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M+WG3tsly+r0dSB6fQ50dhl6S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581191" y="4322102"/>
            <a:ext cx="10993549" cy="1153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</a:pPr>
            <a:r>
              <a:rPr b="1" lang="en-US"/>
              <a:t>CREDIT CARD DEFAULT PREDICTION</a:t>
            </a:r>
            <a:endParaRPr b="1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581194" y="5475712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PRERNA RAI, PRITHA GHOSH, ZEHRA AHMED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-1" l="6" r="0" t="0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Franklin Gothic"/>
              <a:buNone/>
            </a:pPr>
            <a:r>
              <a:rPr b="1" lang="en-US" u="sng"/>
              <a:t>FUTURE CONSIDERATIONS</a:t>
            </a:r>
            <a:endParaRPr sz="3100" u="sng"/>
          </a:p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381000" y="1676400"/>
            <a:ext cx="112353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Optimize the models to maximize profit by changing the classification thresholds – with lower thresholds, the model allows more credit cards to be issued whereas with higher thresholds, the model is more conservative and will not issue credit cards unless there is a high probability that the customer will be able to repay the bill.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Experiment with other over and under sampling techniques to see improvement in performance.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Experiment with other standardization techniques to see if it improves the performance of the model.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Incorporate other algorithms beyond the current scope of the class, like Random Forests and Gradient Boosting Methods.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Apply unsupervised learning algorithms and evaluate their performance.</a:t>
            </a:r>
            <a:endParaRPr/>
          </a:p>
          <a:p>
            <a:pPr indent="-189160" lvl="0" marL="3060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206686" lvl="0" marL="30600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4303043" y="2252710"/>
            <a:ext cx="358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b="1" lang="en-US" sz="3000" u="sng"/>
              <a:t>PROBLEM STATEMENT</a:t>
            </a:r>
            <a:endParaRPr b="1" sz="3000" u="sng"/>
          </a:p>
        </p:txBody>
      </p:sp>
      <p:grpSp>
        <p:nvGrpSpPr>
          <p:cNvPr id="110" name="Google Shape;110;p2"/>
          <p:cNvGrpSpPr/>
          <p:nvPr/>
        </p:nvGrpSpPr>
        <p:grpSpPr>
          <a:xfrm>
            <a:off x="586410" y="2341563"/>
            <a:ext cx="11019178" cy="3633786"/>
            <a:chOff x="5385" y="0"/>
            <a:chExt cx="11019178" cy="3633786"/>
          </a:xfrm>
        </p:grpSpPr>
        <p:sp>
          <p:nvSpPr>
            <p:cNvPr id="111" name="Google Shape;111;p2"/>
            <p:cNvSpPr/>
            <p:nvPr/>
          </p:nvSpPr>
          <p:spPr>
            <a:xfrm rot="-5400000">
              <a:off x="2328055" y="314278"/>
              <a:ext cx="363378" cy="30052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69BCE"/>
            </a:solidFill>
            <a:ln cap="rnd" cmpd="sng" w="22225">
              <a:solidFill>
                <a:srgbClr val="169B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024869" y="1652943"/>
              <a:ext cx="2987491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Libre Franklin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385" y="0"/>
              <a:ext cx="5008717" cy="127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5385" y="0"/>
              <a:ext cx="5008717" cy="127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219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 credit card default occurs when a borrower is unable to make timely payments</a:t>
              </a:r>
              <a:endParaRPr sz="1500"/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2509744" y="1344501"/>
              <a:ext cx="0" cy="290702"/>
            </a:xfrm>
            <a:prstGeom prst="straightConnector1">
              <a:avLst/>
            </a:prstGeom>
            <a:noFill/>
            <a:ln cap="rnd" cmpd="sng" w="12700">
              <a:solidFill>
                <a:srgbClr val="30B1EA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2"/>
            <p:cNvSpPr/>
            <p:nvPr/>
          </p:nvSpPr>
          <p:spPr>
            <a:xfrm>
              <a:off x="2473406" y="1271825"/>
              <a:ext cx="72675" cy="72675"/>
            </a:xfrm>
            <a:prstGeom prst="ellipse">
              <a:avLst/>
            </a:prstGeom>
            <a:solidFill>
              <a:srgbClr val="169BCE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12359" y="1635204"/>
              <a:ext cx="3005230" cy="363378"/>
            </a:xfrm>
            <a:prstGeom prst="rect">
              <a:avLst/>
            </a:prstGeom>
            <a:solidFill>
              <a:srgbClr val="4DB1E5"/>
            </a:solidFill>
            <a:ln cap="rnd" cmpd="sng" w="22225">
              <a:solidFill>
                <a:srgbClr val="4DB1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4012359" y="1635204"/>
              <a:ext cx="3005230" cy="363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Libre Franklin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WHY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010616" y="2361961"/>
              <a:ext cx="5008717" cy="127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3010616" y="2361961"/>
              <a:ext cx="5008717" cy="127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Identifying customers with a higher risk of default can prevent institutions from issuing credit cards to </a:t>
              </a:r>
              <a:r>
                <a:rPr lang="en-US" sz="17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non-qualifying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candidates</a:t>
              </a:r>
              <a:endParaRPr b="0" i="0" sz="1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21" name="Google Shape;121;p2"/>
            <p:cNvCxnSpPr/>
            <p:nvPr/>
          </p:nvCxnSpPr>
          <p:spPr>
            <a:xfrm>
              <a:off x="5514975" y="1998582"/>
              <a:ext cx="0" cy="290702"/>
            </a:xfrm>
            <a:prstGeom prst="straightConnector1">
              <a:avLst/>
            </a:prstGeom>
            <a:noFill/>
            <a:ln cap="rnd" cmpd="sng" w="12700">
              <a:solidFill>
                <a:srgbClr val="42B7ED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5478637" y="2289285"/>
              <a:ext cx="72675" cy="72675"/>
            </a:xfrm>
            <a:prstGeom prst="ellipse">
              <a:avLst/>
            </a:prstGeom>
            <a:solidFill>
              <a:srgbClr val="4DB1E5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8338516" y="314278"/>
              <a:ext cx="363378" cy="30052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4C9EC"/>
            </a:solidFill>
            <a:ln cap="rnd" cmpd="sng" w="22225">
              <a:solidFill>
                <a:srgbClr val="94C9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7017591" y="1652943"/>
              <a:ext cx="2987491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Libre Franklin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5846" y="0"/>
              <a:ext cx="5008717" cy="127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6015846" y="0"/>
              <a:ext cx="5008717" cy="127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219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Develop several classification models to predict credit card defaulters by using machine learning algorithms</a:t>
              </a:r>
              <a:endParaRPr b="0" i="0" sz="1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27" name="Google Shape;127;p2"/>
            <p:cNvCxnSpPr/>
            <p:nvPr/>
          </p:nvCxnSpPr>
          <p:spPr>
            <a:xfrm>
              <a:off x="8520205" y="1344501"/>
              <a:ext cx="0" cy="290702"/>
            </a:xfrm>
            <a:prstGeom prst="straightConnector1">
              <a:avLst/>
            </a:prstGeom>
            <a:noFill/>
            <a:ln cap="rnd" cmpd="sng" w="12700">
              <a:solidFill>
                <a:srgbClr val="55BCE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2"/>
            <p:cNvSpPr/>
            <p:nvPr/>
          </p:nvSpPr>
          <p:spPr>
            <a:xfrm>
              <a:off x="8483867" y="1271825"/>
              <a:ext cx="72675" cy="72675"/>
            </a:xfrm>
            <a:prstGeom prst="ellipse">
              <a:avLst/>
            </a:prstGeom>
            <a:solidFill>
              <a:srgbClr val="94C9EC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581192" y="4735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b="1" lang="en-US" sz="3000" u="sng"/>
              <a:t>DATASET DESCRIPTION</a:t>
            </a:r>
            <a:endParaRPr b="1" sz="3000" u="sng"/>
          </a:p>
        </p:txBody>
      </p:sp>
      <p:grpSp>
        <p:nvGrpSpPr>
          <p:cNvPr id="134" name="Google Shape;134;p3"/>
          <p:cNvGrpSpPr/>
          <p:nvPr/>
        </p:nvGrpSpPr>
        <p:grpSpPr>
          <a:xfrm>
            <a:off x="207475" y="2063175"/>
            <a:ext cx="11756984" cy="4379881"/>
            <a:chOff x="0" y="31664"/>
            <a:chExt cx="11030100" cy="3570458"/>
          </a:xfrm>
        </p:grpSpPr>
        <p:sp>
          <p:nvSpPr>
            <p:cNvPr id="135" name="Google Shape;135;p3"/>
            <p:cNvSpPr/>
            <p:nvPr/>
          </p:nvSpPr>
          <p:spPr>
            <a:xfrm>
              <a:off x="0" y="282584"/>
              <a:ext cx="11029950" cy="77323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69B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0" y="344702"/>
              <a:ext cx="11030100" cy="7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856025" spcFirstLastPara="1" rIns="856025" wrap="square" tIns="354075">
              <a:noAutofit/>
            </a:bodyPr>
            <a:lstStyle/>
            <a:p>
              <a:pPr indent="-184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Dataset acquired from UCI Machine Learning Repository</a:t>
              </a:r>
              <a:r>
                <a:rPr lang="en-US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with data collected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from Ap</a:t>
              </a:r>
              <a:r>
                <a:rPr lang="en-US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ril 2005 through September 2005 (~6 months). </a:t>
              </a:r>
              <a:endParaRPr sz="16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1497" y="31664"/>
              <a:ext cx="7720965" cy="501840"/>
            </a:xfrm>
            <a:prstGeom prst="roundRect">
              <a:avLst>
                <a:gd fmla="val 16667" name="adj"/>
              </a:avLst>
            </a:prstGeom>
            <a:solidFill>
              <a:srgbClr val="169BCE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575995" y="56162"/>
              <a:ext cx="7671969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PAYMENT DATA FROM A TAIWAN BANK</a:t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1398539"/>
              <a:ext cx="11029950" cy="68276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4DB1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0" y="1460657"/>
              <a:ext cx="11030100" cy="6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856025" spcFirstLastPara="1" rIns="856025" wrap="square" tIns="354075">
              <a:noAutofit/>
            </a:bodyPr>
            <a:lstStyle/>
            <a:p>
              <a:pPr indent="-184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Out of which ~6600 observations belong to class of interest</a:t>
              </a:r>
              <a:endParaRPr sz="18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1497" y="1129132"/>
              <a:ext cx="7720965" cy="501840"/>
            </a:xfrm>
            <a:prstGeom prst="roundRect">
              <a:avLst>
                <a:gd fmla="val 16667" name="adj"/>
              </a:avLst>
            </a:prstGeom>
            <a:solidFill>
              <a:srgbClr val="4DB1E5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575995" y="1153630"/>
              <a:ext cx="7671969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30,000 OBSERVATIONS</a:t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2424022"/>
              <a:ext cx="11029950" cy="11781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94C9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0" y="2424022"/>
              <a:ext cx="11029950" cy="11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856025" spcFirstLastPara="1" rIns="856025" wrap="square" tIns="354075">
              <a:noAutofit/>
            </a:bodyPr>
            <a:lstStyle/>
            <a:p>
              <a:pPr indent="-184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Credit Info: Issued Credit Line Limit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841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Demographic Info: Gender, Education, Marital Status, Age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841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Payment History: Repayment Status, Bill Amount, Repayment Amount </a:t>
              </a:r>
              <a:endParaRPr sz="18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497" y="2158303"/>
              <a:ext cx="7720965" cy="501840"/>
            </a:xfrm>
            <a:prstGeom prst="roundRect">
              <a:avLst>
                <a:gd fmla="val 16667" name="adj"/>
              </a:avLst>
            </a:prstGeom>
            <a:solidFill>
              <a:srgbClr val="94C9EC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575995" y="2182801"/>
              <a:ext cx="7671969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24 FEATURES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452285" y="619432"/>
            <a:ext cx="3697570" cy="5771133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452125" y="702150"/>
            <a:ext cx="3697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b="1" lang="en-US" sz="2700" u="sng">
                <a:solidFill>
                  <a:srgbClr val="FFFFFF"/>
                </a:solidFill>
              </a:rPr>
              <a:t>DATA EXPLORATION &amp; PRE-PROCESSING</a:t>
            </a:r>
            <a:endParaRPr b="1" sz="2700" u="sng"/>
          </a:p>
        </p:txBody>
      </p:sp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614285" y="2354783"/>
            <a:ext cx="3287611" cy="42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8"/>
              <a:buChar char="◼"/>
            </a:pPr>
            <a:r>
              <a:rPr lang="en-US" sz="1400">
                <a:solidFill>
                  <a:srgbClr val="FFFFFF"/>
                </a:solidFill>
              </a:rPr>
              <a:t>Dataset is imbalanced with only ~22% observations belonging to class of interest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>
                <a:solidFill>
                  <a:srgbClr val="FFFFFF"/>
                </a:solidFill>
              </a:rPr>
              <a:t>Performed t-test for difference in means, chi-square test of independence to determine whether a variable is a statistically significant predictor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>
                <a:solidFill>
                  <a:srgbClr val="FFFFFF"/>
                </a:solidFill>
              </a:rPr>
              <a:t>Grouped EDUCATION into 4 groups – University, Graduate School, High School, Others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>
                <a:solidFill>
                  <a:srgbClr val="FFFFFF"/>
                </a:solidFill>
              </a:rPr>
              <a:t>Grouped MARRIAGE into 2 groups – Single and Married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>
                <a:solidFill>
                  <a:srgbClr val="FFFFFF"/>
                </a:solidFill>
              </a:rPr>
              <a:t>Grouped AGE into 3 groups instead of treating it as a continuous variable</a:t>
            </a:r>
            <a:endParaRPr/>
          </a:p>
          <a:p>
            <a:pPr indent="-235896" lvl="0" marL="3060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235896" lvl="0" marL="3060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235896" lvl="0" marL="3060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-3" l="18381" r="-3" t="0"/>
          <a:stretch/>
        </p:blipFill>
        <p:spPr>
          <a:xfrm>
            <a:off x="4467607" y="4010835"/>
            <a:ext cx="3703320" cy="284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-3" l="18389" r="-3" t="0"/>
          <a:stretch/>
        </p:blipFill>
        <p:spPr>
          <a:xfrm>
            <a:off x="8042503" y="619432"/>
            <a:ext cx="3702973" cy="284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5">
            <a:alphaModFix/>
          </a:blip>
          <a:srcRect b="0" l="7854" r="8916" t="0"/>
          <a:stretch/>
        </p:blipFill>
        <p:spPr>
          <a:xfrm>
            <a:off x="8295661" y="3857379"/>
            <a:ext cx="3703320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6">
            <a:alphaModFix/>
          </a:blip>
          <a:srcRect b="-3" l="5852" r="11581" t="0"/>
          <a:stretch/>
        </p:blipFill>
        <p:spPr>
          <a:xfrm>
            <a:off x="4204414" y="702155"/>
            <a:ext cx="3702973" cy="28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7050" y="371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452285" y="619432"/>
            <a:ext cx="3697570" cy="5771133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380350" y="702150"/>
            <a:ext cx="3769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b="1" lang="en-US" sz="2700" u="sng">
                <a:solidFill>
                  <a:srgbClr val="FFFFFF"/>
                </a:solidFill>
              </a:rPr>
              <a:t>DATA EXPLORATION &amp; PRE-PROCESSING</a:t>
            </a:r>
            <a:endParaRPr b="1" sz="3100" u="sng"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650525" y="2092325"/>
            <a:ext cx="3221400" cy="43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99888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b="1" lang="en-US" sz="5400" u="sng">
                <a:solidFill>
                  <a:srgbClr val="FFFFFF"/>
                </a:solidFill>
              </a:rPr>
              <a:t>PAY_0 to PAY_6 :</a:t>
            </a:r>
            <a:r>
              <a:rPr lang="en-US" sz="5400">
                <a:solidFill>
                  <a:srgbClr val="FFFFFF"/>
                </a:solidFill>
              </a:rPr>
              <a:t> (repayment status) These columns indicate repayment status. We have grouped them into binary 0/1 : Paid On Time/Not Paid On Time</a:t>
            </a:r>
            <a:endParaRPr sz="5400">
              <a:solidFill>
                <a:srgbClr val="FFFFFF"/>
              </a:solidFill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</a:endParaRPr>
          </a:p>
          <a:p>
            <a:pPr indent="-299888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b="1" lang="en-US" sz="5400" u="sng">
                <a:solidFill>
                  <a:srgbClr val="FFFFFF"/>
                </a:solidFill>
              </a:rPr>
              <a:t>BILL_AMT 1 - BILL_AMT 6:</a:t>
            </a:r>
            <a:r>
              <a:rPr lang="en-US" sz="5400">
                <a:solidFill>
                  <a:srgbClr val="FFFFFF"/>
                </a:solidFill>
              </a:rPr>
              <a:t> (bill amount) i</a:t>
            </a:r>
            <a:r>
              <a:rPr lang="en-US" sz="5400">
                <a:solidFill>
                  <a:srgbClr val="FFFFFF"/>
                </a:solidFill>
              </a:rPr>
              <a:t>ndicates the bill statement for that month</a:t>
            </a:r>
            <a:endParaRPr sz="5400">
              <a:solidFill>
                <a:srgbClr val="FFFFFF"/>
              </a:solidFill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</a:endParaRPr>
          </a:p>
          <a:p>
            <a:pPr indent="-299888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b="1" lang="en-US" sz="5400" u="sng">
                <a:solidFill>
                  <a:srgbClr val="FFFFFF"/>
                </a:solidFill>
              </a:rPr>
              <a:t>PAY AMT 1 - PAY AMT 6: </a:t>
            </a:r>
            <a:r>
              <a:rPr lang="en-US" sz="5400">
                <a:solidFill>
                  <a:srgbClr val="FFFFFF"/>
                </a:solidFill>
              </a:rPr>
              <a:t>(repayment amounts) </a:t>
            </a:r>
            <a:r>
              <a:rPr lang="en-US" sz="5400">
                <a:solidFill>
                  <a:srgbClr val="FFFFFF"/>
                </a:solidFill>
              </a:rPr>
              <a:t>indicates amount of previous payment </a:t>
            </a:r>
            <a:endParaRPr sz="5400">
              <a:solidFill>
                <a:srgbClr val="FFFFFF"/>
              </a:solidFill>
            </a:endParaRPr>
          </a:p>
          <a:p>
            <a:pPr indent="-299888" lvl="0" marL="306000" rtl="0" algn="l">
              <a:lnSpc>
                <a:spcPct val="110000"/>
              </a:lnSpc>
              <a:spcBef>
                <a:spcPts val="914"/>
              </a:spcBef>
              <a:spcAft>
                <a:spcPts val="0"/>
              </a:spcAft>
              <a:buSzPct val="100000"/>
              <a:buChar char="◼"/>
            </a:pPr>
            <a:r>
              <a:rPr lang="en-US" sz="5400">
                <a:solidFill>
                  <a:srgbClr val="FFFFFF"/>
                </a:solidFill>
              </a:rPr>
              <a:t>Correlation Matrix -&gt; Repayment Status, Bill Amounts and Repayment Amounts are all correlated.</a:t>
            </a:r>
            <a:endParaRPr sz="5400"/>
          </a:p>
          <a:p>
            <a:pPr indent="-299888" lvl="0" marL="306000" rtl="0" algn="l">
              <a:lnSpc>
                <a:spcPct val="110000"/>
              </a:lnSpc>
              <a:spcBef>
                <a:spcPts val="914"/>
              </a:spcBef>
              <a:spcAft>
                <a:spcPts val="0"/>
              </a:spcAft>
              <a:buSzPct val="100000"/>
              <a:buChar char="◼"/>
            </a:pPr>
            <a:r>
              <a:rPr lang="en-US" sz="5400">
                <a:solidFill>
                  <a:srgbClr val="FFFFFF"/>
                </a:solidFill>
              </a:rPr>
              <a:t>Therefore, instead of using these variables as it is, we have derived new variables that can be used for prediction.</a:t>
            </a:r>
            <a:endParaRPr sz="5400"/>
          </a:p>
          <a:p>
            <a:pPr indent="-214163" lvl="0" marL="306000" rtl="0" algn="l">
              <a:lnSpc>
                <a:spcPct val="110000"/>
              </a:lnSpc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19538" lvl="0" marL="306000" rtl="0" algn="l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219538" lvl="0" marL="306000" rtl="0" algn="l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300" y="619436"/>
            <a:ext cx="3323175" cy="183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500" y="565624"/>
            <a:ext cx="3041023" cy="1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7674947" y="1055250"/>
            <a:ext cx="367200" cy="3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5">
            <a:alphaModFix/>
          </a:blip>
          <a:srcRect b="6938" l="5213" r="0" t="22619"/>
          <a:stretch/>
        </p:blipFill>
        <p:spPr>
          <a:xfrm>
            <a:off x="4241825" y="5401075"/>
            <a:ext cx="4993550" cy="13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6">
            <a:alphaModFix/>
          </a:blip>
          <a:srcRect b="44452" l="5233" r="2947" t="4535"/>
          <a:stretch/>
        </p:blipFill>
        <p:spPr>
          <a:xfrm>
            <a:off x="4241825" y="2505250"/>
            <a:ext cx="4828718" cy="15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7">
            <a:alphaModFix/>
          </a:blip>
          <a:srcRect b="4410" l="3755" r="915" t="15248"/>
          <a:stretch/>
        </p:blipFill>
        <p:spPr>
          <a:xfrm>
            <a:off x="4241825" y="4118900"/>
            <a:ext cx="4751758" cy="12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581192" y="3973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b="1" lang="en-US" sz="3000" u="sng"/>
              <a:t>FEATURE ENGINEERING</a:t>
            </a:r>
            <a:endParaRPr b="1" sz="3000" u="sng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334250" y="1890875"/>
            <a:ext cx="11469098" cy="4709272"/>
            <a:chOff x="0" y="130"/>
            <a:chExt cx="11030100" cy="3876902"/>
          </a:xfrm>
        </p:grpSpPr>
        <p:sp>
          <p:nvSpPr>
            <p:cNvPr id="185" name="Google Shape;185;p6"/>
            <p:cNvSpPr/>
            <p:nvPr/>
          </p:nvSpPr>
          <p:spPr>
            <a:xfrm>
              <a:off x="0" y="206770"/>
              <a:ext cx="11029950" cy="1102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0" y="269502"/>
              <a:ext cx="11030100" cy="11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856025" spcFirstLastPara="1" rIns="856025" wrap="square" tIns="291575">
              <a:noAutofit/>
            </a:bodyPr>
            <a:lstStyle/>
            <a:p>
              <a:pPr indent="-184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The number of times a customer has delayed payments. 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841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Attributes used:PAY_0 to PAY_6 columns, which indicate repayment delay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ibre Franklin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51497" y="130"/>
              <a:ext cx="7720965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571672" y="20305"/>
              <a:ext cx="7680615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NUMBER OF MONTHS OF PAYMENT DELAYS</a:t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0" y="1591510"/>
              <a:ext cx="11029950" cy="859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0" y="1654241"/>
              <a:ext cx="11030100" cy="8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856025" spcFirstLastPara="1" rIns="856025" wrap="square" tIns="291575">
              <a:noAutofit/>
            </a:bodyPr>
            <a:lstStyle/>
            <a:p>
              <a:pPr indent="-184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Average of bill amount divided by the available credit limit each month.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841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Attributes used: BILL_AMT1 to BILL_AMT6 fields, which denote the credit card bill amount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1497" y="1384870"/>
              <a:ext cx="7720965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571672" y="1405045"/>
              <a:ext cx="7680615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AVERAGE CREDIT UTILIZATION</a:t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0" y="2733700"/>
              <a:ext cx="11029950" cy="10804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0" y="2796432"/>
              <a:ext cx="11030100" cy="10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856025" spcFirstLastPara="1" rIns="856025" wrap="square" tIns="291575">
              <a:noAutofit/>
            </a:bodyPr>
            <a:lstStyle/>
            <a:p>
              <a:pPr indent="-184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Ratio of the total amount of credit card bill paid off and the total amount of expenses incurred on the credit card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841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Attributes used: PAY_AMT1 to PAY_AMT6 and BILL_AMT1 to BILL_AMT6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51497" y="2527060"/>
              <a:ext cx="7720965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571672" y="2547235"/>
              <a:ext cx="7680615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PAID OFF PERCENTAGE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581192" y="4735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b="1" lang="en-US" sz="3000" u="sng"/>
              <a:t>DATA CLEANING STEPS</a:t>
            </a:r>
            <a:endParaRPr b="1" sz="3000" u="sng"/>
          </a:p>
        </p:txBody>
      </p:sp>
      <p:grpSp>
        <p:nvGrpSpPr>
          <p:cNvPr id="202" name="Google Shape;202;p7"/>
          <p:cNvGrpSpPr/>
          <p:nvPr/>
        </p:nvGrpSpPr>
        <p:grpSpPr>
          <a:xfrm>
            <a:off x="403400" y="2063178"/>
            <a:ext cx="11526455" cy="4432897"/>
            <a:chOff x="0" y="192370"/>
            <a:chExt cx="11030100" cy="3489371"/>
          </a:xfrm>
        </p:grpSpPr>
        <p:sp>
          <p:nvSpPr>
            <p:cNvPr id="203" name="Google Shape;203;p7"/>
            <p:cNvSpPr/>
            <p:nvPr/>
          </p:nvSpPr>
          <p:spPr>
            <a:xfrm>
              <a:off x="0" y="492087"/>
              <a:ext cx="11029950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51497" y="192370"/>
              <a:ext cx="7720965" cy="53136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577436" y="218309"/>
              <a:ext cx="7669087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REMOVAL OF HIGHLY CORRELATED VARIABLES</a:t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0" y="1274530"/>
              <a:ext cx="11029950" cy="992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0" y="1334511"/>
              <a:ext cx="11030100" cy="9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856025" spcFirstLastPara="1" rIns="856025" wrap="square" tIns="3749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We have normalized the numeric features using the StandardScaler() function from the sklearn package. It standardizes the features by removing the mean and scaling to unit variance. 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51497" y="1008850"/>
              <a:ext cx="7720965" cy="53136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577436" y="1034789"/>
              <a:ext cx="7669087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STANDARDIZATION OF NUMERIC FEATURES</a:t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0" y="2629660"/>
              <a:ext cx="11029950" cy="992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2689641"/>
              <a:ext cx="11030100" cy="9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856025" spcFirstLastPara="1" rIns="856025" wrap="square" tIns="3749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We have also performed one-hot encoding on the categorical variables in order to convert them into numerical before using them in our prediction models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51497" y="2372349"/>
              <a:ext cx="7720965" cy="53136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577436" y="2398288"/>
              <a:ext cx="7669087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1825" spcFirstLastPara="1" rIns="2918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ONE HOT ENCODING OF CATEGORICAL VARIABLES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420700" y="279175"/>
            <a:ext cx="75438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</a:pPr>
            <a:r>
              <a:rPr b="1" lang="en-US" sz="2700" u="sng"/>
              <a:t>MODEL EVALUATION AND COMPARISON</a:t>
            </a:r>
            <a:endParaRPr sz="3100" u="sng"/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249" y="1531950"/>
            <a:ext cx="4156950" cy="2317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8"/>
          <p:cNvGrpSpPr/>
          <p:nvPr/>
        </p:nvGrpSpPr>
        <p:grpSpPr>
          <a:xfrm>
            <a:off x="266699" y="1377322"/>
            <a:ext cx="7543801" cy="5480684"/>
            <a:chOff x="-1" y="-27300"/>
            <a:chExt cx="7543801" cy="5480684"/>
          </a:xfrm>
        </p:grpSpPr>
        <p:sp>
          <p:nvSpPr>
            <p:cNvPr id="221" name="Google Shape;221;p8"/>
            <p:cNvSpPr/>
            <p:nvPr/>
          </p:nvSpPr>
          <p:spPr>
            <a:xfrm rot="-5400000">
              <a:off x="522605" y="-524902"/>
              <a:ext cx="2726689" cy="3771900"/>
            </a:xfrm>
            <a:prstGeom prst="round1Rect">
              <a:avLst>
                <a:gd fmla="val 16667" name="adj"/>
              </a:avLst>
            </a:prstGeom>
            <a:solidFill>
              <a:srgbClr val="2383C6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-1" y="-2296"/>
              <a:ext cx="3771900" cy="2045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Frankli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771900" y="-27300"/>
              <a:ext cx="3771900" cy="2726689"/>
            </a:xfrm>
            <a:prstGeom prst="round1Rect">
              <a:avLst>
                <a:gd fmla="val 16667" name="adj"/>
              </a:avLst>
            </a:prstGeom>
            <a:solidFill>
              <a:srgbClr val="2499CB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3771900" y="-27300"/>
              <a:ext cx="3771900" cy="2045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0" y="2699388"/>
              <a:ext cx="3771900" cy="2726689"/>
            </a:xfrm>
            <a:prstGeom prst="round1Rect">
              <a:avLst>
                <a:gd fmla="val 16667" name="adj"/>
              </a:avLst>
            </a:prstGeom>
            <a:solidFill>
              <a:srgbClr val="24B2D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0" y="3381060"/>
              <a:ext cx="3771900" cy="2045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 rot="5400000">
              <a:off x="4255858" y="2174892"/>
              <a:ext cx="2835892" cy="3721092"/>
            </a:xfrm>
            <a:prstGeom prst="round1Rect">
              <a:avLst>
                <a:gd fmla="val 16667" name="adj"/>
              </a:avLst>
            </a:prstGeom>
            <a:solidFill>
              <a:srgbClr val="25CCD6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416326" y="2707240"/>
              <a:ext cx="939768" cy="499270"/>
            </a:xfrm>
            <a:prstGeom prst="roundRect">
              <a:avLst>
                <a:gd fmla="val 16667" name="adj"/>
              </a:avLst>
            </a:prstGeom>
            <a:solidFill>
              <a:srgbClr val="CBD8EA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3440698" y="2731612"/>
              <a:ext cx="8910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MODELS</a:t>
              </a:r>
              <a:endParaRPr/>
            </a:p>
          </p:txBody>
        </p:sp>
      </p:grpSp>
      <p:sp>
        <p:nvSpPr>
          <p:cNvPr id="230" name="Google Shape;230;p8"/>
          <p:cNvSpPr txBox="1"/>
          <p:nvPr/>
        </p:nvSpPr>
        <p:spPr>
          <a:xfrm>
            <a:off x="4406900" y="1651000"/>
            <a:ext cx="31115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Penalty: 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777587" y="1531938"/>
            <a:ext cx="35300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Optimal k-value : 154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2" y="2582582"/>
            <a:ext cx="34004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1729" y="2388628"/>
            <a:ext cx="2489719" cy="132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/>
          <p:nvPr/>
        </p:nvSpPr>
        <p:spPr>
          <a:xfrm>
            <a:off x="420698" y="4129008"/>
            <a:ext cx="340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SVM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300" y="4452173"/>
            <a:ext cx="2270047" cy="21577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 txBox="1"/>
          <p:nvPr/>
        </p:nvSpPr>
        <p:spPr>
          <a:xfrm>
            <a:off x="4622800" y="4135678"/>
            <a:ext cx="267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NAÏVE BAYES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2111" y="4581167"/>
            <a:ext cx="2787777" cy="21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08251" y="4048125"/>
            <a:ext cx="4156950" cy="196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Franklin Gothic"/>
              <a:buNone/>
            </a:pPr>
            <a:r>
              <a:rPr b="1" lang="en-US" sz="3000" u="sng"/>
              <a:t>KEY INSIGHTS</a:t>
            </a:r>
            <a:endParaRPr sz="3000" u="sng"/>
          </a:p>
        </p:txBody>
      </p:sp>
      <p:sp>
        <p:nvSpPr>
          <p:cNvPr id="244" name="Google Shape;244;p9"/>
          <p:cNvSpPr txBox="1"/>
          <p:nvPr>
            <p:ph idx="1" type="body"/>
          </p:nvPr>
        </p:nvSpPr>
        <p:spPr>
          <a:xfrm>
            <a:off x="6335900" y="1868350"/>
            <a:ext cx="52749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8700" lvl="0" marL="306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72"/>
              <a:buChar char="◼"/>
            </a:pPr>
            <a:r>
              <a:rPr lang="en-US" sz="1800"/>
              <a:t>Since our dataset is imbalanced, applying oversampling techniques like SMOTE helped in improving the predictive performance of the models.</a:t>
            </a:r>
            <a:endParaRPr sz="1900"/>
          </a:p>
          <a:p>
            <a:pPr indent="-318700" lvl="0" marL="306000" rtl="0" algn="just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672"/>
              <a:buChar char="◼"/>
            </a:pPr>
            <a:r>
              <a:rPr lang="en-US" sz="1800"/>
              <a:t>Compared to the AUC of the baseline model at 0.5, the AUC improved to 0.75</a:t>
            </a:r>
            <a:endParaRPr sz="1900"/>
          </a:p>
          <a:p>
            <a:pPr indent="-318700" lvl="0" marL="306000" rtl="0" algn="just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672"/>
              <a:buChar char="◼"/>
            </a:pPr>
            <a:r>
              <a:rPr lang="en-US" sz="1800"/>
              <a:t>The SVM classifier with the radial kernel performed best in terms of AUC value and F1 score, followed by Logistic Regression, KNN and finally Naïve Bayes</a:t>
            </a:r>
            <a:endParaRPr sz="1900"/>
          </a:p>
          <a:p>
            <a:pPr indent="-318700" lvl="0" marL="306000" rtl="0" algn="just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672"/>
              <a:buChar char="◼"/>
            </a:pPr>
            <a:r>
              <a:rPr lang="en-US" sz="1800"/>
              <a:t>Although a properly tuned radial kernel performs slightly better than a linear kernel, it takes more resources and a longer time to train. Therefore, it may not be suitable for large datasets</a:t>
            </a:r>
            <a:endParaRPr sz="1900"/>
          </a:p>
          <a:p>
            <a:pPr indent="-224212" lvl="0" marL="3060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 sz="1600"/>
          </a:p>
          <a:p>
            <a:pPr indent="-224212" lvl="0" marL="3060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 sz="1600"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 b="0" l="0" r="0" t="3456"/>
          <a:stretch/>
        </p:blipFill>
        <p:spPr>
          <a:xfrm>
            <a:off x="152400" y="2005525"/>
            <a:ext cx="6031101" cy="382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2021-11-26T01:41:25Z</dcterms:created>
  <dc:creator>Ghosh, Pritha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