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layfair Display"/>
      <p:regular r:id="rId18"/>
      <p:bold r:id="rId19"/>
      <p:italic r:id="rId20"/>
      <p:boldItalic r:id="rId21"/>
    </p:embeddedFont>
    <p:embeddedFont>
      <p:font typeface="Lato"/>
      <p:regular r:id="rId22"/>
      <p:bold r:id="rId23"/>
      <p:italic r:id="rId24"/>
      <p:boldItalic r:id="rId25"/>
    </p:embeddedFont>
    <p:embeddedFont>
      <p:font typeface="PT Serif"/>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Lato-regular.fntdata"/><Relationship Id="rId21" Type="http://schemas.openxmlformats.org/officeDocument/2006/relationships/font" Target="fonts/PlayfairDispl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erif-regular.fntdata"/><Relationship Id="rId25" Type="http://schemas.openxmlformats.org/officeDocument/2006/relationships/font" Target="fonts/Lato-boldItalic.fntdata"/><Relationship Id="rId28" Type="http://schemas.openxmlformats.org/officeDocument/2006/relationships/font" Target="fonts/PTSerif-italic.fntdata"/><Relationship Id="rId27" Type="http://schemas.openxmlformats.org/officeDocument/2006/relationships/font" Target="fonts/PTSerif-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erif-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7c8104f49_1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7c8104f49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7c8104f49_1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7c8104f49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7c8104f49_1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7c8104f49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7c8104db4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7c8104db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7c8104f49_1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7c8104f4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7c8104f49_1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7c8104f4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7c8104f49_1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7c8104f4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7c8104f49_1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7c8104f4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kaggle.com/uciml/sms-spam-collection-datase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a:t>ML Deployment using AWS Elastic Beanstalk</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a:t>Pritha Ghosh </a:t>
            </a:r>
            <a:endParaRPr/>
          </a:p>
          <a:p>
            <a:pPr indent="0" lvl="0" marL="0" rtl="0" algn="l">
              <a:spcBef>
                <a:spcPts val="1000"/>
              </a:spcBef>
              <a:spcAft>
                <a:spcPts val="0"/>
              </a:spcAft>
              <a:buNone/>
            </a:pPr>
            <a:r>
              <a:rPr lang="en"/>
              <a:t>Vibhanshu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424050" y="43950"/>
            <a:ext cx="6325200" cy="59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1900">
                <a:latin typeface="PT Serif"/>
                <a:ea typeface="PT Serif"/>
                <a:cs typeface="PT Serif"/>
                <a:sym typeface="PT Serif"/>
              </a:rPr>
              <a:t> Dependencies - Requirements.txt</a:t>
            </a:r>
            <a:endParaRPr sz="700"/>
          </a:p>
        </p:txBody>
      </p:sp>
      <p:sp>
        <p:nvSpPr>
          <p:cNvPr id="126" name="Google Shape;126;p22"/>
          <p:cNvSpPr txBox="1"/>
          <p:nvPr>
            <p:ph idx="1" type="body"/>
          </p:nvPr>
        </p:nvSpPr>
        <p:spPr>
          <a:xfrm>
            <a:off x="240900" y="437850"/>
            <a:ext cx="8662200" cy="4083600"/>
          </a:xfrm>
          <a:prstGeom prst="rect">
            <a:avLst/>
          </a:prstGeom>
        </p:spPr>
        <p:txBody>
          <a:bodyPr anchorCtr="0" anchor="t" bIns="91425" lIns="91425" spcFirstLastPara="1" rIns="91425" wrap="square" tIns="91425">
            <a:normAutofit/>
          </a:bodyPr>
          <a:lstStyle/>
          <a:p>
            <a:pPr indent="0" lvl="0" marL="457200" rtl="0" algn="l">
              <a:lnSpc>
                <a:spcPct val="110000"/>
              </a:lnSpc>
              <a:spcBef>
                <a:spcPts val="1200"/>
              </a:spcBef>
              <a:spcAft>
                <a:spcPts val="0"/>
              </a:spcAft>
              <a:buNone/>
            </a:pPr>
            <a:r>
              <a:t/>
            </a:r>
            <a:endParaRPr sz="1200">
              <a:latin typeface="PT Serif"/>
              <a:ea typeface="PT Serif"/>
              <a:cs typeface="PT Serif"/>
              <a:sym typeface="PT Serif"/>
            </a:endParaRPr>
          </a:p>
          <a:p>
            <a:pPr indent="0" lvl="0" marL="0" marR="0" rtl="0" algn="l">
              <a:lnSpc>
                <a:spcPct val="100000"/>
              </a:lnSpc>
              <a:spcBef>
                <a:spcPts val="1000"/>
              </a:spcBef>
              <a:spcAft>
                <a:spcPts val="0"/>
              </a:spcAft>
              <a:buNone/>
            </a:pPr>
            <a:r>
              <a:t/>
            </a:r>
            <a:endParaRPr sz="1200">
              <a:latin typeface="PT Serif"/>
              <a:ea typeface="PT Serif"/>
              <a:cs typeface="PT Serif"/>
              <a:sym typeface="PT Serif"/>
            </a:endParaRPr>
          </a:p>
          <a:p>
            <a:pPr indent="0" lvl="0" marL="457200" rtl="0" algn="l">
              <a:spcBef>
                <a:spcPts val="0"/>
              </a:spcBef>
              <a:spcAft>
                <a:spcPts val="0"/>
              </a:spcAft>
              <a:buNone/>
            </a:pPr>
            <a:r>
              <a:t/>
            </a:r>
            <a:endParaRPr sz="1200">
              <a:solidFill>
                <a:srgbClr val="292929"/>
              </a:solidFill>
            </a:endParaRPr>
          </a:p>
          <a:p>
            <a:pPr indent="0" lvl="0" marL="0" rtl="0" algn="l">
              <a:spcBef>
                <a:spcPts val="1200"/>
              </a:spcBef>
              <a:spcAft>
                <a:spcPts val="1200"/>
              </a:spcAft>
              <a:buNone/>
            </a:pPr>
            <a:r>
              <a:t/>
            </a:r>
            <a:endParaRPr sz="1200">
              <a:solidFill>
                <a:srgbClr val="292929"/>
              </a:solidFill>
            </a:endParaRPr>
          </a:p>
        </p:txBody>
      </p:sp>
      <p:pic>
        <p:nvPicPr>
          <p:cNvPr id="127" name="Google Shape;127;p22"/>
          <p:cNvPicPr preferRelativeResize="0"/>
          <p:nvPr/>
        </p:nvPicPr>
        <p:blipFill>
          <a:blip r:embed="rId3">
            <a:alphaModFix/>
          </a:blip>
          <a:stretch>
            <a:fillRect/>
          </a:stretch>
        </p:blipFill>
        <p:spPr>
          <a:xfrm>
            <a:off x="447238" y="768600"/>
            <a:ext cx="4962525" cy="3752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424050" y="43950"/>
            <a:ext cx="6325200" cy="59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1900">
                <a:latin typeface="PT Serif"/>
                <a:ea typeface="PT Serif"/>
                <a:cs typeface="PT Serif"/>
                <a:sym typeface="PT Serif"/>
              </a:rPr>
              <a:t>AWS- Elastic Beanstalk</a:t>
            </a:r>
            <a:endParaRPr sz="700"/>
          </a:p>
        </p:txBody>
      </p:sp>
      <p:sp>
        <p:nvSpPr>
          <p:cNvPr id="133" name="Google Shape;133;p23"/>
          <p:cNvSpPr txBox="1"/>
          <p:nvPr>
            <p:ph idx="1" type="body"/>
          </p:nvPr>
        </p:nvSpPr>
        <p:spPr>
          <a:xfrm>
            <a:off x="191150" y="529950"/>
            <a:ext cx="8662200" cy="4083600"/>
          </a:xfrm>
          <a:prstGeom prst="rect">
            <a:avLst/>
          </a:prstGeom>
        </p:spPr>
        <p:txBody>
          <a:bodyPr anchorCtr="0" anchor="t" bIns="91425" lIns="91425" spcFirstLastPara="1" rIns="91425" wrap="square" tIns="91425">
            <a:normAutofit/>
          </a:bodyPr>
          <a:lstStyle/>
          <a:p>
            <a:pPr indent="0" lvl="0" marL="457200" rtl="0" algn="l">
              <a:lnSpc>
                <a:spcPct val="110000"/>
              </a:lnSpc>
              <a:spcBef>
                <a:spcPts val="1200"/>
              </a:spcBef>
              <a:spcAft>
                <a:spcPts val="0"/>
              </a:spcAft>
              <a:buNone/>
            </a:pPr>
            <a:r>
              <a:t/>
            </a:r>
            <a:endParaRPr sz="1200">
              <a:latin typeface="PT Serif"/>
              <a:ea typeface="PT Serif"/>
              <a:cs typeface="PT Serif"/>
              <a:sym typeface="PT Serif"/>
            </a:endParaRPr>
          </a:p>
          <a:p>
            <a:pPr indent="0" lvl="0" marL="0" marR="0" rtl="0" algn="l">
              <a:lnSpc>
                <a:spcPct val="100000"/>
              </a:lnSpc>
              <a:spcBef>
                <a:spcPts val="1000"/>
              </a:spcBef>
              <a:spcAft>
                <a:spcPts val="0"/>
              </a:spcAft>
              <a:buNone/>
            </a:pPr>
            <a:r>
              <a:t/>
            </a:r>
            <a:endParaRPr sz="1200">
              <a:latin typeface="PT Serif"/>
              <a:ea typeface="PT Serif"/>
              <a:cs typeface="PT Serif"/>
              <a:sym typeface="PT Serif"/>
            </a:endParaRPr>
          </a:p>
          <a:p>
            <a:pPr indent="0" lvl="0" marL="457200" rtl="0" algn="l">
              <a:spcBef>
                <a:spcPts val="0"/>
              </a:spcBef>
              <a:spcAft>
                <a:spcPts val="0"/>
              </a:spcAft>
              <a:buNone/>
            </a:pPr>
            <a:r>
              <a:t/>
            </a:r>
            <a:endParaRPr sz="1200">
              <a:solidFill>
                <a:srgbClr val="292929"/>
              </a:solidFill>
            </a:endParaRPr>
          </a:p>
          <a:p>
            <a:pPr indent="0" lvl="0" marL="0" rtl="0" algn="l">
              <a:spcBef>
                <a:spcPts val="1200"/>
              </a:spcBef>
              <a:spcAft>
                <a:spcPts val="1200"/>
              </a:spcAft>
              <a:buNone/>
            </a:pPr>
            <a:r>
              <a:t/>
            </a:r>
            <a:endParaRPr sz="1200">
              <a:solidFill>
                <a:srgbClr val="292929"/>
              </a:solidFill>
            </a:endParaRPr>
          </a:p>
        </p:txBody>
      </p:sp>
      <p:pic>
        <p:nvPicPr>
          <p:cNvPr id="134" name="Google Shape;134;p23"/>
          <p:cNvPicPr preferRelativeResize="0"/>
          <p:nvPr/>
        </p:nvPicPr>
        <p:blipFill>
          <a:blip r:embed="rId3">
            <a:alphaModFix/>
          </a:blip>
          <a:stretch>
            <a:fillRect/>
          </a:stretch>
        </p:blipFill>
        <p:spPr>
          <a:xfrm>
            <a:off x="219850" y="643050"/>
            <a:ext cx="8604799" cy="3744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24"/>
          <p:cNvSpPr txBox="1"/>
          <p:nvPr>
            <p:ph type="title"/>
          </p:nvPr>
        </p:nvSpPr>
        <p:spPr>
          <a:xfrm>
            <a:off x="2424050" y="43950"/>
            <a:ext cx="6325200" cy="59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1900">
                <a:latin typeface="PT Serif"/>
                <a:ea typeface="PT Serif"/>
                <a:cs typeface="PT Serif"/>
                <a:sym typeface="PT Serif"/>
              </a:rPr>
              <a:t>AWS- Elastic Beanstalk</a:t>
            </a:r>
            <a:endParaRPr sz="700"/>
          </a:p>
        </p:txBody>
      </p:sp>
      <p:sp>
        <p:nvSpPr>
          <p:cNvPr id="140" name="Google Shape;140;p24"/>
          <p:cNvSpPr txBox="1"/>
          <p:nvPr>
            <p:ph idx="1" type="body"/>
          </p:nvPr>
        </p:nvSpPr>
        <p:spPr>
          <a:xfrm>
            <a:off x="191150" y="529950"/>
            <a:ext cx="8662200" cy="4083600"/>
          </a:xfrm>
          <a:prstGeom prst="rect">
            <a:avLst/>
          </a:prstGeom>
        </p:spPr>
        <p:txBody>
          <a:bodyPr anchorCtr="0" anchor="t" bIns="91425" lIns="91425" spcFirstLastPara="1" rIns="91425" wrap="square" tIns="91425">
            <a:normAutofit/>
          </a:bodyPr>
          <a:lstStyle/>
          <a:p>
            <a:pPr indent="0" lvl="0" marL="457200" rtl="0" algn="l">
              <a:lnSpc>
                <a:spcPct val="110000"/>
              </a:lnSpc>
              <a:spcBef>
                <a:spcPts val="1200"/>
              </a:spcBef>
              <a:spcAft>
                <a:spcPts val="0"/>
              </a:spcAft>
              <a:buNone/>
            </a:pPr>
            <a:r>
              <a:t/>
            </a:r>
            <a:endParaRPr sz="1200">
              <a:latin typeface="PT Serif"/>
              <a:ea typeface="PT Serif"/>
              <a:cs typeface="PT Serif"/>
              <a:sym typeface="PT Serif"/>
            </a:endParaRPr>
          </a:p>
          <a:p>
            <a:pPr indent="0" lvl="0" marL="0" marR="0" rtl="0" algn="l">
              <a:lnSpc>
                <a:spcPct val="100000"/>
              </a:lnSpc>
              <a:spcBef>
                <a:spcPts val="1000"/>
              </a:spcBef>
              <a:spcAft>
                <a:spcPts val="0"/>
              </a:spcAft>
              <a:buNone/>
            </a:pPr>
            <a:r>
              <a:t/>
            </a:r>
            <a:endParaRPr sz="1200">
              <a:latin typeface="PT Serif"/>
              <a:ea typeface="PT Serif"/>
              <a:cs typeface="PT Serif"/>
              <a:sym typeface="PT Serif"/>
            </a:endParaRPr>
          </a:p>
          <a:p>
            <a:pPr indent="0" lvl="0" marL="457200" rtl="0" algn="l">
              <a:spcBef>
                <a:spcPts val="0"/>
              </a:spcBef>
              <a:spcAft>
                <a:spcPts val="0"/>
              </a:spcAft>
              <a:buNone/>
            </a:pPr>
            <a:r>
              <a:t/>
            </a:r>
            <a:endParaRPr sz="1200">
              <a:solidFill>
                <a:srgbClr val="292929"/>
              </a:solidFill>
            </a:endParaRPr>
          </a:p>
          <a:p>
            <a:pPr indent="0" lvl="0" marL="0" rtl="0" algn="l">
              <a:spcBef>
                <a:spcPts val="1200"/>
              </a:spcBef>
              <a:spcAft>
                <a:spcPts val="1200"/>
              </a:spcAft>
              <a:buNone/>
            </a:pPr>
            <a:r>
              <a:t/>
            </a:r>
            <a:endParaRPr sz="1200">
              <a:solidFill>
                <a:srgbClr val="292929"/>
              </a:solidFill>
            </a:endParaRPr>
          </a:p>
        </p:txBody>
      </p:sp>
      <p:pic>
        <p:nvPicPr>
          <p:cNvPr id="141" name="Google Shape;141;p24"/>
          <p:cNvPicPr preferRelativeResize="0"/>
          <p:nvPr/>
        </p:nvPicPr>
        <p:blipFill>
          <a:blip r:embed="rId3">
            <a:alphaModFix/>
          </a:blip>
          <a:stretch>
            <a:fillRect/>
          </a:stretch>
        </p:blipFill>
        <p:spPr>
          <a:xfrm>
            <a:off x="456500" y="851575"/>
            <a:ext cx="2238375" cy="1562100"/>
          </a:xfrm>
          <a:prstGeom prst="rect">
            <a:avLst/>
          </a:prstGeom>
          <a:noFill/>
          <a:ln cap="flat" cmpd="sng" w="25400">
            <a:solidFill>
              <a:srgbClr val="000000"/>
            </a:solidFill>
            <a:prstDash val="solid"/>
            <a:miter lim="8000"/>
            <a:headEnd len="sm" w="sm" type="none"/>
            <a:tailEnd len="sm" w="sm" type="none"/>
          </a:ln>
        </p:spPr>
      </p:pic>
      <p:pic>
        <p:nvPicPr>
          <p:cNvPr id="142" name="Google Shape;142;p24"/>
          <p:cNvPicPr preferRelativeResize="0"/>
          <p:nvPr/>
        </p:nvPicPr>
        <p:blipFill>
          <a:blip r:embed="rId4">
            <a:alphaModFix/>
          </a:blip>
          <a:stretch>
            <a:fillRect/>
          </a:stretch>
        </p:blipFill>
        <p:spPr>
          <a:xfrm>
            <a:off x="3719325" y="851575"/>
            <a:ext cx="2257425" cy="1562100"/>
          </a:xfrm>
          <a:prstGeom prst="rect">
            <a:avLst/>
          </a:prstGeom>
          <a:noFill/>
          <a:ln cap="flat" cmpd="sng" w="25400">
            <a:solidFill>
              <a:srgbClr val="000000"/>
            </a:solidFill>
            <a:prstDash val="solid"/>
            <a:miter lim="8000"/>
            <a:headEnd len="sm" w="sm" type="none"/>
            <a:tailEnd len="sm" w="sm" type="none"/>
          </a:ln>
        </p:spPr>
      </p:pic>
      <p:pic>
        <p:nvPicPr>
          <p:cNvPr id="143" name="Google Shape;143;p24"/>
          <p:cNvPicPr preferRelativeResize="0"/>
          <p:nvPr/>
        </p:nvPicPr>
        <p:blipFill>
          <a:blip r:embed="rId5">
            <a:alphaModFix/>
          </a:blip>
          <a:stretch>
            <a:fillRect/>
          </a:stretch>
        </p:blipFill>
        <p:spPr>
          <a:xfrm>
            <a:off x="456500" y="2622200"/>
            <a:ext cx="4219575" cy="174307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Workflow</a:t>
            </a:r>
            <a:endParaRPr/>
          </a:p>
        </p:txBody>
      </p:sp>
      <p:sp>
        <p:nvSpPr>
          <p:cNvPr id="75" name="Google Shape;75;p14"/>
          <p:cNvSpPr txBox="1"/>
          <p:nvPr>
            <p:ph idx="2" type="body"/>
          </p:nvPr>
        </p:nvSpPr>
        <p:spPr>
          <a:xfrm>
            <a:off x="4939500" y="724200"/>
            <a:ext cx="3837000" cy="3022200"/>
          </a:xfrm>
          <a:prstGeom prst="rect">
            <a:avLst/>
          </a:prstGeom>
        </p:spPr>
        <p:txBody>
          <a:bodyPr anchorCtr="0" anchor="ctr" bIns="91425" lIns="91425" spcFirstLastPara="1" rIns="91425" wrap="square" tIns="91425">
            <a:normAutofit/>
          </a:bodyPr>
          <a:lstStyle/>
          <a:p>
            <a:pPr indent="-323850" lvl="0" marL="457200" rtl="0" algn="l">
              <a:spcBef>
                <a:spcPts val="0"/>
              </a:spcBef>
              <a:spcAft>
                <a:spcPts val="0"/>
              </a:spcAft>
              <a:buSzPts val="1500"/>
              <a:buChar char="●"/>
            </a:pPr>
            <a:r>
              <a:rPr lang="en" sz="1500"/>
              <a:t>Build the Machine Learning Model - Message Classification as Spam/Legitimate</a:t>
            </a:r>
            <a:endParaRPr sz="1500"/>
          </a:p>
          <a:p>
            <a:pPr indent="-323850" lvl="0" marL="457200" rtl="0" algn="l">
              <a:spcBef>
                <a:spcPts val="0"/>
              </a:spcBef>
              <a:spcAft>
                <a:spcPts val="0"/>
              </a:spcAft>
              <a:buSzPts val="1500"/>
              <a:buChar char="●"/>
            </a:pPr>
            <a:r>
              <a:rPr lang="en" sz="1500"/>
              <a:t>Create a Flask Application</a:t>
            </a:r>
            <a:endParaRPr sz="1500"/>
          </a:p>
          <a:p>
            <a:pPr indent="-323850" lvl="0" marL="457200" rtl="0" algn="l">
              <a:spcBef>
                <a:spcPts val="0"/>
              </a:spcBef>
              <a:spcAft>
                <a:spcPts val="0"/>
              </a:spcAft>
              <a:buSzPts val="1500"/>
              <a:buChar char="●"/>
            </a:pPr>
            <a:r>
              <a:rPr lang="en" sz="1500"/>
              <a:t>Create a Spam Detector API</a:t>
            </a:r>
            <a:endParaRPr sz="1500"/>
          </a:p>
          <a:p>
            <a:pPr indent="-323850" lvl="0" marL="457200" rtl="0" algn="l">
              <a:spcBef>
                <a:spcPts val="0"/>
              </a:spcBef>
              <a:spcAft>
                <a:spcPts val="0"/>
              </a:spcAft>
              <a:buSzPts val="1500"/>
              <a:buChar char="●"/>
            </a:pPr>
            <a:r>
              <a:rPr lang="en" sz="1500"/>
              <a:t>Deploy on AWS Elastic Beanstalk</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291725" y="575950"/>
            <a:ext cx="8430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Elastic Beanstalk- PaaS Model</a:t>
            </a:r>
            <a:endParaRPr/>
          </a:p>
        </p:txBody>
      </p:sp>
      <p:pic>
        <p:nvPicPr>
          <p:cNvPr id="81" name="Google Shape;81;p15"/>
          <p:cNvPicPr preferRelativeResize="0"/>
          <p:nvPr/>
        </p:nvPicPr>
        <p:blipFill>
          <a:blip r:embed="rId3">
            <a:alphaModFix/>
          </a:blip>
          <a:stretch>
            <a:fillRect/>
          </a:stretch>
        </p:blipFill>
        <p:spPr>
          <a:xfrm>
            <a:off x="618050" y="1118100"/>
            <a:ext cx="8103798" cy="362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2467500" y="0"/>
            <a:ext cx="60927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AWS Elastic Beanstalk Advantages</a:t>
            </a:r>
            <a:endParaRPr sz="1600"/>
          </a:p>
        </p:txBody>
      </p:sp>
      <p:sp>
        <p:nvSpPr>
          <p:cNvPr id="87" name="Google Shape;87;p16"/>
          <p:cNvSpPr txBox="1"/>
          <p:nvPr/>
        </p:nvSpPr>
        <p:spPr>
          <a:xfrm>
            <a:off x="373400" y="477900"/>
            <a:ext cx="8567400" cy="4298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AutoNum type="arabicPeriod"/>
            </a:pPr>
            <a:r>
              <a:rPr b="1" lang="en" sz="1200">
                <a:solidFill>
                  <a:schemeClr val="dk1"/>
                </a:solidFill>
                <a:latin typeface="Lato"/>
                <a:ea typeface="Lato"/>
                <a:cs typeface="Lato"/>
                <a:sym typeface="Lato"/>
              </a:rPr>
              <a:t>Developer Productivity: </a:t>
            </a:r>
            <a:r>
              <a:rPr lang="en" sz="1200">
                <a:solidFill>
                  <a:schemeClr val="dk1"/>
                </a:solidFill>
                <a:latin typeface="Lato"/>
                <a:ea typeface="Lato"/>
                <a:cs typeface="Lato"/>
                <a:sym typeface="Lato"/>
              </a:rPr>
              <a:t>Developers don’t need to think much about uploading their application online, they only have to concentrate on keeping their application more secure and user friendly.</a:t>
            </a:r>
            <a:endParaRPr sz="1200">
              <a:solidFill>
                <a:schemeClr val="dk1"/>
              </a:solidFill>
              <a:latin typeface="Lato"/>
              <a:ea typeface="Lato"/>
              <a:cs typeface="Lato"/>
              <a:sym typeface="Lato"/>
            </a:endParaRPr>
          </a:p>
          <a:p>
            <a:pPr indent="0" lvl="0" marL="914400" rtl="0" algn="l">
              <a:spcBef>
                <a:spcPts val="0"/>
              </a:spcBef>
              <a:spcAft>
                <a:spcPts val="0"/>
              </a:spcAft>
              <a:buNone/>
            </a:pPr>
            <a:r>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AutoNum type="arabicPeriod"/>
            </a:pPr>
            <a:r>
              <a:rPr b="1" lang="en" sz="1200">
                <a:solidFill>
                  <a:schemeClr val="dk1"/>
                </a:solidFill>
                <a:latin typeface="Lato"/>
                <a:ea typeface="Lato"/>
                <a:cs typeface="Lato"/>
                <a:sym typeface="Lato"/>
              </a:rPr>
              <a:t>Autoscaling and Server Management:</a:t>
            </a:r>
            <a:r>
              <a:rPr lang="en" sz="1200">
                <a:solidFill>
                  <a:schemeClr val="dk1"/>
                </a:solidFill>
                <a:latin typeface="Lato"/>
                <a:ea typeface="Lato"/>
                <a:cs typeface="Lato"/>
                <a:sym typeface="Lato"/>
              </a:rPr>
              <a:t> Auto Scaling helps you maintain application availability and allows you to automatically add or remove instances through trigger </a:t>
            </a:r>
            <a:r>
              <a:rPr lang="en" sz="1200">
                <a:solidFill>
                  <a:schemeClr val="dk1"/>
                </a:solidFill>
                <a:latin typeface="Lato"/>
                <a:ea typeface="Lato"/>
                <a:cs typeface="Lato"/>
                <a:sym typeface="Lato"/>
              </a:rPr>
              <a:t>configuration. Infact, flexibility of server management is what differentiate PaaS from serverless models making PaaS models more flexible.</a:t>
            </a:r>
            <a:endParaRPr sz="1200">
              <a:solidFill>
                <a:schemeClr val="dk1"/>
              </a:solidFill>
              <a:latin typeface="Lato"/>
              <a:ea typeface="Lato"/>
              <a:cs typeface="Lato"/>
              <a:sym typeface="Lato"/>
            </a:endParaRPr>
          </a:p>
          <a:p>
            <a:pPr indent="0" lvl="0" marL="914400" rtl="0" algn="l">
              <a:spcBef>
                <a:spcPts val="0"/>
              </a:spcBef>
              <a:spcAft>
                <a:spcPts val="0"/>
              </a:spcAft>
              <a:buNone/>
            </a:pPr>
            <a:r>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AutoNum type="arabicPeriod"/>
            </a:pPr>
            <a:r>
              <a:rPr b="1" lang="en" sz="1200">
                <a:solidFill>
                  <a:schemeClr val="dk1"/>
                </a:solidFill>
                <a:latin typeface="Lato"/>
                <a:ea typeface="Lato"/>
                <a:cs typeface="Lato"/>
                <a:sym typeface="Lato"/>
              </a:rPr>
              <a:t>Customization:</a:t>
            </a:r>
            <a:r>
              <a:rPr lang="en" sz="1200">
                <a:solidFill>
                  <a:schemeClr val="dk1"/>
                </a:solidFill>
                <a:latin typeface="Lato"/>
                <a:ea typeface="Lato"/>
                <a:cs typeface="Lato"/>
                <a:sym typeface="Lato"/>
              </a:rPr>
              <a:t> AWS Elastic Beanstalk allows you to select the configuration of your AWS services that you have used with your application. For example, consider Amazon EC2, you can change the instance type which is optimal for your application. Also, if you want to take control of some services manually, you can change the settings according to it.</a:t>
            </a:r>
            <a:endParaRPr sz="1200">
              <a:solidFill>
                <a:schemeClr val="dk1"/>
              </a:solidFill>
              <a:latin typeface="Lato"/>
              <a:ea typeface="Lato"/>
              <a:cs typeface="Lato"/>
              <a:sym typeface="Lato"/>
            </a:endParaRPr>
          </a:p>
          <a:p>
            <a:pPr indent="0" lvl="0" marL="914400" rtl="0" algn="l">
              <a:lnSpc>
                <a:spcPct val="115000"/>
              </a:lnSpc>
              <a:spcBef>
                <a:spcPts val="800"/>
              </a:spcBef>
              <a:spcAft>
                <a:spcPts val="0"/>
              </a:spcAft>
              <a:buNone/>
            </a:pPr>
            <a:r>
              <a:t/>
            </a:r>
            <a:endParaRPr sz="1200">
              <a:solidFill>
                <a:schemeClr val="dk1"/>
              </a:solidFill>
              <a:latin typeface="Lato"/>
              <a:ea typeface="Lato"/>
              <a:cs typeface="Lato"/>
              <a:sym typeface="Lato"/>
            </a:endParaRPr>
          </a:p>
          <a:p>
            <a:pPr indent="-304800" lvl="0" marL="457200" rtl="0" algn="l">
              <a:lnSpc>
                <a:spcPct val="115000"/>
              </a:lnSpc>
              <a:spcBef>
                <a:spcPts val="800"/>
              </a:spcBef>
              <a:spcAft>
                <a:spcPts val="0"/>
              </a:spcAft>
              <a:buClr>
                <a:schemeClr val="dk1"/>
              </a:buClr>
              <a:buSzPts val="1200"/>
              <a:buFont typeface="Lato"/>
              <a:buAutoNum type="arabicPeriod"/>
            </a:pPr>
            <a:r>
              <a:rPr b="1" lang="en" sz="1200">
                <a:solidFill>
                  <a:schemeClr val="dk1"/>
                </a:solidFill>
                <a:latin typeface="Lato"/>
                <a:ea typeface="Lato"/>
                <a:cs typeface="Lato"/>
                <a:sym typeface="Lato"/>
              </a:rPr>
              <a:t>Cost Effective: </a:t>
            </a:r>
            <a:r>
              <a:rPr lang="en" sz="1200">
                <a:solidFill>
                  <a:schemeClr val="dk1"/>
                </a:solidFill>
                <a:latin typeface="Lato"/>
                <a:ea typeface="Lato"/>
                <a:cs typeface="Lato"/>
                <a:sym typeface="Lato"/>
              </a:rPr>
              <a:t>There is no additional charge for AWS Elastic Beanstalk. You pay for AWS resources (e.g. EC2 instances or S3 buckets) you create to store and run your application. You only pay for what you use, as you use it; there are no minimum fees and no upfront commitments. This is the </a:t>
            </a:r>
            <a:r>
              <a:rPr lang="en" sz="1200">
                <a:solidFill>
                  <a:schemeClr val="dk1"/>
                </a:solidFill>
                <a:latin typeface="Lato"/>
                <a:ea typeface="Lato"/>
                <a:cs typeface="Lato"/>
                <a:sym typeface="Lato"/>
              </a:rPr>
              <a:t>upper hand</a:t>
            </a:r>
            <a:r>
              <a:rPr lang="en" sz="1200">
                <a:solidFill>
                  <a:schemeClr val="dk1"/>
                </a:solidFill>
                <a:latin typeface="Lato"/>
                <a:ea typeface="Lato"/>
                <a:cs typeface="Lato"/>
                <a:sym typeface="Lato"/>
              </a:rPr>
              <a:t> that AWS has over Azure.</a:t>
            </a:r>
            <a:endParaRPr sz="1200">
              <a:solidFill>
                <a:schemeClr val="dk1"/>
              </a:solidFill>
              <a:latin typeface="Lato"/>
              <a:ea typeface="Lato"/>
              <a:cs typeface="Lato"/>
              <a:sym typeface="Lato"/>
            </a:endParaRPr>
          </a:p>
          <a:p>
            <a:pPr indent="0" lvl="0" marL="914400" rtl="0" algn="l">
              <a:lnSpc>
                <a:spcPct val="115000"/>
              </a:lnSpc>
              <a:spcBef>
                <a:spcPts val="800"/>
              </a:spcBef>
              <a:spcAft>
                <a:spcPts val="0"/>
              </a:spcAft>
              <a:buNone/>
            </a:pPr>
            <a:r>
              <a:t/>
            </a:r>
            <a:endParaRPr sz="1200">
              <a:solidFill>
                <a:schemeClr val="dk1"/>
              </a:solidFill>
              <a:latin typeface="Lato"/>
              <a:ea typeface="Lato"/>
              <a:cs typeface="Lato"/>
              <a:sym typeface="Lato"/>
            </a:endParaRPr>
          </a:p>
          <a:p>
            <a:pPr indent="-304800" lvl="0" marL="457200" rtl="0" algn="l">
              <a:lnSpc>
                <a:spcPct val="115000"/>
              </a:lnSpc>
              <a:spcBef>
                <a:spcPts val="800"/>
              </a:spcBef>
              <a:spcAft>
                <a:spcPts val="0"/>
              </a:spcAft>
              <a:buClr>
                <a:schemeClr val="dk1"/>
              </a:buClr>
              <a:buSzPts val="1200"/>
              <a:buFont typeface="Lato"/>
              <a:buAutoNum type="arabicPeriod"/>
            </a:pPr>
            <a:r>
              <a:rPr b="1" lang="en" sz="1200">
                <a:solidFill>
                  <a:schemeClr val="dk1"/>
                </a:solidFill>
                <a:latin typeface="Lato"/>
                <a:ea typeface="Lato"/>
                <a:cs typeface="Lato"/>
                <a:sym typeface="Lato"/>
              </a:rPr>
              <a:t>Management and updates:</a:t>
            </a:r>
            <a:r>
              <a:rPr lang="en" sz="1200">
                <a:solidFill>
                  <a:schemeClr val="dk1"/>
                </a:solidFill>
                <a:latin typeface="Lato"/>
                <a:ea typeface="Lato"/>
                <a:cs typeface="Lato"/>
                <a:sym typeface="Lato"/>
              </a:rPr>
              <a:t> You don’t need to worry about updating your application according to the change in the platform. The software patches, platform updates, and infrastructure management are taken care of by the AWS professionals.</a:t>
            </a:r>
            <a:endParaRPr sz="1200">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2395900" y="52625"/>
            <a:ext cx="6321600" cy="34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68750"/>
              <a:buFont typeface="Arial"/>
              <a:buNone/>
            </a:pPr>
            <a:r>
              <a:rPr lang="en" sz="1600"/>
              <a:t>AWS Elastic Beanstalk Advantages</a:t>
            </a:r>
            <a:endParaRPr sz="1600"/>
          </a:p>
        </p:txBody>
      </p:sp>
      <p:sp>
        <p:nvSpPr>
          <p:cNvPr id="93" name="Google Shape;93;p17"/>
          <p:cNvSpPr txBox="1"/>
          <p:nvPr>
            <p:ph idx="1" type="body"/>
          </p:nvPr>
        </p:nvSpPr>
        <p:spPr>
          <a:xfrm>
            <a:off x="245650" y="521300"/>
            <a:ext cx="8306400" cy="4083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sz="1200"/>
          </a:p>
          <a:p>
            <a:pPr indent="0" lvl="0" marL="457200" rtl="0" algn="l">
              <a:spcBef>
                <a:spcPts val="1200"/>
              </a:spcBef>
              <a:spcAft>
                <a:spcPts val="0"/>
              </a:spcAft>
              <a:buNone/>
            </a:pPr>
            <a:r>
              <a:t/>
            </a:r>
            <a:endParaRPr b="1" sz="1200"/>
          </a:p>
          <a:p>
            <a:pPr indent="0" lvl="0" marL="0" rtl="0" algn="l">
              <a:spcBef>
                <a:spcPts val="1200"/>
              </a:spcBef>
              <a:spcAft>
                <a:spcPts val="0"/>
              </a:spcAft>
              <a:buNone/>
            </a:pPr>
            <a:r>
              <a:rPr b="1" lang="en" sz="1200"/>
              <a:t>6. </a:t>
            </a:r>
            <a:r>
              <a:rPr b="1" lang="en" sz="1200"/>
              <a:t>Monitoring: </a:t>
            </a:r>
            <a:r>
              <a:rPr lang="en" sz="1200"/>
              <a:t>You can leverage monitoring dashboard to view key performance metrics such as latency, CPU utilization, and response codes. You can also set up CloudWatch alarms to get notified when metrics exceed your chosen thresholds.</a:t>
            </a:r>
            <a:endParaRPr sz="1200"/>
          </a:p>
          <a:p>
            <a:pPr indent="0" lvl="0" marL="914400" rtl="0" algn="l">
              <a:spcBef>
                <a:spcPts val="1200"/>
              </a:spcBef>
              <a:spcAft>
                <a:spcPts val="0"/>
              </a:spcAft>
              <a:buNone/>
            </a:pPr>
            <a:r>
              <a:t/>
            </a:r>
            <a:endParaRPr sz="1200"/>
          </a:p>
          <a:p>
            <a:pPr indent="0" lvl="0" marL="0" rtl="0" algn="l">
              <a:spcBef>
                <a:spcPts val="1200"/>
              </a:spcBef>
              <a:spcAft>
                <a:spcPts val="0"/>
              </a:spcAft>
              <a:buNone/>
            </a:pPr>
            <a:r>
              <a:rPr b="1" lang="en" sz="1200"/>
              <a:t>7. </a:t>
            </a:r>
            <a:r>
              <a:rPr b="1" lang="en" sz="1200"/>
              <a:t>Application Health: </a:t>
            </a:r>
            <a:r>
              <a:rPr lang="en" sz="1200"/>
              <a:t>Elastic Beanstalk collects 40+ key metrics and attributes to determine the health of your application.</a:t>
            </a:r>
            <a:endParaRPr sz="1200"/>
          </a:p>
          <a:p>
            <a:pPr indent="0" lvl="0" marL="0" rtl="0" algn="l">
              <a:spcBef>
                <a:spcPts val="1200"/>
              </a:spcBef>
              <a:spcAft>
                <a:spcPts val="1200"/>
              </a:spcAft>
              <a:buNone/>
            </a:pPr>
            <a:r>
              <a:t/>
            </a:r>
            <a:endParaRPr sz="1200">
              <a:solidFill>
                <a:srgbClr val="29292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2395900" y="43950"/>
            <a:ext cx="6321600" cy="59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1600"/>
              <a:t>SPAM DETECTOR MODEL IN PYTHON</a:t>
            </a:r>
            <a:endParaRPr sz="1600"/>
          </a:p>
        </p:txBody>
      </p:sp>
      <p:sp>
        <p:nvSpPr>
          <p:cNvPr id="99" name="Google Shape;99;p18"/>
          <p:cNvSpPr txBox="1"/>
          <p:nvPr>
            <p:ph idx="1" type="body"/>
          </p:nvPr>
        </p:nvSpPr>
        <p:spPr>
          <a:xfrm>
            <a:off x="0" y="529950"/>
            <a:ext cx="8306400" cy="4083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200">
              <a:solidFill>
                <a:srgbClr val="292929"/>
              </a:solidFill>
            </a:endParaRPr>
          </a:p>
          <a:p>
            <a:pPr indent="0" lvl="0" marL="0" rtl="0" algn="l">
              <a:spcBef>
                <a:spcPts val="1200"/>
              </a:spcBef>
              <a:spcAft>
                <a:spcPts val="1200"/>
              </a:spcAft>
              <a:buNone/>
            </a:pPr>
            <a:r>
              <a:t/>
            </a:r>
            <a:endParaRPr sz="1200">
              <a:solidFill>
                <a:srgbClr val="292929"/>
              </a:solidFill>
            </a:endParaRPr>
          </a:p>
        </p:txBody>
      </p:sp>
      <p:pic>
        <p:nvPicPr>
          <p:cNvPr id="100" name="Google Shape;100;p18"/>
          <p:cNvPicPr preferRelativeResize="0"/>
          <p:nvPr/>
        </p:nvPicPr>
        <p:blipFill>
          <a:blip r:embed="rId3">
            <a:alphaModFix/>
          </a:blip>
          <a:stretch>
            <a:fillRect/>
          </a:stretch>
        </p:blipFill>
        <p:spPr>
          <a:xfrm>
            <a:off x="608175" y="1175225"/>
            <a:ext cx="7084725" cy="3924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1621550" y="460525"/>
            <a:ext cx="6321600" cy="59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1600"/>
              <a:t>SPAM DETECTOR MODEL IN PYTHON</a:t>
            </a:r>
            <a:endParaRPr sz="1600"/>
          </a:p>
        </p:txBody>
      </p:sp>
      <p:sp>
        <p:nvSpPr>
          <p:cNvPr id="106" name="Google Shape;106;p19"/>
          <p:cNvSpPr txBox="1"/>
          <p:nvPr>
            <p:ph idx="1" type="body"/>
          </p:nvPr>
        </p:nvSpPr>
        <p:spPr>
          <a:xfrm>
            <a:off x="240900" y="1374400"/>
            <a:ext cx="8662200" cy="4083600"/>
          </a:xfrm>
          <a:prstGeom prst="rect">
            <a:avLst/>
          </a:prstGeom>
        </p:spPr>
        <p:txBody>
          <a:bodyPr anchorCtr="0" anchor="t" bIns="91425" lIns="91425" spcFirstLastPara="1" rIns="91425" wrap="square" tIns="91425">
            <a:normAutofit/>
          </a:bodyPr>
          <a:lstStyle/>
          <a:p>
            <a:pPr indent="-304800" lvl="0" marL="457200" marR="0" rtl="0" algn="l">
              <a:lnSpc>
                <a:spcPct val="100000"/>
              </a:lnSpc>
              <a:spcBef>
                <a:spcPts val="1000"/>
              </a:spcBef>
              <a:spcAft>
                <a:spcPts val="0"/>
              </a:spcAft>
              <a:buSzPts val="1200"/>
              <a:buFont typeface="PT Serif"/>
              <a:buAutoNum type="arabicPeriod"/>
            </a:pPr>
            <a:r>
              <a:rPr lang="en" sz="1200">
                <a:latin typeface="PT Serif"/>
                <a:ea typeface="PT Serif"/>
                <a:cs typeface="PT Serif"/>
                <a:sym typeface="PT Serif"/>
              </a:rPr>
              <a:t>We use a dataset on Kaggle to build our Spam Detector Model: </a:t>
            </a:r>
            <a:r>
              <a:rPr lang="en" sz="1200" u="sng">
                <a:latin typeface="PT Serif"/>
                <a:ea typeface="PT Serif"/>
                <a:cs typeface="PT Serif"/>
                <a:sym typeface="PT Serif"/>
                <a:hlinkClick r:id="rId3"/>
              </a:rPr>
              <a:t>SMS Spam Collection Dataset | Kaggle</a:t>
            </a:r>
            <a:r>
              <a:rPr lang="en" sz="1200">
                <a:latin typeface="PT Serif"/>
                <a:ea typeface="PT Serif"/>
                <a:cs typeface="PT Serif"/>
                <a:sym typeface="PT Serif"/>
              </a:rPr>
              <a:t>. </a:t>
            </a:r>
            <a:endParaRPr sz="1200">
              <a:latin typeface="PT Serif"/>
              <a:ea typeface="PT Serif"/>
              <a:cs typeface="PT Serif"/>
              <a:sym typeface="PT Serif"/>
            </a:endParaRPr>
          </a:p>
          <a:p>
            <a:pPr indent="0" lvl="0" marL="914400" marR="0" rtl="0" algn="l">
              <a:lnSpc>
                <a:spcPct val="100000"/>
              </a:lnSpc>
              <a:spcBef>
                <a:spcPts val="1000"/>
              </a:spcBef>
              <a:spcAft>
                <a:spcPts val="0"/>
              </a:spcAft>
              <a:buNone/>
            </a:pPr>
            <a:r>
              <a:t/>
            </a:r>
            <a:endParaRPr sz="1200">
              <a:latin typeface="PT Serif"/>
              <a:ea typeface="PT Serif"/>
              <a:cs typeface="PT Serif"/>
              <a:sym typeface="PT Serif"/>
            </a:endParaRPr>
          </a:p>
          <a:p>
            <a:pPr indent="-304800" lvl="0" marL="457200" marR="0" rtl="0" algn="l">
              <a:lnSpc>
                <a:spcPct val="100000"/>
              </a:lnSpc>
              <a:spcBef>
                <a:spcPts val="1000"/>
              </a:spcBef>
              <a:spcAft>
                <a:spcPts val="0"/>
              </a:spcAft>
              <a:buSzPts val="1200"/>
              <a:buFont typeface="PT Serif"/>
              <a:buAutoNum type="arabicPeriod"/>
            </a:pPr>
            <a:r>
              <a:rPr lang="en" sz="1200">
                <a:latin typeface="PT Serif"/>
                <a:ea typeface="PT Serif"/>
                <a:cs typeface="PT Serif"/>
                <a:sym typeface="PT Serif"/>
              </a:rPr>
              <a:t>The SMS Spam Collection is a set of SMS tagged messages that have been collected for SMS Spam research. </a:t>
            </a:r>
            <a:endParaRPr sz="1200">
              <a:latin typeface="PT Serif"/>
              <a:ea typeface="PT Serif"/>
              <a:cs typeface="PT Serif"/>
              <a:sym typeface="PT Serif"/>
            </a:endParaRPr>
          </a:p>
          <a:p>
            <a:pPr indent="0" lvl="0" marL="914400" marR="0" rtl="0" algn="l">
              <a:lnSpc>
                <a:spcPct val="100000"/>
              </a:lnSpc>
              <a:spcBef>
                <a:spcPts val="1000"/>
              </a:spcBef>
              <a:spcAft>
                <a:spcPts val="0"/>
              </a:spcAft>
              <a:buNone/>
            </a:pPr>
            <a:r>
              <a:t/>
            </a:r>
            <a:endParaRPr sz="1200">
              <a:latin typeface="PT Serif"/>
              <a:ea typeface="PT Serif"/>
              <a:cs typeface="PT Serif"/>
              <a:sym typeface="PT Serif"/>
            </a:endParaRPr>
          </a:p>
          <a:p>
            <a:pPr indent="-304800" lvl="0" marL="457200" marR="0" rtl="0" algn="l">
              <a:lnSpc>
                <a:spcPct val="100000"/>
              </a:lnSpc>
              <a:spcBef>
                <a:spcPts val="1000"/>
              </a:spcBef>
              <a:spcAft>
                <a:spcPts val="0"/>
              </a:spcAft>
              <a:buSzPts val="1200"/>
              <a:buFont typeface="PT Serif"/>
              <a:buAutoNum type="arabicPeriod"/>
            </a:pPr>
            <a:r>
              <a:rPr lang="en" sz="1200">
                <a:latin typeface="PT Serif"/>
                <a:ea typeface="PT Serif"/>
                <a:cs typeface="PT Serif"/>
                <a:sym typeface="PT Serif"/>
              </a:rPr>
              <a:t>It contains one set of SMS messages in English of 5,574 messages, tagged according to ham (legitimate) or spam. </a:t>
            </a:r>
            <a:endParaRPr sz="1200">
              <a:latin typeface="PT Serif"/>
              <a:ea typeface="PT Serif"/>
              <a:cs typeface="PT Serif"/>
              <a:sym typeface="PT Serif"/>
            </a:endParaRPr>
          </a:p>
          <a:p>
            <a:pPr indent="0" lvl="0" marL="457200" marR="0" rtl="0" algn="l">
              <a:lnSpc>
                <a:spcPct val="100000"/>
              </a:lnSpc>
              <a:spcBef>
                <a:spcPts val="1000"/>
              </a:spcBef>
              <a:spcAft>
                <a:spcPts val="0"/>
              </a:spcAft>
              <a:buNone/>
            </a:pPr>
            <a:r>
              <a:t/>
            </a:r>
            <a:endParaRPr sz="1200">
              <a:latin typeface="PT Serif"/>
              <a:ea typeface="PT Serif"/>
              <a:cs typeface="PT Serif"/>
              <a:sym typeface="PT Serif"/>
            </a:endParaRPr>
          </a:p>
          <a:p>
            <a:pPr indent="-304800" lvl="0" marL="457200" marR="0" rtl="0" algn="l">
              <a:lnSpc>
                <a:spcPct val="100000"/>
              </a:lnSpc>
              <a:spcBef>
                <a:spcPts val="1000"/>
              </a:spcBef>
              <a:spcAft>
                <a:spcPts val="0"/>
              </a:spcAft>
              <a:buSzPts val="1200"/>
              <a:buFont typeface="PT Serif"/>
              <a:buAutoNum type="arabicPeriod"/>
            </a:pPr>
            <a:r>
              <a:rPr lang="en" sz="1200">
                <a:latin typeface="PT Serif"/>
                <a:ea typeface="PT Serif"/>
                <a:cs typeface="PT Serif"/>
                <a:sym typeface="PT Serif"/>
              </a:rPr>
              <a:t>The model takes an input from the user and classifies it as spam or ham.</a:t>
            </a:r>
            <a:endParaRPr sz="1200">
              <a:latin typeface="PT Serif"/>
              <a:ea typeface="PT Serif"/>
              <a:cs typeface="PT Serif"/>
              <a:sym typeface="PT Serif"/>
            </a:endParaRPr>
          </a:p>
          <a:p>
            <a:pPr indent="0" lvl="0" marL="457200" rtl="0" algn="l">
              <a:spcBef>
                <a:spcPts val="0"/>
              </a:spcBef>
              <a:spcAft>
                <a:spcPts val="0"/>
              </a:spcAft>
              <a:buNone/>
            </a:pPr>
            <a:r>
              <a:t/>
            </a:r>
            <a:endParaRPr sz="1200">
              <a:solidFill>
                <a:srgbClr val="292929"/>
              </a:solidFill>
            </a:endParaRPr>
          </a:p>
          <a:p>
            <a:pPr indent="0" lvl="0" marL="0" rtl="0" algn="l">
              <a:spcBef>
                <a:spcPts val="1200"/>
              </a:spcBef>
              <a:spcAft>
                <a:spcPts val="1200"/>
              </a:spcAft>
              <a:buNone/>
            </a:pPr>
            <a:r>
              <a:t/>
            </a:r>
            <a:endParaRPr sz="1200">
              <a:solidFill>
                <a:srgbClr val="29292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2458800" y="43950"/>
            <a:ext cx="6246900" cy="59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1600"/>
              <a:t>SPAM DETECTOR MODEL IN PYTHON- PICKLE FILE</a:t>
            </a:r>
            <a:endParaRPr sz="1600"/>
          </a:p>
        </p:txBody>
      </p:sp>
      <p:sp>
        <p:nvSpPr>
          <p:cNvPr id="112" name="Google Shape;112;p20"/>
          <p:cNvSpPr txBox="1"/>
          <p:nvPr>
            <p:ph idx="1" type="body"/>
          </p:nvPr>
        </p:nvSpPr>
        <p:spPr>
          <a:xfrm>
            <a:off x="107475" y="1270650"/>
            <a:ext cx="7149000" cy="2602200"/>
          </a:xfrm>
          <a:prstGeom prst="rect">
            <a:avLst/>
          </a:prstGeom>
        </p:spPr>
        <p:txBody>
          <a:bodyPr anchorCtr="0" anchor="t" bIns="91425" lIns="91425" spcFirstLastPara="1" rIns="91425" wrap="square" tIns="91425">
            <a:normAutofit fontScale="77500" lnSpcReduction="20000"/>
          </a:bodyPr>
          <a:lstStyle/>
          <a:p>
            <a:pPr indent="-287655" lvl="0" marL="457200" rtl="0" algn="l">
              <a:lnSpc>
                <a:spcPct val="100000"/>
              </a:lnSpc>
              <a:spcBef>
                <a:spcPts val="1200"/>
              </a:spcBef>
              <a:spcAft>
                <a:spcPts val="0"/>
              </a:spcAft>
              <a:buSzPct val="100000"/>
              <a:buAutoNum type="arabicPeriod"/>
            </a:pPr>
            <a:r>
              <a:rPr lang="en" sz="1200">
                <a:latin typeface="Calibri"/>
                <a:ea typeface="Calibri"/>
                <a:cs typeface="Calibri"/>
                <a:sym typeface="Calibri"/>
              </a:rPr>
              <a:t> </a:t>
            </a:r>
            <a:r>
              <a:rPr lang="en" sz="1200">
                <a:latin typeface="PT Serif"/>
                <a:ea typeface="PT Serif"/>
                <a:cs typeface="PT Serif"/>
                <a:sym typeface="PT Serif"/>
              </a:rPr>
              <a:t>The pickle module implements binary protocols for serializing and de-serializing a Python object structure. </a:t>
            </a:r>
            <a:endParaRPr sz="1200">
              <a:latin typeface="PT Serif"/>
              <a:ea typeface="PT Serif"/>
              <a:cs typeface="PT Serif"/>
              <a:sym typeface="PT Serif"/>
            </a:endParaRPr>
          </a:p>
          <a:p>
            <a:pPr indent="0" lvl="0" marL="457200" rtl="0" algn="l">
              <a:lnSpc>
                <a:spcPct val="100000"/>
              </a:lnSpc>
              <a:spcBef>
                <a:spcPts val="1200"/>
              </a:spcBef>
              <a:spcAft>
                <a:spcPts val="0"/>
              </a:spcAft>
              <a:buNone/>
            </a:pPr>
            <a:r>
              <a:t/>
            </a:r>
            <a:endParaRPr sz="1200">
              <a:latin typeface="PT Serif"/>
              <a:ea typeface="PT Serif"/>
              <a:cs typeface="PT Serif"/>
              <a:sym typeface="PT Serif"/>
            </a:endParaRPr>
          </a:p>
          <a:p>
            <a:pPr indent="-287655" lvl="0" marL="457200" rtl="0" algn="l">
              <a:lnSpc>
                <a:spcPct val="100000"/>
              </a:lnSpc>
              <a:spcBef>
                <a:spcPts val="1200"/>
              </a:spcBef>
              <a:spcAft>
                <a:spcPts val="0"/>
              </a:spcAft>
              <a:buSzPct val="100000"/>
              <a:buFont typeface="PT Serif"/>
              <a:buAutoNum type="arabicPeriod"/>
            </a:pPr>
            <a:r>
              <a:rPr lang="en" sz="1200">
                <a:latin typeface="PT Serif"/>
                <a:ea typeface="PT Serif"/>
                <a:cs typeface="PT Serif"/>
                <a:sym typeface="PT Serif"/>
              </a:rPr>
              <a:t>Pickling is a process in which a Python object hierarchy is converted into a byte stream and unpickling is the </a:t>
            </a:r>
            <a:endParaRPr sz="1200">
              <a:latin typeface="PT Serif"/>
              <a:ea typeface="PT Serif"/>
              <a:cs typeface="PT Serif"/>
              <a:sym typeface="PT Serif"/>
            </a:endParaRPr>
          </a:p>
          <a:p>
            <a:pPr indent="0" lvl="0" marL="457200" rtl="0" algn="l">
              <a:lnSpc>
                <a:spcPct val="100000"/>
              </a:lnSpc>
              <a:spcBef>
                <a:spcPts val="1200"/>
              </a:spcBef>
              <a:spcAft>
                <a:spcPts val="0"/>
              </a:spcAft>
              <a:buNone/>
            </a:pPr>
            <a:r>
              <a:rPr lang="en" sz="1200">
                <a:latin typeface="PT Serif"/>
                <a:ea typeface="PT Serif"/>
                <a:cs typeface="PT Serif"/>
                <a:sym typeface="PT Serif"/>
              </a:rPr>
              <a:t>inverse operation where a byte steam is converted back into an object hierarchy. </a:t>
            </a:r>
            <a:endParaRPr sz="1200">
              <a:latin typeface="PT Serif"/>
              <a:ea typeface="PT Serif"/>
              <a:cs typeface="PT Serif"/>
              <a:sym typeface="PT Serif"/>
            </a:endParaRPr>
          </a:p>
          <a:p>
            <a:pPr indent="0" lvl="0" marL="0" rtl="0" algn="l">
              <a:lnSpc>
                <a:spcPct val="100000"/>
              </a:lnSpc>
              <a:spcBef>
                <a:spcPts val="1200"/>
              </a:spcBef>
              <a:spcAft>
                <a:spcPts val="0"/>
              </a:spcAft>
              <a:buNone/>
            </a:pPr>
            <a:r>
              <a:t/>
            </a:r>
            <a:endParaRPr sz="1200">
              <a:latin typeface="PT Serif"/>
              <a:ea typeface="PT Serif"/>
              <a:cs typeface="PT Serif"/>
              <a:sym typeface="PT Serif"/>
            </a:endParaRPr>
          </a:p>
          <a:p>
            <a:pPr indent="-287655" lvl="0" marL="457200" rtl="0" algn="l">
              <a:lnSpc>
                <a:spcPct val="100000"/>
              </a:lnSpc>
              <a:spcBef>
                <a:spcPts val="1200"/>
              </a:spcBef>
              <a:spcAft>
                <a:spcPts val="0"/>
              </a:spcAft>
              <a:buSzPct val="100000"/>
              <a:buFont typeface="PT Serif"/>
              <a:buAutoNum type="arabicPeriod"/>
            </a:pPr>
            <a:r>
              <a:rPr lang="en" sz="1200">
                <a:latin typeface="PT Serif"/>
                <a:ea typeface="PT Serif"/>
                <a:cs typeface="PT Serif"/>
                <a:sym typeface="PT Serif"/>
              </a:rPr>
              <a:t>If we want to use the Spam detector ML model in the  API, </a:t>
            </a:r>
            <a:endParaRPr sz="1200">
              <a:latin typeface="PT Serif"/>
              <a:ea typeface="PT Serif"/>
              <a:cs typeface="PT Serif"/>
              <a:sym typeface="PT Serif"/>
            </a:endParaRPr>
          </a:p>
          <a:p>
            <a:pPr indent="0" lvl="0" marL="0" rtl="0" algn="l">
              <a:lnSpc>
                <a:spcPct val="100000"/>
              </a:lnSpc>
              <a:spcBef>
                <a:spcPts val="1200"/>
              </a:spcBef>
              <a:spcAft>
                <a:spcPts val="0"/>
              </a:spcAft>
              <a:buNone/>
            </a:pPr>
            <a:r>
              <a:rPr lang="en" sz="1200">
                <a:latin typeface="PT Serif"/>
                <a:ea typeface="PT Serif"/>
                <a:cs typeface="PT Serif"/>
                <a:sym typeface="PT Serif"/>
              </a:rPr>
              <a:t>            we have to pickle the model as well as the vectorizer function. </a:t>
            </a:r>
            <a:endParaRPr sz="1200">
              <a:latin typeface="PT Serif"/>
              <a:ea typeface="PT Serif"/>
              <a:cs typeface="PT Serif"/>
              <a:sym typeface="PT Serif"/>
            </a:endParaRPr>
          </a:p>
          <a:p>
            <a:pPr indent="0" lvl="0" marL="0" marR="0" rtl="0" algn="l">
              <a:lnSpc>
                <a:spcPct val="100000"/>
              </a:lnSpc>
              <a:spcBef>
                <a:spcPts val="1000"/>
              </a:spcBef>
              <a:spcAft>
                <a:spcPts val="0"/>
              </a:spcAft>
              <a:buNone/>
            </a:pPr>
            <a:r>
              <a:t/>
            </a:r>
            <a:endParaRPr sz="1200">
              <a:latin typeface="PT Serif"/>
              <a:ea typeface="PT Serif"/>
              <a:cs typeface="PT Serif"/>
              <a:sym typeface="PT Serif"/>
            </a:endParaRPr>
          </a:p>
          <a:p>
            <a:pPr indent="0" lvl="0" marL="457200" rtl="0" algn="l">
              <a:spcBef>
                <a:spcPts val="0"/>
              </a:spcBef>
              <a:spcAft>
                <a:spcPts val="0"/>
              </a:spcAft>
              <a:buNone/>
            </a:pPr>
            <a:r>
              <a:t/>
            </a:r>
            <a:endParaRPr sz="1200">
              <a:solidFill>
                <a:srgbClr val="292929"/>
              </a:solidFill>
            </a:endParaRPr>
          </a:p>
          <a:p>
            <a:pPr indent="0" lvl="0" marL="0" rtl="0" algn="l">
              <a:spcBef>
                <a:spcPts val="1200"/>
              </a:spcBef>
              <a:spcAft>
                <a:spcPts val="1200"/>
              </a:spcAft>
              <a:buNone/>
            </a:pPr>
            <a:r>
              <a:t/>
            </a:r>
            <a:endParaRPr sz="1200">
              <a:solidFill>
                <a:srgbClr val="292929"/>
              </a:solidFill>
            </a:endParaRPr>
          </a:p>
        </p:txBody>
      </p:sp>
      <p:pic>
        <p:nvPicPr>
          <p:cNvPr id="113" name="Google Shape;113;p20"/>
          <p:cNvPicPr preferRelativeResize="0"/>
          <p:nvPr/>
        </p:nvPicPr>
        <p:blipFill>
          <a:blip r:embed="rId3">
            <a:alphaModFix/>
          </a:blip>
          <a:stretch>
            <a:fillRect/>
          </a:stretch>
        </p:blipFill>
        <p:spPr>
          <a:xfrm>
            <a:off x="4995800" y="2446175"/>
            <a:ext cx="4148200" cy="187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2424050" y="43950"/>
            <a:ext cx="4295100" cy="59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1900">
                <a:latin typeface="PT Serif"/>
                <a:ea typeface="PT Serif"/>
                <a:cs typeface="PT Serif"/>
                <a:sym typeface="PT Serif"/>
              </a:rPr>
              <a:t>Create a Flask Application &amp; API</a:t>
            </a:r>
            <a:endParaRPr sz="700"/>
          </a:p>
        </p:txBody>
      </p:sp>
      <p:sp>
        <p:nvSpPr>
          <p:cNvPr id="119" name="Google Shape;119;p21"/>
          <p:cNvSpPr txBox="1"/>
          <p:nvPr>
            <p:ph idx="1" type="body"/>
          </p:nvPr>
        </p:nvSpPr>
        <p:spPr>
          <a:xfrm>
            <a:off x="191150" y="529950"/>
            <a:ext cx="8662200" cy="4083600"/>
          </a:xfrm>
          <a:prstGeom prst="rect">
            <a:avLst/>
          </a:prstGeom>
        </p:spPr>
        <p:txBody>
          <a:bodyPr anchorCtr="0" anchor="t" bIns="91425" lIns="91425" spcFirstLastPara="1" rIns="91425" wrap="square" tIns="91425">
            <a:normAutofit/>
          </a:bodyPr>
          <a:lstStyle/>
          <a:p>
            <a:pPr indent="0" lvl="0" marL="457200" rtl="0" algn="l">
              <a:lnSpc>
                <a:spcPct val="110000"/>
              </a:lnSpc>
              <a:spcBef>
                <a:spcPts val="1200"/>
              </a:spcBef>
              <a:spcAft>
                <a:spcPts val="0"/>
              </a:spcAft>
              <a:buNone/>
            </a:pPr>
            <a:r>
              <a:t/>
            </a:r>
            <a:endParaRPr sz="1200">
              <a:latin typeface="PT Serif"/>
              <a:ea typeface="PT Serif"/>
              <a:cs typeface="PT Serif"/>
              <a:sym typeface="PT Serif"/>
            </a:endParaRPr>
          </a:p>
          <a:p>
            <a:pPr indent="0" lvl="0" marL="0" marR="0" rtl="0" algn="l">
              <a:lnSpc>
                <a:spcPct val="100000"/>
              </a:lnSpc>
              <a:spcBef>
                <a:spcPts val="1000"/>
              </a:spcBef>
              <a:spcAft>
                <a:spcPts val="0"/>
              </a:spcAft>
              <a:buNone/>
            </a:pPr>
            <a:r>
              <a:t/>
            </a:r>
            <a:endParaRPr sz="1200">
              <a:latin typeface="PT Serif"/>
              <a:ea typeface="PT Serif"/>
              <a:cs typeface="PT Serif"/>
              <a:sym typeface="PT Serif"/>
            </a:endParaRPr>
          </a:p>
          <a:p>
            <a:pPr indent="0" lvl="0" marL="457200" rtl="0" algn="l">
              <a:spcBef>
                <a:spcPts val="0"/>
              </a:spcBef>
              <a:spcAft>
                <a:spcPts val="0"/>
              </a:spcAft>
              <a:buNone/>
            </a:pPr>
            <a:r>
              <a:t/>
            </a:r>
            <a:endParaRPr sz="1200">
              <a:solidFill>
                <a:srgbClr val="292929"/>
              </a:solidFill>
            </a:endParaRPr>
          </a:p>
          <a:p>
            <a:pPr indent="0" lvl="0" marL="0" rtl="0" algn="l">
              <a:spcBef>
                <a:spcPts val="1200"/>
              </a:spcBef>
              <a:spcAft>
                <a:spcPts val="1200"/>
              </a:spcAft>
              <a:buNone/>
            </a:pPr>
            <a:r>
              <a:t/>
            </a:r>
            <a:endParaRPr sz="1200">
              <a:solidFill>
                <a:srgbClr val="292929"/>
              </a:solidFill>
            </a:endParaRPr>
          </a:p>
        </p:txBody>
      </p:sp>
      <p:pic>
        <p:nvPicPr>
          <p:cNvPr id="120" name="Google Shape;120;p21"/>
          <p:cNvPicPr preferRelativeResize="0"/>
          <p:nvPr/>
        </p:nvPicPr>
        <p:blipFill>
          <a:blip r:embed="rId3">
            <a:alphaModFix/>
          </a:blip>
          <a:stretch>
            <a:fillRect/>
          </a:stretch>
        </p:blipFill>
        <p:spPr>
          <a:xfrm>
            <a:off x="372474" y="465249"/>
            <a:ext cx="5135951" cy="421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