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96" r:id="rId6"/>
    <p:sldId id="295" r:id="rId7"/>
    <p:sldId id="297" r:id="rId8"/>
    <p:sldId id="298" r:id="rId9"/>
    <p:sldId id="299" r:id="rId10"/>
    <p:sldId id="300" r:id="rId11"/>
    <p:sldId id="301" r:id="rId12"/>
    <p:sldId id="262" r:id="rId13"/>
    <p:sldId id="263" r:id="rId14"/>
    <p:sldId id="264" r:id="rId15"/>
    <p:sldId id="265" r:id="rId16"/>
  </p:sldIdLst>
  <p:sldSz cx="9144000" cy="5143500" type="screen16x9"/>
  <p:notesSz cx="6858000" cy="9144000"/>
  <p:embeddedFontLst>
    <p:embeddedFont>
      <p:font typeface="Fira Sans SemiBold" charset="0"/>
      <p:regular r:id="rId18"/>
      <p:bold r:id="rId19"/>
      <p:italic r:id="rId20"/>
      <p:boldItalic r:id="rId21"/>
    </p:embeddedFont>
    <p:embeddedFont>
      <p:font typeface="Fira Sans Light" charset="0"/>
      <p:regular r:id="rId22"/>
      <p:bold r:id="rId23"/>
      <p:italic r:id="rId24"/>
      <p:boldItalic r:id="rId25"/>
    </p:embeddedFont>
    <p:embeddedFont>
      <p:font typeface="Fira Sans" charset="0"/>
      <p:regular r:id="rId26"/>
      <p:bold r:id="rId27"/>
      <p:italic r:id="rId28"/>
      <p:boldItalic r:id="rId29"/>
    </p:embeddedFont>
    <p:embeddedFont>
      <p:font typeface="Calibri" pitchFamily="34" charset="0"/>
      <p:regular r:id="rId30"/>
      <p:bold r:id="rId31"/>
      <p:italic r:id="rId32"/>
      <p:boldItalic r:id="rId33"/>
    </p:embeddedFont>
    <p:embeddedFont>
      <p:font typeface="Fira Sans Medium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800860D-6354-4378-A09D-8DFCC888E2C9}">
  <a:tblStyle styleId="{9800860D-6354-4378-A09D-8DFCC888E2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3F8801-1707-46FC-A2A7-8ED0A2465B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485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78893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745725" y="0"/>
            <a:ext cx="4406366" cy="5143500"/>
          </a:xfrm>
          <a:custGeom>
            <a:avLst/>
            <a:gdLst/>
            <a:ahLst/>
            <a:cxnLst/>
            <a:rect l="l" t="t" r="r" b="b"/>
            <a:pathLst>
              <a:path w="6228079" h="6858000" extrusionOk="0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907910" y="0"/>
            <a:ext cx="4243868" cy="5143500"/>
          </a:xfrm>
          <a:custGeom>
            <a:avLst/>
            <a:gdLst/>
            <a:ahLst/>
            <a:cxnLst/>
            <a:rect l="l" t="t" r="r" b="b"/>
            <a:pathLst>
              <a:path w="5998400" h="6858000" extrusionOk="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51122" y="0"/>
            <a:ext cx="2697686" cy="3605879"/>
          </a:xfrm>
          <a:custGeom>
            <a:avLst/>
            <a:gdLst/>
            <a:ahLst/>
            <a:cxnLst/>
            <a:rect l="l" t="t" r="r" b="b"/>
            <a:pathLst>
              <a:path w="3812984" h="4807839" extrusionOk="0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79100" y="1991825"/>
            <a:ext cx="55776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745725" y="0"/>
            <a:ext cx="4406366" cy="5143500"/>
          </a:xfrm>
          <a:custGeom>
            <a:avLst/>
            <a:gdLst/>
            <a:ahLst/>
            <a:cxnLst/>
            <a:rect l="l" t="t" r="r" b="b"/>
            <a:pathLst>
              <a:path w="6228079" h="6858000" extrusionOk="0">
                <a:moveTo>
                  <a:pt x="0" y="0"/>
                </a:moveTo>
                <a:cubicBezTo>
                  <a:pt x="1192022" y="1180275"/>
                  <a:pt x="1930400" y="2817749"/>
                  <a:pt x="1930400" y="4627690"/>
                </a:cubicBezTo>
                <a:cubicBezTo>
                  <a:pt x="1931225" y="5388331"/>
                  <a:pt x="1798574" y="6143219"/>
                  <a:pt x="1538478" y="6858000"/>
                </a:cubicBezTo>
                <a:lnTo>
                  <a:pt x="6228080" y="6858000"/>
                </a:lnTo>
                <a:lnTo>
                  <a:pt x="6228080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4907910" y="0"/>
            <a:ext cx="4243868" cy="5143500"/>
          </a:xfrm>
          <a:custGeom>
            <a:avLst/>
            <a:gdLst/>
            <a:ahLst/>
            <a:cxnLst/>
            <a:rect l="l" t="t" r="r" b="b"/>
            <a:pathLst>
              <a:path w="5998400" h="6858000" extrusionOk="0">
                <a:moveTo>
                  <a:pt x="2752407" y="0"/>
                </a:moveTo>
                <a:cubicBezTo>
                  <a:pt x="2856294" y="466997"/>
                  <a:pt x="2908554" y="943991"/>
                  <a:pt x="2908300" y="1422400"/>
                </a:cubicBezTo>
                <a:cubicBezTo>
                  <a:pt x="2908300" y="3686239"/>
                  <a:pt x="1753171" y="5680139"/>
                  <a:pt x="0" y="6847206"/>
                </a:cubicBezTo>
                <a:lnTo>
                  <a:pt x="0" y="6858000"/>
                </a:lnTo>
                <a:lnTo>
                  <a:pt x="5998401" y="6858000"/>
                </a:lnTo>
                <a:lnTo>
                  <a:pt x="5998401" y="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6451122" y="0"/>
            <a:ext cx="2697686" cy="3605879"/>
          </a:xfrm>
          <a:custGeom>
            <a:avLst/>
            <a:gdLst/>
            <a:ahLst/>
            <a:cxnLst/>
            <a:rect l="l" t="t" r="r" b="b"/>
            <a:pathLst>
              <a:path w="3812984" h="4807839" extrusionOk="0">
                <a:moveTo>
                  <a:pt x="3812984" y="4807839"/>
                </a:moveTo>
                <a:lnTo>
                  <a:pt x="3812984" y="0"/>
                </a:lnTo>
                <a:lnTo>
                  <a:pt x="0" y="0"/>
                </a:lnTo>
                <a:cubicBezTo>
                  <a:pt x="1961959" y="853313"/>
                  <a:pt x="3421634" y="2644648"/>
                  <a:pt x="3812984" y="480783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0" dist="19050" dir="108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779100" y="1984688"/>
            <a:ext cx="5040600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79100" y="2713913"/>
            <a:ext cx="5040600" cy="44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777400" y="2161800"/>
            <a:ext cx="55893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914400" lvl="1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371600" lvl="2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1828800" lvl="3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2286000" lvl="4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2743200" lvl="5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3200400" lvl="6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●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3657600" lvl="7" indent="-406400" algn="ctr" rtl="0">
              <a:spcBef>
                <a:spcPts val="800"/>
              </a:spcBef>
              <a:spcAft>
                <a:spcPts val="0"/>
              </a:spcAft>
              <a:buSzPts val="2800"/>
              <a:buFont typeface="Fira Sans Medium"/>
              <a:buChar char="○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4114800" lvl="8" indent="-406400" algn="ctr" rtl="0">
              <a:spcBef>
                <a:spcPts val="800"/>
              </a:spcBef>
              <a:spcAft>
                <a:spcPts val="800"/>
              </a:spcAft>
              <a:buSzPts val="2800"/>
              <a:buFont typeface="Fira Sans Medium"/>
              <a:buChar char="■"/>
              <a:defRPr sz="2800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593400" y="2862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sz="96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 rot="10800000">
            <a:off x="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 rot="10800000">
            <a:off x="7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 rot="10800000">
            <a:off x="9" y="3749421"/>
            <a:ext cx="1378553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488203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2000">
                <a:schemeClr val="accent3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2168700" cy="29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3175738" y="1492425"/>
            <a:ext cx="2168700" cy="29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5572375" y="1492425"/>
            <a:ext cx="2168700" cy="296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gradFill>
          <a:gsLst>
            <a:gs pos="0">
              <a:schemeClr val="accent2"/>
            </a:gs>
            <a:gs pos="72000">
              <a:schemeClr val="accent3"/>
            </a:gs>
            <a:gs pos="100000">
              <a:schemeClr val="accent3"/>
            </a:gs>
          </a:gsLst>
          <a:lin ang="5400700" scaled="0"/>
        </a:gra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721700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"/>
          <p:cNvSpPr/>
          <p:nvPr/>
        </p:nvSpPr>
        <p:spPr>
          <a:xfrm rot="10800000">
            <a:off x="6" y="0"/>
            <a:ext cx="1927002" cy="5143500"/>
          </a:xfrm>
          <a:custGeom>
            <a:avLst/>
            <a:gdLst/>
            <a:ahLst/>
            <a:cxnLst/>
            <a:rect l="l" t="t" r="r" b="b"/>
            <a:pathLst>
              <a:path w="2569336" h="6858000" extrusionOk="0">
                <a:moveTo>
                  <a:pt x="1256538" y="0"/>
                </a:moveTo>
                <a:cubicBezTo>
                  <a:pt x="1569466" y="775024"/>
                  <a:pt x="1729804" y="1603165"/>
                  <a:pt x="1728788" y="2438972"/>
                </a:cubicBezTo>
                <a:cubicBezTo>
                  <a:pt x="1728788" y="4144582"/>
                  <a:pt x="1073023" y="5696966"/>
                  <a:pt x="0" y="6858000"/>
                </a:cubicBezTo>
                <a:lnTo>
                  <a:pt x="2569337" y="6858000"/>
                </a:lnTo>
                <a:lnTo>
                  <a:pt x="2569337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/>
          <p:nvPr/>
        </p:nvSpPr>
        <p:spPr>
          <a:xfrm rot="10800000">
            <a:off x="7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 rot="10800000">
            <a:off x="9" y="3749421"/>
            <a:ext cx="1378553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solidFill>
            <a:srgbClr val="FFFFFF">
              <a:alpha val="206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Fira Sans SemiBold"/>
              <a:buNone/>
              <a:defRPr sz="3200">
                <a:solidFill>
                  <a:schemeClr val="accen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●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Light"/>
              <a:buChar char="○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Fira Sans Light"/>
              <a:buChar char="■"/>
              <a:defRPr sz="2400">
                <a:solidFill>
                  <a:schemeClr val="dk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ctrTitle"/>
          </p:nvPr>
        </p:nvSpPr>
        <p:spPr>
          <a:xfrm>
            <a:off x="251520" y="2067694"/>
            <a:ext cx="7609324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5"/>
                </a:solidFill>
              </a:rPr>
              <a:t>“ Hello World ”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5400" dirty="0" smtClean="0"/>
              <a:t>our world for your social interactions</a:t>
            </a:r>
            <a:endParaRPr sz="5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075806"/>
            <a:ext cx="1656184" cy="186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395536" y="1995686"/>
            <a:ext cx="7537316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tabLst>
                <a:tab pos="6280150" algn="l"/>
              </a:tabLst>
            </a:pPr>
            <a:r>
              <a:rPr lang="en-IN" dirty="0" smtClean="0"/>
              <a:t>API Controllers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 smtClean="0">
                <a:sym typeface="Wingdings" pitchFamily="2" charset="2"/>
              </a:rPr>
              <a:t></a:t>
            </a:r>
            <a:endParaRPr dirty="0"/>
          </a:p>
        </p:txBody>
      </p:sp>
      <p:sp>
        <p:nvSpPr>
          <p:cNvPr id="110" name="Google Shape;110;p15"/>
          <p:cNvSpPr/>
          <p:nvPr/>
        </p:nvSpPr>
        <p:spPr>
          <a:xfrm>
            <a:off x="7062378" y="2810300"/>
            <a:ext cx="1204570" cy="23262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atin typeface="Fira Sans;60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33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69938" y="329428"/>
            <a:ext cx="1512168" cy="5595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API User</a:t>
            </a:r>
            <a:endParaRPr lang="en-IN" dirty="0" smtClean="0"/>
          </a:p>
        </p:txBody>
      </p:sp>
      <p:sp>
        <p:nvSpPr>
          <p:cNvPr id="8" name="Rectangle 7"/>
          <p:cNvSpPr/>
          <p:nvPr/>
        </p:nvSpPr>
        <p:spPr>
          <a:xfrm>
            <a:off x="481846" y="2040657"/>
            <a:ext cx="1527148" cy="399853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Get </a:t>
            </a:r>
            <a:endParaRPr lang="en-IN" dirty="0" smtClean="0"/>
          </a:p>
        </p:txBody>
      </p:sp>
      <p:sp>
        <p:nvSpPr>
          <p:cNvPr id="9" name="Rectangle 8"/>
          <p:cNvSpPr/>
          <p:nvPr/>
        </p:nvSpPr>
        <p:spPr>
          <a:xfrm>
            <a:off x="3148608" y="1295654"/>
            <a:ext cx="1892052" cy="504056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Appcomponent.html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2142" y="1472296"/>
            <a:ext cx="1824291" cy="523023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Appcomponent.ts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652120" y="478266"/>
            <a:ext cx="1800200" cy="547673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Appmodule.ts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064441" y="870774"/>
            <a:ext cx="1584176" cy="3612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Sign-up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372200" y="2144266"/>
            <a:ext cx="1584176" cy="5655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5969524" y="3007740"/>
            <a:ext cx="1584176" cy="565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tracker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942802" y="3753010"/>
            <a:ext cx="1584176" cy="565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API-routes 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059832" y="398424"/>
            <a:ext cx="1584176" cy="330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</a:t>
            </a:r>
            <a:r>
              <a:rPr lang="en-IN" dirty="0" smtClean="0"/>
              <a:t>ogin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2068488" y="2317381"/>
            <a:ext cx="1584176" cy="5421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Home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46729" y="2859496"/>
            <a:ext cx="1584176" cy="54211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Feed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3528" y="3652252"/>
            <a:ext cx="1584176" cy="54211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My Account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23728" y="3667564"/>
            <a:ext cx="1584176" cy="54211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Profile View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94634" y="3109388"/>
            <a:ext cx="1584176" cy="54211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Edit Profile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15467" y="3957177"/>
            <a:ext cx="1584176" cy="54211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Add photo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004048" y="699542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2331944" y="491800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 rot="5400000">
            <a:off x="6822250" y="1160026"/>
            <a:ext cx="25202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Arrow 29"/>
          <p:cNvSpPr/>
          <p:nvPr/>
        </p:nvSpPr>
        <p:spPr>
          <a:xfrm rot="11343573">
            <a:off x="5364088" y="1504784"/>
            <a:ext cx="614274" cy="277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ight Arrow 30"/>
          <p:cNvSpPr/>
          <p:nvPr/>
        </p:nvSpPr>
        <p:spPr>
          <a:xfrm rot="5400000">
            <a:off x="3177462" y="1965567"/>
            <a:ext cx="324036" cy="127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ight Arrow 31"/>
          <p:cNvSpPr/>
          <p:nvPr/>
        </p:nvSpPr>
        <p:spPr>
          <a:xfrm rot="2697897">
            <a:off x="4367059" y="1954149"/>
            <a:ext cx="388962" cy="116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ight Arrow 32"/>
          <p:cNvSpPr/>
          <p:nvPr/>
        </p:nvSpPr>
        <p:spPr>
          <a:xfrm rot="1291580">
            <a:off x="2118011" y="938088"/>
            <a:ext cx="656271" cy="1217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 rot="8502913" flipV="1">
            <a:off x="1636481" y="2581948"/>
            <a:ext cx="331741" cy="10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ight Arrow 34"/>
          <p:cNvSpPr/>
          <p:nvPr/>
        </p:nvSpPr>
        <p:spPr>
          <a:xfrm rot="3744525">
            <a:off x="3401719" y="3348430"/>
            <a:ext cx="789146" cy="140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Arrow 35"/>
          <p:cNvSpPr/>
          <p:nvPr/>
        </p:nvSpPr>
        <p:spPr>
          <a:xfrm rot="2481153">
            <a:off x="3738800" y="2791503"/>
            <a:ext cx="365315" cy="109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ight Arrow 36"/>
          <p:cNvSpPr/>
          <p:nvPr/>
        </p:nvSpPr>
        <p:spPr>
          <a:xfrm rot="5400000">
            <a:off x="2807804" y="3218494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ight Arrow 37"/>
          <p:cNvSpPr/>
          <p:nvPr/>
        </p:nvSpPr>
        <p:spPr>
          <a:xfrm rot="7380369">
            <a:off x="1874107" y="3205776"/>
            <a:ext cx="504056" cy="193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Bent Arrow 26"/>
          <p:cNvSpPr/>
          <p:nvPr/>
        </p:nvSpPr>
        <p:spPr>
          <a:xfrm rot="10800000">
            <a:off x="7692303" y="2931790"/>
            <a:ext cx="264073" cy="110398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10800000">
            <a:off x="7667849" y="3218494"/>
            <a:ext cx="25209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66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ctrTitle" idx="4294967295"/>
          </p:nvPr>
        </p:nvSpPr>
        <p:spPr>
          <a:xfrm>
            <a:off x="1398375" y="2269150"/>
            <a:ext cx="6347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Big concept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4294967295"/>
          </p:nvPr>
        </p:nvSpPr>
        <p:spPr>
          <a:xfrm>
            <a:off x="1398375" y="3411550"/>
            <a:ext cx="6347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lt1"/>
                </a:solidFill>
              </a:rPr>
              <a:t>Bring the attention of your audience over a key concept using icons or illustrations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4837146" y="2184280"/>
            <a:ext cx="294437" cy="28113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8"/>
          <p:cNvGrpSpPr/>
          <p:nvPr/>
        </p:nvGrpSpPr>
        <p:grpSpPr>
          <a:xfrm>
            <a:off x="4472037" y="605739"/>
            <a:ext cx="1261378" cy="1261701"/>
            <a:chOff x="6654650" y="3665275"/>
            <a:chExt cx="409100" cy="409125"/>
          </a:xfrm>
        </p:grpSpPr>
        <p:sp>
          <p:nvSpPr>
            <p:cNvPr id="132" name="Google Shape;13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18"/>
          <p:cNvGrpSpPr/>
          <p:nvPr/>
        </p:nvGrpSpPr>
        <p:grpSpPr>
          <a:xfrm rot="1056940">
            <a:off x="3255870" y="1597598"/>
            <a:ext cx="833338" cy="833456"/>
            <a:chOff x="570875" y="4322250"/>
            <a:chExt cx="443300" cy="443325"/>
          </a:xfrm>
        </p:grpSpPr>
        <p:sp>
          <p:nvSpPr>
            <p:cNvPr id="135" name="Google Shape;13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28588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8"/>
          <p:cNvSpPr/>
          <p:nvPr/>
        </p:nvSpPr>
        <p:spPr>
          <a:xfrm rot="2466725">
            <a:off x="3349622" y="850119"/>
            <a:ext cx="409039" cy="39056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 rot="-1609523">
            <a:off x="3947860" y="1095872"/>
            <a:ext cx="294391" cy="28109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 rot="2926012">
            <a:off x="5732794" y="1318561"/>
            <a:ext cx="220454" cy="21049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 rot="-1609141">
            <a:off x="4567259" y="381492"/>
            <a:ext cx="198625" cy="18965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28588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2"/>
          </p:nvPr>
        </p:nvSpPr>
        <p:spPr>
          <a:xfrm>
            <a:off x="4488203" y="1492425"/>
            <a:ext cx="3252900" cy="292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2168700" cy="24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3175738" y="1492425"/>
            <a:ext cx="2168700" cy="24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3"/>
          </p:nvPr>
        </p:nvSpPr>
        <p:spPr>
          <a:xfrm>
            <a:off x="5572375" y="1492425"/>
            <a:ext cx="2168700" cy="24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l="13247" r="13239"/>
          <a:stretch/>
        </p:blipFill>
        <p:spPr>
          <a:xfrm>
            <a:off x="3468826" y="0"/>
            <a:ext cx="5675184" cy="5143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cubicBezTo>
                  <a:pt x="3358" y="3729"/>
                  <a:pt x="5435" y="8863"/>
                  <a:pt x="5435" y="14535"/>
                </a:cubicBezTo>
                <a:cubicBezTo>
                  <a:pt x="5437" y="16944"/>
                  <a:pt x="5056" y="19336"/>
                  <a:pt x="4309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7366595" y="0"/>
            <a:ext cx="1777412" cy="5143500"/>
          </a:xfrm>
          <a:custGeom>
            <a:avLst/>
            <a:gdLst/>
            <a:ahLst/>
            <a:cxnLst/>
            <a:rect l="l" t="t" r="r" b="b"/>
            <a:pathLst>
              <a:path w="2369883" h="6858000" extrusionOk="0">
                <a:moveTo>
                  <a:pt x="0" y="0"/>
                </a:moveTo>
                <a:cubicBezTo>
                  <a:pt x="1144905" y="1173671"/>
                  <a:pt x="1850327" y="2777998"/>
                  <a:pt x="1850327" y="4547172"/>
                </a:cubicBezTo>
                <a:cubicBezTo>
                  <a:pt x="1851215" y="5336680"/>
                  <a:pt x="1708277" y="6119749"/>
                  <a:pt x="1428432" y="6858000"/>
                </a:cubicBezTo>
                <a:lnTo>
                  <a:pt x="2369883" y="6858000"/>
                </a:lnTo>
                <a:lnTo>
                  <a:pt x="2369883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7765453" y="0"/>
            <a:ext cx="1378552" cy="1394079"/>
          </a:xfrm>
          <a:custGeom>
            <a:avLst/>
            <a:gdLst/>
            <a:ahLst/>
            <a:cxnLst/>
            <a:rect l="l" t="t" r="r" b="b"/>
            <a:pathLst>
              <a:path w="1838070" h="1858772" extrusionOk="0">
                <a:moveTo>
                  <a:pt x="1838071" y="1858772"/>
                </a:moveTo>
                <a:lnTo>
                  <a:pt x="1838071" y="0"/>
                </a:lnTo>
                <a:lnTo>
                  <a:pt x="0" y="0"/>
                </a:lnTo>
                <a:cubicBezTo>
                  <a:pt x="731393" y="489734"/>
                  <a:pt x="1356551" y="1121924"/>
                  <a:pt x="1838071" y="1858772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  <a:effectLst>
            <a:outerShdw blurRad="214313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779100" y="2055200"/>
            <a:ext cx="33525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779100" y="2711625"/>
            <a:ext cx="3352500" cy="177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467544" y="3435846"/>
            <a:ext cx="7537316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tabLst>
                <a:tab pos="6280150" algn="l"/>
              </a:tabLst>
            </a:pPr>
            <a:r>
              <a:rPr lang="en-IN" dirty="0" smtClean="0"/>
              <a:t>Application </a:t>
            </a:r>
            <a:br>
              <a:rPr lang="en-IN" dirty="0" smtClean="0"/>
            </a:br>
            <a:r>
              <a:rPr lang="en-IN" dirty="0" smtClean="0"/>
              <a:t>Backend </a:t>
            </a:r>
            <a:br>
              <a:rPr lang="en-IN" dirty="0" smtClean="0"/>
            </a:br>
            <a:r>
              <a:rPr lang="en-IN" dirty="0" smtClean="0"/>
              <a:t>Architecture </a:t>
            </a:r>
            <a:br>
              <a:rPr lang="en-IN" dirty="0" smtClean="0"/>
            </a:br>
            <a:r>
              <a:rPr lang="en-IN" dirty="0" smtClean="0"/>
              <a:t>    </a:t>
            </a:r>
            <a:r>
              <a:rPr lang="en-IN" dirty="0" smtClean="0">
                <a:sym typeface="Wingdings" pitchFamily="2" charset="2"/>
              </a:rPr>
              <a:t></a:t>
            </a:r>
            <a:endParaRPr dirty="0"/>
          </a:p>
        </p:txBody>
      </p:sp>
      <p:sp>
        <p:nvSpPr>
          <p:cNvPr id="110" name="Google Shape;110;p15"/>
          <p:cNvSpPr/>
          <p:nvPr/>
        </p:nvSpPr>
        <p:spPr>
          <a:xfrm>
            <a:off x="7062378" y="2810300"/>
            <a:ext cx="1204570" cy="23262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atin typeface="Fira Sans;60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4625"/>
            <a:ext cx="5616624" cy="4847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Entity One -&gt; App User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dirty="0" smtClean="0"/>
              <a:t>Every user who sign‘s up will be uniquely identified with User ID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dirty="0" smtClean="0"/>
              <a:t>Password is hashed and stored in database for security purpose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dirty="0" smtClean="0"/>
              <a:t>App restricted for users above age 18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dirty="0" smtClean="0"/>
              <a:t>App users can sign up login looks at other users profile and their posts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IN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IN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IN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I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IN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IN" dirty="0" smtClean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dirty="0" smtClean="0"/>
              <a:t> </a:t>
            </a:r>
            <a:endParaRPr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Entity two -&gt; App followers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dirty="0" smtClean="0"/>
              <a:t>A user can follow another user so that their posts automatically come up in their feed as soon as they post it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484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Entity three -&gt; User Post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 smtClean="0"/>
              <a:t>App Users can share posts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 smtClean="0"/>
              <a:t>Post ID is used to track individual posts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 smtClean="0"/>
              <a:t>A post usually has an image and a line of caption along with </a:t>
            </a:r>
            <a:r>
              <a:rPr lang="en-IN" dirty="0" smtClean="0"/>
              <a:t>it.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dirty="0" smtClean="0"/>
              <a:t>Users can view their followers post over feed and can also view other persons profile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IN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IN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IN" dirty="0" smtClean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 smtClean="0"/>
              <a:t>. </a:t>
            </a:r>
            <a:endParaRPr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484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Entity Four -&gt;Post response </a:t>
            </a:r>
            <a:endParaRPr dirty="0"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779100" y="1492425"/>
            <a:ext cx="6962100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 smtClean="0"/>
              <a:t>Every user can like another users posts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 smtClean="0"/>
              <a:t>These likes are stored in the database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484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467544" y="2571750"/>
            <a:ext cx="7537316" cy="63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tabLst>
                <a:tab pos="6280150" algn="l"/>
              </a:tabLst>
            </a:pPr>
            <a:r>
              <a:rPr lang="en-IN" dirty="0" smtClean="0"/>
              <a:t>Angular Program</a:t>
            </a:r>
            <a:br>
              <a:rPr lang="en-IN" dirty="0" smtClean="0"/>
            </a:br>
            <a:r>
              <a:rPr lang="en-IN" dirty="0" smtClean="0"/>
              <a:t>Flow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dirty="0" smtClean="0">
                <a:sym typeface="Wingdings" pitchFamily="2" charset="2"/>
              </a:rPr>
              <a:t></a:t>
            </a:r>
            <a:endParaRPr dirty="0"/>
          </a:p>
        </p:txBody>
      </p:sp>
      <p:sp>
        <p:nvSpPr>
          <p:cNvPr id="110" name="Google Shape;110;p15"/>
          <p:cNvSpPr/>
          <p:nvPr/>
        </p:nvSpPr>
        <p:spPr>
          <a:xfrm>
            <a:off x="7062378" y="2810300"/>
            <a:ext cx="1204570" cy="232629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700" scaled="0"/>
                </a:gradFill>
                <a:latin typeface="Fira Sans;60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364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827584" y="1275606"/>
            <a:ext cx="6962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827584" y="499013"/>
            <a:ext cx="1512168" cy="5595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Index.html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9852" y="483518"/>
            <a:ext cx="1527148" cy="57499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Main.ts</a:t>
            </a:r>
            <a:endParaRPr lang="en-IN" dirty="0" smtClean="0"/>
          </a:p>
        </p:txBody>
      </p:sp>
      <p:sp>
        <p:nvSpPr>
          <p:cNvPr id="9" name="Rectangle 8"/>
          <p:cNvSpPr/>
          <p:nvPr/>
        </p:nvSpPr>
        <p:spPr>
          <a:xfrm>
            <a:off x="3148608" y="1295654"/>
            <a:ext cx="1892052" cy="504056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Appcomponent.html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2142" y="1472296"/>
            <a:ext cx="1824291" cy="523023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Appcomponent.ts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652120" y="478266"/>
            <a:ext cx="1800200" cy="547673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Appmodule.ts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79512" y="1372253"/>
            <a:ext cx="1584176" cy="5421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Sign-up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372200" y="2144266"/>
            <a:ext cx="1584176" cy="5655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5969524" y="3007740"/>
            <a:ext cx="1584176" cy="565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tracker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942802" y="3753010"/>
            <a:ext cx="1584176" cy="565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API-routes 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4248572" y="2283639"/>
            <a:ext cx="1584176" cy="5421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</a:t>
            </a:r>
            <a:r>
              <a:rPr lang="en-IN" dirty="0" smtClean="0"/>
              <a:t>ogin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2068488" y="2317381"/>
            <a:ext cx="1584176" cy="5421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Home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46729" y="2859496"/>
            <a:ext cx="1584176" cy="54211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Feed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3528" y="3652252"/>
            <a:ext cx="1584176" cy="54211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My Account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23728" y="3667564"/>
            <a:ext cx="1584176" cy="54211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Profile View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94634" y="3109388"/>
            <a:ext cx="1584176" cy="54211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Edit Profile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15467" y="3957177"/>
            <a:ext cx="1584176" cy="54211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Add photo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004048" y="699542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2555776" y="680094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 rot="5400000">
            <a:off x="6822250" y="1160026"/>
            <a:ext cx="25202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ight Arrow 29"/>
          <p:cNvSpPr/>
          <p:nvPr/>
        </p:nvSpPr>
        <p:spPr>
          <a:xfrm rot="11343573">
            <a:off x="5364088" y="1504784"/>
            <a:ext cx="614274" cy="277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ight Arrow 30"/>
          <p:cNvSpPr/>
          <p:nvPr/>
        </p:nvSpPr>
        <p:spPr>
          <a:xfrm rot="5400000">
            <a:off x="3177462" y="1965567"/>
            <a:ext cx="324036" cy="127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ight Arrow 31"/>
          <p:cNvSpPr/>
          <p:nvPr/>
        </p:nvSpPr>
        <p:spPr>
          <a:xfrm rot="2697897">
            <a:off x="4367059" y="1954149"/>
            <a:ext cx="388962" cy="116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ight Arrow 32"/>
          <p:cNvSpPr/>
          <p:nvPr/>
        </p:nvSpPr>
        <p:spPr>
          <a:xfrm rot="10800000">
            <a:off x="2123728" y="1571302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 rot="8502913" flipV="1">
            <a:off x="1761165" y="3020222"/>
            <a:ext cx="331741" cy="10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ight Arrow 34"/>
          <p:cNvSpPr/>
          <p:nvPr/>
        </p:nvSpPr>
        <p:spPr>
          <a:xfrm rot="3744525">
            <a:off x="3401719" y="3348430"/>
            <a:ext cx="789146" cy="140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Arrow 35"/>
          <p:cNvSpPr/>
          <p:nvPr/>
        </p:nvSpPr>
        <p:spPr>
          <a:xfrm rot="2481153">
            <a:off x="3738800" y="2791503"/>
            <a:ext cx="365315" cy="109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ight Arrow 36"/>
          <p:cNvSpPr/>
          <p:nvPr/>
        </p:nvSpPr>
        <p:spPr>
          <a:xfrm rot="5400000">
            <a:off x="2536540" y="3187760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ight Arrow 37"/>
          <p:cNvSpPr/>
          <p:nvPr/>
        </p:nvSpPr>
        <p:spPr>
          <a:xfrm rot="7767334">
            <a:off x="1810838" y="3237398"/>
            <a:ext cx="765967" cy="70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Bent Arrow 26"/>
          <p:cNvSpPr/>
          <p:nvPr/>
        </p:nvSpPr>
        <p:spPr>
          <a:xfrm rot="10800000">
            <a:off x="7692303" y="2931790"/>
            <a:ext cx="264073" cy="110398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10800000">
            <a:off x="7667849" y="3218494"/>
            <a:ext cx="25209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35496" y="2157457"/>
            <a:ext cx="1584176" cy="45061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Search Bar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11890703" flipV="1">
            <a:off x="1724038" y="2435378"/>
            <a:ext cx="230623" cy="140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9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onso template">
  <a:themeElements>
    <a:clrScheme name="Custom 347">
      <a:dk1>
        <a:srgbClr val="410433"/>
      </a:dk1>
      <a:lt1>
        <a:srgbClr val="FFFFFF"/>
      </a:lt1>
      <a:dk2>
        <a:srgbClr val="9C9194"/>
      </a:dk2>
      <a:lt2>
        <a:srgbClr val="EBE7E4"/>
      </a:lt2>
      <a:accent1>
        <a:srgbClr val="77063F"/>
      </a:accent1>
      <a:accent2>
        <a:srgbClr val="AC0C5C"/>
      </a:accent2>
      <a:accent3>
        <a:srgbClr val="C7284F"/>
      </a:accent3>
      <a:accent4>
        <a:srgbClr val="FF7154"/>
      </a:accent4>
      <a:accent5>
        <a:srgbClr val="FF963C"/>
      </a:accent5>
      <a:accent6>
        <a:srgbClr val="FAC12B"/>
      </a:accent6>
      <a:hlink>
        <a:srgbClr val="77063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395</Words>
  <Application>Microsoft Office PowerPoint</Application>
  <PresentationFormat>On-screen Show (16:9)</PresentationFormat>
  <Paragraphs>96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Fira Sans SemiBold</vt:lpstr>
      <vt:lpstr>Fira Sans Light</vt:lpstr>
      <vt:lpstr>Fira Sans</vt:lpstr>
      <vt:lpstr>Calibri</vt:lpstr>
      <vt:lpstr>Fira Sans;600</vt:lpstr>
      <vt:lpstr>Fira Sans Medium</vt:lpstr>
      <vt:lpstr>Wingdings</vt:lpstr>
      <vt:lpstr>Alonso template</vt:lpstr>
      <vt:lpstr>“ Hello World ” our world for your social interactions</vt:lpstr>
      <vt:lpstr>Application  Backend  Architecture      </vt:lpstr>
      <vt:lpstr>PowerPoint Presentation</vt:lpstr>
      <vt:lpstr>Entity One -&gt; App User</vt:lpstr>
      <vt:lpstr>Entity two -&gt; App followers</vt:lpstr>
      <vt:lpstr>Entity three -&gt; User Post</vt:lpstr>
      <vt:lpstr>Entity Four -&gt;Post response </vt:lpstr>
      <vt:lpstr>Angular Program Flow  </vt:lpstr>
      <vt:lpstr> </vt:lpstr>
      <vt:lpstr>API Controllers  </vt:lpstr>
      <vt:lpstr>PowerPoint Presentation</vt:lpstr>
      <vt:lpstr>Big concept</vt:lpstr>
      <vt:lpstr>You can also split your content</vt:lpstr>
      <vt:lpstr>In two or three columns</vt:lpstr>
      <vt:lpstr>A picture is worth a thousand words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FLASH-VERSE our universe for  your social interactions</dc:title>
  <dc:creator>Prithesh S</dc:creator>
  <cp:lastModifiedBy>prith</cp:lastModifiedBy>
  <cp:revision>13</cp:revision>
  <dcterms:modified xsi:type="dcterms:W3CDTF">2021-05-04T03:38:58Z</dcterms:modified>
</cp:coreProperties>
</file>