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3"/>
  </p:notesMasterIdLst>
  <p:sldIdLst>
    <p:sldId id="259" r:id="rId3"/>
    <p:sldId id="258" r:id="rId4"/>
    <p:sldId id="260" r:id="rId5"/>
    <p:sldId id="261" r:id="rId6"/>
    <p:sldId id="277" r:id="rId7"/>
    <p:sldId id="278" r:id="rId8"/>
    <p:sldId id="264" r:id="rId9"/>
    <p:sldId id="265" r:id="rId10"/>
    <p:sldId id="287" r:id="rId11"/>
    <p:sldId id="273" r:id="rId12"/>
    <p:sldId id="282" r:id="rId13"/>
    <p:sldId id="283" r:id="rId14"/>
    <p:sldId id="284" r:id="rId15"/>
    <p:sldId id="285" r:id="rId16"/>
    <p:sldId id="288" r:id="rId17"/>
    <p:sldId id="289" r:id="rId18"/>
    <p:sldId id="290" r:id="rId19"/>
    <p:sldId id="275" r:id="rId20"/>
    <p:sldId id="276"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644E8-843A-47E7-90C4-3736185811A9}" type="datetimeFigureOut">
              <a:rPr lang="en-IN" smtClean="0"/>
              <a:t>04-06-2025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D62AB-55FA-4179-8C2F-DC1A56BD9E7B}" type="slidenum">
              <a:rPr lang="en-IN" smtClean="0"/>
              <a:t>‹#›</a:t>
            </a:fld>
            <a:endParaRPr lang="en-IN"/>
          </a:p>
        </p:txBody>
      </p:sp>
    </p:spTree>
    <p:extLst>
      <p:ext uri="{BB962C8B-B14F-4D97-AF65-F5344CB8AC3E}">
        <p14:creationId xmlns:p14="http://schemas.microsoft.com/office/powerpoint/2010/main" val="3230559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F05852-2F84-49EC-88AD-3B02F6D7B016}"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7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367C9-BD22-43D1-A5E7-BAE29681C0FC}"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49125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545D5-DA7C-4AA1-872D-DAC5E7C7168B}"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552399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3AEF-D85F-3FDD-45A6-41CB5ED9AC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8D4536-6BDE-6FBD-3A7D-AF946BADF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8611E3-5514-B519-31CC-B63252DDA26B}"/>
              </a:ext>
            </a:extLst>
          </p:cNvPr>
          <p:cNvSpPr>
            <a:spLocks noGrp="1"/>
          </p:cNvSpPr>
          <p:nvPr>
            <p:ph type="dt" sz="half" idx="10"/>
          </p:nvPr>
        </p:nvSpPr>
        <p:spPr/>
        <p:txBody>
          <a:bodyPr/>
          <a:lstStyle/>
          <a:p>
            <a:fld id="{04F05852-2F84-49EC-88AD-3B02F6D7B016}" type="datetime5">
              <a:rPr lang="en-US" smtClean="0"/>
              <a:t>4-Jun-25</a:t>
            </a:fld>
            <a:endParaRPr lang="en-IN"/>
          </a:p>
        </p:txBody>
      </p:sp>
      <p:sp>
        <p:nvSpPr>
          <p:cNvPr id="5" name="Footer Placeholder 4">
            <a:extLst>
              <a:ext uri="{FF2B5EF4-FFF2-40B4-BE49-F238E27FC236}">
                <a16:creationId xmlns:a16="http://schemas.microsoft.com/office/drawing/2014/main" id="{43017082-AF2B-DD62-FA53-3FC2AEDD51D9}"/>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3E456E59-5A58-57D3-C741-F5259EC8F0C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514662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9F73-ACF2-61EF-0930-75EB34EEFE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A5D69B-0CF2-D2AA-0F5A-9E4E8F616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977BE7-5AFF-E67E-87D2-AAFBE55187C8}"/>
              </a:ext>
            </a:extLst>
          </p:cNvPr>
          <p:cNvSpPr>
            <a:spLocks noGrp="1"/>
          </p:cNvSpPr>
          <p:nvPr>
            <p:ph type="dt" sz="half" idx="10"/>
          </p:nvPr>
        </p:nvSpPr>
        <p:spPr/>
        <p:txBody>
          <a:bodyPr/>
          <a:lstStyle/>
          <a:p>
            <a:fld id="{63F24D60-CAE6-46AD-9D0B-C02F7B1293EF}" type="datetime5">
              <a:rPr lang="en-US" smtClean="0"/>
              <a:t>4-Jun-25</a:t>
            </a:fld>
            <a:endParaRPr lang="en-IN"/>
          </a:p>
        </p:txBody>
      </p:sp>
      <p:sp>
        <p:nvSpPr>
          <p:cNvPr id="5" name="Footer Placeholder 4">
            <a:extLst>
              <a:ext uri="{FF2B5EF4-FFF2-40B4-BE49-F238E27FC236}">
                <a16:creationId xmlns:a16="http://schemas.microsoft.com/office/drawing/2014/main" id="{0FFFA0E2-17D2-7611-3750-7B1ABDF81D8B}"/>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D6031653-BE36-FD22-0B04-316981D5B6D8}"/>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907841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DBEA-8B42-1A49-C548-9DB817EA88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DF7ACC-8EC4-3B4C-F7B6-4EE18E7664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47F858-7773-9663-FCE5-089445D415F2}"/>
              </a:ext>
            </a:extLst>
          </p:cNvPr>
          <p:cNvSpPr>
            <a:spLocks noGrp="1"/>
          </p:cNvSpPr>
          <p:nvPr>
            <p:ph type="dt" sz="half" idx="10"/>
          </p:nvPr>
        </p:nvSpPr>
        <p:spPr/>
        <p:txBody>
          <a:bodyPr/>
          <a:lstStyle/>
          <a:p>
            <a:fld id="{EFD16E8C-EB8A-425C-9BA2-E4B539351587}" type="datetime5">
              <a:rPr lang="en-US" smtClean="0"/>
              <a:t>4-Jun-25</a:t>
            </a:fld>
            <a:endParaRPr lang="en-IN"/>
          </a:p>
        </p:txBody>
      </p:sp>
      <p:sp>
        <p:nvSpPr>
          <p:cNvPr id="5" name="Footer Placeholder 4">
            <a:extLst>
              <a:ext uri="{FF2B5EF4-FFF2-40B4-BE49-F238E27FC236}">
                <a16:creationId xmlns:a16="http://schemas.microsoft.com/office/drawing/2014/main" id="{D0CB8407-A8DB-F1E1-8C1A-E1321664ED4C}"/>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18542971-A244-EB6B-464F-8296A59C16AC}"/>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71684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39BF-9702-DD77-3E43-6DC20903CE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2034E6-7E33-44FA-EB20-E22852CBC6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06E780-5ACF-91BD-9E20-92CD96BE1A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DE0B08-CC50-D204-852B-0010E640E5CF}"/>
              </a:ext>
            </a:extLst>
          </p:cNvPr>
          <p:cNvSpPr>
            <a:spLocks noGrp="1"/>
          </p:cNvSpPr>
          <p:nvPr>
            <p:ph type="dt" sz="half" idx="10"/>
          </p:nvPr>
        </p:nvSpPr>
        <p:spPr/>
        <p:txBody>
          <a:bodyPr/>
          <a:lstStyle/>
          <a:p>
            <a:fld id="{DC0D1A98-9E99-4DBE-BE49-5C29F2DAD81F}" type="datetime5">
              <a:rPr lang="en-US" smtClean="0"/>
              <a:t>4-Jun-25</a:t>
            </a:fld>
            <a:endParaRPr lang="en-IN"/>
          </a:p>
        </p:txBody>
      </p:sp>
      <p:sp>
        <p:nvSpPr>
          <p:cNvPr id="6" name="Footer Placeholder 5">
            <a:extLst>
              <a:ext uri="{FF2B5EF4-FFF2-40B4-BE49-F238E27FC236}">
                <a16:creationId xmlns:a16="http://schemas.microsoft.com/office/drawing/2014/main" id="{64563A07-D5EA-8E14-8FCE-60C9943A3DC7}"/>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F5394B72-AD65-8931-E273-A0AE320D22B4}"/>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985690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A2571-6D35-3D7F-D00B-CD25F44475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39F562-D5C9-5C05-1FBA-93F14D232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EC68D5-A2F5-4319-C90E-9F3A8EF75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ACF898-3DEE-2427-99BB-94E49B462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5D87D5-D0DE-6286-4268-94E42608BD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D34281-F7FA-45B9-E92A-12FA35019C4B}"/>
              </a:ext>
            </a:extLst>
          </p:cNvPr>
          <p:cNvSpPr>
            <a:spLocks noGrp="1"/>
          </p:cNvSpPr>
          <p:nvPr>
            <p:ph type="dt" sz="half" idx="10"/>
          </p:nvPr>
        </p:nvSpPr>
        <p:spPr/>
        <p:txBody>
          <a:bodyPr/>
          <a:lstStyle/>
          <a:p>
            <a:fld id="{D55E2BA5-1E09-47F1-9112-70406D5B8D86}" type="datetime5">
              <a:rPr lang="en-US" smtClean="0"/>
              <a:t>4-Jun-25</a:t>
            </a:fld>
            <a:endParaRPr lang="en-IN"/>
          </a:p>
        </p:txBody>
      </p:sp>
      <p:sp>
        <p:nvSpPr>
          <p:cNvPr id="8" name="Footer Placeholder 7">
            <a:extLst>
              <a:ext uri="{FF2B5EF4-FFF2-40B4-BE49-F238E27FC236}">
                <a16:creationId xmlns:a16="http://schemas.microsoft.com/office/drawing/2014/main" id="{E1A8A911-E15B-A052-56EE-0C9B23993A5A}"/>
              </a:ext>
            </a:extLst>
          </p:cNvPr>
          <p:cNvSpPr>
            <a:spLocks noGrp="1"/>
          </p:cNvSpPr>
          <p:nvPr>
            <p:ph type="ftr" sz="quarter" idx="11"/>
          </p:nvPr>
        </p:nvSpPr>
        <p:spPr/>
        <p:txBody>
          <a:bodyPr/>
          <a:lstStyle/>
          <a:p>
            <a:r>
              <a:rPr lang="en-IN"/>
              <a:t>20CS8504 - PROJECT WORK</a:t>
            </a:r>
          </a:p>
        </p:txBody>
      </p:sp>
      <p:sp>
        <p:nvSpPr>
          <p:cNvPr id="9" name="Slide Number Placeholder 8">
            <a:extLst>
              <a:ext uri="{FF2B5EF4-FFF2-40B4-BE49-F238E27FC236}">
                <a16:creationId xmlns:a16="http://schemas.microsoft.com/office/drawing/2014/main" id="{87D1354D-57E8-0EA9-CF51-A57F500B1914}"/>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202322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ABCA-2D1B-D7D5-5022-B0DA5AC9E2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D68DF2-2D67-1469-50A2-225232CAD934}"/>
              </a:ext>
            </a:extLst>
          </p:cNvPr>
          <p:cNvSpPr>
            <a:spLocks noGrp="1"/>
          </p:cNvSpPr>
          <p:nvPr>
            <p:ph type="dt" sz="half" idx="10"/>
          </p:nvPr>
        </p:nvSpPr>
        <p:spPr/>
        <p:txBody>
          <a:bodyPr/>
          <a:lstStyle/>
          <a:p>
            <a:fld id="{2F32384F-C4AE-4D39-8526-1E50E83AE1C8}" type="datetime5">
              <a:rPr lang="en-US" smtClean="0"/>
              <a:t>4-Jun-25</a:t>
            </a:fld>
            <a:endParaRPr lang="en-IN"/>
          </a:p>
        </p:txBody>
      </p:sp>
      <p:sp>
        <p:nvSpPr>
          <p:cNvPr id="4" name="Footer Placeholder 3">
            <a:extLst>
              <a:ext uri="{FF2B5EF4-FFF2-40B4-BE49-F238E27FC236}">
                <a16:creationId xmlns:a16="http://schemas.microsoft.com/office/drawing/2014/main" id="{037C67BC-5D98-7EDE-0005-495311651A12}"/>
              </a:ext>
            </a:extLst>
          </p:cNvPr>
          <p:cNvSpPr>
            <a:spLocks noGrp="1"/>
          </p:cNvSpPr>
          <p:nvPr>
            <p:ph type="ftr" sz="quarter" idx="11"/>
          </p:nvPr>
        </p:nvSpPr>
        <p:spPr/>
        <p:txBody>
          <a:bodyPr/>
          <a:lstStyle/>
          <a:p>
            <a:r>
              <a:rPr lang="en-IN"/>
              <a:t>20CS8504 - PROJECT WORK</a:t>
            </a:r>
          </a:p>
        </p:txBody>
      </p:sp>
      <p:sp>
        <p:nvSpPr>
          <p:cNvPr id="5" name="Slide Number Placeholder 4">
            <a:extLst>
              <a:ext uri="{FF2B5EF4-FFF2-40B4-BE49-F238E27FC236}">
                <a16:creationId xmlns:a16="http://schemas.microsoft.com/office/drawing/2014/main" id="{6451E0E7-9101-3C35-5B09-1BB8AE140E6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090648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41DFE-B520-6D1A-5DCD-D9C59E7C730A}"/>
              </a:ext>
            </a:extLst>
          </p:cNvPr>
          <p:cNvSpPr>
            <a:spLocks noGrp="1"/>
          </p:cNvSpPr>
          <p:nvPr>
            <p:ph type="dt" sz="half" idx="10"/>
          </p:nvPr>
        </p:nvSpPr>
        <p:spPr/>
        <p:txBody>
          <a:bodyPr/>
          <a:lstStyle/>
          <a:p>
            <a:fld id="{8EFEB1EC-7644-46B1-B043-E77E363DD1BF}" type="datetime5">
              <a:rPr lang="en-US" smtClean="0"/>
              <a:t>4-Jun-25</a:t>
            </a:fld>
            <a:endParaRPr lang="en-IN"/>
          </a:p>
        </p:txBody>
      </p:sp>
      <p:sp>
        <p:nvSpPr>
          <p:cNvPr id="3" name="Footer Placeholder 2">
            <a:extLst>
              <a:ext uri="{FF2B5EF4-FFF2-40B4-BE49-F238E27FC236}">
                <a16:creationId xmlns:a16="http://schemas.microsoft.com/office/drawing/2014/main" id="{6DBF7EE0-6509-F79A-1311-D80E13F77598}"/>
              </a:ext>
            </a:extLst>
          </p:cNvPr>
          <p:cNvSpPr>
            <a:spLocks noGrp="1"/>
          </p:cNvSpPr>
          <p:nvPr>
            <p:ph type="ftr" sz="quarter" idx="11"/>
          </p:nvPr>
        </p:nvSpPr>
        <p:spPr/>
        <p:txBody>
          <a:bodyPr/>
          <a:lstStyle/>
          <a:p>
            <a:r>
              <a:rPr lang="en-IN"/>
              <a:t>20CS8504 - PROJECT WORK</a:t>
            </a:r>
          </a:p>
        </p:txBody>
      </p:sp>
      <p:sp>
        <p:nvSpPr>
          <p:cNvPr id="4" name="Slide Number Placeholder 3">
            <a:extLst>
              <a:ext uri="{FF2B5EF4-FFF2-40B4-BE49-F238E27FC236}">
                <a16:creationId xmlns:a16="http://schemas.microsoft.com/office/drawing/2014/main" id="{DC0C6BBF-67A2-E781-7CC4-B44D9F1214AD}"/>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1855705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AD9C-EF74-F708-60C5-B3106EA43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B11C4F-3A08-1F06-91E2-4FA8E0CEE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F66606-BB03-310E-8E5D-95D1537B5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14811-8709-FEE8-E3AA-152BE035BAD8}"/>
              </a:ext>
            </a:extLst>
          </p:cNvPr>
          <p:cNvSpPr>
            <a:spLocks noGrp="1"/>
          </p:cNvSpPr>
          <p:nvPr>
            <p:ph type="dt" sz="half" idx="10"/>
          </p:nvPr>
        </p:nvSpPr>
        <p:spPr/>
        <p:txBody>
          <a:bodyPr/>
          <a:lstStyle/>
          <a:p>
            <a:fld id="{3ED24307-004F-4D63-97B7-8D6DE685304F}" type="datetime5">
              <a:rPr lang="en-US" smtClean="0"/>
              <a:t>4-Jun-25</a:t>
            </a:fld>
            <a:endParaRPr lang="en-IN"/>
          </a:p>
        </p:txBody>
      </p:sp>
      <p:sp>
        <p:nvSpPr>
          <p:cNvPr id="6" name="Footer Placeholder 5">
            <a:extLst>
              <a:ext uri="{FF2B5EF4-FFF2-40B4-BE49-F238E27FC236}">
                <a16:creationId xmlns:a16="http://schemas.microsoft.com/office/drawing/2014/main" id="{1F197E9C-24E9-CF41-76C1-2A6989A0B2ED}"/>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83B82F7A-D730-DB34-424D-A74232B6169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84967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24D60-CAE6-46AD-9D0B-C02F7B1293EF}"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260976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5D60-95A9-13A0-D41A-5241CB6E4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CE8DA4-7588-60CD-B91E-6679D198F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6A1564-ADFF-4914-CE70-DE84D1F46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79ED8-AE95-E121-E80A-20B9F5BAA344}"/>
              </a:ext>
            </a:extLst>
          </p:cNvPr>
          <p:cNvSpPr>
            <a:spLocks noGrp="1"/>
          </p:cNvSpPr>
          <p:nvPr>
            <p:ph type="dt" sz="half" idx="10"/>
          </p:nvPr>
        </p:nvSpPr>
        <p:spPr/>
        <p:txBody>
          <a:bodyPr/>
          <a:lstStyle/>
          <a:p>
            <a:fld id="{83E9C8EC-8C69-4057-B3C8-663916D34427}" type="datetime5">
              <a:rPr lang="en-US" smtClean="0"/>
              <a:t>4-Jun-25</a:t>
            </a:fld>
            <a:endParaRPr lang="en-IN"/>
          </a:p>
        </p:txBody>
      </p:sp>
      <p:sp>
        <p:nvSpPr>
          <p:cNvPr id="6" name="Footer Placeholder 5">
            <a:extLst>
              <a:ext uri="{FF2B5EF4-FFF2-40B4-BE49-F238E27FC236}">
                <a16:creationId xmlns:a16="http://schemas.microsoft.com/office/drawing/2014/main" id="{87AADDE8-E219-4BC7-4652-EA72FE2F3F15}"/>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1236C606-DF8B-8BC3-03E0-F3CE8F9CE957}"/>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862864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AC30-BDB6-3F63-8E15-29EEB2FF68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21E8E-D91A-74E8-9765-0B185F8EBF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B5F120-2072-20C6-108E-01B759631CA9}"/>
              </a:ext>
            </a:extLst>
          </p:cNvPr>
          <p:cNvSpPr>
            <a:spLocks noGrp="1"/>
          </p:cNvSpPr>
          <p:nvPr>
            <p:ph type="dt" sz="half" idx="10"/>
          </p:nvPr>
        </p:nvSpPr>
        <p:spPr/>
        <p:txBody>
          <a:bodyPr/>
          <a:lstStyle/>
          <a:p>
            <a:fld id="{78A367C9-BD22-43D1-A5E7-BAE29681C0FC}" type="datetime5">
              <a:rPr lang="en-US" smtClean="0"/>
              <a:t>4-Jun-25</a:t>
            </a:fld>
            <a:endParaRPr lang="en-IN"/>
          </a:p>
        </p:txBody>
      </p:sp>
      <p:sp>
        <p:nvSpPr>
          <p:cNvPr id="5" name="Footer Placeholder 4">
            <a:extLst>
              <a:ext uri="{FF2B5EF4-FFF2-40B4-BE49-F238E27FC236}">
                <a16:creationId xmlns:a16="http://schemas.microsoft.com/office/drawing/2014/main" id="{2C9CD690-D8AA-C99C-7931-B73F92AA9BE4}"/>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289B1D60-956B-1AA4-5AAD-6C2FC44A5095}"/>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257063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A072EF-C003-0A4E-6970-3E4A5E97D2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862A10-6561-8F53-F24D-FAAB2FB114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52871D-220A-BD07-8B6E-A6360FDF2B75}"/>
              </a:ext>
            </a:extLst>
          </p:cNvPr>
          <p:cNvSpPr>
            <a:spLocks noGrp="1"/>
          </p:cNvSpPr>
          <p:nvPr>
            <p:ph type="dt" sz="half" idx="10"/>
          </p:nvPr>
        </p:nvSpPr>
        <p:spPr/>
        <p:txBody>
          <a:bodyPr/>
          <a:lstStyle/>
          <a:p>
            <a:fld id="{625545D5-DA7C-4AA1-872D-DAC5E7C7168B}" type="datetime5">
              <a:rPr lang="en-US" smtClean="0"/>
              <a:t>4-Jun-25</a:t>
            </a:fld>
            <a:endParaRPr lang="en-IN"/>
          </a:p>
        </p:txBody>
      </p:sp>
      <p:sp>
        <p:nvSpPr>
          <p:cNvPr id="5" name="Footer Placeholder 4">
            <a:extLst>
              <a:ext uri="{FF2B5EF4-FFF2-40B4-BE49-F238E27FC236}">
                <a16:creationId xmlns:a16="http://schemas.microsoft.com/office/drawing/2014/main" id="{1FB02B2C-B566-0F9F-57BF-6E8DB85CA126}"/>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146FB347-512E-E758-E0BF-CB0564AC7D85}"/>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28988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16E8C-EB8A-425C-9BA2-E4B539351587}"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98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D1A98-9E99-4DBE-BE49-5C29F2DAD81F}" type="datetime5">
              <a:rPr lang="en-US" smtClean="0"/>
              <a:t>4-Jun-25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12176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5E2BA5-1E09-47F1-9112-70406D5B8D86}" type="datetime5">
              <a:rPr lang="en-US" smtClean="0"/>
              <a:t>4-Jun-25</a:t>
            </a:fld>
            <a:endParaRPr lang="en-IN"/>
          </a:p>
        </p:txBody>
      </p:sp>
      <p:sp>
        <p:nvSpPr>
          <p:cNvPr id="8" name="Footer Placeholder 7"/>
          <p:cNvSpPr>
            <a:spLocks noGrp="1"/>
          </p:cNvSpPr>
          <p:nvPr>
            <p:ph type="ftr" sz="quarter" idx="11"/>
          </p:nvPr>
        </p:nvSpPr>
        <p:spPr/>
        <p:txBody>
          <a:body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13770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2384F-C4AE-4D39-8526-1E50E83AE1C8}" type="datetime5">
              <a:rPr lang="en-US" smtClean="0"/>
              <a:t>4-Jun-25</a:t>
            </a:fld>
            <a:endParaRPr lang="en-IN"/>
          </a:p>
        </p:txBody>
      </p:sp>
      <p:sp>
        <p:nvSpPr>
          <p:cNvPr id="4" name="Footer Placeholder 3"/>
          <p:cNvSpPr>
            <a:spLocks noGrp="1"/>
          </p:cNvSpPr>
          <p:nvPr>
            <p:ph type="ftr" sz="quarter" idx="11"/>
          </p:nvPr>
        </p:nvSpPr>
        <p:spPr/>
        <p:txBody>
          <a:bodyPr/>
          <a:lstStyle/>
          <a:p>
            <a:r>
              <a:rPr lang="en-IN"/>
              <a:t>20CS8504 - PROJECT WORK</a:t>
            </a:r>
          </a:p>
        </p:txBody>
      </p:sp>
      <p:sp>
        <p:nvSpPr>
          <p:cNvPr id="5" name="Slide Number Placeholder 4"/>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1499024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FEB1EC-7644-46B1-B043-E77E363DD1BF}" type="datetime5">
              <a:rPr lang="en-US" smtClean="0"/>
              <a:t>4-Jun-25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829417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D24307-004F-4D63-97B7-8D6DE685304F}" type="datetime5">
              <a:rPr lang="en-US" smtClean="0"/>
              <a:t>4-Jun-25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20CS8504 - PROJECT WORK</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3B2B34-D4BB-400B-9ED9-C7A04F52518B}" type="slidenum">
              <a:rPr lang="en-IN" smtClean="0"/>
              <a:t>‹#›</a:t>
            </a:fld>
            <a:endParaRPr lang="en-IN"/>
          </a:p>
        </p:txBody>
      </p:sp>
    </p:spTree>
    <p:extLst>
      <p:ext uri="{BB962C8B-B14F-4D97-AF65-F5344CB8AC3E}">
        <p14:creationId xmlns:p14="http://schemas.microsoft.com/office/powerpoint/2010/main" val="378351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E9C8EC-8C69-4057-B3C8-663916D34427}" type="datetime5">
              <a:rPr lang="en-US" smtClean="0"/>
              <a:t>4-Jun-25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417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DE53D0-558D-438E-A207-A5C9205FC948}" type="datetime5">
              <a:rPr lang="en-US" smtClean="0"/>
              <a:t>4-Jun-25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20CS8504 - PROJECT WORK</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3B2B34-D4BB-400B-9ED9-C7A04F52518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037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D23A50-34F2-0CBE-B75A-BB409EF6D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07B428-F1FE-CAEB-93CF-0F4F1FF2F1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C00068-BB26-E8FB-0FF4-9C160A38E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E53D0-558D-438E-A207-A5C9205FC948}" type="datetime5">
              <a:rPr lang="en-US" smtClean="0"/>
              <a:t>4-Jun-25</a:t>
            </a:fld>
            <a:endParaRPr lang="en-IN"/>
          </a:p>
        </p:txBody>
      </p:sp>
      <p:sp>
        <p:nvSpPr>
          <p:cNvPr id="5" name="Footer Placeholder 4">
            <a:extLst>
              <a:ext uri="{FF2B5EF4-FFF2-40B4-BE49-F238E27FC236}">
                <a16:creationId xmlns:a16="http://schemas.microsoft.com/office/drawing/2014/main" id="{0FD8B8F6-22D6-0555-3381-13DEA2CDC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20CS8504 - PROJECT WORK</a:t>
            </a:r>
          </a:p>
        </p:txBody>
      </p:sp>
      <p:sp>
        <p:nvSpPr>
          <p:cNvPr id="6" name="Slide Number Placeholder 5">
            <a:extLst>
              <a:ext uri="{FF2B5EF4-FFF2-40B4-BE49-F238E27FC236}">
                <a16:creationId xmlns:a16="http://schemas.microsoft.com/office/drawing/2014/main" id="{0A71408C-8C10-3AAB-DE7E-596016F5B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B2B34-D4BB-400B-9ED9-C7A04F52518B}" type="slidenum">
              <a:rPr lang="en-IN" smtClean="0"/>
              <a:t>‹#›</a:t>
            </a:fld>
            <a:endParaRPr lang="en-IN"/>
          </a:p>
        </p:txBody>
      </p:sp>
    </p:spTree>
    <p:extLst>
      <p:ext uri="{BB962C8B-B14F-4D97-AF65-F5344CB8AC3E}">
        <p14:creationId xmlns:p14="http://schemas.microsoft.com/office/powerpoint/2010/main" val="15660859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72F6463-FF0D-6642-8766-8BD4CFABC18E}"/>
              </a:ext>
            </a:extLst>
          </p:cNvPr>
          <p:cNvSpPr>
            <a:spLocks noGrp="1"/>
          </p:cNvSpPr>
          <p:nvPr>
            <p:ph type="ftr" sz="quarter" idx="11"/>
          </p:nvPr>
        </p:nvSpPr>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07A71532-38FB-FFC4-8CCA-6E0B4B52034F}"/>
              </a:ext>
            </a:extLst>
          </p:cNvPr>
          <p:cNvSpPr>
            <a:spLocks noGrp="1"/>
          </p:cNvSpPr>
          <p:nvPr>
            <p:ph type="sldNum" sz="quarter" idx="12"/>
          </p:nvPr>
        </p:nvSpPr>
        <p:spPr/>
        <p:txBody>
          <a:bodyPr/>
          <a:lstStyle/>
          <a:p>
            <a:fld id="{963B2B34-D4BB-400B-9ED9-C7A04F52518B}" type="slidenum">
              <a:rPr lang="en-IN" smtClean="0"/>
              <a:t>1</a:t>
            </a:fld>
            <a:endParaRPr lang="en-IN" dirty="0"/>
          </a:p>
        </p:txBody>
      </p:sp>
      <p:pic>
        <p:nvPicPr>
          <p:cNvPr id="5" name="Picture 4">
            <a:extLst>
              <a:ext uri="{FF2B5EF4-FFF2-40B4-BE49-F238E27FC236}">
                <a16:creationId xmlns:a16="http://schemas.microsoft.com/office/drawing/2014/main" id="{D2823C4A-1994-0014-302E-2DFA9D46C3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2720" y="310700"/>
            <a:ext cx="4226560" cy="1479709"/>
          </a:xfrm>
          <a:prstGeom prst="rect">
            <a:avLst/>
          </a:prstGeom>
        </p:spPr>
      </p:pic>
      <p:pic>
        <p:nvPicPr>
          <p:cNvPr id="6" name="Picture 5">
            <a:extLst>
              <a:ext uri="{FF2B5EF4-FFF2-40B4-BE49-F238E27FC236}">
                <a16:creationId xmlns:a16="http://schemas.microsoft.com/office/drawing/2014/main" id="{BD2139F8-605B-6CAF-FFE9-78DFAC072B78}"/>
              </a:ext>
            </a:extLst>
          </p:cNvPr>
          <p:cNvPicPr>
            <a:picLocks noChangeAspect="1"/>
          </p:cNvPicPr>
          <p:nvPr/>
        </p:nvPicPr>
        <p:blipFill>
          <a:blip r:embed="rId3"/>
          <a:stretch>
            <a:fillRect/>
          </a:stretch>
        </p:blipFill>
        <p:spPr>
          <a:xfrm>
            <a:off x="466690" y="310700"/>
            <a:ext cx="1218593" cy="1187673"/>
          </a:xfrm>
          <a:prstGeom prst="rect">
            <a:avLst/>
          </a:prstGeom>
        </p:spPr>
      </p:pic>
      <p:sp>
        <p:nvSpPr>
          <p:cNvPr id="7" name="TextBox 6">
            <a:extLst>
              <a:ext uri="{FF2B5EF4-FFF2-40B4-BE49-F238E27FC236}">
                <a16:creationId xmlns:a16="http://schemas.microsoft.com/office/drawing/2014/main" id="{907B4567-98DF-146E-AC41-6B7B19AB6C99}"/>
              </a:ext>
            </a:extLst>
          </p:cNvPr>
          <p:cNvSpPr txBox="1"/>
          <p:nvPr/>
        </p:nvSpPr>
        <p:spPr>
          <a:xfrm>
            <a:off x="1828800" y="2119233"/>
            <a:ext cx="864616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CO OP RPG GAME</a:t>
            </a:r>
          </a:p>
        </p:txBody>
      </p:sp>
      <p:sp>
        <p:nvSpPr>
          <p:cNvPr id="9" name="TextBox 8">
            <a:extLst>
              <a:ext uri="{FF2B5EF4-FFF2-40B4-BE49-F238E27FC236}">
                <a16:creationId xmlns:a16="http://schemas.microsoft.com/office/drawing/2014/main" id="{96CA5534-8979-3C9E-4066-589324986CC7}"/>
              </a:ext>
            </a:extLst>
          </p:cNvPr>
          <p:cNvSpPr txBox="1"/>
          <p:nvPr/>
        </p:nvSpPr>
        <p:spPr>
          <a:xfrm>
            <a:off x="466690" y="3981733"/>
            <a:ext cx="5323006" cy="892552"/>
          </a:xfrm>
          <a:prstGeom prst="rect">
            <a:avLst/>
          </a:prstGeom>
          <a:noFill/>
        </p:spPr>
        <p:txBody>
          <a:bodyPr wrap="square" rtlCol="0">
            <a:spAutoFit/>
          </a:bodyPr>
          <a:lstStyle/>
          <a:p>
            <a:r>
              <a:rPr lang="en-IN" sz="2600" b="1" dirty="0">
                <a:latin typeface="Times New Roman" panose="02020603050405020304" pitchFamily="18" charset="0"/>
                <a:cs typeface="Times New Roman" panose="02020603050405020304" pitchFamily="18" charset="0"/>
              </a:rPr>
              <a:t>Guided By,</a:t>
            </a:r>
          </a:p>
          <a:p>
            <a:r>
              <a:rPr lang="en-IN" sz="2600" dirty="0">
                <a:latin typeface="Times New Roman" panose="02020603050405020304" pitchFamily="18" charset="0"/>
                <a:cs typeface="Times New Roman" panose="02020603050405020304" pitchFamily="18" charset="0"/>
              </a:rPr>
              <a:t>Mr. R .RAJAVARMAN , M.E.(Ph.D.,) </a:t>
            </a:r>
          </a:p>
        </p:txBody>
      </p:sp>
      <p:sp>
        <p:nvSpPr>
          <p:cNvPr id="10" name="TextBox 9">
            <a:extLst>
              <a:ext uri="{FF2B5EF4-FFF2-40B4-BE49-F238E27FC236}">
                <a16:creationId xmlns:a16="http://schemas.microsoft.com/office/drawing/2014/main" id="{75BB4E4B-8473-8E07-1764-7FC4439011A1}"/>
              </a:ext>
            </a:extLst>
          </p:cNvPr>
          <p:cNvSpPr txBox="1"/>
          <p:nvPr/>
        </p:nvSpPr>
        <p:spPr>
          <a:xfrm>
            <a:off x="6096000" y="3550845"/>
            <a:ext cx="5778980" cy="1692771"/>
          </a:xfrm>
          <a:prstGeom prst="rect">
            <a:avLst/>
          </a:prstGeom>
          <a:noFill/>
        </p:spPr>
        <p:txBody>
          <a:bodyPr wrap="square" rtlCol="0">
            <a:spAutoFit/>
          </a:bodyPr>
          <a:lstStyle/>
          <a:p>
            <a:pPr algn="r"/>
            <a:r>
              <a:rPr lang="en-IN" sz="2600" b="1" dirty="0">
                <a:latin typeface="Times New Roman" panose="02020603050405020304" pitchFamily="18" charset="0"/>
                <a:cs typeface="Times New Roman" panose="02020603050405020304" pitchFamily="18" charset="0"/>
              </a:rPr>
              <a:t>Presented By,</a:t>
            </a:r>
          </a:p>
          <a:p>
            <a:pPr algn="r"/>
            <a:r>
              <a:rPr lang="en-IN" sz="2600" dirty="0">
                <a:latin typeface="Times New Roman" panose="02020603050405020304" pitchFamily="18" charset="0"/>
                <a:cs typeface="Times New Roman" panose="02020603050405020304" pitchFamily="18" charset="0"/>
              </a:rPr>
              <a:t>KAVIN KIRTHIK RP  (811722104071)</a:t>
            </a:r>
          </a:p>
          <a:p>
            <a:pPr algn="r"/>
            <a:r>
              <a:rPr lang="en-IN" sz="2600" dirty="0">
                <a:latin typeface="Times New Roman" panose="02020603050405020304" pitchFamily="18" charset="0"/>
                <a:cs typeface="Times New Roman" panose="02020603050405020304" pitchFamily="18" charset="0"/>
              </a:rPr>
              <a:t>MUHUNDHAN S (811722104095)</a:t>
            </a:r>
          </a:p>
          <a:p>
            <a:pPr algn="r"/>
            <a:r>
              <a:rPr lang="en-IN" sz="2600" dirty="0">
                <a:latin typeface="Times New Roman" panose="02020603050405020304" pitchFamily="18" charset="0"/>
                <a:cs typeface="Times New Roman" panose="02020603050405020304" pitchFamily="18" charset="0"/>
              </a:rPr>
              <a:t>PRITHICK ROSHAN (811722104113)</a:t>
            </a:r>
          </a:p>
        </p:txBody>
      </p:sp>
      <p:sp>
        <p:nvSpPr>
          <p:cNvPr id="13" name="TextBox 12">
            <a:extLst>
              <a:ext uri="{FF2B5EF4-FFF2-40B4-BE49-F238E27FC236}">
                <a16:creationId xmlns:a16="http://schemas.microsoft.com/office/drawing/2014/main" id="{0F001504-8978-952D-A050-D256FE3147B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09/06/2025</a:t>
            </a:r>
          </a:p>
        </p:txBody>
      </p:sp>
      <p:pic>
        <p:nvPicPr>
          <p:cNvPr id="2" name="Picture 1">
            <a:extLst>
              <a:ext uri="{FF2B5EF4-FFF2-40B4-BE49-F238E27FC236}">
                <a16:creationId xmlns:a16="http://schemas.microsoft.com/office/drawing/2014/main" id="{B9F53868-5069-8964-5862-0DB5BEBDFF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06717" y="414583"/>
            <a:ext cx="1197867" cy="1547539"/>
          </a:xfrm>
          <a:prstGeom prst="rect">
            <a:avLst/>
          </a:prstGeom>
        </p:spPr>
      </p:pic>
    </p:spTree>
    <p:extLst>
      <p:ext uri="{BB962C8B-B14F-4D97-AF65-F5344CB8AC3E}">
        <p14:creationId xmlns:p14="http://schemas.microsoft.com/office/powerpoint/2010/main" val="891437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35CF0-35AA-8683-D201-FF33EB3F7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7349D2-6B61-2BA6-D2CF-CA30B149E970}"/>
              </a:ext>
            </a:extLst>
          </p:cNvPr>
          <p:cNvSpPr>
            <a:spLocks noGrp="1"/>
          </p:cNvSpPr>
          <p:nvPr>
            <p:ph type="title"/>
          </p:nvPr>
        </p:nvSpPr>
        <p:spPr/>
        <p:txBody>
          <a:bodyPr anchor="ctr" anchorCtr="0">
            <a:normAutofit/>
          </a:bodyPr>
          <a:lstStyle/>
          <a:p>
            <a:pPr algn="ctr"/>
            <a:r>
              <a:rPr lang="en-IN" sz="4200" b="1" dirty="0">
                <a:latin typeface="Times New Roman" panose="02020603050405020304" pitchFamily="18" charset="0"/>
                <a:cs typeface="Times New Roman" panose="02020603050405020304" pitchFamily="18" charset="0"/>
              </a:rPr>
              <a:t> MODULE 1 : </a:t>
            </a:r>
            <a:r>
              <a:rPr lang="en-US" sz="4400" b="1" dirty="0">
                <a:latin typeface="Times New Roman" panose="02020603050405020304" pitchFamily="18" charset="0"/>
                <a:ea typeface="Times New Roman"/>
                <a:cs typeface="Times New Roman" panose="02020603050405020304" pitchFamily="18" charset="0"/>
                <a:sym typeface="Times New Roman"/>
              </a:rPr>
              <a:t>CHARACTER CREATION MODULE</a:t>
            </a:r>
            <a:endParaRPr lang="en-IN" sz="42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16A44D6-A38A-4A50-B469-3D93F01DB803}"/>
              </a:ext>
            </a:extLst>
          </p:cNvPr>
          <p:cNvPicPr>
            <a:picLocks noChangeAspect="1"/>
          </p:cNvPicPr>
          <p:nvPr/>
        </p:nvPicPr>
        <p:blipFill>
          <a:blip r:embed="rId2"/>
          <a:stretch>
            <a:fillRect/>
          </a:stretch>
        </p:blipFill>
        <p:spPr>
          <a:xfrm>
            <a:off x="591066" y="564459"/>
            <a:ext cx="978762" cy="953928"/>
          </a:xfrm>
          <a:prstGeom prst="rect">
            <a:avLst/>
          </a:prstGeom>
        </p:spPr>
      </p:pic>
      <p:pic>
        <p:nvPicPr>
          <p:cNvPr id="8" name="Picture 7">
            <a:extLst>
              <a:ext uri="{FF2B5EF4-FFF2-40B4-BE49-F238E27FC236}">
                <a16:creationId xmlns:a16="http://schemas.microsoft.com/office/drawing/2014/main" id="{108B6C87-74C4-4DFC-63CF-98FC93D269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8179" y="564459"/>
            <a:ext cx="835001" cy="1078748"/>
          </a:xfrm>
          <a:prstGeom prst="rect">
            <a:avLst/>
          </a:prstGeom>
        </p:spPr>
      </p:pic>
      <p:sp>
        <p:nvSpPr>
          <p:cNvPr id="10" name="Rectangle 2">
            <a:extLst>
              <a:ext uri="{FF2B5EF4-FFF2-40B4-BE49-F238E27FC236}">
                <a16:creationId xmlns:a16="http://schemas.microsoft.com/office/drawing/2014/main" id="{AA29FE9B-38C6-80F2-5188-0EBA8A3E3831}"/>
              </a:ext>
            </a:extLst>
          </p:cNvPr>
          <p:cNvSpPr>
            <a:spLocks noGrp="1" noChangeArrowheads="1"/>
          </p:cNvSpPr>
          <p:nvPr>
            <p:ph idx="1"/>
          </p:nvPr>
        </p:nvSpPr>
        <p:spPr bwMode="auto">
          <a:xfrm>
            <a:off x="1181528" y="372204"/>
            <a:ext cx="9974152" cy="726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spcBef>
                <a:spcPts val="0"/>
              </a:spcBef>
              <a:buSzPts val="28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sz="2000" b="1" dirty="0"/>
          </a:p>
          <a:p>
            <a:pPr>
              <a:lnSpc>
                <a:spcPct val="150000"/>
              </a:lnSpc>
              <a:buFont typeface="Arial" panose="020B0604020202020204" pitchFamily="34" charset="0"/>
              <a:buChar char="•"/>
            </a:pPr>
            <a:endParaRPr lang="en-US" b="1" dirty="0"/>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Briefly explain the purpose of character creation (e.g., customize a unique hero for the game).</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Follow the steps below to create your character. Choose carefully, as each choice will affect your abilities and role in the game.</a:t>
            </a:r>
          </a:p>
          <a:p>
            <a:pPr algn="just">
              <a:lnSpc>
                <a:spcPct val="150000"/>
              </a:lnSpc>
              <a:spcBef>
                <a:spcPts val="0"/>
              </a:spcBef>
              <a:buSzPct val="91000"/>
              <a:buFont typeface="Arial" panose="020B0604020202020204" pitchFamily="34" charset="0"/>
              <a:buChar char="•"/>
            </a:pPr>
            <a:r>
              <a:rPr lang="en-US" dirty="0">
                <a:latin typeface="Times New Roman" panose="02020603050405020304" pitchFamily="18" charset="0"/>
                <a:ea typeface="Times New Roman"/>
                <a:cs typeface="Times New Roman" panose="02020603050405020304" pitchFamily="18" charset="0"/>
                <a:sym typeface="Times New Roman"/>
              </a:rPr>
              <a:t>Players can design their own character by choosing races, classes, appearance, and skills.</a:t>
            </a:r>
            <a:endParaRPr lang="en-US" dirty="0">
              <a:latin typeface="Times New Roman" panose="02020603050405020304" pitchFamily="18" charset="0"/>
              <a:cs typeface="Times New Roman" panose="02020603050405020304" pitchFamily="18" charset="0"/>
            </a:endParaRPr>
          </a:p>
          <a:p>
            <a:pPr algn="just">
              <a:lnSpc>
                <a:spcPct val="150000"/>
              </a:lnSpc>
              <a:buSzPct val="91000"/>
              <a:buFont typeface="Arial" panose="020B0604020202020204" pitchFamily="34" charset="0"/>
              <a:buChar char="•"/>
            </a:pPr>
            <a:r>
              <a:rPr lang="en-US" dirty="0">
                <a:latin typeface="Times New Roman" panose="02020603050405020304" pitchFamily="18" charset="0"/>
                <a:ea typeface="Times New Roman"/>
                <a:cs typeface="Times New Roman" panose="02020603050405020304" pitchFamily="18" charset="0"/>
                <a:sym typeface="Times New Roman"/>
              </a:rPr>
              <a:t> Includes a stat and skill selection menu that impacts the gameplay. </a:t>
            </a:r>
            <a:endParaRPr lang="en-US" dirty="0">
              <a:latin typeface="Times New Roman" panose="02020603050405020304" pitchFamily="18" charset="0"/>
              <a:cs typeface="Times New Roman" panose="02020603050405020304" pitchFamily="18" charset="0"/>
            </a:endParaRPr>
          </a:p>
          <a:p>
            <a:pPr>
              <a:lnSpc>
                <a:spcPct val="150000"/>
              </a:lnSpc>
              <a:buSzPct val="910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buSzPts val="28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endParaRPr lang="en-US" sz="2400" dirty="0">
              <a:latin typeface="Arial Narrow" panose="020B0606020202030204" pitchFamily="34" charset="0"/>
            </a:endParaRPr>
          </a:p>
          <a:p>
            <a:pPr algn="just" eaLnBrk="0" fontAlgn="base" hangingPunct="0">
              <a:lnSpc>
                <a:spcPct val="150000"/>
              </a:lnSpc>
              <a:spcBef>
                <a:spcPct val="0"/>
              </a:spcBef>
              <a:spcAft>
                <a:spcPct val="0"/>
              </a:spcAft>
              <a:buSzTx/>
              <a:buFont typeface="Arial" panose="020B0604020202020204" pitchFamily="34" charset="0"/>
              <a:buChar char="•"/>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
        <p:nvSpPr>
          <p:cNvPr id="3" name="Footer Placeholder 2">
            <a:extLst>
              <a:ext uri="{FF2B5EF4-FFF2-40B4-BE49-F238E27FC236}">
                <a16:creationId xmlns:a16="http://schemas.microsoft.com/office/drawing/2014/main" id="{DD461FE8-DB19-060C-CC1D-F5D9F3F0639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A212DA0C-64D8-CB47-2B7F-372EC52B117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10</a:t>
            </a:fld>
            <a:endParaRPr lang="en-IN" dirty="0"/>
          </a:p>
        </p:txBody>
      </p:sp>
      <p:sp>
        <p:nvSpPr>
          <p:cNvPr id="5" name="TextBox 4">
            <a:extLst>
              <a:ext uri="{FF2B5EF4-FFF2-40B4-BE49-F238E27FC236}">
                <a16:creationId xmlns:a16="http://schemas.microsoft.com/office/drawing/2014/main" id="{FD382144-3AF9-4968-3010-7525E44A5532}"/>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09/06/2025</a:t>
            </a:r>
          </a:p>
        </p:txBody>
      </p:sp>
    </p:spTree>
    <p:extLst>
      <p:ext uri="{BB962C8B-B14F-4D97-AF65-F5344CB8AC3E}">
        <p14:creationId xmlns:p14="http://schemas.microsoft.com/office/powerpoint/2010/main" val="3035638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2E477-91D6-9A8B-A987-DC34B46B1D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98751-8E1A-CF5A-2BB9-F2977EB2D8FE}"/>
              </a:ext>
            </a:extLst>
          </p:cNvPr>
          <p:cNvSpPr>
            <a:spLocks noGrp="1"/>
          </p:cNvSpPr>
          <p:nvPr>
            <p:ph type="title"/>
          </p:nvPr>
        </p:nvSpPr>
        <p:spPr/>
        <p:txBody>
          <a:bodyPr anchor="ctr" anchorCtr="0">
            <a:normAutofit/>
          </a:bodyPr>
          <a:lstStyle/>
          <a:p>
            <a:pPr algn="ctr"/>
            <a:r>
              <a:rPr lang="en-IN" sz="4200" b="1" dirty="0">
                <a:latin typeface="Times New Roman" panose="02020603050405020304" pitchFamily="18" charset="0"/>
                <a:cs typeface="Times New Roman" panose="02020603050405020304" pitchFamily="18" charset="0"/>
              </a:rPr>
              <a:t>MODULE 2 :COMBAT MODULES</a:t>
            </a:r>
          </a:p>
        </p:txBody>
      </p:sp>
      <p:pic>
        <p:nvPicPr>
          <p:cNvPr id="7" name="Picture 6">
            <a:extLst>
              <a:ext uri="{FF2B5EF4-FFF2-40B4-BE49-F238E27FC236}">
                <a16:creationId xmlns:a16="http://schemas.microsoft.com/office/drawing/2014/main" id="{A9992E94-073A-38F2-4F6B-8A879E77AE03}"/>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11F1448E-2838-D329-C4BC-CD264FD87A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77219" y="512569"/>
            <a:ext cx="835001" cy="1078748"/>
          </a:xfrm>
          <a:prstGeom prst="rect">
            <a:avLst/>
          </a:prstGeom>
        </p:spPr>
      </p:pic>
      <p:sp>
        <p:nvSpPr>
          <p:cNvPr id="10" name="Rectangle 2">
            <a:extLst>
              <a:ext uri="{FF2B5EF4-FFF2-40B4-BE49-F238E27FC236}">
                <a16:creationId xmlns:a16="http://schemas.microsoft.com/office/drawing/2014/main" id="{0D09A7C2-4ABC-B38D-A2CD-32D906012BAC}"/>
              </a:ext>
            </a:extLst>
          </p:cNvPr>
          <p:cNvSpPr>
            <a:spLocks noGrp="1" noChangeArrowheads="1"/>
          </p:cNvSpPr>
          <p:nvPr>
            <p:ph idx="1"/>
          </p:nvPr>
        </p:nvSpPr>
        <p:spPr bwMode="auto">
          <a:xfrm>
            <a:off x="1241802" y="80735"/>
            <a:ext cx="9852917" cy="6940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p>
          <a:p>
            <a:pPr>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Introduce the combat module to the players, explaining the overall structure and purpose of combat within the game.</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game, combat is an essential part of progression. Players will face off against enemies, whether in small skirmishes or large-scale battles. Effective teamwork, strategy, and understanding your character's abilities will be key to victory.</a:t>
            </a:r>
          </a:p>
          <a:p>
            <a:pPr algn="just">
              <a:lnSpc>
                <a:spcPct val="150000"/>
              </a:lnSpc>
              <a:spcBef>
                <a:spcPts val="0"/>
              </a:spcBef>
              <a:buSzPts val="2800"/>
              <a:buFont typeface="Arial" panose="020B0604020202020204" pitchFamily="34" charset="0"/>
              <a:buChar char="•"/>
            </a:pPr>
            <a:r>
              <a:rPr lang="en-US" dirty="0">
                <a:latin typeface="Times New Roman" panose="02020603050405020304" pitchFamily="18" charset="0"/>
                <a:ea typeface="Times New Roman"/>
                <a:cs typeface="Times New Roman" panose="02020603050405020304" pitchFamily="18" charset="0"/>
                <a:sym typeface="Times New Roman"/>
              </a:rPr>
              <a:t>Players can design their own character by choosing races, classes, appearance, and skills.</a:t>
            </a:r>
            <a:endParaRPr lang="en-US" dirty="0">
              <a:latin typeface="Times New Roman" panose="02020603050405020304" pitchFamily="18" charset="0"/>
              <a:cs typeface="Times New Roman" panose="02020603050405020304" pitchFamily="18" charset="0"/>
            </a:endParaRPr>
          </a:p>
          <a:p>
            <a:pPr algn="just">
              <a:lnSpc>
                <a:spcPct val="150000"/>
              </a:lnSpc>
              <a:buSzPts val="2800"/>
              <a:buFont typeface="Arial" panose="020B0604020202020204" pitchFamily="34" charset="0"/>
              <a:buChar char="•"/>
            </a:pPr>
            <a:r>
              <a:rPr lang="en-US" dirty="0">
                <a:latin typeface="Times New Roman" panose="02020603050405020304" pitchFamily="18" charset="0"/>
                <a:ea typeface="Times New Roman"/>
                <a:cs typeface="Times New Roman" panose="02020603050405020304" pitchFamily="18" charset="0"/>
                <a:sym typeface="Times New Roman"/>
              </a:rPr>
              <a:t> Includes a stat and skill selection menu that impacts the gameplay. </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5" name="Footer Placeholder 2">
            <a:extLst>
              <a:ext uri="{FF2B5EF4-FFF2-40B4-BE49-F238E27FC236}">
                <a16:creationId xmlns:a16="http://schemas.microsoft.com/office/drawing/2014/main" id="{F4B52F62-A520-12DA-4682-7223121CF245}"/>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9" name="Slide Number Placeholder 3">
            <a:extLst>
              <a:ext uri="{FF2B5EF4-FFF2-40B4-BE49-F238E27FC236}">
                <a16:creationId xmlns:a16="http://schemas.microsoft.com/office/drawing/2014/main" id="{07B5B57C-268A-B907-5DBA-913526D6FB9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11</a:t>
            </a:fld>
            <a:endParaRPr lang="en-IN" dirty="0"/>
          </a:p>
        </p:txBody>
      </p:sp>
      <p:sp>
        <p:nvSpPr>
          <p:cNvPr id="11" name="TextBox 10">
            <a:extLst>
              <a:ext uri="{FF2B5EF4-FFF2-40B4-BE49-F238E27FC236}">
                <a16:creationId xmlns:a16="http://schemas.microsoft.com/office/drawing/2014/main" id="{A15CFE8E-3765-A52A-E3AE-FCEE4A741BD2}"/>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09/06/2025</a:t>
            </a:r>
          </a:p>
        </p:txBody>
      </p:sp>
    </p:spTree>
    <p:extLst>
      <p:ext uri="{BB962C8B-B14F-4D97-AF65-F5344CB8AC3E}">
        <p14:creationId xmlns:p14="http://schemas.microsoft.com/office/powerpoint/2010/main" val="4134830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7A873-F85D-C140-6918-D920E7294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42BBA-F468-51B9-94FA-288D36FCF3B5}"/>
              </a:ext>
            </a:extLst>
          </p:cNvPr>
          <p:cNvSpPr>
            <a:spLocks noGrp="1"/>
          </p:cNvSpPr>
          <p:nvPr>
            <p:ph type="title"/>
          </p:nvPr>
        </p:nvSpPr>
        <p:spPr/>
        <p:txBody>
          <a:bodyPr anchor="ctr" anchorCtr="0">
            <a:normAutofit/>
          </a:bodyPr>
          <a:lstStyle/>
          <a:p>
            <a:pPr marL="446088" indent="-446088" algn="ctr"/>
            <a:r>
              <a:rPr lang="en-IN" sz="4200" b="1" dirty="0">
                <a:latin typeface="Times New Roman" panose="02020603050405020304" pitchFamily="18" charset="0"/>
                <a:cs typeface="Times New Roman" panose="02020603050405020304" pitchFamily="18" charset="0"/>
              </a:rPr>
              <a:t>MODULE 3 : QUEST MODULE</a:t>
            </a:r>
          </a:p>
        </p:txBody>
      </p:sp>
      <p:pic>
        <p:nvPicPr>
          <p:cNvPr id="7" name="Picture 6">
            <a:extLst>
              <a:ext uri="{FF2B5EF4-FFF2-40B4-BE49-F238E27FC236}">
                <a16:creationId xmlns:a16="http://schemas.microsoft.com/office/drawing/2014/main" id="{BDDC7E4E-A1C4-0852-3F1E-5EE2FD545C16}"/>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754C7856-005F-22E8-4ECD-6A64D75F8C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6470" y="574979"/>
            <a:ext cx="835001" cy="1078748"/>
          </a:xfrm>
          <a:prstGeom prst="rect">
            <a:avLst/>
          </a:prstGeom>
        </p:spPr>
      </p:pic>
      <p:sp>
        <p:nvSpPr>
          <p:cNvPr id="4" name="Footer Placeholder 2">
            <a:extLst>
              <a:ext uri="{FF2B5EF4-FFF2-40B4-BE49-F238E27FC236}">
                <a16:creationId xmlns:a16="http://schemas.microsoft.com/office/drawing/2014/main" id="{D6E3B88B-DECF-FEFA-3F15-68DA54533978}"/>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D606EA24-A892-DCF4-04AF-00F99E3BC0B9}"/>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12</a:t>
            </a:fld>
            <a:endParaRPr lang="en-IN" dirty="0"/>
          </a:p>
        </p:txBody>
      </p:sp>
      <p:sp>
        <p:nvSpPr>
          <p:cNvPr id="9" name="TextBox 8">
            <a:extLst>
              <a:ext uri="{FF2B5EF4-FFF2-40B4-BE49-F238E27FC236}">
                <a16:creationId xmlns:a16="http://schemas.microsoft.com/office/drawing/2014/main" id="{0D114360-66CB-5666-5801-CEC3FDB7D56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09/06/2025</a:t>
            </a:r>
          </a:p>
        </p:txBody>
      </p:sp>
      <p:sp>
        <p:nvSpPr>
          <p:cNvPr id="10" name="Rectangle 2">
            <a:extLst>
              <a:ext uri="{FF2B5EF4-FFF2-40B4-BE49-F238E27FC236}">
                <a16:creationId xmlns:a16="http://schemas.microsoft.com/office/drawing/2014/main" id="{7060E1B8-C3E3-E472-CAE8-89536177A2A6}"/>
              </a:ext>
            </a:extLst>
          </p:cNvPr>
          <p:cNvSpPr>
            <a:spLocks noGrp="1" noChangeArrowheads="1"/>
          </p:cNvSpPr>
          <p:nvPr>
            <p:ph idx="1"/>
          </p:nvPr>
        </p:nvSpPr>
        <p:spPr bwMode="auto">
          <a:xfrm>
            <a:off x="1097280" y="2536024"/>
            <a:ext cx="10058400" cy="2872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Explain the purpose of the quest system in the game and how it drives player progression.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Quests are the core of our RPG experience. They guide players through the game’s world, telling stories, presenting challenges, and rewarding players with items, experience, and new abilities. Quests come in various forms, from main story arcs to side adventures. Choose wisely, as each quest will shape your journey.</a:t>
            </a:r>
          </a:p>
          <a:p>
            <a:pPr>
              <a:spcBef>
                <a:spcPts val="0"/>
              </a:spcBef>
              <a:buSzPct val="91000"/>
              <a:buFont typeface="Arial" panose="020B0604020202020204" pitchFamily="34" charset="0"/>
              <a:buChar char="•"/>
            </a:pPr>
            <a:r>
              <a:rPr lang="en-US" dirty="0">
                <a:latin typeface="Times New Roman" panose="02020603050405020304" pitchFamily="18" charset="0"/>
                <a:ea typeface="Times New Roman"/>
                <a:cs typeface="Times New Roman" panose="02020603050405020304" pitchFamily="18" charset="0"/>
                <a:sym typeface="Times New Roman"/>
              </a:rPr>
              <a:t>A system that allows the player to take on quests, track progress, and receive rewards.</a:t>
            </a:r>
            <a:endParaRPr lang="en-US" dirty="0">
              <a:latin typeface="Times New Roman" panose="02020603050405020304" pitchFamily="18" charset="0"/>
              <a:cs typeface="Times New Roman" panose="02020603050405020304" pitchFamily="18" charset="0"/>
            </a:endParaRPr>
          </a:p>
          <a:p>
            <a:pPr>
              <a:buSzPct val="91000"/>
              <a:buFont typeface="Arial" panose="020B0604020202020204" pitchFamily="34" charset="0"/>
              <a:buChar char="•"/>
            </a:pPr>
            <a:r>
              <a:rPr lang="en-US" dirty="0">
                <a:latin typeface="Times New Roman" panose="02020603050405020304" pitchFamily="18" charset="0"/>
                <a:ea typeface="Times New Roman"/>
                <a:cs typeface="Times New Roman" panose="02020603050405020304" pitchFamily="18" charset="0"/>
                <a:sym typeface="Times New Roman"/>
              </a:rPr>
              <a:t>Interactive dialogue and decision-making that influence the quest outcomes.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083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DA767-0430-81D3-0F38-550A00BDCF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8226B9-647D-15D8-32CB-0F73D3CEFE8A}"/>
              </a:ext>
            </a:extLst>
          </p:cNvPr>
          <p:cNvSpPr>
            <a:spLocks noGrp="1"/>
          </p:cNvSpPr>
          <p:nvPr>
            <p:ph type="title"/>
          </p:nvPr>
        </p:nvSpPr>
        <p:spPr/>
        <p:txBody>
          <a:bodyPr anchor="ctr" anchorCtr="0">
            <a:normAutofit fontScale="90000"/>
          </a:bodyPr>
          <a:lstStyle/>
          <a:p>
            <a:pPr algn="ctr"/>
            <a:r>
              <a:rPr lang="en-IN" sz="4200" b="1" dirty="0">
                <a:latin typeface="Times New Roman" panose="02020603050405020304" pitchFamily="18" charset="0"/>
                <a:cs typeface="Times New Roman" panose="02020603050405020304" pitchFamily="18" charset="0"/>
              </a:rPr>
              <a:t> MODULE 4 :</a:t>
            </a:r>
            <a:r>
              <a:rPr lang="en-US" sz="4400" b="1" dirty="0">
                <a:latin typeface="Times New Roman" panose="02020603050405020304" pitchFamily="18" charset="0"/>
                <a:ea typeface="Times New Roman"/>
                <a:cs typeface="Times New Roman" panose="02020603050405020304" pitchFamily="18" charset="0"/>
                <a:sym typeface="Times New Roman"/>
              </a:rPr>
              <a:t>NPC INTERACTION SYSTEM:</a:t>
            </a:r>
            <a:br>
              <a:rPr lang="en-US" sz="4400" b="1" dirty="0">
                <a:latin typeface="Times New Roman" panose="02020603050405020304" pitchFamily="18" charset="0"/>
                <a:ea typeface="Times New Roman"/>
                <a:cs typeface="Times New Roman" panose="02020603050405020304" pitchFamily="18" charset="0"/>
                <a:sym typeface="Times New Roman"/>
              </a:rPr>
            </a:br>
            <a:endParaRPr lang="en-IN" sz="42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E50F938-D2E9-B244-71F5-69440FDC4A99}"/>
              </a:ext>
            </a:extLst>
          </p:cNvPr>
          <p:cNvPicPr>
            <a:picLocks noChangeAspect="1"/>
          </p:cNvPicPr>
          <p:nvPr/>
        </p:nvPicPr>
        <p:blipFill>
          <a:blip r:embed="rId2"/>
          <a:stretch>
            <a:fillRect/>
          </a:stretch>
        </p:blipFill>
        <p:spPr>
          <a:xfrm>
            <a:off x="579498" y="625043"/>
            <a:ext cx="978762" cy="953928"/>
          </a:xfrm>
          <a:prstGeom prst="rect">
            <a:avLst/>
          </a:prstGeom>
        </p:spPr>
      </p:pic>
      <p:pic>
        <p:nvPicPr>
          <p:cNvPr id="8" name="Picture 7">
            <a:extLst>
              <a:ext uri="{FF2B5EF4-FFF2-40B4-BE49-F238E27FC236}">
                <a16:creationId xmlns:a16="http://schemas.microsoft.com/office/drawing/2014/main" id="{E3FEF9D9-72DB-F67E-1072-3BFA243559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77219" y="500223"/>
            <a:ext cx="835001" cy="1078748"/>
          </a:xfrm>
          <a:prstGeom prst="rect">
            <a:avLst/>
          </a:prstGeom>
        </p:spPr>
      </p:pic>
      <p:sp>
        <p:nvSpPr>
          <p:cNvPr id="5" name="Footer Placeholder 2">
            <a:extLst>
              <a:ext uri="{FF2B5EF4-FFF2-40B4-BE49-F238E27FC236}">
                <a16:creationId xmlns:a16="http://schemas.microsoft.com/office/drawing/2014/main" id="{A0D34693-93A2-A38C-8CD6-D91ED613EC2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0" name="Slide Number Placeholder 3">
            <a:extLst>
              <a:ext uri="{FF2B5EF4-FFF2-40B4-BE49-F238E27FC236}">
                <a16:creationId xmlns:a16="http://schemas.microsoft.com/office/drawing/2014/main" id="{BC201E83-2462-453F-6249-544EB34B938B}"/>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13</a:t>
            </a:fld>
            <a:endParaRPr lang="en-IN" dirty="0"/>
          </a:p>
        </p:txBody>
      </p:sp>
      <p:sp>
        <p:nvSpPr>
          <p:cNvPr id="11" name="TextBox 10">
            <a:extLst>
              <a:ext uri="{FF2B5EF4-FFF2-40B4-BE49-F238E27FC236}">
                <a16:creationId xmlns:a16="http://schemas.microsoft.com/office/drawing/2014/main" id="{51A875D3-DF79-5837-C821-595F59DA7EE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09/06/2025</a:t>
            </a:r>
          </a:p>
        </p:txBody>
      </p:sp>
      <p:sp>
        <p:nvSpPr>
          <p:cNvPr id="13" name="Rectangle 2">
            <a:extLst>
              <a:ext uri="{FF2B5EF4-FFF2-40B4-BE49-F238E27FC236}">
                <a16:creationId xmlns:a16="http://schemas.microsoft.com/office/drawing/2014/main" id="{95158031-806F-87F9-19DC-695AD815D382}"/>
              </a:ext>
            </a:extLst>
          </p:cNvPr>
          <p:cNvSpPr>
            <a:spLocks noGrp="1" noChangeArrowheads="1"/>
          </p:cNvSpPr>
          <p:nvPr>
            <p:ph idx="1"/>
          </p:nvPr>
        </p:nvSpPr>
        <p:spPr bwMode="auto">
          <a:xfrm>
            <a:off x="1097280" y="1852629"/>
            <a:ext cx="10115204" cy="3606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 an introduction to the role of NPCs in the game world, explaining their importance in the gameplay loop.</a:t>
            </a:r>
          </a:p>
          <a:p>
            <a:pPr>
              <a:buSzPct val="91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Non-Player Characters (NPCs) are the heart of your game’s world. They provide quests, offer information, sell items, and shape the narrative. Interacting with NPCs allows you to gain new objectives, unlock new storylines, and influence the world around you. Each NPC has a unique role, background, and personality.</a:t>
            </a:r>
          </a:p>
          <a:p>
            <a:pPr>
              <a:spcBef>
                <a:spcPts val="0"/>
              </a:spcBef>
              <a:buSzPct val="91000"/>
              <a:buFont typeface="Arial" panose="020B0604020202020204" pitchFamily="34" charset="0"/>
              <a:buChar char="•"/>
            </a:pPr>
            <a:r>
              <a:rPr lang="en-US" dirty="0">
                <a:latin typeface="Times New Roman" panose="02020603050405020304" pitchFamily="18" charset="0"/>
                <a:ea typeface="Times New Roman"/>
                <a:cs typeface="Times New Roman" panose="02020603050405020304" pitchFamily="18" charset="0"/>
                <a:sym typeface="Times New Roman"/>
              </a:rPr>
              <a:t>Non-playable characters (NPCs) that the player can talk to, trade with, or engage in combat.</a:t>
            </a:r>
            <a:endParaRPr lang="en-US" dirty="0">
              <a:latin typeface="Times New Roman" panose="02020603050405020304" pitchFamily="18" charset="0"/>
              <a:cs typeface="Times New Roman" panose="02020603050405020304" pitchFamily="18" charset="0"/>
            </a:endParaRPr>
          </a:p>
          <a:p>
            <a:pPr>
              <a:buSzPct val="91000"/>
              <a:buFont typeface="Arial" panose="020B0604020202020204" pitchFamily="34" charset="0"/>
              <a:buChar char="•"/>
            </a:pPr>
            <a:r>
              <a:rPr lang="en-US" dirty="0">
                <a:latin typeface="Times New Roman" panose="02020603050405020304" pitchFamily="18" charset="0"/>
                <a:ea typeface="Times New Roman"/>
                <a:cs typeface="Times New Roman" panose="02020603050405020304" pitchFamily="18" charset="0"/>
                <a:sym typeface="Times New Roman"/>
              </a:rPr>
              <a:t>NPCs have schedules and can interact with the player based on their choices.</a:t>
            </a:r>
            <a:endParaRPr lang="en-US"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238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9F4BB-EFB3-59A2-06C3-0A41053BEE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0FEC29-1B1A-F745-F855-BBC6D7707C81}"/>
              </a:ext>
            </a:extLst>
          </p:cNvPr>
          <p:cNvSpPr>
            <a:spLocks noGrp="1"/>
          </p:cNvSpPr>
          <p:nvPr>
            <p:ph type="title"/>
          </p:nvPr>
        </p:nvSpPr>
        <p:spPr/>
        <p:txBody>
          <a:bodyPr anchor="ctr" anchorCtr="0">
            <a:normAutofit/>
          </a:bodyPr>
          <a:lstStyle/>
          <a:p>
            <a:pPr algn="ctr"/>
            <a:r>
              <a:rPr lang="en-IN" sz="4200" b="1" dirty="0">
                <a:latin typeface="Times New Roman" panose="02020603050405020304" pitchFamily="18" charset="0"/>
                <a:cs typeface="Times New Roman" panose="02020603050405020304" pitchFamily="18" charset="0"/>
              </a:rPr>
              <a:t>MODULE 5 :</a:t>
            </a:r>
            <a:br>
              <a:rPr lang="en-IN" sz="4200" b="1" dirty="0">
                <a:latin typeface="Times New Roman" panose="02020603050405020304" pitchFamily="18" charset="0"/>
                <a:cs typeface="Times New Roman" panose="02020603050405020304" pitchFamily="18" charset="0"/>
              </a:rPr>
            </a:br>
            <a:r>
              <a:rPr lang="en-IN" sz="4200" b="1" dirty="0">
                <a:latin typeface="Times New Roman" panose="02020603050405020304" pitchFamily="18" charset="0"/>
                <a:cs typeface="Times New Roman" panose="02020603050405020304" pitchFamily="18" charset="0"/>
              </a:rPr>
              <a:t> OFFLINE CO OP MODULE</a:t>
            </a:r>
          </a:p>
        </p:txBody>
      </p:sp>
      <p:pic>
        <p:nvPicPr>
          <p:cNvPr id="7" name="Picture 6">
            <a:extLst>
              <a:ext uri="{FF2B5EF4-FFF2-40B4-BE49-F238E27FC236}">
                <a16:creationId xmlns:a16="http://schemas.microsoft.com/office/drawing/2014/main" id="{E8144538-10E2-525C-993B-0482B31F1C82}"/>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A225B56A-C113-007E-A6DA-BB01497D9C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1B46D3D9-6D4C-CCD9-B782-D8D209D68C1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5F83254E-F678-BF5C-29CB-0C21034CAB28}"/>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14</a:t>
            </a:fld>
            <a:endParaRPr lang="en-IN" dirty="0"/>
          </a:p>
        </p:txBody>
      </p:sp>
      <p:sp>
        <p:nvSpPr>
          <p:cNvPr id="11" name="TextBox 10">
            <a:extLst>
              <a:ext uri="{FF2B5EF4-FFF2-40B4-BE49-F238E27FC236}">
                <a16:creationId xmlns:a16="http://schemas.microsoft.com/office/drawing/2014/main" id="{255B08ED-84DA-1E19-ED71-2028034A226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09/06/2025</a:t>
            </a:r>
          </a:p>
        </p:txBody>
      </p:sp>
      <p:sp>
        <p:nvSpPr>
          <p:cNvPr id="13" name="Rectangle 2">
            <a:extLst>
              <a:ext uri="{FF2B5EF4-FFF2-40B4-BE49-F238E27FC236}">
                <a16:creationId xmlns:a16="http://schemas.microsoft.com/office/drawing/2014/main" id="{9BAC0E15-BCAF-C51F-C368-489604C95476}"/>
              </a:ext>
            </a:extLst>
          </p:cNvPr>
          <p:cNvSpPr>
            <a:spLocks noGrp="1" noChangeArrowheads="1"/>
          </p:cNvSpPr>
          <p:nvPr>
            <p:ph idx="1"/>
          </p:nvPr>
        </p:nvSpPr>
        <p:spPr bwMode="auto">
          <a:xfrm>
            <a:off x="1097280" y="2139137"/>
            <a:ext cx="10115204" cy="358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0000"/>
              </a:lnSpc>
              <a:buSzPct val="910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Detects and handles errors when speech recognition fails or misinterprets commands.</a:t>
            </a:r>
          </a:p>
          <a:p>
            <a:pPr>
              <a:lnSpc>
                <a:spcPct val="100000"/>
              </a:lnSpc>
              <a:buSzPct val="910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Provides text or voice feedback to notify users about unrecognized or incorrect commands.</a:t>
            </a:r>
          </a:p>
          <a:p>
            <a:pPr>
              <a:lnSpc>
                <a:spcPct val="100000"/>
              </a:lnSpc>
              <a:buSzPct val="910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Implements fallback mechanisms, such as re-prompting users or suggesting alternative commands.</a:t>
            </a:r>
          </a:p>
          <a:p>
            <a:pPr>
              <a:lnSpc>
                <a:spcPct val="100000"/>
              </a:lnSpc>
              <a:buSzPct val="910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Ensures smooth user experience by preventing unexpected crashes and handling Office automation errors.</a:t>
            </a:r>
            <a:endParaRPr lang="en-GB" sz="2400"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51887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A3C45-02DF-867E-3901-A6189855A4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87E55E-C512-26BB-2D1C-C2DA5A6C489E}"/>
              </a:ext>
            </a:extLst>
          </p:cNvPr>
          <p:cNvSpPr>
            <a:spLocks noGrp="1"/>
          </p:cNvSpPr>
          <p:nvPr>
            <p:ph type="title"/>
          </p:nvPr>
        </p:nvSpPr>
        <p:spPr/>
        <p:txBody>
          <a:bodyPr anchor="ctr" anchorCtr="0">
            <a:normAutofit/>
          </a:bodyPr>
          <a:lstStyle/>
          <a:p>
            <a:pPr algn="ctr"/>
            <a:r>
              <a:rPr lang="en-IN" sz="4400" b="1" dirty="0">
                <a:latin typeface="Times New Roman" panose="02020603050405020304" pitchFamily="18" charset="0"/>
                <a:cs typeface="Times New Roman" panose="02020603050405020304" pitchFamily="18" charset="0"/>
              </a:rPr>
              <a:t>OUTPUT</a:t>
            </a:r>
          </a:p>
        </p:txBody>
      </p:sp>
      <p:pic>
        <p:nvPicPr>
          <p:cNvPr id="7" name="Picture 6">
            <a:extLst>
              <a:ext uri="{FF2B5EF4-FFF2-40B4-BE49-F238E27FC236}">
                <a16:creationId xmlns:a16="http://schemas.microsoft.com/office/drawing/2014/main" id="{BEBF2295-F9D8-620B-CE3F-96DB7B1798A4}"/>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12FE1329-1E1B-8DB2-CE7E-52D28FF2B9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10170144-D4FB-30EA-CE53-8A0B6D7E0121}"/>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FD6EF43B-03AC-1502-3BCB-DF181CF1CC6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15</a:t>
            </a:fld>
            <a:endParaRPr lang="en-IN" dirty="0"/>
          </a:p>
        </p:txBody>
      </p:sp>
      <p:sp>
        <p:nvSpPr>
          <p:cNvPr id="11" name="TextBox 10">
            <a:extLst>
              <a:ext uri="{FF2B5EF4-FFF2-40B4-BE49-F238E27FC236}">
                <a16:creationId xmlns:a16="http://schemas.microsoft.com/office/drawing/2014/main" id="{F47D94A2-5A86-21EA-592C-492CA64F0726}"/>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09/06/2025</a:t>
            </a:r>
          </a:p>
        </p:txBody>
      </p:sp>
      <p:pic>
        <p:nvPicPr>
          <p:cNvPr id="4" name="Picture 2">
            <a:extLst>
              <a:ext uri="{FF2B5EF4-FFF2-40B4-BE49-F238E27FC236}">
                <a16:creationId xmlns:a16="http://schemas.microsoft.com/office/drawing/2014/main" id="{FB44CC76-FE23-B020-3D82-C2C5E39D71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9000" y="1653727"/>
            <a:ext cx="10584494" cy="4384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9">
            <a:extLst>
              <a:ext uri="{FF2B5EF4-FFF2-40B4-BE49-F238E27FC236}">
                <a16:creationId xmlns:a16="http://schemas.microsoft.com/office/drawing/2014/main" id="{E8D5464F-5DCC-5FFC-956B-AB872CC04B86}"/>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677316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09BBA-2275-603C-9C6B-13C8C152F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A2FB16-13BE-2B90-F45B-4A8432E62D67}"/>
              </a:ext>
            </a:extLst>
          </p:cNvPr>
          <p:cNvSpPr>
            <a:spLocks noGrp="1"/>
          </p:cNvSpPr>
          <p:nvPr>
            <p:ph type="title"/>
          </p:nvPr>
        </p:nvSpPr>
        <p:spPr/>
        <p:txBody>
          <a:bodyPr anchor="ctr" anchorCtr="0">
            <a:normAutofit/>
          </a:bodyPr>
          <a:lstStyle/>
          <a:p>
            <a:pPr algn="ctr"/>
            <a:r>
              <a:rPr lang="en-IN" sz="4400" b="1" dirty="0">
                <a:latin typeface="Times New Roman" panose="02020603050405020304" pitchFamily="18" charset="0"/>
                <a:cs typeface="Times New Roman" panose="02020603050405020304" pitchFamily="18" charset="0"/>
              </a:rPr>
              <a:t>OUTPUT</a:t>
            </a:r>
          </a:p>
        </p:txBody>
      </p:sp>
      <p:pic>
        <p:nvPicPr>
          <p:cNvPr id="7" name="Picture 6">
            <a:extLst>
              <a:ext uri="{FF2B5EF4-FFF2-40B4-BE49-F238E27FC236}">
                <a16:creationId xmlns:a16="http://schemas.microsoft.com/office/drawing/2014/main" id="{7E220CD4-D7E3-E8D3-556A-3E3A49254131}"/>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7EB09160-54AF-30FA-6923-383860A2B7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A372D5E7-5E30-5CEB-F9EC-6A71EE6602B7}"/>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9FFF7858-276A-66B5-32E7-7D69459F23EA}"/>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16</a:t>
            </a:fld>
            <a:endParaRPr lang="en-IN" dirty="0"/>
          </a:p>
        </p:txBody>
      </p:sp>
      <p:sp>
        <p:nvSpPr>
          <p:cNvPr id="11" name="TextBox 10">
            <a:extLst>
              <a:ext uri="{FF2B5EF4-FFF2-40B4-BE49-F238E27FC236}">
                <a16:creationId xmlns:a16="http://schemas.microsoft.com/office/drawing/2014/main" id="{51D5DAFE-21EB-B45D-B188-DA0D6933FA4C}"/>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09/06/2025</a:t>
            </a:r>
          </a:p>
        </p:txBody>
      </p:sp>
      <p:pic>
        <p:nvPicPr>
          <p:cNvPr id="6" name="Picture 5">
            <a:extLst>
              <a:ext uri="{FF2B5EF4-FFF2-40B4-BE49-F238E27FC236}">
                <a16:creationId xmlns:a16="http://schemas.microsoft.com/office/drawing/2014/main" id="{97DC19E7-ED6C-F16C-E2D7-13A44A3011A2}"/>
              </a:ext>
            </a:extLst>
          </p:cNvPr>
          <p:cNvPicPr>
            <a:picLocks noChangeAspect="1"/>
          </p:cNvPicPr>
          <p:nvPr/>
        </p:nvPicPr>
        <p:blipFill>
          <a:blip r:embed="rId4"/>
          <a:stretch>
            <a:fillRect/>
          </a:stretch>
        </p:blipFill>
        <p:spPr>
          <a:xfrm>
            <a:off x="1097281" y="1845734"/>
            <a:ext cx="10102192" cy="4029646"/>
          </a:xfrm>
          <a:prstGeom prst="rect">
            <a:avLst/>
          </a:prstGeom>
        </p:spPr>
      </p:pic>
    </p:spTree>
    <p:extLst>
      <p:ext uri="{BB962C8B-B14F-4D97-AF65-F5344CB8AC3E}">
        <p14:creationId xmlns:p14="http://schemas.microsoft.com/office/powerpoint/2010/main" val="3440902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b="1" dirty="0">
                <a:latin typeface="Times New Roman" panose="02020603050405020304" pitchFamily="18" charset="0"/>
                <a:cs typeface="Times New Roman" panose="02020603050405020304" pitchFamily="18" charset="0"/>
              </a:rPr>
              <a:t>OUTPUT</a:t>
            </a:r>
            <a:endParaRPr lang="en-IN"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3F24D60-CAE6-46AD-9D0B-C02F7B1293EF}"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17</a:t>
            </a:fld>
            <a:endParaRPr lang="en-IN"/>
          </a:p>
        </p:txBody>
      </p:sp>
      <p:pic>
        <p:nvPicPr>
          <p:cNvPr id="10" name="Content Placeholder 9">
            <a:extLst>
              <a:ext uri="{FF2B5EF4-FFF2-40B4-BE49-F238E27FC236}">
                <a16:creationId xmlns:a16="http://schemas.microsoft.com/office/drawing/2014/main" id="{A7F4EFAC-49E2-AD10-5C28-CCA60E699DB2}"/>
              </a:ext>
            </a:extLst>
          </p:cNvPr>
          <p:cNvPicPr>
            <a:picLocks noGrp="1" noChangeAspect="1"/>
          </p:cNvPicPr>
          <p:nvPr>
            <p:ph idx="1"/>
          </p:nvPr>
        </p:nvPicPr>
        <p:blipFill>
          <a:blip r:embed="rId2"/>
          <a:stretch>
            <a:fillRect/>
          </a:stretch>
        </p:blipFill>
        <p:spPr>
          <a:xfrm>
            <a:off x="2522093" y="1846263"/>
            <a:ext cx="7208140" cy="4022725"/>
          </a:xfrm>
        </p:spPr>
      </p:pic>
    </p:spTree>
    <p:extLst>
      <p:ext uri="{BB962C8B-B14F-4D97-AF65-F5344CB8AC3E}">
        <p14:creationId xmlns:p14="http://schemas.microsoft.com/office/powerpoint/2010/main" val="282279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37407-19B9-E23D-F6AD-2C0D66BF6C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8E09C4-BF24-EC19-0E90-2511924A3903}"/>
              </a:ext>
            </a:extLst>
          </p:cNvPr>
          <p:cNvSpPr>
            <a:spLocks noGrp="1"/>
          </p:cNvSpPr>
          <p:nvPr>
            <p:ph type="title"/>
          </p:nvPr>
        </p:nvSpPr>
        <p:spPr/>
        <p:txBody>
          <a:bodyPr anchor="ctr" anchorCtr="0">
            <a:normAutofit/>
          </a:bodyPr>
          <a:lstStyle/>
          <a:p>
            <a:pPr algn="ctr"/>
            <a:r>
              <a:rPr lang="en-IN" sz="4400" b="1" dirty="0">
                <a:latin typeface="Times New Roman" panose="02020603050405020304" pitchFamily="18" charset="0"/>
                <a:cs typeface="Times New Roman" panose="02020603050405020304" pitchFamily="18" charset="0"/>
              </a:rPr>
              <a:t>CONCLUSION &amp; FUTURE ENHANCEMENT</a:t>
            </a:r>
          </a:p>
        </p:txBody>
      </p:sp>
      <p:pic>
        <p:nvPicPr>
          <p:cNvPr id="7" name="Picture 6">
            <a:extLst>
              <a:ext uri="{FF2B5EF4-FFF2-40B4-BE49-F238E27FC236}">
                <a16:creationId xmlns:a16="http://schemas.microsoft.com/office/drawing/2014/main" id="{111F25FD-962D-41F4-CA46-C707CAB1F5E3}"/>
              </a:ext>
            </a:extLst>
          </p:cNvPr>
          <p:cNvPicPr>
            <a:picLocks noChangeAspect="1"/>
          </p:cNvPicPr>
          <p:nvPr/>
        </p:nvPicPr>
        <p:blipFill>
          <a:blip r:embed="rId2"/>
          <a:stretch>
            <a:fillRect/>
          </a:stretch>
        </p:blipFill>
        <p:spPr>
          <a:xfrm>
            <a:off x="382024" y="710059"/>
            <a:ext cx="978762" cy="953928"/>
          </a:xfrm>
          <a:prstGeom prst="rect">
            <a:avLst/>
          </a:prstGeom>
        </p:spPr>
      </p:pic>
      <p:pic>
        <p:nvPicPr>
          <p:cNvPr id="8" name="Picture 7">
            <a:extLst>
              <a:ext uri="{FF2B5EF4-FFF2-40B4-BE49-F238E27FC236}">
                <a16:creationId xmlns:a16="http://schemas.microsoft.com/office/drawing/2014/main" id="{CCC2F14A-CE42-2F9C-0342-79438DFE4F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37899" y="601497"/>
            <a:ext cx="835001" cy="1078748"/>
          </a:xfrm>
          <a:prstGeom prst="rect">
            <a:avLst/>
          </a:prstGeom>
        </p:spPr>
      </p:pic>
      <p:sp>
        <p:nvSpPr>
          <p:cNvPr id="3" name="Footer Placeholder 2">
            <a:extLst>
              <a:ext uri="{FF2B5EF4-FFF2-40B4-BE49-F238E27FC236}">
                <a16:creationId xmlns:a16="http://schemas.microsoft.com/office/drawing/2014/main" id="{2CF04430-744E-6B41-D7A5-C467A238539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36F9E2D9-34B9-AB60-89C3-59F430645CC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18</a:t>
            </a:fld>
            <a:endParaRPr lang="en-IN" dirty="0"/>
          </a:p>
        </p:txBody>
      </p:sp>
      <p:sp>
        <p:nvSpPr>
          <p:cNvPr id="5" name="TextBox 4">
            <a:extLst>
              <a:ext uri="{FF2B5EF4-FFF2-40B4-BE49-F238E27FC236}">
                <a16:creationId xmlns:a16="http://schemas.microsoft.com/office/drawing/2014/main" id="{2251610E-B05A-5427-A860-095AA66DC53D}"/>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09/06/2025</a:t>
            </a:r>
          </a:p>
        </p:txBody>
      </p:sp>
      <p:sp>
        <p:nvSpPr>
          <p:cNvPr id="13" name="Rectangle 2">
            <a:extLst>
              <a:ext uri="{FF2B5EF4-FFF2-40B4-BE49-F238E27FC236}">
                <a16:creationId xmlns:a16="http://schemas.microsoft.com/office/drawing/2014/main" id="{05F516F1-4E66-A17B-98D6-D5D9A0EF2AFB}"/>
              </a:ext>
            </a:extLst>
          </p:cNvPr>
          <p:cNvSpPr>
            <a:spLocks noGrp="1" noChangeArrowheads="1"/>
          </p:cNvSpPr>
          <p:nvPr>
            <p:ph idx="1"/>
          </p:nvPr>
        </p:nvSpPr>
        <p:spPr bwMode="auto">
          <a:xfrm>
            <a:off x="658285" y="1990084"/>
            <a:ext cx="10992609" cy="4067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0000"/>
              </a:lnSpc>
              <a:buSzPct val="91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Immersive Co-op Experience:</a:t>
            </a:r>
          </a:p>
          <a:p>
            <a:pPr>
              <a:lnSpc>
                <a:spcPct val="100000"/>
              </a:lnSpc>
              <a:buSzPct val="91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Offline Co-op system allows players to experience the game together without needing an internet connection. By supporting split-screen or shared-screen modes, the game fosters teamwork and collaboration in a rich, social gaming environment.</a:t>
            </a:r>
          </a:p>
          <a:p>
            <a:pPr marL="0" indent="0">
              <a:lnSpc>
                <a:spcPct val="100000"/>
              </a:lnSpc>
              <a:buClr>
                <a:schemeClr val="tx1"/>
              </a:buClr>
              <a:buNone/>
            </a:pPr>
            <a:r>
              <a:rPr lang="en-GB" b="1" dirty="0">
                <a:latin typeface="Times New Roman" panose="02020603050405020304" pitchFamily="18" charset="0"/>
                <a:cs typeface="Times New Roman" panose="02020603050405020304" pitchFamily="18" charset="0"/>
              </a:rPr>
              <a:t>Future Enhancements:</a:t>
            </a:r>
          </a:p>
          <a:p>
            <a:pPr marL="0" indent="0">
              <a:lnSpc>
                <a:spcPct val="100000"/>
              </a:lnSpc>
              <a:buClr>
                <a:schemeClr val="tx1"/>
              </a:buClr>
              <a:buNone/>
            </a:pPr>
            <a:r>
              <a:rPr lang="en-US" dirty="0">
                <a:latin typeface="Times New Roman" panose="02020603050405020304" pitchFamily="18" charset="0"/>
                <a:cs typeface="Times New Roman" panose="02020603050405020304" pitchFamily="18" charset="0"/>
              </a:rPr>
              <a:t>Additional Co-op Modes:</a:t>
            </a:r>
          </a:p>
          <a:p>
            <a:pPr marL="0" indent="0">
              <a:lnSpc>
                <a:spcPct val="100000"/>
              </a:lnSpc>
              <a:buClr>
                <a:schemeClr val="tx1"/>
              </a:buClr>
              <a:buNone/>
            </a:pPr>
            <a:r>
              <a:rPr lang="en-US" dirty="0">
                <a:latin typeface="Times New Roman" panose="02020603050405020304" pitchFamily="18" charset="0"/>
                <a:cs typeface="Times New Roman" panose="02020603050405020304" pitchFamily="18" charset="0"/>
              </a:rPr>
              <a:t>     Introduce new challenge modes, arena battles, or endgame content designed specifically for co-op gameplay. These could involve larger groups, special events, or specific player-versus-environment (</a:t>
            </a:r>
            <a:r>
              <a:rPr lang="en-US" dirty="0" err="1">
                <a:latin typeface="Times New Roman" panose="02020603050405020304" pitchFamily="18" charset="0"/>
                <a:cs typeface="Times New Roman" panose="02020603050405020304" pitchFamily="18" charset="0"/>
              </a:rPr>
              <a:t>PvE</a:t>
            </a:r>
            <a:r>
              <a:rPr lang="en-US" dirty="0">
                <a:latin typeface="Times New Roman" panose="02020603050405020304" pitchFamily="18" charset="0"/>
                <a:cs typeface="Times New Roman" panose="02020603050405020304" pitchFamily="18" charset="0"/>
              </a:rPr>
              <a:t>) activities.</a:t>
            </a:r>
          </a:p>
          <a:p>
            <a:pPr>
              <a:lnSpc>
                <a:spcPct val="100000"/>
              </a:lnSpc>
              <a:buClr>
                <a:schemeClr val="tx1"/>
              </a:buClr>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385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4C597-E4B3-5B50-A65E-BC76E7A553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B9CFC8-6DE9-6191-DF29-FA165FE8FB69}"/>
              </a:ext>
            </a:extLst>
          </p:cNvPr>
          <p:cNvSpPr>
            <a:spLocks noGrp="1"/>
          </p:cNvSpPr>
          <p:nvPr>
            <p:ph type="title"/>
          </p:nvPr>
        </p:nvSpPr>
        <p:spPr/>
        <p:txBody>
          <a:bodyPr anchor="ctr" anchorCtr="0">
            <a:normAutofit/>
          </a:bodyPr>
          <a:lstStyle/>
          <a:p>
            <a:pPr algn="ctr"/>
            <a:r>
              <a:rPr lang="en-IN" sz="4400" b="1"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F4A61211-5A2C-EC6F-67B6-1811704C1ACD}"/>
              </a:ext>
            </a:extLst>
          </p:cNvPr>
          <p:cNvSpPr>
            <a:spLocks noGrp="1"/>
          </p:cNvSpPr>
          <p:nvPr>
            <p:ph idx="1"/>
          </p:nvPr>
        </p:nvSpPr>
        <p:spPr>
          <a:xfrm>
            <a:off x="706583" y="1703165"/>
            <a:ext cx="11035144" cy="4405599"/>
          </a:xfrm>
        </p:spPr>
        <p:txBody>
          <a:bodyPr>
            <a:noAutofit/>
          </a:bodyPr>
          <a:lstStyle/>
          <a:p>
            <a:pPr marL="457200" indent="-457200" algn="just" eaLnBrk="0" fontAlgn="base" hangingPunct="0">
              <a:lnSpc>
                <a:spcPct val="120000"/>
              </a:lnSpc>
              <a:spcBef>
                <a:spcPct val="0"/>
              </a:spcBef>
              <a:spcAft>
                <a:spcPct val="0"/>
              </a:spcAft>
              <a:buClrTx/>
              <a:buSzTx/>
              <a:buFont typeface="+mj-lt"/>
              <a:buAutoNum type="arabicPeriod"/>
            </a:pPr>
            <a:r>
              <a:rPr lang="en-IN" sz="2300" dirty="0" err="1">
                <a:latin typeface="Times New Roman" panose="02020603050405020304" pitchFamily="18" charset="0"/>
                <a:cs typeface="Times New Roman" panose="02020603050405020304" pitchFamily="18" charset="0"/>
              </a:rPr>
              <a:t>Title:Design</a:t>
            </a:r>
            <a:r>
              <a:rPr lang="en-IN" sz="2300" dirty="0">
                <a:latin typeface="Times New Roman" panose="02020603050405020304" pitchFamily="18" charset="0"/>
                <a:cs typeface="Times New Roman" panose="02020603050405020304" pitchFamily="18" charset="0"/>
              </a:rPr>
              <a:t> Patterns for Cooperative Multiplayer </a:t>
            </a:r>
            <a:r>
              <a:rPr lang="en-IN" sz="2300" dirty="0" err="1">
                <a:latin typeface="Times New Roman" panose="02020603050405020304" pitchFamily="18" charset="0"/>
                <a:cs typeface="Times New Roman" panose="02020603050405020304" pitchFamily="18" charset="0"/>
              </a:rPr>
              <a:t>GamesAuthors:ClaraFernández-Vara,MiguelSicartYear</a:t>
            </a:r>
            <a:r>
              <a:rPr lang="en-IN" sz="2300" dirty="0">
                <a:latin typeface="Times New Roman" panose="02020603050405020304" pitchFamily="18" charset="0"/>
                <a:cs typeface="Times New Roman" panose="02020603050405020304" pitchFamily="18" charset="0"/>
              </a:rPr>
              <a:t>: 2012</a:t>
            </a:r>
          </a:p>
          <a:p>
            <a:pPr marL="457200" indent="-457200" algn="just" eaLnBrk="0" fontAlgn="base" hangingPunct="0">
              <a:lnSpc>
                <a:spcPct val="120000"/>
              </a:lnSpc>
              <a:spcBef>
                <a:spcPct val="0"/>
              </a:spcBef>
              <a:spcAft>
                <a:spcPct val="0"/>
              </a:spcAft>
              <a:buClrTx/>
              <a:buSzTx/>
              <a:buFont typeface="+mj-lt"/>
              <a:buAutoNum type="arabicPeriod"/>
            </a:pPr>
            <a:r>
              <a:rPr lang="en-US" sz="2300" dirty="0">
                <a:solidFill>
                  <a:schemeClr val="tx1"/>
                </a:solidFill>
                <a:latin typeface="Times New Roman" panose="02020603050405020304" pitchFamily="18" charset="0"/>
                <a:cs typeface="Times New Roman" panose="02020603050405020304" pitchFamily="18" charset="0"/>
              </a:rPr>
              <a:t>Title: Cooperative Game Design: Communication, Coordination, and Shared </a:t>
            </a:r>
            <a:r>
              <a:rPr lang="en-US" sz="2300" dirty="0" err="1">
                <a:solidFill>
                  <a:schemeClr val="tx1"/>
                </a:solidFill>
                <a:latin typeface="Times New Roman" panose="02020603050405020304" pitchFamily="18" charset="0"/>
                <a:cs typeface="Times New Roman" panose="02020603050405020304" pitchFamily="18" charset="0"/>
              </a:rPr>
              <a:t>GoalsAuthors</a:t>
            </a:r>
            <a:r>
              <a:rPr lang="en-US" sz="2300" dirty="0">
                <a:solidFill>
                  <a:schemeClr val="tx1"/>
                </a:solidFill>
                <a:latin typeface="Times New Roman" panose="02020603050405020304" pitchFamily="18" charset="0"/>
                <a:cs typeface="Times New Roman" panose="02020603050405020304" pitchFamily="18" charset="0"/>
              </a:rPr>
              <a:t>: Jonathan Steuer, Patrick M. </a:t>
            </a:r>
            <a:r>
              <a:rPr lang="en-US" sz="2300" dirty="0" err="1">
                <a:solidFill>
                  <a:schemeClr val="tx1"/>
                </a:solidFill>
                <a:latin typeface="Times New Roman" panose="02020603050405020304" pitchFamily="18" charset="0"/>
                <a:cs typeface="Times New Roman" panose="02020603050405020304" pitchFamily="18" charset="0"/>
              </a:rPr>
              <a:t>FitzpatrickYear</a:t>
            </a:r>
            <a:r>
              <a:rPr lang="en-US" sz="2300" dirty="0">
                <a:solidFill>
                  <a:schemeClr val="tx1"/>
                </a:solidFill>
                <a:latin typeface="Times New Roman" panose="02020603050405020304" pitchFamily="18" charset="0"/>
                <a:cs typeface="Times New Roman" panose="02020603050405020304" pitchFamily="18" charset="0"/>
              </a:rPr>
              <a:t>: 2015</a:t>
            </a:r>
            <a:endParaRPr lang="en-IN" sz="2300" dirty="0">
              <a:solidFill>
                <a:schemeClr val="tx1"/>
              </a:solidFill>
              <a:latin typeface="Times New Roman" panose="02020603050405020304" pitchFamily="18" charset="0"/>
              <a:cs typeface="Times New Roman" panose="02020603050405020304" pitchFamily="18" charset="0"/>
            </a:endParaRPr>
          </a:p>
          <a:p>
            <a:pPr marL="457200" indent="-457200" algn="just" eaLnBrk="0" fontAlgn="base" hangingPunct="0">
              <a:lnSpc>
                <a:spcPct val="120000"/>
              </a:lnSpc>
              <a:spcBef>
                <a:spcPct val="0"/>
              </a:spcBef>
              <a:spcAft>
                <a:spcPct val="0"/>
              </a:spcAft>
              <a:buClrTx/>
              <a:buSzTx/>
              <a:buFont typeface="+mj-lt"/>
              <a:buAutoNum type="arabicPeriod"/>
            </a:pPr>
            <a:r>
              <a:rPr lang="en-US" sz="2300" dirty="0">
                <a:solidFill>
                  <a:schemeClr val="tx1"/>
                </a:solidFill>
                <a:latin typeface="Times New Roman" panose="02020603050405020304" pitchFamily="18" charset="0"/>
                <a:cs typeface="Times New Roman" panose="02020603050405020304" pitchFamily="18" charset="0"/>
              </a:rPr>
              <a:t>Title: Enhancing Player Engagement in RPGs Through Multiplayer </a:t>
            </a:r>
            <a:r>
              <a:rPr lang="en-US" sz="2300" dirty="0" err="1">
                <a:solidFill>
                  <a:schemeClr val="tx1"/>
                </a:solidFill>
                <a:latin typeface="Times New Roman" panose="02020603050405020304" pitchFamily="18" charset="0"/>
                <a:cs typeface="Times New Roman" panose="02020603050405020304" pitchFamily="18" charset="0"/>
              </a:rPr>
              <a:t>DynamicsAuthors</a:t>
            </a:r>
            <a:r>
              <a:rPr lang="en-US" sz="2300" dirty="0">
                <a:solidFill>
                  <a:schemeClr val="tx1"/>
                </a:solidFill>
                <a:latin typeface="Times New Roman" panose="02020603050405020304" pitchFamily="18" charset="0"/>
                <a:cs typeface="Times New Roman" panose="02020603050405020304" pitchFamily="18" charset="0"/>
              </a:rPr>
              <a:t>: Emma Carlson, David </a:t>
            </a:r>
            <a:r>
              <a:rPr lang="en-US" sz="2300" dirty="0" err="1">
                <a:solidFill>
                  <a:schemeClr val="tx1"/>
                </a:solidFill>
                <a:latin typeface="Times New Roman" panose="02020603050405020304" pitchFamily="18" charset="0"/>
                <a:cs typeface="Times New Roman" panose="02020603050405020304" pitchFamily="18" charset="0"/>
              </a:rPr>
              <a:t>ReedYear</a:t>
            </a:r>
            <a:r>
              <a:rPr lang="en-US" sz="2300" dirty="0">
                <a:solidFill>
                  <a:schemeClr val="tx1"/>
                </a:solidFill>
                <a:latin typeface="Times New Roman" panose="02020603050405020304" pitchFamily="18" charset="0"/>
                <a:cs typeface="Times New Roman" panose="02020603050405020304" pitchFamily="18" charset="0"/>
              </a:rPr>
              <a:t>: 2017</a:t>
            </a:r>
            <a:endParaRPr lang="en-IN" sz="2300" dirty="0">
              <a:solidFill>
                <a:schemeClr val="tx1"/>
              </a:solidFill>
              <a:latin typeface="Times New Roman" panose="02020603050405020304" pitchFamily="18" charset="0"/>
              <a:cs typeface="Times New Roman" panose="02020603050405020304" pitchFamily="18" charset="0"/>
            </a:endParaRPr>
          </a:p>
          <a:p>
            <a:pPr marL="457200" indent="-457200" algn="just" eaLnBrk="0" fontAlgn="base" hangingPunct="0">
              <a:lnSpc>
                <a:spcPct val="120000"/>
              </a:lnSpc>
              <a:spcBef>
                <a:spcPct val="0"/>
              </a:spcBef>
              <a:spcAft>
                <a:spcPct val="0"/>
              </a:spcAft>
              <a:buClrTx/>
              <a:buSzTx/>
              <a:buFont typeface="+mj-lt"/>
              <a:buAutoNum type="arabicPeriod"/>
            </a:pPr>
            <a:r>
              <a:rPr lang="en-US" sz="2300" dirty="0">
                <a:solidFill>
                  <a:schemeClr val="tx1"/>
                </a:solidFill>
                <a:latin typeface="Times New Roman" panose="02020603050405020304" pitchFamily="18" charset="0"/>
                <a:cs typeface="Times New Roman" panose="02020603050405020304" pitchFamily="18" charset="0"/>
              </a:rPr>
              <a:t>Anderson, J., &amp; Zhang, R.* (2020). Adaptive dialogue and narrative systems in cooperative role-playing games. International Journal of Interactive Media</a:t>
            </a:r>
            <a:endParaRPr lang="en-IN" sz="2300" dirty="0">
              <a:solidFill>
                <a:schemeClr val="tx1"/>
              </a:solidFill>
              <a:latin typeface="Times New Roman" panose="02020603050405020304" pitchFamily="18" charset="0"/>
              <a:cs typeface="Times New Roman" panose="02020603050405020304" pitchFamily="18" charset="0"/>
            </a:endParaRPr>
          </a:p>
          <a:p>
            <a:pPr marL="457200" indent="-457200" algn="just" eaLnBrk="0" fontAlgn="base" hangingPunct="0">
              <a:lnSpc>
                <a:spcPct val="120000"/>
              </a:lnSpc>
              <a:spcBef>
                <a:spcPct val="0"/>
              </a:spcBef>
              <a:spcAft>
                <a:spcPct val="0"/>
              </a:spcAft>
              <a:buClrTx/>
              <a:buSzTx/>
              <a:buFont typeface="+mj-lt"/>
              <a:buAutoNum type="arabicPeriod"/>
            </a:pPr>
            <a:r>
              <a:rPr lang="en-US" sz="2300" dirty="0">
                <a:solidFill>
                  <a:schemeClr val="tx1"/>
                </a:solidFill>
                <a:latin typeface="Times New Roman" panose="02020603050405020304" pitchFamily="18" charset="0"/>
                <a:cs typeface="Times New Roman" panose="02020603050405020304" pitchFamily="18" charset="0"/>
              </a:rPr>
              <a:t>Malik, S., &amp; Bansal, R.* (2021). User experience evaluation in online co-op RPGs. International Journal of Human-Computer Interaction, 37(1), 35-52</a:t>
            </a:r>
            <a:endParaRPr lang="en-IN" sz="2300"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A1EC439-2940-F9CA-EE74-1D44C2435458}"/>
              </a:ext>
            </a:extLst>
          </p:cNvPr>
          <p:cNvPicPr>
            <a:picLocks noChangeAspect="1"/>
          </p:cNvPicPr>
          <p:nvPr/>
        </p:nvPicPr>
        <p:blipFill>
          <a:blip r:embed="rId2"/>
          <a:stretch>
            <a:fillRect/>
          </a:stretch>
        </p:blipFill>
        <p:spPr>
          <a:xfrm>
            <a:off x="546939" y="606668"/>
            <a:ext cx="978762" cy="953928"/>
          </a:xfrm>
          <a:prstGeom prst="rect">
            <a:avLst/>
          </a:prstGeom>
        </p:spPr>
      </p:pic>
      <p:pic>
        <p:nvPicPr>
          <p:cNvPr id="8" name="Picture 7">
            <a:extLst>
              <a:ext uri="{FF2B5EF4-FFF2-40B4-BE49-F238E27FC236}">
                <a16:creationId xmlns:a16="http://schemas.microsoft.com/office/drawing/2014/main" id="{EBA3E513-4EB5-7228-0BE5-7E7D49B54F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77219" y="624417"/>
            <a:ext cx="835001" cy="1078748"/>
          </a:xfrm>
          <a:prstGeom prst="rect">
            <a:avLst/>
          </a:prstGeom>
        </p:spPr>
      </p:pic>
      <p:sp>
        <p:nvSpPr>
          <p:cNvPr id="4" name="Footer Placeholder 2">
            <a:extLst>
              <a:ext uri="{FF2B5EF4-FFF2-40B4-BE49-F238E27FC236}">
                <a16:creationId xmlns:a16="http://schemas.microsoft.com/office/drawing/2014/main" id="{367F3F9D-1212-E1A2-DE76-E6120E0A29A1}"/>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5BD76637-3273-AC57-F5D9-8821747D4AD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19</a:t>
            </a:fld>
            <a:endParaRPr lang="en-IN" dirty="0"/>
          </a:p>
        </p:txBody>
      </p:sp>
      <p:sp>
        <p:nvSpPr>
          <p:cNvPr id="11" name="TextBox 10">
            <a:extLst>
              <a:ext uri="{FF2B5EF4-FFF2-40B4-BE49-F238E27FC236}">
                <a16:creationId xmlns:a16="http://schemas.microsoft.com/office/drawing/2014/main" id="{522F6B93-DC60-08EB-48B4-4AF2D078049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09/06/2025</a:t>
            </a:r>
          </a:p>
        </p:txBody>
      </p:sp>
    </p:spTree>
    <p:extLst>
      <p:ext uri="{BB962C8B-B14F-4D97-AF65-F5344CB8AC3E}">
        <p14:creationId xmlns:p14="http://schemas.microsoft.com/office/powerpoint/2010/main" val="304877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2F42-A25D-BF9C-A0AF-EBAD63B59BFF}"/>
              </a:ext>
            </a:extLst>
          </p:cNvPr>
          <p:cNvSpPr>
            <a:spLocks noGrp="1"/>
          </p:cNvSpPr>
          <p:nvPr>
            <p:ph type="title"/>
          </p:nvPr>
        </p:nvSpPr>
        <p:spPr/>
        <p:txBody>
          <a:bodyPr anchor="ctr" anchorCtr="0">
            <a:normAutofit/>
          </a:bodyPr>
          <a:lstStyle/>
          <a:p>
            <a:pPr algn="ctr"/>
            <a:r>
              <a:rPr lang="en-IN" sz="4400" b="1" dirty="0">
                <a:latin typeface="Times New Roman" panose="02020603050405020304" pitchFamily="18" charset="0"/>
                <a:cs typeface="Times New Roman" panose="02020603050405020304" pitchFamily="18" charset="0"/>
              </a:rPr>
              <a:t>ABSTRACT</a:t>
            </a:r>
          </a:p>
        </p:txBody>
      </p:sp>
      <p:pic>
        <p:nvPicPr>
          <p:cNvPr id="7" name="Picture 6">
            <a:extLst>
              <a:ext uri="{FF2B5EF4-FFF2-40B4-BE49-F238E27FC236}">
                <a16:creationId xmlns:a16="http://schemas.microsoft.com/office/drawing/2014/main" id="{06EFDB95-4463-528E-B019-E5027CB3C67A}"/>
              </a:ext>
            </a:extLst>
          </p:cNvPr>
          <p:cNvPicPr>
            <a:picLocks noChangeAspect="1"/>
          </p:cNvPicPr>
          <p:nvPr/>
        </p:nvPicPr>
        <p:blipFill>
          <a:blip r:embed="rId2"/>
          <a:stretch>
            <a:fillRect/>
          </a:stretch>
        </p:blipFill>
        <p:spPr>
          <a:xfrm>
            <a:off x="382024" y="571520"/>
            <a:ext cx="978762" cy="953928"/>
          </a:xfrm>
          <a:prstGeom prst="rect">
            <a:avLst/>
          </a:prstGeom>
        </p:spPr>
      </p:pic>
      <p:pic>
        <p:nvPicPr>
          <p:cNvPr id="8" name="Picture 7">
            <a:extLst>
              <a:ext uri="{FF2B5EF4-FFF2-40B4-BE49-F238E27FC236}">
                <a16:creationId xmlns:a16="http://schemas.microsoft.com/office/drawing/2014/main" id="{B4E42175-7A36-BEB5-FD67-A311E33D5A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9583" y="414584"/>
            <a:ext cx="835001" cy="1078748"/>
          </a:xfrm>
          <a:prstGeom prst="rect">
            <a:avLst/>
          </a:prstGeom>
        </p:spPr>
      </p:pic>
      <p:sp>
        <p:nvSpPr>
          <p:cNvPr id="10" name="TextBox 9">
            <a:extLst>
              <a:ext uri="{FF2B5EF4-FFF2-40B4-BE49-F238E27FC236}">
                <a16:creationId xmlns:a16="http://schemas.microsoft.com/office/drawing/2014/main" id="{FEC1F9EB-D264-0699-E26D-059B872C6946}"/>
              </a:ext>
            </a:extLst>
          </p:cNvPr>
          <p:cNvSpPr txBox="1"/>
          <p:nvPr/>
        </p:nvSpPr>
        <p:spPr>
          <a:xfrm>
            <a:off x="529937" y="1865341"/>
            <a:ext cx="10972799" cy="2805896"/>
          </a:xfrm>
          <a:prstGeom prst="rect">
            <a:avLst/>
          </a:prstGeom>
          <a:noFill/>
        </p:spPr>
        <p:txBody>
          <a:bodyPr wrap="square">
            <a:spAutoFit/>
          </a:bodyPr>
          <a:lstStyle/>
          <a:p>
            <a:pPr algn="just">
              <a:spcAft>
                <a:spcPts val="1000"/>
              </a:spcAft>
            </a:pPr>
            <a:endParaRPr lang="en-GB" sz="2400" dirty="0">
              <a:latin typeface="Times New Roman" panose="02020603050405020304" pitchFamily="18" charset="0"/>
              <a:cs typeface="Times New Roman" panose="02020603050405020304" pitchFamily="18" charset="0"/>
            </a:endParaRPr>
          </a:p>
          <a:p>
            <a:pPr algn="just">
              <a:spcAft>
                <a:spcPts val="1000"/>
              </a:spcAft>
            </a:pPr>
            <a:r>
              <a:rPr lang="en-US" sz="2400" dirty="0">
                <a:latin typeface="Times New Roman" panose="02020603050405020304" pitchFamily="18" charset="0"/>
                <a:cs typeface="Times New Roman" panose="02020603050405020304" pitchFamily="18" charset="0"/>
              </a:rPr>
              <a:t>This project presents a Co-op Competitive Game where players form teams and work together to compete against rival teams in dynamic, objective-based challenges. Combining the excitement of competition with the necessity of teamwork, the game encourages strategic coordination, shared resource management, and real-time decision-making. Success depends not just on individual performance but on how well players collaborate under pressure, making it both thrilling and socially engaging.</a:t>
            </a:r>
            <a:endParaRPr lang="en-IN" sz="2400" dirty="0">
              <a:latin typeface="Arial Narrow" panose="020B0606020202030204" pitchFamily="34" charset="0"/>
            </a:endParaRPr>
          </a:p>
        </p:txBody>
      </p:sp>
      <p:sp>
        <p:nvSpPr>
          <p:cNvPr id="9" name="Footer Placeholder 2">
            <a:extLst>
              <a:ext uri="{FF2B5EF4-FFF2-40B4-BE49-F238E27FC236}">
                <a16:creationId xmlns:a16="http://schemas.microsoft.com/office/drawing/2014/main" id="{32F15E37-3C9C-F131-DFE9-269569AA93F8}"/>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3" name="Slide Number Placeholder 3">
            <a:extLst>
              <a:ext uri="{FF2B5EF4-FFF2-40B4-BE49-F238E27FC236}">
                <a16:creationId xmlns:a16="http://schemas.microsoft.com/office/drawing/2014/main" id="{C43986DB-D204-7BB1-E06F-D9C5F65779C7}"/>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2</a:t>
            </a:fld>
            <a:endParaRPr lang="en-IN" dirty="0"/>
          </a:p>
        </p:txBody>
      </p:sp>
      <p:sp>
        <p:nvSpPr>
          <p:cNvPr id="14" name="TextBox 13">
            <a:extLst>
              <a:ext uri="{FF2B5EF4-FFF2-40B4-BE49-F238E27FC236}">
                <a16:creationId xmlns:a16="http://schemas.microsoft.com/office/drawing/2014/main" id="{101C99EE-ADD0-B258-BBE9-90C85AA576B8}"/>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09/06/2025</a:t>
            </a:r>
          </a:p>
        </p:txBody>
      </p:sp>
    </p:spTree>
    <p:extLst>
      <p:ext uri="{BB962C8B-B14F-4D97-AF65-F5344CB8AC3E}">
        <p14:creationId xmlns:p14="http://schemas.microsoft.com/office/powerpoint/2010/main" val="1508619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5AC1C-DC84-C189-0557-80B7D0E4EB2E}"/>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F513D11-1779-6000-F606-2C324D459442}"/>
              </a:ext>
            </a:extLst>
          </p:cNvPr>
          <p:cNvPicPr>
            <a:picLocks noChangeAspect="1"/>
          </p:cNvPicPr>
          <p:nvPr/>
        </p:nvPicPr>
        <p:blipFill>
          <a:blip r:embed="rId2"/>
          <a:stretch>
            <a:fillRect/>
          </a:stretch>
        </p:blipFill>
        <p:spPr>
          <a:xfrm>
            <a:off x="890755" y="540502"/>
            <a:ext cx="978762" cy="953928"/>
          </a:xfrm>
          <a:prstGeom prst="rect">
            <a:avLst/>
          </a:prstGeom>
        </p:spPr>
      </p:pic>
      <p:pic>
        <p:nvPicPr>
          <p:cNvPr id="8" name="Picture 7">
            <a:extLst>
              <a:ext uri="{FF2B5EF4-FFF2-40B4-BE49-F238E27FC236}">
                <a16:creationId xmlns:a16="http://schemas.microsoft.com/office/drawing/2014/main" id="{93DA895E-7B88-F1FF-EDD0-D416AA4D59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8799" y="540502"/>
            <a:ext cx="835001" cy="1078748"/>
          </a:xfrm>
          <a:prstGeom prst="rect">
            <a:avLst/>
          </a:prstGeom>
        </p:spPr>
      </p:pic>
      <p:pic>
        <p:nvPicPr>
          <p:cNvPr id="2" name="Picture 2">
            <a:extLst>
              <a:ext uri="{FF2B5EF4-FFF2-40B4-BE49-F238E27FC236}">
                <a16:creationId xmlns:a16="http://schemas.microsoft.com/office/drawing/2014/main" id="{85405B56-2598-F400-4C24-58D927716E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549" y="1619250"/>
            <a:ext cx="9525000" cy="38481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9D87BF4D-AB30-E92E-3A92-0DD362EE0B8E}"/>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FAAC68C8-ED57-E6BE-3192-0E18B53984DC}"/>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20</a:t>
            </a:fld>
            <a:endParaRPr lang="en-IN" dirty="0"/>
          </a:p>
        </p:txBody>
      </p:sp>
      <p:sp>
        <p:nvSpPr>
          <p:cNvPr id="10" name="TextBox 9">
            <a:extLst>
              <a:ext uri="{FF2B5EF4-FFF2-40B4-BE49-F238E27FC236}">
                <a16:creationId xmlns:a16="http://schemas.microsoft.com/office/drawing/2014/main" id="{14BE54C9-82E7-8C2B-4B42-CD1BE982EF90}"/>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887698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E15F8-FBD0-4E18-6BDF-C3A66DE41C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E57603-9965-1EF9-F2A6-C2DF5E3F4412}"/>
              </a:ext>
            </a:extLst>
          </p:cNvPr>
          <p:cNvSpPr>
            <a:spLocks noGrp="1"/>
          </p:cNvSpPr>
          <p:nvPr>
            <p:ph type="title"/>
          </p:nvPr>
        </p:nvSpPr>
        <p:spPr/>
        <p:txBody>
          <a:bodyPr anchor="ctr" anchorCtr="0">
            <a:normAutofit/>
          </a:bodyPr>
          <a:lstStyle/>
          <a:p>
            <a:pPr algn="ctr"/>
            <a:r>
              <a:rPr lang="en-IN" sz="4400" b="1" dirty="0">
                <a:latin typeface="Times New Roman" panose="02020603050405020304" pitchFamily="18" charset="0"/>
                <a:cs typeface="Times New Roman" panose="02020603050405020304" pitchFamily="18" charset="0"/>
              </a:rPr>
              <a:t>OBJECTIVE</a:t>
            </a:r>
          </a:p>
        </p:txBody>
      </p:sp>
      <p:pic>
        <p:nvPicPr>
          <p:cNvPr id="7" name="Picture 6">
            <a:extLst>
              <a:ext uri="{FF2B5EF4-FFF2-40B4-BE49-F238E27FC236}">
                <a16:creationId xmlns:a16="http://schemas.microsoft.com/office/drawing/2014/main" id="{4A63F4F8-BDFF-5FBD-7EF9-384888096D93}"/>
              </a:ext>
            </a:extLst>
          </p:cNvPr>
          <p:cNvPicPr>
            <a:picLocks noChangeAspect="1"/>
          </p:cNvPicPr>
          <p:nvPr/>
        </p:nvPicPr>
        <p:blipFill>
          <a:blip r:embed="rId2"/>
          <a:stretch>
            <a:fillRect/>
          </a:stretch>
        </p:blipFill>
        <p:spPr>
          <a:xfrm>
            <a:off x="546939" y="512569"/>
            <a:ext cx="978762" cy="953928"/>
          </a:xfrm>
          <a:prstGeom prst="rect">
            <a:avLst/>
          </a:prstGeom>
        </p:spPr>
      </p:pic>
      <p:pic>
        <p:nvPicPr>
          <p:cNvPr id="8" name="Picture 7">
            <a:extLst>
              <a:ext uri="{FF2B5EF4-FFF2-40B4-BE49-F238E27FC236}">
                <a16:creationId xmlns:a16="http://schemas.microsoft.com/office/drawing/2014/main" id="{B757400C-9629-42E1-C79A-FBE23EEE7C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08804" y="523181"/>
            <a:ext cx="835001" cy="1078748"/>
          </a:xfrm>
          <a:prstGeom prst="rect">
            <a:avLst/>
          </a:prstGeom>
        </p:spPr>
      </p:pic>
      <p:sp>
        <p:nvSpPr>
          <p:cNvPr id="3" name="Footer Placeholder 2">
            <a:extLst>
              <a:ext uri="{FF2B5EF4-FFF2-40B4-BE49-F238E27FC236}">
                <a16:creationId xmlns:a16="http://schemas.microsoft.com/office/drawing/2014/main" id="{6C40F6BA-9046-A10A-3354-1F6DC059ED6D}"/>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E2B87D7D-3285-31F5-A56F-BEC420AC184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3</a:t>
            </a:fld>
            <a:endParaRPr lang="en-IN" dirty="0"/>
          </a:p>
        </p:txBody>
      </p:sp>
      <p:sp>
        <p:nvSpPr>
          <p:cNvPr id="5" name="TextBox 4">
            <a:extLst>
              <a:ext uri="{FF2B5EF4-FFF2-40B4-BE49-F238E27FC236}">
                <a16:creationId xmlns:a16="http://schemas.microsoft.com/office/drawing/2014/main" id="{2FA05329-7F26-805C-2797-D24B916EDE4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09/06/2025</a:t>
            </a:r>
          </a:p>
        </p:txBody>
      </p:sp>
      <p:sp>
        <p:nvSpPr>
          <p:cNvPr id="6" name="TextBox 5">
            <a:extLst>
              <a:ext uri="{FF2B5EF4-FFF2-40B4-BE49-F238E27FC236}">
                <a16:creationId xmlns:a16="http://schemas.microsoft.com/office/drawing/2014/main" id="{517AA15A-9225-A323-26D0-275C1E1B01C1}"/>
              </a:ext>
            </a:extLst>
          </p:cNvPr>
          <p:cNvSpPr txBox="1"/>
          <p:nvPr/>
        </p:nvSpPr>
        <p:spPr>
          <a:xfrm>
            <a:off x="1097280" y="2434975"/>
            <a:ext cx="10058400"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this co-op RPG, players must work together to infiltrate enemy territory, facing a series of strategic challenges that require both tactical planning and teamwork. The journey begins with the players entering hostile zones, where they must carefully navigate through enemy defenses, avoiding or engaging patrols, and overcoming environmental obstacles. As they progress, they will encounter waves of enemies, from basic foot soldiers to powerful elites, each requiring different combat strategies.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552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6B8C1-999B-4CCF-4F51-0447070723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9E96CF-62E8-3667-18F7-B203E129BFB8}"/>
              </a:ext>
            </a:extLst>
          </p:cNvPr>
          <p:cNvSpPr>
            <a:spLocks noGrp="1"/>
          </p:cNvSpPr>
          <p:nvPr>
            <p:ph type="title"/>
          </p:nvPr>
        </p:nvSpPr>
        <p:spPr/>
        <p:txBody>
          <a:bodyPr anchor="ctr" anchorCtr="0">
            <a:normAutofit/>
          </a:bodyPr>
          <a:lstStyle/>
          <a:p>
            <a:pPr algn="ctr"/>
            <a:r>
              <a:rPr lang="en-IN" sz="4400" b="1" dirty="0">
                <a:latin typeface="Times New Roman" panose="02020603050405020304" pitchFamily="18" charset="0"/>
                <a:cs typeface="Times New Roman" panose="02020603050405020304" pitchFamily="18" charset="0"/>
              </a:rPr>
              <a:t>LITERATURE SURVEY</a:t>
            </a:r>
          </a:p>
        </p:txBody>
      </p:sp>
      <p:pic>
        <p:nvPicPr>
          <p:cNvPr id="7" name="Picture 6">
            <a:extLst>
              <a:ext uri="{FF2B5EF4-FFF2-40B4-BE49-F238E27FC236}">
                <a16:creationId xmlns:a16="http://schemas.microsoft.com/office/drawing/2014/main" id="{5D660B60-F045-A041-B90A-3B8459A1E1C3}"/>
              </a:ext>
            </a:extLst>
          </p:cNvPr>
          <p:cNvPicPr>
            <a:picLocks noChangeAspect="1"/>
          </p:cNvPicPr>
          <p:nvPr/>
        </p:nvPicPr>
        <p:blipFill>
          <a:blip r:embed="rId2"/>
          <a:stretch>
            <a:fillRect/>
          </a:stretch>
        </p:blipFill>
        <p:spPr>
          <a:xfrm>
            <a:off x="382024" y="604931"/>
            <a:ext cx="978762" cy="953928"/>
          </a:xfrm>
          <a:prstGeom prst="rect">
            <a:avLst/>
          </a:prstGeom>
        </p:spPr>
      </p:pic>
      <p:pic>
        <p:nvPicPr>
          <p:cNvPr id="8" name="Picture 7">
            <a:extLst>
              <a:ext uri="{FF2B5EF4-FFF2-40B4-BE49-F238E27FC236}">
                <a16:creationId xmlns:a16="http://schemas.microsoft.com/office/drawing/2014/main" id="{48F0F0D6-2C6D-2D51-620E-6208FBB6A4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6470" y="542521"/>
            <a:ext cx="835001" cy="1078748"/>
          </a:xfrm>
          <a:prstGeom prst="rect">
            <a:avLst/>
          </a:prstGeom>
        </p:spPr>
      </p:pic>
      <p:sp>
        <p:nvSpPr>
          <p:cNvPr id="4" name="Footer Placeholder 2">
            <a:extLst>
              <a:ext uri="{FF2B5EF4-FFF2-40B4-BE49-F238E27FC236}">
                <a16:creationId xmlns:a16="http://schemas.microsoft.com/office/drawing/2014/main" id="{89EE0338-01C7-27BD-3C9E-7C514FAF167D}"/>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EE43F62F-0C41-E63D-700E-28EDBA685FF4}"/>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4</a:t>
            </a:fld>
            <a:endParaRPr lang="en-IN" dirty="0"/>
          </a:p>
        </p:txBody>
      </p:sp>
      <p:sp>
        <p:nvSpPr>
          <p:cNvPr id="9" name="TextBox 8">
            <a:extLst>
              <a:ext uri="{FF2B5EF4-FFF2-40B4-BE49-F238E27FC236}">
                <a16:creationId xmlns:a16="http://schemas.microsoft.com/office/drawing/2014/main" id="{3D889B96-F0BE-9A02-4673-9EB768C39D3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09/06/2025</a:t>
            </a:r>
          </a:p>
        </p:txBody>
      </p:sp>
      <p:graphicFrame>
        <p:nvGraphicFramePr>
          <p:cNvPr id="6" name="Table 5">
            <a:extLst>
              <a:ext uri="{FF2B5EF4-FFF2-40B4-BE49-F238E27FC236}">
                <a16:creationId xmlns:a16="http://schemas.microsoft.com/office/drawing/2014/main" id="{3D71484A-F72F-9235-7C91-35C4C8F8BCE8}"/>
              </a:ext>
            </a:extLst>
          </p:cNvPr>
          <p:cNvGraphicFramePr>
            <a:graphicFrameLocks noGrp="1"/>
          </p:cNvGraphicFramePr>
          <p:nvPr>
            <p:extLst>
              <p:ext uri="{D42A27DB-BD31-4B8C-83A1-F6EECF244321}">
                <p14:modId xmlns:p14="http://schemas.microsoft.com/office/powerpoint/2010/main" val="3692158916"/>
              </p:ext>
            </p:extLst>
          </p:nvPr>
        </p:nvGraphicFramePr>
        <p:xfrm>
          <a:off x="1097280" y="1872935"/>
          <a:ext cx="10668826" cy="4439687"/>
        </p:xfrm>
        <a:graphic>
          <a:graphicData uri="http://schemas.openxmlformats.org/drawingml/2006/table">
            <a:tbl>
              <a:tblPr>
                <a:tableStyleId>{69CF1AB2-1976-4502-BF36-3FF5EA218861}</a:tableStyleId>
              </a:tblPr>
              <a:tblGrid>
                <a:gridCol w="1192317">
                  <a:extLst>
                    <a:ext uri="{9D8B030D-6E8A-4147-A177-3AD203B41FA5}">
                      <a16:colId xmlns:a16="http://schemas.microsoft.com/office/drawing/2014/main" val="2874843043"/>
                    </a:ext>
                  </a:extLst>
                </a:gridCol>
                <a:gridCol w="3834245">
                  <a:extLst>
                    <a:ext uri="{9D8B030D-6E8A-4147-A177-3AD203B41FA5}">
                      <a16:colId xmlns:a16="http://schemas.microsoft.com/office/drawing/2014/main" val="2512751112"/>
                    </a:ext>
                  </a:extLst>
                </a:gridCol>
                <a:gridCol w="1537855">
                  <a:extLst>
                    <a:ext uri="{9D8B030D-6E8A-4147-A177-3AD203B41FA5}">
                      <a16:colId xmlns:a16="http://schemas.microsoft.com/office/drawing/2014/main" val="3054159816"/>
                    </a:ext>
                  </a:extLst>
                </a:gridCol>
                <a:gridCol w="4104409">
                  <a:extLst>
                    <a:ext uri="{9D8B030D-6E8A-4147-A177-3AD203B41FA5}">
                      <a16:colId xmlns:a16="http://schemas.microsoft.com/office/drawing/2014/main" val="2258209217"/>
                    </a:ext>
                  </a:extLst>
                </a:gridCol>
              </a:tblGrid>
              <a:tr h="353815">
                <a:tc>
                  <a:txBody>
                    <a:bodyPr/>
                    <a:lstStyle/>
                    <a:p>
                      <a:pPr algn="ctr"/>
                      <a:r>
                        <a:rPr lang="en-IN" sz="2300" b="1" dirty="0" err="1">
                          <a:latin typeface="Times New Roman" panose="02020603050405020304" pitchFamily="18" charset="0"/>
                          <a:cs typeface="Times New Roman" panose="02020603050405020304" pitchFamily="18" charset="0"/>
                        </a:rPr>
                        <a:t>S.No</a:t>
                      </a:r>
                      <a:r>
                        <a:rPr lang="en-IN" sz="2300" b="1" dirty="0">
                          <a:latin typeface="Times New Roman" panose="02020603050405020304" pitchFamily="18" charset="0"/>
                          <a:cs typeface="Times New Roman" panose="02020603050405020304" pitchFamily="18" charset="0"/>
                        </a:rPr>
                        <a:t>.</a:t>
                      </a:r>
                    </a:p>
                  </a:txBody>
                  <a:tcPr marL="29579" marR="29579" marT="14789" marB="14789" anchor="ctr"/>
                </a:tc>
                <a:tc>
                  <a:txBody>
                    <a:bodyPr/>
                    <a:lstStyle/>
                    <a:p>
                      <a:pPr algn="ctr"/>
                      <a:r>
                        <a:rPr lang="en-IN" sz="2300" b="1" dirty="0">
                          <a:latin typeface="Times New Roman" panose="02020603050405020304" pitchFamily="18" charset="0"/>
                          <a:cs typeface="Times New Roman" panose="02020603050405020304" pitchFamily="18" charset="0"/>
                        </a:rPr>
                        <a:t>Paper Title</a:t>
                      </a:r>
                    </a:p>
                  </a:txBody>
                  <a:tcPr marL="29579" marR="29579" marT="14789" marB="14789" anchor="ctr"/>
                </a:tc>
                <a:tc>
                  <a:txBody>
                    <a:bodyPr/>
                    <a:lstStyle/>
                    <a:p>
                      <a:pPr algn="ctr"/>
                      <a:r>
                        <a:rPr lang="en-IN" sz="2300" b="1" dirty="0">
                          <a:latin typeface="Times New Roman" panose="02020603050405020304" pitchFamily="18" charset="0"/>
                          <a:cs typeface="Times New Roman" panose="02020603050405020304" pitchFamily="18" charset="0"/>
                        </a:rPr>
                        <a:t>Year</a:t>
                      </a:r>
                    </a:p>
                  </a:txBody>
                  <a:tcPr marL="29579" marR="29579" marT="14789" marB="14789" anchor="ctr"/>
                </a:tc>
                <a:tc>
                  <a:txBody>
                    <a:bodyPr/>
                    <a:lstStyle/>
                    <a:p>
                      <a:pPr algn="ctr"/>
                      <a:r>
                        <a:rPr lang="en-IN" sz="2300" b="1" dirty="0">
                          <a:latin typeface="Times New Roman" panose="02020603050405020304" pitchFamily="18" charset="0"/>
                          <a:cs typeface="Times New Roman" panose="02020603050405020304" pitchFamily="18" charset="0"/>
                        </a:rPr>
                        <a:t>Remark</a:t>
                      </a:r>
                    </a:p>
                  </a:txBody>
                  <a:tcPr marL="29579" marR="29579" marT="14789" marB="14789" anchor="ctr"/>
                </a:tc>
                <a:extLst>
                  <a:ext uri="{0D108BD9-81ED-4DB2-BD59-A6C34878D82A}">
                    <a16:rowId xmlns:a16="http://schemas.microsoft.com/office/drawing/2014/main" val="1581155362"/>
                  </a:ext>
                </a:extLst>
              </a:tr>
              <a:tr h="954402">
                <a:tc>
                  <a:txBody>
                    <a:bodyPr/>
                    <a:lstStyle/>
                    <a:p>
                      <a:pPr algn="ctr"/>
                      <a:r>
                        <a:rPr lang="en-IN" sz="2300" dirty="0">
                          <a:latin typeface="Times New Roman" panose="02020603050405020304" pitchFamily="18" charset="0"/>
                          <a:cs typeface="Times New Roman" panose="02020603050405020304" pitchFamily="18" charset="0"/>
                        </a:rPr>
                        <a:t>1</a:t>
                      </a:r>
                    </a:p>
                  </a:txBody>
                  <a:tcPr marL="29579" marR="29579" marT="14789" marB="14789" anchor="ctr"/>
                </a:tc>
                <a:tc>
                  <a:txBody>
                    <a:bodyPr/>
                    <a:lstStyle/>
                    <a:p>
                      <a:pPr algn="just"/>
                      <a:r>
                        <a:rPr lang="en-IN" sz="2000" dirty="0">
                          <a:latin typeface="Times New Roman" panose="02020603050405020304" pitchFamily="18" charset="0"/>
                          <a:cs typeface="Times New Roman" panose="02020603050405020304" pitchFamily="18" charset="0"/>
                        </a:rPr>
                        <a:t>Design Patterns for Cooperative </a:t>
                      </a:r>
                      <a:r>
                        <a:rPr lang="en-IN" sz="2000" dirty="0" err="1">
                          <a:latin typeface="Times New Roman" panose="02020603050405020304" pitchFamily="18" charset="0"/>
                          <a:cs typeface="Times New Roman" panose="02020603050405020304" pitchFamily="18" charset="0"/>
                        </a:rPr>
                        <a:t>MultiplayerGamesAuthors:ClaraFernández-Vara,MiguelSicart</a:t>
                      </a:r>
                      <a:endParaRPr lang="en-US" sz="2000" dirty="0">
                        <a:latin typeface="Times New Roman" panose="02020603050405020304" pitchFamily="18" charset="0"/>
                        <a:cs typeface="Times New Roman" panose="02020603050405020304" pitchFamily="18" charset="0"/>
                      </a:endParaRPr>
                    </a:p>
                  </a:txBody>
                  <a:tcPr marL="29579" marR="29579" marT="14789" marB="14789" anchor="ctr"/>
                </a:tc>
                <a:tc>
                  <a:txBody>
                    <a:bodyPr/>
                    <a:lstStyle/>
                    <a:p>
                      <a:pPr algn="ctr"/>
                      <a:r>
                        <a:rPr lang="en-IN" sz="2000" dirty="0">
                          <a:latin typeface="Times New Roman" panose="02020603050405020304" pitchFamily="18" charset="0"/>
                          <a:cs typeface="Times New Roman" panose="02020603050405020304" pitchFamily="18" charset="0"/>
                        </a:rPr>
                        <a:t>2012</a:t>
                      </a:r>
                    </a:p>
                  </a:txBody>
                  <a:tcPr marL="29579" marR="29579" marT="14789" marB="14789" anchor="ctr"/>
                </a:tc>
                <a:tc>
                  <a:txBody>
                    <a:bodyPr/>
                    <a:lstStyle/>
                    <a:p>
                      <a:pPr marL="0"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providing a structural lens for developers to create more engaging and organized cooperative systems. It’s valuable for those building gameplay architecture.</a:t>
                      </a:r>
                    </a:p>
                  </a:txBody>
                  <a:tcPr marL="29579" marR="29579" marT="14789" marB="14789" anchor="ctr"/>
                </a:tc>
                <a:extLst>
                  <a:ext uri="{0D108BD9-81ED-4DB2-BD59-A6C34878D82A}">
                    <a16:rowId xmlns:a16="http://schemas.microsoft.com/office/drawing/2014/main" val="529073945"/>
                  </a:ext>
                </a:extLst>
              </a:tr>
              <a:tr h="1124218">
                <a:tc>
                  <a:txBody>
                    <a:bodyPr/>
                    <a:lstStyle/>
                    <a:p>
                      <a:pPr algn="ctr"/>
                      <a:r>
                        <a:rPr lang="en-IN" sz="2300" dirty="0">
                          <a:latin typeface="Times New Roman" panose="02020603050405020304" pitchFamily="18" charset="0"/>
                          <a:cs typeface="Times New Roman" panose="02020603050405020304" pitchFamily="18" charset="0"/>
                        </a:rPr>
                        <a:t>2</a:t>
                      </a:r>
                    </a:p>
                  </a:txBody>
                  <a:tcPr marL="29579" marR="29579" marT="14789" marB="14789" anchor="ctr"/>
                </a:tc>
                <a:tc>
                  <a:txBody>
                    <a:bodyPr/>
                    <a:lstStyle/>
                    <a:p>
                      <a:pPr algn="just"/>
                      <a:r>
                        <a:rPr lang="en-US" sz="2000" dirty="0">
                          <a:latin typeface="Times New Roman" panose="02020603050405020304" pitchFamily="18" charset="0"/>
                          <a:cs typeface="Times New Roman" panose="02020603050405020304" pitchFamily="18" charset="0"/>
                        </a:rPr>
                        <a:t>Cooperative Game Design: Communication, Coordination, and Shared Goals</a:t>
                      </a:r>
                    </a:p>
                  </a:txBody>
                  <a:tcPr marL="29579" marR="29579" marT="14789" marB="14789" anchor="ctr"/>
                </a:tc>
                <a:tc>
                  <a:txBody>
                    <a:bodyPr/>
                    <a:lstStyle/>
                    <a:p>
                      <a:pPr algn="ctr"/>
                      <a:r>
                        <a:rPr lang="en-IN" sz="2000" dirty="0">
                          <a:latin typeface="Times New Roman" panose="02020603050405020304" pitchFamily="18" charset="0"/>
                          <a:cs typeface="Times New Roman" panose="02020603050405020304" pitchFamily="18" charset="0"/>
                        </a:rPr>
                        <a:t>2015</a:t>
                      </a:r>
                    </a:p>
                  </a:txBody>
                  <a:tcPr marL="29579" marR="29579" marT="14789" marB="14789" anchor="ctr"/>
                </a:tc>
                <a:tc>
                  <a:txBody>
                    <a:bodyPr/>
                    <a:lstStyle/>
                    <a:p>
                      <a:pPr marL="0"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This work emphasizes how shared goals and effective team dynamics enhance user experience and immersion.</a:t>
                      </a:r>
                    </a:p>
                  </a:txBody>
                  <a:tcPr marL="29579" marR="29579" marT="14789" marB="14789" anchor="ctr"/>
                </a:tc>
                <a:extLst>
                  <a:ext uri="{0D108BD9-81ED-4DB2-BD59-A6C34878D82A}">
                    <a16:rowId xmlns:a16="http://schemas.microsoft.com/office/drawing/2014/main" val="4217045999"/>
                  </a:ext>
                </a:extLst>
              </a:tr>
              <a:tr h="1257233">
                <a:tc>
                  <a:txBody>
                    <a:bodyPr/>
                    <a:lstStyle/>
                    <a:p>
                      <a:pPr algn="ctr"/>
                      <a:r>
                        <a:rPr lang="en-IN" sz="2300" dirty="0">
                          <a:latin typeface="Times New Roman" panose="02020603050405020304" pitchFamily="18" charset="0"/>
                          <a:cs typeface="Times New Roman" panose="02020603050405020304" pitchFamily="18" charset="0"/>
                        </a:rPr>
                        <a:t>3</a:t>
                      </a:r>
                    </a:p>
                  </a:txBody>
                  <a:tcPr marL="29579" marR="29579" marT="14789" marB="14789" anchor="ctr"/>
                </a:tc>
                <a:tc>
                  <a:txBody>
                    <a:bodyPr/>
                    <a:lstStyle/>
                    <a:p>
                      <a:pPr algn="just"/>
                      <a:r>
                        <a:rPr lang="en-US" sz="2000" dirty="0">
                          <a:latin typeface="Times New Roman" panose="02020603050405020304" pitchFamily="18" charset="0"/>
                          <a:cs typeface="Times New Roman" panose="02020603050405020304" pitchFamily="18" charset="0"/>
                        </a:rPr>
                        <a:t>Enhancing Player Engagement in RPGs Through Multiplayer Dynamics</a:t>
                      </a:r>
                    </a:p>
                  </a:txBody>
                  <a:tcPr marL="29579" marR="29579" marT="14789" marB="14789" anchor="ctr"/>
                </a:tc>
                <a:tc>
                  <a:txBody>
                    <a:bodyPr/>
                    <a:lstStyle/>
                    <a:p>
                      <a:pPr algn="ctr"/>
                      <a:r>
                        <a:rPr lang="en-IN" sz="2000" dirty="0">
                          <a:latin typeface="Times New Roman" panose="02020603050405020304" pitchFamily="18" charset="0"/>
                          <a:cs typeface="Times New Roman" panose="02020603050405020304" pitchFamily="18" charset="0"/>
                        </a:rPr>
                        <a:t>2017</a:t>
                      </a:r>
                    </a:p>
                  </a:txBody>
                  <a:tcPr marL="29579" marR="29579" marT="14789" marB="14789" anchor="ctr"/>
                </a:tc>
                <a:tc>
                  <a:txBody>
                    <a:bodyPr/>
                    <a:lstStyle/>
                    <a:p>
                      <a:pPr marL="0"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 narrative games boosts player connection and satisfaction.</a:t>
                      </a:r>
                    </a:p>
                  </a:txBody>
                  <a:tcPr marL="29579" marR="29579" marT="14789" marB="14789" anchor="ctr"/>
                </a:tc>
                <a:extLst>
                  <a:ext uri="{0D108BD9-81ED-4DB2-BD59-A6C34878D82A}">
                    <a16:rowId xmlns:a16="http://schemas.microsoft.com/office/drawing/2014/main" val="4217576552"/>
                  </a:ext>
                </a:extLst>
              </a:tr>
            </a:tbl>
          </a:graphicData>
        </a:graphic>
      </p:graphicFrame>
    </p:spTree>
    <p:extLst>
      <p:ext uri="{BB962C8B-B14F-4D97-AF65-F5344CB8AC3E}">
        <p14:creationId xmlns:p14="http://schemas.microsoft.com/office/powerpoint/2010/main" val="122213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71D6883-B9B7-0FA4-A2EC-4BA96013AD31}"/>
              </a:ext>
            </a:extLst>
          </p:cNvPr>
          <p:cNvSpPr>
            <a:spLocks noGrp="1"/>
          </p:cNvSpPr>
          <p:nvPr>
            <p:ph type="title"/>
          </p:nvPr>
        </p:nvSpPr>
        <p:spPr>
          <a:xfrm>
            <a:off x="1097280" y="286603"/>
            <a:ext cx="10058400" cy="1450757"/>
          </a:xfrm>
        </p:spPr>
        <p:txBody>
          <a:bodyPr anchor="ctr" anchorCtr="0">
            <a:normAutofit/>
          </a:bodyPr>
          <a:lstStyle/>
          <a:p>
            <a:pPr algn="ctr"/>
            <a:r>
              <a:rPr lang="en-IN" sz="4400" b="1" dirty="0">
                <a:latin typeface="Times New Roman" panose="02020603050405020304" pitchFamily="18" charset="0"/>
                <a:cs typeface="Times New Roman" panose="02020603050405020304" pitchFamily="18" charset="0"/>
              </a:rPr>
              <a:t>LITERATURE SURVEY</a:t>
            </a:r>
          </a:p>
        </p:txBody>
      </p:sp>
      <p:pic>
        <p:nvPicPr>
          <p:cNvPr id="12" name="Picture 11">
            <a:extLst>
              <a:ext uri="{FF2B5EF4-FFF2-40B4-BE49-F238E27FC236}">
                <a16:creationId xmlns:a16="http://schemas.microsoft.com/office/drawing/2014/main" id="{0249FFEE-96FC-7473-77A0-8918B5C78E4E}"/>
              </a:ext>
            </a:extLst>
          </p:cNvPr>
          <p:cNvPicPr>
            <a:picLocks noChangeAspect="1"/>
          </p:cNvPicPr>
          <p:nvPr/>
        </p:nvPicPr>
        <p:blipFill>
          <a:blip r:embed="rId2"/>
          <a:stretch>
            <a:fillRect/>
          </a:stretch>
        </p:blipFill>
        <p:spPr>
          <a:xfrm>
            <a:off x="546939" y="460652"/>
            <a:ext cx="978762" cy="953928"/>
          </a:xfrm>
          <a:prstGeom prst="rect">
            <a:avLst/>
          </a:prstGeom>
        </p:spPr>
      </p:pic>
      <p:pic>
        <p:nvPicPr>
          <p:cNvPr id="13" name="Picture 12">
            <a:extLst>
              <a:ext uri="{FF2B5EF4-FFF2-40B4-BE49-F238E27FC236}">
                <a16:creationId xmlns:a16="http://schemas.microsoft.com/office/drawing/2014/main" id="{DFF64786-4E46-5DCA-B152-15292FE316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77219" y="459147"/>
            <a:ext cx="835001" cy="1078748"/>
          </a:xfrm>
          <a:prstGeom prst="rect">
            <a:avLst/>
          </a:prstGeom>
        </p:spPr>
      </p:pic>
      <p:sp>
        <p:nvSpPr>
          <p:cNvPr id="2" name="Footer Placeholder 2">
            <a:extLst>
              <a:ext uri="{FF2B5EF4-FFF2-40B4-BE49-F238E27FC236}">
                <a16:creationId xmlns:a16="http://schemas.microsoft.com/office/drawing/2014/main" id="{4426874D-81B9-3CEF-090D-1B4C6A976000}"/>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a:extLst>
              <a:ext uri="{FF2B5EF4-FFF2-40B4-BE49-F238E27FC236}">
                <a16:creationId xmlns:a16="http://schemas.microsoft.com/office/drawing/2014/main" id="{A409511B-54C9-09DD-2197-32D0B163EA8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5</a:t>
            </a:fld>
            <a:endParaRPr lang="en-IN" dirty="0"/>
          </a:p>
        </p:txBody>
      </p:sp>
      <p:sp>
        <p:nvSpPr>
          <p:cNvPr id="4" name="TextBox 3">
            <a:extLst>
              <a:ext uri="{FF2B5EF4-FFF2-40B4-BE49-F238E27FC236}">
                <a16:creationId xmlns:a16="http://schemas.microsoft.com/office/drawing/2014/main" id="{F901B86A-A2D2-2708-1861-A11A55165D07}"/>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09/06/2025</a:t>
            </a:r>
          </a:p>
        </p:txBody>
      </p:sp>
      <p:graphicFrame>
        <p:nvGraphicFramePr>
          <p:cNvPr id="7" name="Table 6">
            <a:extLst>
              <a:ext uri="{FF2B5EF4-FFF2-40B4-BE49-F238E27FC236}">
                <a16:creationId xmlns:a16="http://schemas.microsoft.com/office/drawing/2014/main" id="{5BFD7058-1D27-C7BD-5980-7EB9538F9EB5}"/>
              </a:ext>
            </a:extLst>
          </p:cNvPr>
          <p:cNvGraphicFramePr>
            <a:graphicFrameLocks noGrp="1"/>
          </p:cNvGraphicFramePr>
          <p:nvPr>
            <p:extLst>
              <p:ext uri="{D42A27DB-BD31-4B8C-83A1-F6EECF244321}">
                <p14:modId xmlns:p14="http://schemas.microsoft.com/office/powerpoint/2010/main" val="2545141383"/>
              </p:ext>
            </p:extLst>
          </p:nvPr>
        </p:nvGraphicFramePr>
        <p:xfrm>
          <a:off x="1036320" y="1823801"/>
          <a:ext cx="10668826" cy="4118214"/>
        </p:xfrm>
        <a:graphic>
          <a:graphicData uri="http://schemas.openxmlformats.org/drawingml/2006/table">
            <a:tbl>
              <a:tblPr>
                <a:tableStyleId>{69CF1AB2-1976-4502-BF36-3FF5EA218861}</a:tableStyleId>
              </a:tblPr>
              <a:tblGrid>
                <a:gridCol w="1192317">
                  <a:extLst>
                    <a:ext uri="{9D8B030D-6E8A-4147-A177-3AD203B41FA5}">
                      <a16:colId xmlns:a16="http://schemas.microsoft.com/office/drawing/2014/main" val="2874843043"/>
                    </a:ext>
                  </a:extLst>
                </a:gridCol>
                <a:gridCol w="3834245">
                  <a:extLst>
                    <a:ext uri="{9D8B030D-6E8A-4147-A177-3AD203B41FA5}">
                      <a16:colId xmlns:a16="http://schemas.microsoft.com/office/drawing/2014/main" val="2512751112"/>
                    </a:ext>
                  </a:extLst>
                </a:gridCol>
                <a:gridCol w="1537855">
                  <a:extLst>
                    <a:ext uri="{9D8B030D-6E8A-4147-A177-3AD203B41FA5}">
                      <a16:colId xmlns:a16="http://schemas.microsoft.com/office/drawing/2014/main" val="3054159816"/>
                    </a:ext>
                  </a:extLst>
                </a:gridCol>
                <a:gridCol w="4104409">
                  <a:extLst>
                    <a:ext uri="{9D8B030D-6E8A-4147-A177-3AD203B41FA5}">
                      <a16:colId xmlns:a16="http://schemas.microsoft.com/office/drawing/2014/main" val="2258209217"/>
                    </a:ext>
                  </a:extLst>
                </a:gridCol>
              </a:tblGrid>
              <a:tr h="487985">
                <a:tc>
                  <a:txBody>
                    <a:bodyPr/>
                    <a:lstStyle/>
                    <a:p>
                      <a:pPr algn="ctr"/>
                      <a:r>
                        <a:rPr lang="en-IN" sz="2300" b="1" dirty="0" err="1">
                          <a:latin typeface="Times New Roman" panose="02020603050405020304" pitchFamily="18" charset="0"/>
                          <a:cs typeface="Times New Roman" panose="02020603050405020304" pitchFamily="18" charset="0"/>
                        </a:rPr>
                        <a:t>S.No</a:t>
                      </a:r>
                      <a:r>
                        <a:rPr lang="en-IN" sz="2300" b="1" dirty="0">
                          <a:latin typeface="Times New Roman" panose="02020603050405020304" pitchFamily="18" charset="0"/>
                          <a:cs typeface="Times New Roman" panose="02020603050405020304" pitchFamily="18" charset="0"/>
                        </a:rPr>
                        <a:t>.</a:t>
                      </a:r>
                    </a:p>
                  </a:txBody>
                  <a:tcPr marL="29579" marR="29579" marT="14789" marB="14789" anchor="ctr"/>
                </a:tc>
                <a:tc>
                  <a:txBody>
                    <a:bodyPr/>
                    <a:lstStyle/>
                    <a:p>
                      <a:pPr algn="ctr"/>
                      <a:r>
                        <a:rPr lang="en-IN" sz="2300" b="1" dirty="0">
                          <a:latin typeface="Times New Roman" panose="02020603050405020304" pitchFamily="18" charset="0"/>
                          <a:cs typeface="Times New Roman" panose="02020603050405020304" pitchFamily="18" charset="0"/>
                        </a:rPr>
                        <a:t>Paper Title</a:t>
                      </a:r>
                    </a:p>
                  </a:txBody>
                  <a:tcPr marL="29579" marR="29579" marT="14789" marB="14789" anchor="ctr"/>
                </a:tc>
                <a:tc>
                  <a:txBody>
                    <a:bodyPr/>
                    <a:lstStyle/>
                    <a:p>
                      <a:pPr algn="ctr"/>
                      <a:r>
                        <a:rPr lang="en-IN" sz="2300" b="1" dirty="0">
                          <a:latin typeface="Times New Roman" panose="02020603050405020304" pitchFamily="18" charset="0"/>
                          <a:cs typeface="Times New Roman" panose="02020603050405020304" pitchFamily="18" charset="0"/>
                        </a:rPr>
                        <a:t>Year</a:t>
                      </a:r>
                    </a:p>
                  </a:txBody>
                  <a:tcPr marL="29579" marR="29579" marT="14789" marB="14789" anchor="ctr"/>
                </a:tc>
                <a:tc>
                  <a:txBody>
                    <a:bodyPr/>
                    <a:lstStyle/>
                    <a:p>
                      <a:pPr algn="ctr"/>
                      <a:r>
                        <a:rPr lang="en-IN" sz="2300" b="1" dirty="0">
                          <a:latin typeface="Times New Roman" panose="02020603050405020304" pitchFamily="18" charset="0"/>
                          <a:cs typeface="Times New Roman" panose="02020603050405020304" pitchFamily="18" charset="0"/>
                        </a:rPr>
                        <a:t>Remark</a:t>
                      </a:r>
                    </a:p>
                  </a:txBody>
                  <a:tcPr marL="29579" marR="29579" marT="14789" marB="14789" anchor="ctr"/>
                </a:tc>
                <a:extLst>
                  <a:ext uri="{0D108BD9-81ED-4DB2-BD59-A6C34878D82A}">
                    <a16:rowId xmlns:a16="http://schemas.microsoft.com/office/drawing/2014/main" val="1581155362"/>
                  </a:ext>
                </a:extLst>
              </a:tr>
              <a:tr h="954402">
                <a:tc>
                  <a:txBody>
                    <a:bodyPr/>
                    <a:lstStyle/>
                    <a:p>
                      <a:pPr algn="ctr"/>
                      <a:r>
                        <a:rPr lang="en-IN" sz="2300" dirty="0">
                          <a:latin typeface="Times New Roman" panose="02020603050405020304" pitchFamily="18" charset="0"/>
                          <a:cs typeface="Times New Roman" panose="02020603050405020304" pitchFamily="18" charset="0"/>
                        </a:rPr>
                        <a:t>4</a:t>
                      </a:r>
                    </a:p>
                  </a:txBody>
                  <a:tcPr marL="29579" marR="29579" marT="14789" marB="14789" anchor="ctr"/>
                </a:tc>
                <a:tc>
                  <a:txBody>
                    <a:bodyPr/>
                    <a:lstStyle/>
                    <a:p>
                      <a:pPr algn="just"/>
                      <a:r>
                        <a:rPr lang="en-US" sz="2000" dirty="0">
                          <a:latin typeface="Times New Roman" panose="02020603050405020304" pitchFamily="18" charset="0"/>
                          <a:cs typeface="Times New Roman" panose="02020603050405020304" pitchFamily="18" charset="0"/>
                        </a:rPr>
                        <a:t> Adaptive Dialogue and Narrative Systems in Cooperative Role-Playing Games</a:t>
                      </a:r>
                    </a:p>
                  </a:txBody>
                  <a:tcPr marL="29579" marR="29579" marT="14789" marB="14789" anchor="ctr"/>
                </a:tc>
                <a:tc>
                  <a:txBody>
                    <a:bodyPr/>
                    <a:lstStyle/>
                    <a:p>
                      <a:pPr algn="ctr"/>
                      <a:r>
                        <a:rPr lang="en-IN" sz="2000" dirty="0">
                          <a:latin typeface="Times New Roman" panose="02020603050405020304" pitchFamily="18" charset="0"/>
                          <a:cs typeface="Times New Roman" panose="02020603050405020304" pitchFamily="18" charset="0"/>
                        </a:rPr>
                        <a:t>2020</a:t>
                      </a:r>
                    </a:p>
                  </a:txBody>
                  <a:tcPr marL="29579" marR="29579" marT="14789" marB="14789" anchor="ctr"/>
                </a:tc>
                <a:tc>
                  <a:txBody>
                    <a:bodyPr/>
                    <a:lstStyle/>
                    <a:p>
                      <a:pPr marL="0"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Focuses on adaptive narratives and dialogue systems, showing how co-op experiences can be tailored based on player interactions.</a:t>
                      </a:r>
                    </a:p>
                  </a:txBody>
                  <a:tcPr marL="29579" marR="29579" marT="14789" marB="14789" anchor="ctr"/>
                </a:tc>
                <a:extLst>
                  <a:ext uri="{0D108BD9-81ED-4DB2-BD59-A6C34878D82A}">
                    <a16:rowId xmlns:a16="http://schemas.microsoft.com/office/drawing/2014/main" val="529073945"/>
                  </a:ext>
                </a:extLst>
              </a:tr>
              <a:tr h="1124218">
                <a:tc>
                  <a:txBody>
                    <a:bodyPr/>
                    <a:lstStyle/>
                    <a:p>
                      <a:pPr algn="ctr"/>
                      <a:r>
                        <a:rPr lang="en-IN" sz="2300" dirty="0">
                          <a:latin typeface="Times New Roman" panose="02020603050405020304" pitchFamily="18" charset="0"/>
                          <a:cs typeface="Times New Roman" panose="02020603050405020304" pitchFamily="18" charset="0"/>
                        </a:rPr>
                        <a:t>5</a:t>
                      </a:r>
                    </a:p>
                  </a:txBody>
                  <a:tcPr marL="29579" marR="29579" marT="14789" marB="14789" anchor="ctr"/>
                </a:tc>
                <a:tc>
                  <a:txBody>
                    <a:bodyPr/>
                    <a:lstStyle/>
                    <a:p>
                      <a:pPr algn="just"/>
                      <a:r>
                        <a:rPr lang="en-US" sz="2000" dirty="0">
                          <a:latin typeface="Times New Roman" panose="02020603050405020304" pitchFamily="18" charset="0"/>
                          <a:cs typeface="Times New Roman" panose="02020603050405020304" pitchFamily="18" charset="0"/>
                        </a:rPr>
                        <a:t>User Experience Evaluation in Online Co-op RPGs</a:t>
                      </a:r>
                    </a:p>
                  </a:txBody>
                  <a:tcPr marL="29579" marR="29579" marT="14789" marB="14789" anchor="ctr"/>
                </a:tc>
                <a:tc>
                  <a:txBody>
                    <a:bodyPr/>
                    <a:lstStyle/>
                    <a:p>
                      <a:pPr algn="ctr"/>
                      <a:r>
                        <a:rPr lang="en-IN" sz="2000" dirty="0">
                          <a:latin typeface="Times New Roman" panose="02020603050405020304" pitchFamily="18" charset="0"/>
                          <a:cs typeface="Times New Roman" panose="02020603050405020304" pitchFamily="18" charset="0"/>
                        </a:rPr>
                        <a:t>2021</a:t>
                      </a:r>
                    </a:p>
                  </a:txBody>
                  <a:tcPr marL="29579" marR="29579" marT="14789" marB="14789" anchor="ctr"/>
                </a:tc>
                <a:tc>
                  <a:txBody>
                    <a:bodyPr/>
                    <a:lstStyle/>
                    <a:p>
                      <a:pPr marL="0"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Provides a user experience evaluation framework for online co-op RPGs, using empirical data. </a:t>
                      </a:r>
                    </a:p>
                  </a:txBody>
                  <a:tcPr marL="29579" marR="29579" marT="14789" marB="14789" anchor="ctr"/>
                </a:tc>
                <a:extLst>
                  <a:ext uri="{0D108BD9-81ED-4DB2-BD59-A6C34878D82A}">
                    <a16:rowId xmlns:a16="http://schemas.microsoft.com/office/drawing/2014/main" val="4217045999"/>
                  </a:ext>
                </a:extLst>
              </a:tr>
              <a:tr h="1257233">
                <a:tc>
                  <a:txBody>
                    <a:bodyPr/>
                    <a:lstStyle/>
                    <a:p>
                      <a:pPr algn="ctr"/>
                      <a:r>
                        <a:rPr lang="en-IN" sz="2300" dirty="0">
                          <a:latin typeface="Times New Roman" panose="02020603050405020304" pitchFamily="18" charset="0"/>
                          <a:cs typeface="Times New Roman" panose="02020603050405020304" pitchFamily="18" charset="0"/>
                        </a:rPr>
                        <a:t>6</a:t>
                      </a:r>
                    </a:p>
                  </a:txBody>
                  <a:tcPr marL="29579" marR="29579" marT="14789" marB="14789" anchor="ctr"/>
                </a:tc>
                <a:tc>
                  <a:txBody>
                    <a:bodyPr/>
                    <a:lstStyle/>
                    <a:p>
                      <a:pPr algn="just"/>
                      <a:r>
                        <a:rPr lang="en-US" sz="2000" dirty="0">
                          <a:latin typeface="Times New Roman" panose="02020603050405020304" pitchFamily="18" charset="0"/>
                          <a:cs typeface="Times New Roman" panose="02020603050405020304" pitchFamily="18" charset="0"/>
                        </a:rPr>
                        <a:t> Game Mechanics That Encourage Cooperation in RPGs</a:t>
                      </a:r>
                    </a:p>
                  </a:txBody>
                  <a:tcPr marL="29579" marR="29579" marT="14789" marB="14789" anchor="ctr"/>
                </a:tc>
                <a:tc>
                  <a:txBody>
                    <a:bodyPr/>
                    <a:lstStyle/>
                    <a:p>
                      <a:pPr algn="ctr"/>
                      <a:r>
                        <a:rPr lang="en-IN" sz="2000" dirty="0">
                          <a:latin typeface="Times New Roman" panose="02020603050405020304" pitchFamily="18" charset="0"/>
                          <a:cs typeface="Times New Roman" panose="02020603050405020304" pitchFamily="18" charset="0"/>
                        </a:rPr>
                        <a:t>2016</a:t>
                      </a:r>
                    </a:p>
                  </a:txBody>
                  <a:tcPr marL="29579" marR="29579" marT="14789" marB="14789" anchor="ctr"/>
                </a:tc>
                <a:tc>
                  <a:txBody>
                    <a:bodyPr/>
                    <a:lstStyle/>
                    <a:p>
                      <a:pPr marL="0"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Discusses specific game mechanics (like shared inventory, combo attacks, or cooperative quests) that drive teamwork in RPGs.</a:t>
                      </a:r>
                    </a:p>
                  </a:txBody>
                  <a:tcPr marL="29579" marR="29579" marT="14789" marB="14789" anchor="ctr"/>
                </a:tc>
                <a:extLst>
                  <a:ext uri="{0D108BD9-81ED-4DB2-BD59-A6C34878D82A}">
                    <a16:rowId xmlns:a16="http://schemas.microsoft.com/office/drawing/2014/main" val="4217576552"/>
                  </a:ext>
                </a:extLst>
              </a:tr>
            </a:tbl>
          </a:graphicData>
        </a:graphic>
      </p:graphicFrame>
    </p:spTree>
    <p:extLst>
      <p:ext uri="{BB962C8B-B14F-4D97-AF65-F5344CB8AC3E}">
        <p14:creationId xmlns:p14="http://schemas.microsoft.com/office/powerpoint/2010/main" val="304069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0D953ED-CD88-663F-526C-C16700D17E74}"/>
              </a:ext>
            </a:extLst>
          </p:cNvPr>
          <p:cNvPicPr>
            <a:picLocks noChangeAspect="1"/>
          </p:cNvPicPr>
          <p:nvPr/>
        </p:nvPicPr>
        <p:blipFill>
          <a:blip r:embed="rId2"/>
          <a:stretch>
            <a:fillRect/>
          </a:stretch>
        </p:blipFill>
        <p:spPr>
          <a:xfrm>
            <a:off x="493976" y="514697"/>
            <a:ext cx="978762" cy="953928"/>
          </a:xfrm>
          <a:prstGeom prst="rect">
            <a:avLst/>
          </a:prstGeom>
        </p:spPr>
      </p:pic>
      <p:sp>
        <p:nvSpPr>
          <p:cNvPr id="9" name="Title 1">
            <a:extLst>
              <a:ext uri="{FF2B5EF4-FFF2-40B4-BE49-F238E27FC236}">
                <a16:creationId xmlns:a16="http://schemas.microsoft.com/office/drawing/2014/main" id="{1B1E3939-BAA9-5F31-0450-8B2D9CD9D6B1}"/>
              </a:ext>
            </a:extLst>
          </p:cNvPr>
          <p:cNvSpPr>
            <a:spLocks noGrp="1"/>
          </p:cNvSpPr>
          <p:nvPr>
            <p:ph type="title"/>
          </p:nvPr>
        </p:nvSpPr>
        <p:spPr>
          <a:xfrm>
            <a:off x="1097280" y="286603"/>
            <a:ext cx="10058400" cy="1450757"/>
          </a:xfrm>
        </p:spPr>
        <p:txBody>
          <a:bodyPr anchor="ctr" anchorCtr="0">
            <a:normAutofit/>
          </a:bodyPr>
          <a:lstStyle/>
          <a:p>
            <a:pPr algn="ctr"/>
            <a:r>
              <a:rPr lang="en-IN" sz="4400" b="1" dirty="0">
                <a:latin typeface="Times New Roman" panose="02020603050405020304" pitchFamily="18" charset="0"/>
                <a:cs typeface="Times New Roman" panose="02020603050405020304" pitchFamily="18" charset="0"/>
              </a:rPr>
              <a:t>LITERATURE SURVEY</a:t>
            </a:r>
          </a:p>
        </p:txBody>
      </p:sp>
      <p:pic>
        <p:nvPicPr>
          <p:cNvPr id="10" name="Picture 9">
            <a:extLst>
              <a:ext uri="{FF2B5EF4-FFF2-40B4-BE49-F238E27FC236}">
                <a16:creationId xmlns:a16="http://schemas.microsoft.com/office/drawing/2014/main" id="{EA189451-077F-9D6F-5EA0-223AD683A7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77219" y="472607"/>
            <a:ext cx="835001" cy="1078748"/>
          </a:xfrm>
          <a:prstGeom prst="rect">
            <a:avLst/>
          </a:prstGeom>
        </p:spPr>
      </p:pic>
      <p:sp>
        <p:nvSpPr>
          <p:cNvPr id="2" name="Footer Placeholder 2">
            <a:extLst>
              <a:ext uri="{FF2B5EF4-FFF2-40B4-BE49-F238E27FC236}">
                <a16:creationId xmlns:a16="http://schemas.microsoft.com/office/drawing/2014/main" id="{5E411798-A77D-A7DF-0644-4931B620B417}"/>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a:extLst>
              <a:ext uri="{FF2B5EF4-FFF2-40B4-BE49-F238E27FC236}">
                <a16:creationId xmlns:a16="http://schemas.microsoft.com/office/drawing/2014/main" id="{F5B8635D-846A-E221-FF4A-6952E36D0180}"/>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6</a:t>
            </a:fld>
            <a:endParaRPr lang="en-IN" dirty="0"/>
          </a:p>
        </p:txBody>
      </p:sp>
      <p:sp>
        <p:nvSpPr>
          <p:cNvPr id="4" name="TextBox 3">
            <a:extLst>
              <a:ext uri="{FF2B5EF4-FFF2-40B4-BE49-F238E27FC236}">
                <a16:creationId xmlns:a16="http://schemas.microsoft.com/office/drawing/2014/main" id="{70BEE028-027F-54A9-EC31-5DDCFA39124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09/06/2025</a:t>
            </a:r>
          </a:p>
        </p:txBody>
      </p:sp>
      <p:graphicFrame>
        <p:nvGraphicFramePr>
          <p:cNvPr id="15" name="Table 14">
            <a:extLst>
              <a:ext uri="{FF2B5EF4-FFF2-40B4-BE49-F238E27FC236}">
                <a16:creationId xmlns:a16="http://schemas.microsoft.com/office/drawing/2014/main" id="{9AFD56BA-3D92-AA50-2DE0-9356B963F652}"/>
              </a:ext>
            </a:extLst>
          </p:cNvPr>
          <p:cNvGraphicFramePr>
            <a:graphicFrameLocks noGrp="1"/>
          </p:cNvGraphicFramePr>
          <p:nvPr>
            <p:extLst>
              <p:ext uri="{D42A27DB-BD31-4B8C-83A1-F6EECF244321}">
                <p14:modId xmlns:p14="http://schemas.microsoft.com/office/powerpoint/2010/main" val="988478554"/>
              </p:ext>
            </p:extLst>
          </p:nvPr>
        </p:nvGraphicFramePr>
        <p:xfrm>
          <a:off x="1036320" y="1823801"/>
          <a:ext cx="10668826" cy="4539119"/>
        </p:xfrm>
        <a:graphic>
          <a:graphicData uri="http://schemas.openxmlformats.org/drawingml/2006/table">
            <a:tbl>
              <a:tblPr>
                <a:tableStyleId>{69CF1AB2-1976-4502-BF36-3FF5EA218861}</a:tableStyleId>
              </a:tblPr>
              <a:tblGrid>
                <a:gridCol w="1192317">
                  <a:extLst>
                    <a:ext uri="{9D8B030D-6E8A-4147-A177-3AD203B41FA5}">
                      <a16:colId xmlns:a16="http://schemas.microsoft.com/office/drawing/2014/main" val="2874843043"/>
                    </a:ext>
                  </a:extLst>
                </a:gridCol>
                <a:gridCol w="3834245">
                  <a:extLst>
                    <a:ext uri="{9D8B030D-6E8A-4147-A177-3AD203B41FA5}">
                      <a16:colId xmlns:a16="http://schemas.microsoft.com/office/drawing/2014/main" val="2512751112"/>
                    </a:ext>
                  </a:extLst>
                </a:gridCol>
                <a:gridCol w="1537855">
                  <a:extLst>
                    <a:ext uri="{9D8B030D-6E8A-4147-A177-3AD203B41FA5}">
                      <a16:colId xmlns:a16="http://schemas.microsoft.com/office/drawing/2014/main" val="3054159816"/>
                    </a:ext>
                  </a:extLst>
                </a:gridCol>
                <a:gridCol w="4104409">
                  <a:extLst>
                    <a:ext uri="{9D8B030D-6E8A-4147-A177-3AD203B41FA5}">
                      <a16:colId xmlns:a16="http://schemas.microsoft.com/office/drawing/2014/main" val="2258209217"/>
                    </a:ext>
                  </a:extLst>
                </a:gridCol>
              </a:tblGrid>
              <a:tr h="487985">
                <a:tc>
                  <a:txBody>
                    <a:bodyPr/>
                    <a:lstStyle/>
                    <a:p>
                      <a:pPr algn="ctr"/>
                      <a:r>
                        <a:rPr lang="en-IN" sz="2300" b="1" dirty="0" err="1">
                          <a:latin typeface="Times New Roman" panose="02020603050405020304" pitchFamily="18" charset="0"/>
                          <a:cs typeface="Times New Roman" panose="02020603050405020304" pitchFamily="18" charset="0"/>
                        </a:rPr>
                        <a:t>S.No</a:t>
                      </a:r>
                      <a:r>
                        <a:rPr lang="en-IN" sz="2300" b="1" dirty="0">
                          <a:latin typeface="Times New Roman" panose="02020603050405020304" pitchFamily="18" charset="0"/>
                          <a:cs typeface="Times New Roman" panose="02020603050405020304" pitchFamily="18" charset="0"/>
                        </a:rPr>
                        <a:t>.</a:t>
                      </a:r>
                    </a:p>
                  </a:txBody>
                  <a:tcPr marL="29579" marR="29579" marT="14789" marB="14789" anchor="ctr"/>
                </a:tc>
                <a:tc>
                  <a:txBody>
                    <a:bodyPr/>
                    <a:lstStyle/>
                    <a:p>
                      <a:pPr algn="ctr"/>
                      <a:r>
                        <a:rPr lang="en-IN" sz="2300" b="1" dirty="0">
                          <a:latin typeface="Times New Roman" panose="02020603050405020304" pitchFamily="18" charset="0"/>
                          <a:cs typeface="Times New Roman" panose="02020603050405020304" pitchFamily="18" charset="0"/>
                        </a:rPr>
                        <a:t>Paper Title</a:t>
                      </a:r>
                    </a:p>
                  </a:txBody>
                  <a:tcPr marL="29579" marR="29579" marT="14789" marB="14789" anchor="ctr"/>
                </a:tc>
                <a:tc>
                  <a:txBody>
                    <a:bodyPr/>
                    <a:lstStyle/>
                    <a:p>
                      <a:pPr algn="ctr"/>
                      <a:r>
                        <a:rPr lang="en-IN" sz="2300" b="1" dirty="0">
                          <a:latin typeface="Times New Roman" panose="02020603050405020304" pitchFamily="18" charset="0"/>
                          <a:cs typeface="Times New Roman" panose="02020603050405020304" pitchFamily="18" charset="0"/>
                        </a:rPr>
                        <a:t>Year</a:t>
                      </a:r>
                    </a:p>
                  </a:txBody>
                  <a:tcPr marL="29579" marR="29579" marT="14789" marB="14789" anchor="ctr"/>
                </a:tc>
                <a:tc>
                  <a:txBody>
                    <a:bodyPr/>
                    <a:lstStyle/>
                    <a:p>
                      <a:pPr algn="ctr"/>
                      <a:r>
                        <a:rPr lang="en-IN" sz="2300" b="1" dirty="0">
                          <a:latin typeface="Times New Roman" panose="02020603050405020304" pitchFamily="18" charset="0"/>
                          <a:cs typeface="Times New Roman" panose="02020603050405020304" pitchFamily="18" charset="0"/>
                        </a:rPr>
                        <a:t>Remark</a:t>
                      </a:r>
                    </a:p>
                  </a:txBody>
                  <a:tcPr marL="29579" marR="29579" marT="14789" marB="14789" anchor="ctr"/>
                </a:tc>
                <a:extLst>
                  <a:ext uri="{0D108BD9-81ED-4DB2-BD59-A6C34878D82A}">
                    <a16:rowId xmlns:a16="http://schemas.microsoft.com/office/drawing/2014/main" val="1581155362"/>
                  </a:ext>
                </a:extLst>
              </a:tr>
              <a:tr h="954402">
                <a:tc>
                  <a:txBody>
                    <a:bodyPr/>
                    <a:lstStyle/>
                    <a:p>
                      <a:pPr algn="ctr"/>
                      <a:r>
                        <a:rPr lang="en-IN" sz="2300" dirty="0">
                          <a:latin typeface="Times New Roman" panose="02020603050405020304" pitchFamily="18" charset="0"/>
                          <a:cs typeface="Times New Roman" panose="02020603050405020304" pitchFamily="18" charset="0"/>
                        </a:rPr>
                        <a:t>7</a:t>
                      </a:r>
                    </a:p>
                  </a:txBody>
                  <a:tcPr marL="29579" marR="29579" marT="14789" marB="14789" anchor="ctr"/>
                </a:tc>
                <a:tc>
                  <a:txBody>
                    <a:bodyPr/>
                    <a:lstStyle/>
                    <a:p>
                      <a:pPr algn="just"/>
                      <a:r>
                        <a:rPr lang="en-US" sz="2000" dirty="0">
                          <a:latin typeface="Times New Roman" panose="02020603050405020304" pitchFamily="18" charset="0"/>
                          <a:cs typeface="Times New Roman" panose="02020603050405020304" pitchFamily="18" charset="0"/>
                        </a:rPr>
                        <a:t>Multiplayer RPGs and Social Learning</a:t>
                      </a:r>
                    </a:p>
                  </a:txBody>
                  <a:tcPr marL="29579" marR="29579" marT="14789" marB="14789" anchor="ctr"/>
                </a:tc>
                <a:tc>
                  <a:txBody>
                    <a:bodyPr/>
                    <a:lstStyle/>
                    <a:p>
                      <a:pPr algn="ctr"/>
                      <a:r>
                        <a:rPr lang="en-IN" sz="2000" dirty="0">
                          <a:latin typeface="Times New Roman" panose="02020603050405020304" pitchFamily="18" charset="0"/>
                          <a:cs typeface="Times New Roman" panose="02020603050405020304" pitchFamily="18" charset="0"/>
                        </a:rPr>
                        <a:t>2019</a:t>
                      </a:r>
                    </a:p>
                  </a:txBody>
                  <a:tcPr marL="29579" marR="29579" marT="14789" marB="14789" anchor="ctr"/>
                </a:tc>
                <a:tc>
                  <a:txBody>
                    <a:bodyPr/>
                    <a:lstStyle/>
                    <a:p>
                      <a:pPr marL="0"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Links multiplayer RPGs with social learning, arguing that co-op games encourage collaboration, empathy, and peer-based learning.</a:t>
                      </a:r>
                    </a:p>
                  </a:txBody>
                  <a:tcPr marL="29579" marR="29579" marT="14789" marB="14789" anchor="ctr"/>
                </a:tc>
                <a:extLst>
                  <a:ext uri="{0D108BD9-81ED-4DB2-BD59-A6C34878D82A}">
                    <a16:rowId xmlns:a16="http://schemas.microsoft.com/office/drawing/2014/main" val="529073945"/>
                  </a:ext>
                </a:extLst>
              </a:tr>
              <a:tr h="1124218">
                <a:tc>
                  <a:txBody>
                    <a:bodyPr/>
                    <a:lstStyle/>
                    <a:p>
                      <a:pPr algn="ctr"/>
                      <a:r>
                        <a:rPr lang="en-IN" sz="2300" dirty="0">
                          <a:latin typeface="Times New Roman" panose="02020603050405020304" pitchFamily="18" charset="0"/>
                          <a:cs typeface="Times New Roman" panose="02020603050405020304" pitchFamily="18" charset="0"/>
                        </a:rPr>
                        <a:t>8</a:t>
                      </a:r>
                    </a:p>
                  </a:txBody>
                  <a:tcPr marL="29579" marR="29579" marT="14789" marB="14789" anchor="ctr"/>
                </a:tc>
                <a:tc>
                  <a:txBody>
                    <a:bodyPr/>
                    <a:lstStyle/>
                    <a:p>
                      <a:pPr algn="just"/>
                      <a:r>
                        <a:rPr lang="en-US" sz="2000" dirty="0">
                          <a:latin typeface="Times New Roman" panose="02020603050405020304" pitchFamily="18" charset="0"/>
                          <a:cs typeface="Times New Roman" panose="02020603050405020304" pitchFamily="18" charset="0"/>
                        </a:rPr>
                        <a:t>Game Mechanics That Encourage Cooperation in RPGs</a:t>
                      </a:r>
                    </a:p>
                  </a:txBody>
                  <a:tcPr marL="29579" marR="29579" marT="14789" marB="14789" anchor="ctr"/>
                </a:tc>
                <a:tc>
                  <a:txBody>
                    <a:bodyPr/>
                    <a:lstStyle/>
                    <a:p>
                      <a:pPr algn="ctr"/>
                      <a:r>
                        <a:rPr lang="en-IN" sz="2000" dirty="0">
                          <a:latin typeface="Times New Roman" panose="02020603050405020304" pitchFamily="18" charset="0"/>
                          <a:cs typeface="Times New Roman" panose="02020603050405020304" pitchFamily="18" charset="0"/>
                        </a:rPr>
                        <a:t>2016</a:t>
                      </a:r>
                    </a:p>
                  </a:txBody>
                  <a:tcPr marL="29579" marR="29579" marT="14789" marB="14789" anchor="ctr"/>
                </a:tc>
                <a:tc>
                  <a:txBody>
                    <a:bodyPr/>
                    <a:lstStyle/>
                    <a:p>
                      <a:pPr marL="0"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Builds on their earlier work by refining how mechanical incentives (e.g., bonus rewards for team effort) can be used to enhance cooperation</a:t>
                      </a:r>
                    </a:p>
                  </a:txBody>
                  <a:tcPr marL="29579" marR="29579" marT="14789" marB="14789" anchor="ctr"/>
                </a:tc>
                <a:extLst>
                  <a:ext uri="{0D108BD9-81ED-4DB2-BD59-A6C34878D82A}">
                    <a16:rowId xmlns:a16="http://schemas.microsoft.com/office/drawing/2014/main" val="4217045999"/>
                  </a:ext>
                </a:extLst>
              </a:tr>
              <a:tr h="1257233">
                <a:tc>
                  <a:txBody>
                    <a:bodyPr/>
                    <a:lstStyle/>
                    <a:p>
                      <a:pPr algn="ctr"/>
                      <a:r>
                        <a:rPr lang="en-IN" sz="2300" dirty="0">
                          <a:latin typeface="Times New Roman" panose="02020603050405020304" pitchFamily="18" charset="0"/>
                          <a:cs typeface="Times New Roman" panose="02020603050405020304" pitchFamily="18" charset="0"/>
                        </a:rPr>
                        <a:t>9</a:t>
                      </a:r>
                    </a:p>
                  </a:txBody>
                  <a:tcPr marL="29579" marR="29579" marT="14789" marB="14789" anchor="ctr"/>
                </a:tc>
                <a:tc>
                  <a:txBody>
                    <a:bodyPr/>
                    <a:lstStyle/>
                    <a:p>
                      <a:pPr algn="just"/>
                      <a:r>
                        <a:rPr lang="en-US" sz="2000" dirty="0">
                          <a:latin typeface="Times New Roman" panose="02020603050405020304" pitchFamily="18" charset="0"/>
                          <a:cs typeface="Times New Roman" panose="02020603050405020304" pitchFamily="18" charset="0"/>
                        </a:rPr>
                        <a:t> The Impact of Class Systems on Co-op Gameplay in RPGs</a:t>
                      </a:r>
                    </a:p>
                  </a:txBody>
                  <a:tcPr marL="29579" marR="29579" marT="14789" marB="14789" anchor="ctr"/>
                </a:tc>
                <a:tc>
                  <a:txBody>
                    <a:bodyPr/>
                    <a:lstStyle/>
                    <a:p>
                      <a:pPr algn="ctr"/>
                      <a:r>
                        <a:rPr lang="en-IN" sz="2000" dirty="0">
                          <a:latin typeface="Times New Roman" panose="02020603050405020304" pitchFamily="18" charset="0"/>
                          <a:cs typeface="Times New Roman" panose="02020603050405020304" pitchFamily="18" charset="0"/>
                        </a:rPr>
                        <a:t>2022</a:t>
                      </a:r>
                    </a:p>
                  </a:txBody>
                  <a:tcPr marL="29579" marR="29579" marT="14789" marB="14789" anchor="ctr"/>
                </a:tc>
                <a:tc>
                  <a:txBody>
                    <a:bodyPr/>
                    <a:lstStyle/>
                    <a:p>
                      <a:pPr marL="0"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Analyzes the effect of class systems (e.g., tank, healer, damage dealer) on co-op gameplay, showing how diverse roles support better teamwork and game balance.</a:t>
                      </a:r>
                    </a:p>
                  </a:txBody>
                  <a:tcPr marL="29579" marR="29579" marT="14789" marB="14789" anchor="ctr"/>
                </a:tc>
                <a:extLst>
                  <a:ext uri="{0D108BD9-81ED-4DB2-BD59-A6C34878D82A}">
                    <a16:rowId xmlns:a16="http://schemas.microsoft.com/office/drawing/2014/main" val="4217576552"/>
                  </a:ext>
                </a:extLst>
              </a:tr>
            </a:tbl>
          </a:graphicData>
        </a:graphic>
      </p:graphicFrame>
    </p:spTree>
    <p:extLst>
      <p:ext uri="{BB962C8B-B14F-4D97-AF65-F5344CB8AC3E}">
        <p14:creationId xmlns:p14="http://schemas.microsoft.com/office/powerpoint/2010/main" val="204034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EA5E8-8902-E721-595C-698346B90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DED365-22F1-2CED-4673-4D0599875700}"/>
              </a:ext>
            </a:extLst>
          </p:cNvPr>
          <p:cNvSpPr>
            <a:spLocks noGrp="1"/>
          </p:cNvSpPr>
          <p:nvPr>
            <p:ph type="title"/>
          </p:nvPr>
        </p:nvSpPr>
        <p:spPr/>
        <p:txBody>
          <a:bodyPr anchor="ctr" anchorCtr="0">
            <a:normAutofit/>
          </a:bodyPr>
          <a:lstStyle/>
          <a:p>
            <a:pPr algn="ctr"/>
            <a:r>
              <a:rPr lang="en-IN" sz="4400" b="1" dirty="0">
                <a:latin typeface="Times New Roman" panose="02020603050405020304" pitchFamily="18" charset="0"/>
                <a:cs typeface="Times New Roman" panose="02020603050405020304" pitchFamily="18" charset="0"/>
              </a:rPr>
              <a:t>EXISTING SYSTEM</a:t>
            </a:r>
          </a:p>
        </p:txBody>
      </p:sp>
      <p:pic>
        <p:nvPicPr>
          <p:cNvPr id="7" name="Picture 6">
            <a:extLst>
              <a:ext uri="{FF2B5EF4-FFF2-40B4-BE49-F238E27FC236}">
                <a16:creationId xmlns:a16="http://schemas.microsoft.com/office/drawing/2014/main" id="{3737EBEA-BB3F-C98C-7129-B5AF843E4042}"/>
              </a:ext>
            </a:extLst>
          </p:cNvPr>
          <p:cNvPicPr>
            <a:picLocks noChangeAspect="1"/>
          </p:cNvPicPr>
          <p:nvPr/>
        </p:nvPicPr>
        <p:blipFill>
          <a:blip r:embed="rId2"/>
          <a:stretch>
            <a:fillRect/>
          </a:stretch>
        </p:blipFill>
        <p:spPr>
          <a:xfrm>
            <a:off x="546939" y="495681"/>
            <a:ext cx="978762" cy="953928"/>
          </a:xfrm>
          <a:prstGeom prst="rect">
            <a:avLst/>
          </a:prstGeom>
        </p:spPr>
      </p:pic>
      <p:pic>
        <p:nvPicPr>
          <p:cNvPr id="8" name="Picture 7">
            <a:extLst>
              <a:ext uri="{FF2B5EF4-FFF2-40B4-BE49-F238E27FC236}">
                <a16:creationId xmlns:a16="http://schemas.microsoft.com/office/drawing/2014/main" id="{AE1BA251-FD80-BCAA-A4D1-26223AA8BB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77219" y="433271"/>
            <a:ext cx="835001" cy="1078748"/>
          </a:xfrm>
          <a:prstGeom prst="rect">
            <a:avLst/>
          </a:prstGeom>
        </p:spPr>
      </p:pic>
      <p:sp>
        <p:nvSpPr>
          <p:cNvPr id="3" name="Footer Placeholder 2">
            <a:extLst>
              <a:ext uri="{FF2B5EF4-FFF2-40B4-BE49-F238E27FC236}">
                <a16:creationId xmlns:a16="http://schemas.microsoft.com/office/drawing/2014/main" id="{FFE4CDA1-D632-A133-533A-2F9C2C83A0E4}"/>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1755E3D3-93A3-9ED8-F9D2-25782DC3FC6E}"/>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7</a:t>
            </a:fld>
            <a:endParaRPr lang="en-IN" dirty="0"/>
          </a:p>
        </p:txBody>
      </p:sp>
      <p:sp>
        <p:nvSpPr>
          <p:cNvPr id="5" name="TextBox 4">
            <a:extLst>
              <a:ext uri="{FF2B5EF4-FFF2-40B4-BE49-F238E27FC236}">
                <a16:creationId xmlns:a16="http://schemas.microsoft.com/office/drawing/2014/main" id="{8B6FC970-66FD-EFD3-536B-1BC799238495}"/>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09/06/2025</a:t>
            </a:r>
          </a:p>
        </p:txBody>
      </p:sp>
      <p:pic>
        <p:nvPicPr>
          <p:cNvPr id="6" name="Picture 5">
            <a:extLst>
              <a:ext uri="{FF2B5EF4-FFF2-40B4-BE49-F238E27FC236}">
                <a16:creationId xmlns:a16="http://schemas.microsoft.com/office/drawing/2014/main" id="{3D814846-BD57-B384-98A6-B37C8D89EF1A}"/>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801368" y="2066543"/>
            <a:ext cx="7874854" cy="3877057"/>
          </a:xfrm>
          <a:prstGeom prst="rect">
            <a:avLst/>
          </a:prstGeom>
          <a:noFill/>
          <a:ln>
            <a:noFill/>
          </a:ln>
        </p:spPr>
      </p:pic>
    </p:spTree>
    <p:extLst>
      <p:ext uri="{BB962C8B-B14F-4D97-AF65-F5344CB8AC3E}">
        <p14:creationId xmlns:p14="http://schemas.microsoft.com/office/powerpoint/2010/main" val="64617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B132E-50EF-3EA4-66A3-46990F3334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6FC13-5D60-DE1F-837A-B57A3BEBECA2}"/>
              </a:ext>
            </a:extLst>
          </p:cNvPr>
          <p:cNvSpPr>
            <a:spLocks noGrp="1"/>
          </p:cNvSpPr>
          <p:nvPr>
            <p:ph type="title"/>
          </p:nvPr>
        </p:nvSpPr>
        <p:spPr/>
        <p:txBody>
          <a:bodyPr anchor="ctr" anchorCtr="0">
            <a:normAutofit/>
          </a:bodyPr>
          <a:lstStyle/>
          <a:p>
            <a:pPr algn="ctr"/>
            <a:r>
              <a:rPr lang="en-IN" sz="4400" b="1" dirty="0">
                <a:latin typeface="Times New Roman" panose="02020603050405020304" pitchFamily="18" charset="0"/>
                <a:cs typeface="Times New Roman" panose="02020603050405020304" pitchFamily="18" charset="0"/>
              </a:rPr>
              <a:t>PROPOSED SYSTEM </a:t>
            </a:r>
          </a:p>
        </p:txBody>
      </p:sp>
      <p:pic>
        <p:nvPicPr>
          <p:cNvPr id="7" name="Picture 6">
            <a:extLst>
              <a:ext uri="{FF2B5EF4-FFF2-40B4-BE49-F238E27FC236}">
                <a16:creationId xmlns:a16="http://schemas.microsoft.com/office/drawing/2014/main" id="{1A62A2ED-2AEE-2461-0B53-56E567481BFE}"/>
              </a:ext>
            </a:extLst>
          </p:cNvPr>
          <p:cNvPicPr>
            <a:picLocks noChangeAspect="1"/>
          </p:cNvPicPr>
          <p:nvPr/>
        </p:nvPicPr>
        <p:blipFill>
          <a:blip r:embed="rId2"/>
          <a:stretch>
            <a:fillRect/>
          </a:stretch>
        </p:blipFill>
        <p:spPr>
          <a:xfrm>
            <a:off x="546939" y="530910"/>
            <a:ext cx="978762" cy="953928"/>
          </a:xfrm>
          <a:prstGeom prst="rect">
            <a:avLst/>
          </a:prstGeom>
        </p:spPr>
      </p:pic>
      <p:pic>
        <p:nvPicPr>
          <p:cNvPr id="8" name="Picture 7">
            <a:extLst>
              <a:ext uri="{FF2B5EF4-FFF2-40B4-BE49-F238E27FC236}">
                <a16:creationId xmlns:a16="http://schemas.microsoft.com/office/drawing/2014/main" id="{2663862F-06DD-65E3-B644-F95B6EAC5B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3" name="Footer Placeholder 2">
            <a:extLst>
              <a:ext uri="{FF2B5EF4-FFF2-40B4-BE49-F238E27FC236}">
                <a16:creationId xmlns:a16="http://schemas.microsoft.com/office/drawing/2014/main" id="{42BCB8CB-78E4-9AB8-22B2-5E87D95D63A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D8E6EFA4-065A-835C-04FC-CD7629090554}"/>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8</a:t>
            </a:fld>
            <a:endParaRPr lang="en-IN" dirty="0"/>
          </a:p>
        </p:txBody>
      </p:sp>
      <p:sp>
        <p:nvSpPr>
          <p:cNvPr id="5" name="TextBox 4">
            <a:extLst>
              <a:ext uri="{FF2B5EF4-FFF2-40B4-BE49-F238E27FC236}">
                <a16:creationId xmlns:a16="http://schemas.microsoft.com/office/drawing/2014/main" id="{C0BED6BC-8610-700F-77E6-4FF6049B3CF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09/06/2025</a:t>
            </a:r>
          </a:p>
        </p:txBody>
      </p:sp>
      <p:sp>
        <p:nvSpPr>
          <p:cNvPr id="44" name="Rectangle 43">
            <a:extLst>
              <a:ext uri="{FF2B5EF4-FFF2-40B4-BE49-F238E27FC236}">
                <a16:creationId xmlns:a16="http://schemas.microsoft.com/office/drawing/2014/main" id="{513E604D-2491-0B20-A161-B3E5B2C65ADF}"/>
              </a:ext>
            </a:extLst>
          </p:cNvPr>
          <p:cNvSpPr/>
          <p:nvPr/>
        </p:nvSpPr>
        <p:spPr>
          <a:xfrm>
            <a:off x="3328827" y="5424755"/>
            <a:ext cx="2013735" cy="29795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2B257B2B-5D0D-293A-AEB8-E01892260A69}"/>
              </a:ext>
            </a:extLst>
          </p:cNvPr>
          <p:cNvSpPr txBox="1"/>
          <p:nvPr/>
        </p:nvSpPr>
        <p:spPr>
          <a:xfrm>
            <a:off x="3400746" y="4058292"/>
            <a:ext cx="657168" cy="369332"/>
          </a:xfrm>
          <a:prstGeom prst="rect">
            <a:avLst/>
          </a:prstGeom>
          <a:noFill/>
        </p:spPr>
        <p:txBody>
          <a:bodyPr wrap="none" rtlCol="0">
            <a:spAutoFit/>
          </a:bodyPr>
          <a:lstStyle/>
          <a:p>
            <a:r>
              <a:rPr lang="en-GB" dirty="0"/>
              <a:t>Excel</a:t>
            </a:r>
            <a:endParaRPr lang="en-IN" dirty="0"/>
          </a:p>
        </p:txBody>
      </p:sp>
      <p:sp>
        <p:nvSpPr>
          <p:cNvPr id="49" name="TextBox 48">
            <a:extLst>
              <a:ext uri="{FF2B5EF4-FFF2-40B4-BE49-F238E27FC236}">
                <a16:creationId xmlns:a16="http://schemas.microsoft.com/office/drawing/2014/main" id="{3C0F88A5-2A6F-7BE0-785D-ED6B38E27004}"/>
              </a:ext>
            </a:extLst>
          </p:cNvPr>
          <p:cNvSpPr txBox="1"/>
          <p:nvPr/>
        </p:nvSpPr>
        <p:spPr>
          <a:xfrm>
            <a:off x="4583747" y="4058292"/>
            <a:ext cx="700833" cy="369332"/>
          </a:xfrm>
          <a:prstGeom prst="rect">
            <a:avLst/>
          </a:prstGeom>
          <a:noFill/>
        </p:spPr>
        <p:txBody>
          <a:bodyPr wrap="none" rtlCol="0">
            <a:spAutoFit/>
          </a:bodyPr>
          <a:lstStyle/>
          <a:p>
            <a:r>
              <a:rPr lang="en-GB" dirty="0"/>
              <a:t>Word</a:t>
            </a:r>
            <a:endParaRPr lang="en-IN" dirty="0"/>
          </a:p>
        </p:txBody>
      </p:sp>
      <p:pic>
        <p:nvPicPr>
          <p:cNvPr id="6" name="Picture 5">
            <a:extLst>
              <a:ext uri="{FF2B5EF4-FFF2-40B4-BE49-F238E27FC236}">
                <a16:creationId xmlns:a16="http://schemas.microsoft.com/office/drawing/2014/main" id="{E1D80922-A3EC-8A11-C694-D0FFB1D9F61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23094" y="1945577"/>
            <a:ext cx="5734685" cy="4261929"/>
          </a:xfrm>
          <a:prstGeom prst="rect">
            <a:avLst/>
          </a:prstGeom>
          <a:noFill/>
          <a:ln>
            <a:noFill/>
          </a:ln>
        </p:spPr>
      </p:pic>
    </p:spTree>
    <p:extLst>
      <p:ext uri="{BB962C8B-B14F-4D97-AF65-F5344CB8AC3E}">
        <p14:creationId xmlns:p14="http://schemas.microsoft.com/office/powerpoint/2010/main" val="315047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AE31F-D84D-E536-346A-36DC68969C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B733EF-5880-60B3-3E95-20EB624EF4DF}"/>
              </a:ext>
            </a:extLst>
          </p:cNvPr>
          <p:cNvSpPr>
            <a:spLocks noGrp="1"/>
          </p:cNvSpPr>
          <p:nvPr>
            <p:ph type="title"/>
          </p:nvPr>
        </p:nvSpPr>
        <p:spPr/>
        <p:txBody>
          <a:bodyPr anchor="ctr" anchorCtr="0">
            <a:normAutofit/>
          </a:bodyPr>
          <a:lstStyle/>
          <a:p>
            <a:pPr algn="ctr"/>
            <a:r>
              <a:rPr lang="en-IN" sz="4400" b="1" dirty="0">
                <a:latin typeface="Times New Roman" panose="02020603050405020304" pitchFamily="18" charset="0"/>
                <a:cs typeface="Times New Roman" panose="02020603050405020304" pitchFamily="18" charset="0"/>
              </a:rPr>
              <a:t>SYSTEM ARCHITECTURE</a:t>
            </a:r>
          </a:p>
        </p:txBody>
      </p:sp>
      <p:pic>
        <p:nvPicPr>
          <p:cNvPr id="7" name="Picture 6">
            <a:extLst>
              <a:ext uri="{FF2B5EF4-FFF2-40B4-BE49-F238E27FC236}">
                <a16:creationId xmlns:a16="http://schemas.microsoft.com/office/drawing/2014/main" id="{92605EE3-CF3B-B449-D0C5-C790AAAC2112}"/>
              </a:ext>
            </a:extLst>
          </p:cNvPr>
          <p:cNvPicPr>
            <a:picLocks noChangeAspect="1"/>
          </p:cNvPicPr>
          <p:nvPr/>
        </p:nvPicPr>
        <p:blipFill>
          <a:blip r:embed="rId2"/>
          <a:stretch>
            <a:fillRect/>
          </a:stretch>
        </p:blipFill>
        <p:spPr>
          <a:xfrm>
            <a:off x="546939" y="530910"/>
            <a:ext cx="978762" cy="953928"/>
          </a:xfrm>
          <a:prstGeom prst="rect">
            <a:avLst/>
          </a:prstGeom>
        </p:spPr>
      </p:pic>
      <p:pic>
        <p:nvPicPr>
          <p:cNvPr id="8" name="Picture 7">
            <a:extLst>
              <a:ext uri="{FF2B5EF4-FFF2-40B4-BE49-F238E27FC236}">
                <a16:creationId xmlns:a16="http://schemas.microsoft.com/office/drawing/2014/main" id="{36B9E0B3-B3EE-DD43-B53F-8527A0F011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3" name="Footer Placeholder 2">
            <a:extLst>
              <a:ext uri="{FF2B5EF4-FFF2-40B4-BE49-F238E27FC236}">
                <a16:creationId xmlns:a16="http://schemas.microsoft.com/office/drawing/2014/main" id="{80DE3600-8C0C-B074-484C-1CD09B91F4D5}"/>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0EDCF8F9-A3A9-73CB-A963-16E26524C573}"/>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9</a:t>
            </a:fld>
            <a:endParaRPr lang="en-IN" dirty="0"/>
          </a:p>
        </p:txBody>
      </p:sp>
      <p:sp>
        <p:nvSpPr>
          <p:cNvPr id="5" name="TextBox 4">
            <a:extLst>
              <a:ext uri="{FF2B5EF4-FFF2-40B4-BE49-F238E27FC236}">
                <a16:creationId xmlns:a16="http://schemas.microsoft.com/office/drawing/2014/main" id="{67F30E16-6B41-5B79-68C9-B007F032260E}"/>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09/06/2025</a:t>
            </a:r>
          </a:p>
        </p:txBody>
      </p:sp>
      <p:sp>
        <p:nvSpPr>
          <p:cNvPr id="10" name="Rectangle 9">
            <a:extLst>
              <a:ext uri="{FF2B5EF4-FFF2-40B4-BE49-F238E27FC236}">
                <a16:creationId xmlns:a16="http://schemas.microsoft.com/office/drawing/2014/main" id="{77EA6A44-B1C0-D50A-2E25-791653BD34F8}"/>
              </a:ext>
            </a:extLst>
          </p:cNvPr>
          <p:cNvSpPr/>
          <p:nvPr/>
        </p:nvSpPr>
        <p:spPr>
          <a:xfrm>
            <a:off x="9900458" y="2763748"/>
            <a:ext cx="1051794" cy="28767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66F5679-A69B-1020-C814-F3415A241B3E}"/>
              </a:ext>
            </a:extLst>
          </p:cNvPr>
          <p:cNvSpPr txBox="1"/>
          <p:nvPr/>
        </p:nvSpPr>
        <p:spPr>
          <a:xfrm>
            <a:off x="9269115" y="2763748"/>
            <a:ext cx="2314480" cy="338554"/>
          </a:xfrm>
          <a:prstGeom prst="rect">
            <a:avLst/>
          </a:prstGeom>
          <a:noFill/>
        </p:spPr>
        <p:txBody>
          <a:bodyPr wrap="none" rtlCol="0">
            <a:spAutoFit/>
          </a:bodyPr>
          <a:lstStyle/>
          <a:p>
            <a:r>
              <a:rPr lang="en-GB" sz="1600" dirty="0"/>
              <a:t>Rule based access control</a:t>
            </a:r>
            <a:endParaRPr lang="en-IN" sz="1600" dirty="0"/>
          </a:p>
        </p:txBody>
      </p:sp>
      <p:pic>
        <p:nvPicPr>
          <p:cNvPr id="6" name="Picture 5">
            <a:extLst>
              <a:ext uri="{FF2B5EF4-FFF2-40B4-BE49-F238E27FC236}">
                <a16:creationId xmlns:a16="http://schemas.microsoft.com/office/drawing/2014/main" id="{29489DCC-31A3-C401-EBFC-43169E02C4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147" y="1484838"/>
            <a:ext cx="10534389" cy="4382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83920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549</TotalTime>
  <Words>1343</Words>
  <Application>Microsoft Office PowerPoint</Application>
  <PresentationFormat>Widescreen</PresentationFormat>
  <Paragraphs>178</Paragraphs>
  <Slides>20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Aptos</vt:lpstr>
      <vt:lpstr>Arial</vt:lpstr>
      <vt:lpstr>Arial Narrow</vt:lpstr>
      <vt:lpstr>Calibri</vt:lpstr>
      <vt:lpstr>Calibri Light</vt:lpstr>
      <vt:lpstr>Times New Roman</vt:lpstr>
      <vt:lpstr>Retrospect</vt:lpstr>
      <vt:lpstr>Office Theme</vt:lpstr>
      <vt:lpstr>PowerPoint Presentation</vt:lpstr>
      <vt:lpstr>ABSTRACT</vt:lpstr>
      <vt:lpstr>OBJECTIVE</vt:lpstr>
      <vt:lpstr>LITERATURE SURVEY</vt:lpstr>
      <vt:lpstr>LITERATURE SURVEY</vt:lpstr>
      <vt:lpstr>LITERATURE SURVEY</vt:lpstr>
      <vt:lpstr>EXISTING SYSTEM</vt:lpstr>
      <vt:lpstr>PROPOSED SYSTEM </vt:lpstr>
      <vt:lpstr>SYSTEM ARCHITECTURE</vt:lpstr>
      <vt:lpstr> MODULE 1 : CHARACTER CREATION MODULE</vt:lpstr>
      <vt:lpstr>MODULE 2 :COMBAT MODULES</vt:lpstr>
      <vt:lpstr>MODULE 3 : QUEST MODULE</vt:lpstr>
      <vt:lpstr> MODULE 4 :NPC INTERACTION SYSTEM: </vt:lpstr>
      <vt:lpstr>MODULE 5 :  OFFLINE CO OP MODULE</vt:lpstr>
      <vt:lpstr>OUTPUT</vt:lpstr>
      <vt:lpstr>OUTPUT</vt:lpstr>
      <vt:lpstr>OUTPUT</vt:lpstr>
      <vt:lpstr>CONCLUSION &amp; FUTURE ENHANCEMENT</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Matheswaran P</dc:creator>
  <cp:lastModifiedBy>kavin kirthik</cp:lastModifiedBy>
  <cp:revision>27</cp:revision>
  <dcterms:created xsi:type="dcterms:W3CDTF">2025-05-09T08:00:13Z</dcterms:created>
  <dcterms:modified xsi:type="dcterms:W3CDTF">2025-06-04T10:47:50Z</dcterms:modified>
</cp:coreProperties>
</file>