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4660"/>
  </p:normalViewPr>
  <p:slideViewPr>
    <p:cSldViewPr>
      <p:cViewPr>
        <p:scale>
          <a:sx n="76" d="100"/>
          <a:sy n="76" d="100"/>
        </p:scale>
        <p:origin x="-486" y="21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3E7575-FF99-4D7F-A9C3-342926E8CF75}" type="datetimeFigureOut">
              <a:rPr lang="en-IN" smtClean="0"/>
              <a:t>04-12-2024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839B-19BB-44CC-B1BD-D3E4109C12E1}" type="slidenum">
              <a:rPr lang="en-IN" smtClean="0"/>
              <a:t>‹#›</a:t>
            </a:fld>
            <a:endParaRPr lang="en-IN" dirty="0"/>
          </a:p>
        </p:txBody>
      </p:sp>
    </p:spTree>
    <p:extLst>
      <p:ext uri="{BB962C8B-B14F-4D97-AF65-F5344CB8AC3E}">
        <p14:creationId xmlns:p14="http://schemas.microsoft.com/office/powerpoint/2010/main" val="59411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0F839B-19BB-44CC-B1BD-D3E4109C12E1}" type="slidenum">
              <a:rPr lang="en-IN" smtClean="0"/>
              <a:t>11</a:t>
            </a:fld>
            <a:endParaRPr lang="en-IN" dirty="0"/>
          </a:p>
        </p:txBody>
      </p:sp>
    </p:spTree>
    <p:extLst>
      <p:ext uri="{BB962C8B-B14F-4D97-AF65-F5344CB8AC3E}">
        <p14:creationId xmlns:p14="http://schemas.microsoft.com/office/powerpoint/2010/main" val="1086437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5E80CE9-0672-4DA1-8CC6-DB7499889AC5}" type="datetime1">
              <a:rPr lang="en-IN" smtClean="0"/>
              <a:t>04-12-2024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584144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AB5556-AF3A-414C-B2C3-202EE24804CB}" type="datetime1">
              <a:rPr lang="en-IN" smtClean="0"/>
              <a:t>04-12-2024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612701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6AF8648-5174-4940-83FF-D926A08FCBF2}" type="datetime1">
              <a:rPr lang="en-IN" smtClean="0"/>
              <a:t>04-12-2024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562103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2BC4001-87A7-4542-972D-92AC266D5003}" type="datetime1">
              <a:rPr lang="en-IN" smtClean="0"/>
              <a:t>04-12-2024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459300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E655B4-4D88-4EC1-AF99-7726194EA1BB}" type="datetime1">
              <a:rPr lang="en-IN" smtClean="0"/>
              <a:t>04-12-2024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232225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7500EC4-C332-4005-8640-679338D6D72F}" type="datetime1">
              <a:rPr lang="en-IN" smtClean="0"/>
              <a:t>04-12-2024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791838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23FE5DD-1CD9-4C6E-A623-7EE0B14F5D11}" type="datetime1">
              <a:rPr lang="en-IN" smtClean="0"/>
              <a:t>04-12-2024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420569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9C3D4D1-CD6E-453C-8CE8-C4BF38A87F99}" type="datetime1">
              <a:rPr lang="en-IN" smtClean="0"/>
              <a:t>04-12-2024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177872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CD2ADD-B891-4312-ADE7-001F44FD2BA3}" type="datetime1">
              <a:rPr lang="en-IN" smtClean="0"/>
              <a:t>04-12-2024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773610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4CFD40-5B3F-48CA-9E91-F177A4F9F956}" type="datetime1">
              <a:rPr lang="en-IN" smtClean="0"/>
              <a:t>04-12-2024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94892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308BCC-6910-4A61-97EF-6597F85AF1CF}" type="datetime1">
              <a:rPr lang="en-IN" smtClean="0"/>
              <a:t>04-12-2024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163482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46283B-F6D4-485C-8717-981EE02556F3}" type="datetime1">
              <a:rPr lang="en-IN" smtClean="0"/>
              <a:t>04-12-2024</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2DB9CA-C85A-4E11-ADC0-8193E41C1656}" type="slidenum">
              <a:rPr lang="en-IN" smtClean="0"/>
              <a:t>‹#›</a:t>
            </a:fld>
            <a:endParaRPr lang="en-IN" dirty="0"/>
          </a:p>
        </p:txBody>
      </p:sp>
    </p:spTree>
    <p:extLst>
      <p:ext uri="{BB962C8B-B14F-4D97-AF65-F5344CB8AC3E}">
        <p14:creationId xmlns:p14="http://schemas.microsoft.com/office/powerpoint/2010/main" val="58577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ijraset.com/research-paper/elevating-performance-through-ai-driven-mock-interviews" TargetMode="External"/><Relationship Id="rId2" Type="http://schemas.openxmlformats.org/officeDocument/2006/relationships/hyperlink" Target="https://hal.science/hal-03741838/documen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67B37B9-2026-DD6B-FAB8-09EE4F67146F}"/>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xmlns="" id="{30BB8833-2822-6B1C-FBFC-2674156E0116}"/>
              </a:ext>
            </a:extLst>
          </p:cNvPr>
          <p:cNvSpPr>
            <a:spLocks noGrp="1"/>
          </p:cNvSpPr>
          <p:nvPr>
            <p:ph idx="1"/>
          </p:nvPr>
        </p:nvSpPr>
        <p:spPr>
          <a:xfrm>
            <a:off x="137160" y="2015497"/>
            <a:ext cx="11894343" cy="4604067"/>
          </a:xfrm>
        </p:spPr>
        <p:txBody>
          <a:bodyPr>
            <a:noAutofit/>
          </a:bodyPr>
          <a:lstStyle/>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DEPARTMENT OF  </a:t>
            </a:r>
          </a:p>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COMPUTER SCIENCE AND ENGINEERING</a:t>
            </a:r>
          </a:p>
          <a:p>
            <a:pPr marL="0" indent="0" algn="ctr" rtl="0">
              <a:spcBef>
                <a:spcPts val="1000"/>
              </a:spcBef>
              <a:buNone/>
            </a:pPr>
            <a:endParaRPr lang="en-US" sz="3200" dirty="0">
              <a:latin typeface="Times New Roman" panose="02020603050405020304" pitchFamily="18" charset="0"/>
              <a:cs typeface="Times New Roman" panose="02020603050405020304" pitchFamily="18" charset="0"/>
            </a:endParaRPr>
          </a:p>
          <a:p>
            <a:pPr marL="0" indent="0" algn="ctr" rtl="0">
              <a:spcBef>
                <a:spcPts val="1000"/>
              </a:spcBef>
              <a:buNone/>
            </a:pPr>
            <a:r>
              <a:rPr lang="en-US" sz="4400" b="1" i="0" u="none" strike="noStrike" dirty="0">
                <a:solidFill>
                  <a:srgbClr val="000000"/>
                </a:solidFill>
                <a:effectLst/>
                <a:latin typeface="Times New Roman" panose="02020603050405020304" pitchFamily="18" charset="0"/>
                <a:cs typeface="Times New Roman" panose="02020603050405020304" pitchFamily="18" charset="0"/>
              </a:rPr>
              <a:t>20CS5501 DESIGN PROJECT-1</a:t>
            </a:r>
          </a:p>
          <a:p>
            <a:pPr marL="0" indent="0" algn="ctr" rtl="0">
              <a:spcBef>
                <a:spcPts val="1000"/>
              </a:spcBef>
              <a:buNone/>
            </a:pPr>
            <a:r>
              <a:rPr lang="en-US" sz="3200" b="0" i="0" u="none" strike="noStrike" dirty="0">
                <a:solidFill>
                  <a:srgbClr val="000000"/>
                </a:solidFill>
                <a:effectLst/>
                <a:latin typeface="Times New Roman" panose="02020603050405020304" pitchFamily="18" charset="0"/>
                <a:cs typeface="Times New Roman" panose="02020603050405020304" pitchFamily="18" charset="0"/>
              </a:rPr>
              <a:t/>
            </a:r>
            <a:br>
              <a:rPr lang="en-US" sz="3200" b="0" i="0" u="none" strike="noStrike" dirty="0">
                <a:solidFill>
                  <a:srgbClr val="000000"/>
                </a:solidFill>
                <a:effectLst/>
                <a:latin typeface="Times New Roman" panose="02020603050405020304" pitchFamily="18" charset="0"/>
                <a:cs typeface="Times New Roman" panose="02020603050405020304" pitchFamily="18" charset="0"/>
              </a:rPr>
            </a:br>
            <a:r>
              <a:rPr lang="en-US" sz="3200" b="1" i="0" u="none" strike="noStrike" dirty="0">
                <a:solidFill>
                  <a:srgbClr val="000000"/>
                </a:solidFill>
                <a:effectLst/>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a:p>
            <a:pPr marL="0" indent="0"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Batch No. : </a:t>
            </a:r>
            <a:r>
              <a:rPr lang="en-US" sz="3200" b="1" dirty="0" smtClean="0">
                <a:solidFill>
                  <a:srgbClr val="000000"/>
                </a:solidFill>
                <a:latin typeface="Times New Roman" panose="02020603050405020304" pitchFamily="18" charset="0"/>
                <a:cs typeface="Times New Roman" panose="02020603050405020304" pitchFamily="18" charset="0"/>
              </a:rPr>
              <a:t>16</a:t>
            </a:r>
            <a:endParaRPr lang="en-US" sz="3200" b="1"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rtl="0">
              <a:spcBef>
                <a:spcPts val="1000"/>
              </a:spcBef>
              <a:buNone/>
            </a:pPr>
            <a:r>
              <a:rPr lang="en-US" sz="3200" b="1" dirty="0">
                <a:solidFill>
                  <a:srgbClr val="000000"/>
                </a:solidFill>
                <a:latin typeface="Times New Roman" panose="02020603050405020304" pitchFamily="18" charset="0"/>
                <a:cs typeface="Times New Roman" panose="02020603050405020304" pitchFamily="18" charset="0"/>
              </a:rPr>
              <a:t>D</a:t>
            </a:r>
            <a:r>
              <a:rPr lang="en-US" sz="3200" b="1" i="0" u="none" strike="noStrike" dirty="0">
                <a:solidFill>
                  <a:srgbClr val="000000"/>
                </a:solidFill>
                <a:effectLst/>
                <a:latin typeface="Times New Roman" panose="02020603050405020304" pitchFamily="18" charset="0"/>
                <a:cs typeface="Times New Roman" panose="02020603050405020304" pitchFamily="18" charset="0"/>
              </a:rPr>
              <a:t>ate  : </a:t>
            </a:r>
            <a:r>
              <a:rPr lang="en-US" sz="3200" b="1" i="0" u="none" strike="noStrike" dirty="0" smtClean="0">
                <a:solidFill>
                  <a:srgbClr val="000000"/>
                </a:solidFill>
                <a:effectLst/>
                <a:latin typeface="Times New Roman" panose="02020603050405020304" pitchFamily="18" charset="0"/>
                <a:cs typeface="Times New Roman" panose="02020603050405020304" pitchFamily="18" charset="0"/>
              </a:rPr>
              <a:t>06.12.2024</a:t>
            </a:r>
            <a:endPar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xmlns="" id="{D96F88E8-C50B-0A33-52E6-4AE978D4F38F}"/>
              </a:ext>
            </a:extLst>
          </p:cNvPr>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t>1</a:t>
            </a:fld>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7" name="Picture 3">
            <a:extLst>
              <a:ext uri="{FF2B5EF4-FFF2-40B4-BE49-F238E27FC236}">
                <a16:creationId xmlns:a16="http://schemas.microsoft.com/office/drawing/2014/main" xmlns="" id="{19FFFA7C-A65A-6E5C-3DEF-5244AEB82319}"/>
              </a:ext>
            </a:extLst>
          </p:cNvPr>
          <p:cNvPicPr>
            <a:picLocks noChangeAspect="1"/>
          </p:cNvPicPr>
          <p:nvPr/>
        </p:nvPicPr>
        <p:blipFill>
          <a:blip r:embed="rId2"/>
          <a:stretch>
            <a:fillRect/>
          </a:stretch>
        </p:blipFill>
        <p:spPr>
          <a:xfrm>
            <a:off x="286544" y="307337"/>
            <a:ext cx="1066800" cy="1057275"/>
          </a:xfrm>
          <a:prstGeom prst="rect">
            <a:avLst/>
          </a:prstGeom>
          <a:noFill/>
          <a:ln w="9525">
            <a:noFill/>
          </a:ln>
        </p:spPr>
      </p:pic>
      <p:pic>
        <p:nvPicPr>
          <p:cNvPr id="8" name="Picture 5">
            <a:extLst>
              <a:ext uri="{FF2B5EF4-FFF2-40B4-BE49-F238E27FC236}">
                <a16:creationId xmlns:a16="http://schemas.microsoft.com/office/drawing/2014/main" xmlns="" id="{AF824101-4335-B951-7D97-9CFD12345E5A}"/>
              </a:ext>
            </a:extLst>
          </p:cNvPr>
          <p:cNvPicPr>
            <a:picLocks noChangeAspect="1"/>
          </p:cNvPicPr>
          <p:nvPr/>
        </p:nvPicPr>
        <p:blipFill>
          <a:blip r:embed="rId3"/>
          <a:stretch>
            <a:fillRect/>
          </a:stretch>
        </p:blipFill>
        <p:spPr>
          <a:xfrm>
            <a:off x="10807700" y="332101"/>
            <a:ext cx="1154112" cy="1103312"/>
          </a:xfrm>
          <a:prstGeom prst="rect">
            <a:avLst/>
          </a:prstGeom>
          <a:noFill/>
          <a:ln w="9525">
            <a:noFill/>
          </a:ln>
        </p:spPr>
      </p:pic>
      <p:sp>
        <p:nvSpPr>
          <p:cNvPr id="9" name="Rectangle 4">
            <a:extLst>
              <a:ext uri="{FF2B5EF4-FFF2-40B4-BE49-F238E27FC236}">
                <a16:creationId xmlns:a16="http://schemas.microsoft.com/office/drawing/2014/main" xmlns="" id="{429C6D29-4ADE-E7C5-AA96-67EC7C0B9918}"/>
              </a:ext>
            </a:extLst>
          </p:cNvPr>
          <p:cNvSpPr/>
          <p:nvPr/>
        </p:nvSpPr>
        <p:spPr>
          <a:xfrm>
            <a:off x="1382713" y="236538"/>
            <a:ext cx="9424987" cy="1198875"/>
          </a:xfrm>
          <a:prstGeom prst="rect">
            <a:avLst/>
          </a:prstGeom>
          <a:noFill/>
          <a:ln w="9525">
            <a:noFill/>
          </a:ln>
        </p:spPr>
        <p:txBody>
          <a:bodyPr lIns="90000" tIns="45000" rIns="90000" bIns="45000">
            <a:spAutoFit/>
          </a:bodyPr>
          <a:lstStyle/>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Arial Narrow" panose="020B0606020202030204" pitchFamily="34" charset="0"/>
                <a:cs typeface="Arial" panose="020B0604020202020204" pitchFamily="34" charset="0"/>
              </a:rPr>
              <a:t>K.RAMAKRISHNAN COLLEGE OF TECHNOLOGY</a:t>
            </a:r>
          </a:p>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Arial Narrow" panose="020B0606020202030204" pitchFamily="34" charset="0"/>
                <a:cs typeface="Arial" panose="020B0604020202020204" pitchFamily="34" charset="0"/>
              </a:rPr>
              <a:t>(AUTONOMOUS), TRICHY.</a:t>
            </a:r>
            <a:endParaRPr lang="en-US" altLang="en-US" sz="3600" b="1" dirty="0">
              <a:solidFill>
                <a:srgbClr val="0000FF"/>
              </a:solidFill>
              <a:latin typeface="Arial Narrow" panose="020B0606020202030204" pitchFamily="34" charset="0"/>
              <a:ea typeface="Arial" panose="020B0604020202020204" pitchFamily="34" charset="0"/>
            </a:endParaRPr>
          </a:p>
        </p:txBody>
      </p:sp>
      <p:sp>
        <p:nvSpPr>
          <p:cNvPr id="11" name="Title 1">
            <a:extLst>
              <a:ext uri="{FF2B5EF4-FFF2-40B4-BE49-F238E27FC236}">
                <a16:creationId xmlns:a16="http://schemas.microsoft.com/office/drawing/2014/main" xmlns="" id="{61D90308-8127-FE3D-A70A-A27A0F42EB87}"/>
              </a:ext>
            </a:extLst>
          </p:cNvPr>
          <p:cNvSpPr txBox="1">
            <a:spLocks/>
          </p:cNvSpPr>
          <p:nvPr/>
        </p:nvSpPr>
        <p:spPr>
          <a:xfrm>
            <a:off x="0" y="2494915"/>
            <a:ext cx="12180887" cy="1137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1831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MODULE-1</a:t>
            </a: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9416" y="1772816"/>
            <a:ext cx="10515600" cy="4351338"/>
          </a:xfrm>
        </p:spPr>
        <p:txBody>
          <a:bodyPr>
            <a:normAutofit/>
          </a:bodyPr>
          <a:lstStyle/>
          <a:p>
            <a:pPr marL="0" indent="0" algn="just">
              <a:buClr>
                <a:srgbClr val="FF0000"/>
              </a:buClr>
              <a:buNone/>
            </a:pPr>
            <a:r>
              <a:rPr lang="en-US" sz="1800" b="1" dirty="0" smtClean="0">
                <a:latin typeface="Times New Roman" panose="02020603050405020304" pitchFamily="18" charset="0"/>
                <a:cs typeface="Times New Roman" panose="02020603050405020304" pitchFamily="18" charset="0"/>
              </a:rPr>
              <a:t>USER MODULE:-</a:t>
            </a:r>
          </a:p>
          <a:p>
            <a:pPr marL="0" indent="0" algn="just">
              <a:buClr>
                <a:srgbClr val="FF0000"/>
              </a:buClr>
              <a:buNone/>
            </a:pPr>
            <a:r>
              <a:rPr lang="en-US" sz="1800" dirty="0" smtClean="0"/>
              <a:t>                                       To </a:t>
            </a:r>
            <a:r>
              <a:rPr lang="en-US" sz="1800" dirty="0"/>
              <a:t>manage user accounts and provide a personalized, secure platform for job seekers to access and track their interview preparation resources.</a:t>
            </a:r>
            <a:endParaRPr lang="en-US" sz="1800" b="1" dirty="0"/>
          </a:p>
          <a:p>
            <a:pPr marL="0" indent="0">
              <a:lnSpc>
                <a:spcPct val="110000"/>
              </a:lnSpc>
              <a:buNone/>
            </a:pPr>
            <a:r>
              <a:rPr lang="en-US" sz="1800" dirty="0" smtClean="0"/>
              <a:t>              </a:t>
            </a:r>
            <a:r>
              <a:rPr lang="en-US" sz="2000" b="1" dirty="0" smtClean="0">
                <a:solidFill>
                  <a:srgbClr val="000000"/>
                </a:solidFill>
              </a:rPr>
              <a:t>Purpose</a:t>
            </a:r>
            <a:r>
              <a:rPr lang="en-US" sz="2000" dirty="0" smtClean="0">
                <a:solidFill>
                  <a:srgbClr val="000000"/>
                </a:solidFill>
              </a:rPr>
              <a:t>: Allow users to create an account and manage their profile.</a:t>
            </a:r>
          </a:p>
          <a:p>
            <a:pPr marL="0" indent="0">
              <a:lnSpc>
                <a:spcPct val="110000"/>
              </a:lnSpc>
              <a:buNone/>
            </a:pPr>
            <a:r>
              <a:rPr lang="en-US" sz="2000" b="1" dirty="0" smtClean="0">
                <a:solidFill>
                  <a:srgbClr val="000000"/>
                </a:solidFill>
              </a:rPr>
              <a:t>             Essential </a:t>
            </a:r>
            <a:r>
              <a:rPr lang="en-US" sz="2000" b="1" dirty="0" err="1">
                <a:solidFill>
                  <a:srgbClr val="000000"/>
                </a:solidFill>
              </a:rPr>
              <a:t>Features</a:t>
            </a:r>
            <a:r>
              <a:rPr lang="en-US" sz="2000" dirty="0" err="1">
                <a:solidFill>
                  <a:srgbClr val="000000"/>
                </a:solidFill>
              </a:rPr>
              <a:t>:User</a:t>
            </a:r>
            <a:r>
              <a:rPr lang="en-US" sz="2000" dirty="0">
                <a:solidFill>
                  <a:srgbClr val="000000"/>
                </a:solidFill>
              </a:rPr>
              <a:t> registration and login.
</a:t>
            </a:r>
            <a:r>
              <a:rPr lang="en-US" sz="2000" dirty="0" smtClean="0">
                <a:solidFill>
                  <a:srgbClr val="000000"/>
                </a:solidFill>
              </a:rPr>
              <a:t>              Profile </a:t>
            </a:r>
            <a:r>
              <a:rPr lang="en-US" sz="2000" dirty="0">
                <a:solidFill>
                  <a:srgbClr val="000000"/>
                </a:solidFill>
              </a:rPr>
              <a:t>management (name, contact info, etc.).</a:t>
            </a:r>
          </a:p>
          <a:p>
            <a:pPr marL="0" indent="0">
              <a:lnSpc>
                <a:spcPct val="110000"/>
              </a:lnSpc>
              <a:buNone/>
            </a:pPr>
            <a:r>
              <a:rPr lang="en-US" sz="2000" dirty="0" smtClean="0">
                <a:solidFill>
                  <a:srgbClr val="000000"/>
                </a:solidFill>
              </a:rPr>
              <a:t>             </a:t>
            </a:r>
            <a:r>
              <a:rPr lang="en-US" sz="2000" b="1" dirty="0" smtClean="0">
                <a:solidFill>
                  <a:srgbClr val="000000"/>
                </a:solidFill>
              </a:rPr>
              <a:t>Reasoning</a:t>
            </a:r>
            <a:r>
              <a:rPr lang="en-US" sz="2000" b="1" dirty="0">
                <a:solidFill>
                  <a:srgbClr val="000000"/>
                </a:solidFill>
              </a:rPr>
              <a:t>: </a:t>
            </a:r>
            <a:r>
              <a:rPr lang="en-US" sz="2000" dirty="0">
                <a:solidFill>
                  <a:srgbClr val="000000"/>
                </a:solidFill>
              </a:rPr>
              <a:t>Users need secure access and the ability to manage their personal </a:t>
            </a:r>
            <a:r>
              <a:rPr lang="en-US" sz="2000" dirty="0" smtClean="0">
                <a:solidFill>
                  <a:srgbClr val="000000"/>
                </a:solidFill>
              </a:rPr>
              <a:t>                                      details</a:t>
            </a:r>
            <a:r>
              <a:rPr lang="en-US" sz="1800" dirty="0" smtClean="0">
                <a:solidFill>
                  <a:srgbClr val="000000"/>
                </a:solidFill>
              </a:rPr>
              <a:t>.</a:t>
            </a:r>
            <a:endParaRPr lang="en-US" sz="1800" dirty="0"/>
          </a:p>
          <a:p>
            <a:pPr marL="0" indent="0" algn="just">
              <a:buClr>
                <a:srgbClr val="FF0000"/>
              </a:buClr>
              <a:buNone/>
            </a:pPr>
            <a:endParaRPr lang="en-US" sz="1800" b="1"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5E8604BA-62E1-6B15-4EC2-F7F28ED2049F}"/>
              </a:ext>
            </a:extLst>
          </p:cNvPr>
          <p:cNvSpPr>
            <a:spLocks noGrp="1"/>
          </p:cNvSpPr>
          <p:nvPr>
            <p:ph type="sldNum" sz="quarter" idx="12"/>
          </p:nvPr>
        </p:nvSpPr>
        <p:spPr/>
        <p:txBody>
          <a:bodyPr/>
          <a:lstStyle/>
          <a:p>
            <a:fld id="{672DB9CA-C85A-4E11-ADC0-8193E41C1656}" type="slidenum">
              <a:rPr lang="en-IN" b="1" smtClean="0">
                <a:solidFill>
                  <a:schemeClr val="tx1"/>
                </a:solidFill>
              </a:rPr>
              <a:t>10</a:t>
            </a:fld>
            <a:endParaRPr lang="en-IN" b="1">
              <a:solidFill>
                <a:schemeClr val="tx1"/>
              </a:solidFill>
            </a:endParaRPr>
          </a:p>
        </p:txBody>
      </p:sp>
    </p:spTree>
    <p:extLst>
      <p:ext uri="{BB962C8B-B14F-4D97-AF65-F5344CB8AC3E}">
        <p14:creationId xmlns:p14="http://schemas.microsoft.com/office/powerpoint/2010/main" val="2785781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MODULE-2</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Clr>
                <a:srgbClr val="FF0000"/>
              </a:buClr>
              <a:buNone/>
            </a:pPr>
            <a:r>
              <a:rPr lang="en-US" sz="1800" b="1" dirty="0" smtClean="0">
                <a:latin typeface="Times New Roman" panose="02020603050405020304" pitchFamily="18" charset="0"/>
                <a:cs typeface="Times New Roman" panose="02020603050405020304" pitchFamily="18" charset="0"/>
              </a:rPr>
              <a:t>CONTENT MANAGEMENT SYSTEM:-</a:t>
            </a:r>
            <a:endParaRPr lang="en-US" sz="1800" b="1" dirty="0" smtClean="0"/>
          </a:p>
          <a:p>
            <a:pPr marL="0" indent="0">
              <a:buClr>
                <a:srgbClr val="FF0000"/>
              </a:buClr>
              <a:buNone/>
            </a:pPr>
            <a:r>
              <a:rPr lang="en-US" sz="2400" b="1" dirty="0" smtClean="0">
                <a:latin typeface="Times New Roman" panose="02020603050405020304" pitchFamily="18" charset="0"/>
                <a:cs typeface="Times New Roman" panose="02020603050405020304" pitchFamily="18" charset="0"/>
              </a:rPr>
              <a:t>                    Purpose:-</a:t>
            </a:r>
          </a:p>
          <a:p>
            <a:pPr marL="0" indent="0">
              <a:buClr>
                <a:srgbClr val="FF0000"/>
              </a:buClr>
              <a:buNone/>
            </a:pP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                                  </a:t>
            </a:r>
            <a:r>
              <a:rPr lang="en-US" sz="2000" dirty="0" smtClean="0"/>
              <a:t>To </a:t>
            </a:r>
            <a:r>
              <a:rPr lang="en-US" sz="2000" dirty="0"/>
              <a:t>efficiently organize, manage, and deliver dynamic content tailored to the needs of users, </a:t>
            </a:r>
            <a:r>
              <a:rPr lang="en-US" sz="2000" dirty="0" smtClean="0"/>
              <a:t>ensuring </a:t>
            </a:r>
            <a:r>
              <a:rPr lang="en-US" sz="2000" dirty="0"/>
              <a:t>up-to-date and relevant interview preparation </a:t>
            </a:r>
            <a:r>
              <a:rPr lang="en-US" sz="2000" dirty="0" smtClean="0"/>
              <a:t>materials.</a:t>
            </a:r>
          </a:p>
          <a:p>
            <a:pPr marL="0" indent="0">
              <a:buClr>
                <a:srgbClr val="FF0000"/>
              </a:buClr>
              <a:buNone/>
            </a:pPr>
            <a:r>
              <a:rPr lang="en-US" sz="2000" b="1" dirty="0" smtClean="0">
                <a:latin typeface="Times New Roman" panose="02020603050405020304" pitchFamily="18" charset="0"/>
                <a:cs typeface="Times New Roman" panose="02020603050405020304" pitchFamily="18" charset="0"/>
              </a:rPr>
              <a:t>                       Essential Features</a:t>
            </a:r>
            <a:r>
              <a:rPr lang="en-US" sz="2000" dirty="0" smtClean="0">
                <a:latin typeface="Times New Roman" panose="02020603050405020304" pitchFamily="18" charset="0"/>
                <a:cs typeface="Times New Roman" panose="02020603050405020304" pitchFamily="18" charset="0"/>
              </a:rPr>
              <a:t>:-</a:t>
            </a:r>
          </a:p>
          <a:p>
            <a:pPr marL="0" indent="0">
              <a:buClr>
                <a:srgbClr val="FF0000"/>
              </a:buClr>
              <a:buNone/>
            </a:pPr>
            <a:r>
              <a:rPr lang="en-US" sz="2000" dirty="0" smtClean="0"/>
              <a:t>                                                              Categorizes </a:t>
            </a:r>
            <a:r>
              <a:rPr lang="en-US" sz="2000" dirty="0"/>
              <a:t>materials for easy navigation and quick access to relevant resources. Supports </a:t>
            </a:r>
            <a:r>
              <a:rPr lang="en-US" sz="2000" dirty="0" smtClean="0"/>
              <a:t>videos</a:t>
            </a:r>
            <a:r>
              <a:rPr lang="en-US" sz="2000" dirty="0"/>
              <a:t>, quizzes, and interactive content for a richer user experience</a:t>
            </a:r>
            <a:r>
              <a:rPr lang="en-US" sz="2000" dirty="0" smtClean="0"/>
              <a:t>.</a:t>
            </a:r>
          </a:p>
          <a:p>
            <a:pPr marL="0" indent="0">
              <a:buClr>
                <a:srgbClr val="FF0000"/>
              </a:buClr>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R</a:t>
            </a:r>
            <a:r>
              <a:rPr lang="en-US" sz="2000" b="1" dirty="0" smtClean="0">
                <a:latin typeface="Times New Roman" panose="02020603050405020304" pitchFamily="18" charset="0"/>
                <a:cs typeface="Times New Roman" panose="02020603050405020304" pitchFamily="18" charset="0"/>
              </a:rPr>
              <a:t>easoning:-</a:t>
            </a:r>
          </a:p>
          <a:p>
            <a:pPr marL="0" indent="0">
              <a:buClr>
                <a:srgbClr val="FF0000"/>
              </a:buClr>
              <a:buNone/>
            </a:pPr>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                                            </a:t>
            </a:r>
            <a:r>
              <a:rPr lang="en-US" sz="2000" dirty="0"/>
              <a:t>These features ensure that the platform remains efficient, secure, and relevant, providing users with high-quality, easily accessible content throughout their preparation journey</a:t>
            </a:r>
            <a:endParaRPr lang="en-US" sz="2000" b="1" dirty="0" smtClean="0">
              <a:latin typeface="Times New Roman" panose="02020603050405020304" pitchFamily="18" charset="0"/>
              <a:cs typeface="Times New Roman" panose="02020603050405020304" pitchFamily="18" charset="0"/>
            </a:endParaRPr>
          </a:p>
          <a:p>
            <a:pPr marL="0" indent="0">
              <a:buClr>
                <a:srgbClr val="FF0000"/>
              </a:buClr>
              <a:buNone/>
            </a:pPr>
            <a:endParaRPr lang="en-US" sz="2000" b="1"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02BFD95C-0E04-8654-9A33-27307CCD2A0A}"/>
              </a:ext>
            </a:extLst>
          </p:cNvPr>
          <p:cNvSpPr>
            <a:spLocks noGrp="1"/>
          </p:cNvSpPr>
          <p:nvPr>
            <p:ph type="sldNum" sz="quarter" idx="12"/>
          </p:nvPr>
        </p:nvSpPr>
        <p:spPr/>
        <p:txBody>
          <a:bodyPr/>
          <a:lstStyle/>
          <a:p>
            <a:fld id="{672DB9CA-C85A-4E11-ADC0-8193E41C1656}" type="slidenum">
              <a:rPr lang="en-IN" b="1" smtClean="0">
                <a:solidFill>
                  <a:schemeClr val="tx1"/>
                </a:solidFill>
              </a:rPr>
              <a:t>11</a:t>
            </a:fld>
            <a:endParaRPr lang="en-IN" b="1" dirty="0">
              <a:solidFill>
                <a:schemeClr val="tx1"/>
              </a:solidFill>
            </a:endParaRPr>
          </a:p>
        </p:txBody>
      </p:sp>
    </p:spTree>
    <p:extLst>
      <p:ext uri="{BB962C8B-B14F-4D97-AF65-F5344CB8AC3E}">
        <p14:creationId xmlns:p14="http://schemas.microsoft.com/office/powerpoint/2010/main" val="278012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E15A6BB-47CA-0FB1-DBF0-FD6C563FC1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9F185F7A-14AA-E4E7-B8DE-23B1DBE837DD}"/>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MODULE-3</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BA3943E6-05D1-A13E-8F7B-9F4C77FB10EE}"/>
              </a:ext>
            </a:extLst>
          </p:cNvPr>
          <p:cNvSpPr>
            <a:spLocks noGrp="1"/>
          </p:cNvSpPr>
          <p:nvPr>
            <p:ph idx="1"/>
          </p:nvPr>
        </p:nvSpPr>
        <p:spPr/>
        <p:txBody>
          <a:bodyPr>
            <a:normAutofit lnSpcReduction="10000"/>
          </a:bodyPr>
          <a:lstStyle/>
          <a:p>
            <a:pPr marL="0" indent="0">
              <a:buClr>
                <a:srgbClr val="FF0000"/>
              </a:buClr>
              <a:buNone/>
            </a:pPr>
            <a:r>
              <a:rPr lang="en-IN" b="1" dirty="0"/>
              <a:t> </a:t>
            </a:r>
            <a:r>
              <a:rPr lang="en-IN" b="1" dirty="0" smtClean="0"/>
              <a:t>QUESTION BANK MODULE</a:t>
            </a:r>
            <a:r>
              <a:rPr lang="en-US" b="1" dirty="0" smtClean="0"/>
              <a:t> :-</a:t>
            </a:r>
          </a:p>
          <a:p>
            <a:pPr marL="0" indent="0">
              <a:buClr>
                <a:srgbClr val="FF0000"/>
              </a:buClr>
              <a:buNone/>
            </a:pPr>
            <a:r>
              <a:rPr lang="en-US" sz="2000" b="1" dirty="0" smtClean="0"/>
              <a:t>                                   Purpose</a:t>
            </a:r>
            <a:r>
              <a:rPr lang="en-US" sz="2000" b="1" dirty="0"/>
              <a:t>:</a:t>
            </a:r>
            <a:r>
              <a:rPr lang="en-US" sz="2000" dirty="0"/>
              <a:t/>
            </a:r>
            <a:br>
              <a:rPr lang="en-US" sz="2000" dirty="0"/>
            </a:br>
            <a:r>
              <a:rPr lang="en-US" sz="2000" dirty="0" smtClean="0"/>
              <a:t>                                                     To </a:t>
            </a:r>
            <a:r>
              <a:rPr lang="en-US" sz="2000" dirty="0"/>
              <a:t>provide a comprehensive repository of interview questions tailored to various roles </a:t>
            </a:r>
            <a:r>
              <a:rPr lang="en-US" sz="2000" dirty="0" smtClean="0"/>
              <a:t>and </a:t>
            </a:r>
            <a:r>
              <a:rPr lang="en-US" sz="2000" dirty="0"/>
              <a:t>industries, enhancing users’ preparation</a:t>
            </a:r>
            <a:r>
              <a:rPr lang="en-US" dirty="0" smtClean="0"/>
              <a:t>. </a:t>
            </a:r>
          </a:p>
          <a:p>
            <a:pPr marL="0" indent="0">
              <a:buClr>
                <a:srgbClr val="FF0000"/>
              </a:buClr>
              <a:buNone/>
            </a:pPr>
            <a:r>
              <a:rPr lang="en-US" b="1" dirty="0" smtClean="0"/>
              <a:t>                      </a:t>
            </a:r>
            <a:r>
              <a:rPr lang="en-US" sz="2000" b="1" dirty="0" smtClean="0"/>
              <a:t>Efficient Features:-</a:t>
            </a:r>
          </a:p>
          <a:p>
            <a:pPr marL="0" indent="0">
              <a:buClr>
                <a:srgbClr val="FF0000"/>
              </a:buClr>
              <a:buNone/>
            </a:pPr>
            <a:r>
              <a:rPr lang="en-US" sz="2000" dirty="0" smtClean="0"/>
              <a:t>                                                                  Categorizes materials (e.g., articles, videos, templates), making it easy for users to find relevant resources quickly. Offers model responses to guide users in structuring their answers effectively</a:t>
            </a:r>
          </a:p>
          <a:p>
            <a:pPr marL="0" indent="0">
              <a:buClr>
                <a:srgbClr val="FF0000"/>
              </a:buClr>
              <a:buNone/>
            </a:pPr>
            <a:r>
              <a:rPr lang="en-US" sz="2000" dirty="0" smtClean="0"/>
              <a:t>                                 </a:t>
            </a:r>
            <a:r>
              <a:rPr lang="en-US" sz="2000" b="1" dirty="0"/>
              <a:t>Reasoning</a:t>
            </a:r>
            <a:r>
              <a:rPr lang="en-US" sz="2000" b="1" dirty="0" smtClean="0"/>
              <a:t>:-</a:t>
            </a:r>
          </a:p>
          <a:p>
            <a:pPr marL="0" indent="0">
              <a:buClr>
                <a:srgbClr val="FF0000"/>
              </a:buClr>
              <a:buNone/>
            </a:pPr>
            <a:r>
              <a:rPr lang="en-US" sz="2000" dirty="0"/>
              <a:t> </a:t>
            </a:r>
            <a:r>
              <a:rPr lang="en-US" sz="2000" dirty="0" smtClean="0"/>
              <a:t>                                                     These </a:t>
            </a:r>
            <a:r>
              <a:rPr lang="en-US" sz="2000" dirty="0"/>
              <a:t>features ensure a structured, adaptive approach to interview preparation, allowing users to build confidence and readiness.</a:t>
            </a:r>
          </a:p>
          <a:p>
            <a:pPr marL="0" indent="0">
              <a:buClr>
                <a:srgbClr val="FF0000"/>
              </a:buClr>
              <a:buNone/>
            </a:pPr>
            <a:r>
              <a:rPr lang="en-US" sz="2000" dirty="0" smtClean="0"/>
              <a:t> </a:t>
            </a: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E18EDCE8-32B6-397B-0564-D5DA8173D36A}"/>
              </a:ext>
            </a:extLst>
          </p:cNvPr>
          <p:cNvSpPr>
            <a:spLocks noGrp="1"/>
          </p:cNvSpPr>
          <p:nvPr>
            <p:ph type="sldNum" sz="quarter" idx="12"/>
          </p:nvPr>
        </p:nvSpPr>
        <p:spPr/>
        <p:txBody>
          <a:bodyPr/>
          <a:lstStyle/>
          <a:p>
            <a:fld id="{672DB9CA-C85A-4E11-ADC0-8193E41C1656}" type="slidenum">
              <a:rPr lang="en-IN" b="1" smtClean="0">
                <a:solidFill>
                  <a:schemeClr val="tx1"/>
                </a:solidFill>
              </a:rPr>
              <a:t>12</a:t>
            </a:fld>
            <a:endParaRPr lang="en-IN" b="1" dirty="0">
              <a:solidFill>
                <a:schemeClr val="tx1"/>
              </a:solidFill>
            </a:endParaRPr>
          </a:p>
        </p:txBody>
      </p:sp>
    </p:spTree>
    <p:extLst>
      <p:ext uri="{BB962C8B-B14F-4D97-AF65-F5344CB8AC3E}">
        <p14:creationId xmlns:p14="http://schemas.microsoft.com/office/powerpoint/2010/main" val="2521962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B1B1614-42A2-D2CE-10AF-EAF9259090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94C6874F-381A-C207-B399-45B338633622}"/>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MODULE-4</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3859FCB8-D3B7-9E06-FB2B-B78B0EE52522}"/>
              </a:ext>
            </a:extLst>
          </p:cNvPr>
          <p:cNvSpPr>
            <a:spLocks noGrp="1"/>
          </p:cNvSpPr>
          <p:nvPr>
            <p:ph idx="1"/>
          </p:nvPr>
        </p:nvSpPr>
        <p:spPr/>
        <p:txBody>
          <a:bodyPr/>
          <a:lstStyle/>
          <a:p>
            <a:pPr marL="0" indent="0">
              <a:buClr>
                <a:srgbClr val="FF0000"/>
              </a:buClr>
              <a:buNone/>
            </a:pPr>
            <a:r>
              <a:rPr lang="en-IN" b="1" dirty="0"/>
              <a:t> </a:t>
            </a:r>
            <a:r>
              <a:rPr lang="en-IN" b="1" dirty="0" smtClean="0"/>
              <a:t>MOCK INTERVIEW MODULE:-</a:t>
            </a:r>
            <a:r>
              <a:rPr lang="en-US" b="1" dirty="0" smtClean="0"/>
              <a:t> </a:t>
            </a:r>
          </a:p>
          <a:p>
            <a:pPr marL="0" indent="0">
              <a:buClr>
                <a:srgbClr val="FF0000"/>
              </a:buClr>
              <a:buNone/>
            </a:pPr>
            <a:r>
              <a:rPr lang="en-US" b="1" dirty="0"/>
              <a:t> </a:t>
            </a:r>
            <a:r>
              <a:rPr lang="en-US" b="1" dirty="0" smtClean="0"/>
              <a:t>          </a:t>
            </a:r>
            <a:r>
              <a:rPr lang="en-US" sz="2000" b="1" dirty="0" smtClean="0"/>
              <a:t>Purpose</a:t>
            </a:r>
            <a:r>
              <a:rPr lang="en-US" sz="2000" b="1" dirty="0"/>
              <a:t>:</a:t>
            </a:r>
            <a:r>
              <a:rPr lang="en-US" sz="2000" dirty="0"/>
              <a:t/>
            </a:r>
            <a:br>
              <a:rPr lang="en-US" sz="2000" dirty="0"/>
            </a:br>
            <a:r>
              <a:rPr lang="en-US" sz="2000" dirty="0" smtClean="0"/>
              <a:t>                           To </a:t>
            </a:r>
            <a:r>
              <a:rPr lang="en-US" sz="2000" dirty="0"/>
              <a:t>simulate real interview scenarios, allowing users to practice and improve their performance through realistic experiences </a:t>
            </a:r>
            <a:r>
              <a:rPr lang="en-US" sz="2000" dirty="0" smtClean="0"/>
              <a:t>and </a:t>
            </a:r>
            <a:r>
              <a:rPr lang="en-US" sz="2000" dirty="0"/>
              <a:t>feedback</a:t>
            </a:r>
            <a:r>
              <a:rPr lang="en-US" sz="2000" dirty="0" smtClean="0"/>
              <a:t>.</a:t>
            </a:r>
          </a:p>
          <a:p>
            <a:pPr marL="0" indent="0">
              <a:buClr>
                <a:srgbClr val="FF0000"/>
              </a:buClr>
              <a:buNone/>
            </a:pPr>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         Essential Features:-</a:t>
            </a:r>
          </a:p>
          <a:p>
            <a:pPr marL="0" indent="0">
              <a:buClr>
                <a:srgbClr val="FF0000"/>
              </a:buClr>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a:t>Offers interview simulations tailored to specific jobs, helping users prepare for industry-relevant questions. Monitors performance across multiple sessions, helping users gauge improvement over time</a:t>
            </a:r>
            <a:r>
              <a:rPr lang="en-US" sz="2000" dirty="0" smtClean="0"/>
              <a:t>.</a:t>
            </a:r>
          </a:p>
          <a:p>
            <a:pPr marL="0" indent="0">
              <a:buClr>
                <a:srgbClr val="FF0000"/>
              </a:buClr>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Reasoning:-</a:t>
            </a:r>
          </a:p>
          <a:p>
            <a:pPr marL="0" indent="0">
              <a:buClr>
                <a:srgbClr val="FF0000"/>
              </a:buClr>
              <a:buNone/>
            </a:pPr>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                              </a:t>
            </a:r>
            <a:r>
              <a:rPr lang="en-US" sz="2000" dirty="0"/>
              <a:t>These features offer an immersive and personalized interview practice experience, boosting confidence and readiness for real-world scenarios</a:t>
            </a:r>
            <a:endParaRPr lang="en-US" sz="2000" b="1"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191DF9B0-1A13-B121-8024-278161501104}"/>
              </a:ext>
            </a:extLst>
          </p:cNvPr>
          <p:cNvSpPr>
            <a:spLocks noGrp="1"/>
          </p:cNvSpPr>
          <p:nvPr>
            <p:ph type="sldNum" sz="quarter" idx="12"/>
          </p:nvPr>
        </p:nvSpPr>
        <p:spPr/>
        <p:txBody>
          <a:bodyPr/>
          <a:lstStyle/>
          <a:p>
            <a:fld id="{672DB9CA-C85A-4E11-ADC0-8193E41C1656}" type="slidenum">
              <a:rPr lang="en-IN" b="1" smtClean="0">
                <a:solidFill>
                  <a:schemeClr val="tx1"/>
                </a:solidFill>
              </a:rPr>
              <a:t>13</a:t>
            </a:fld>
            <a:endParaRPr lang="en-IN" b="1" dirty="0">
              <a:solidFill>
                <a:schemeClr val="tx1"/>
              </a:solidFill>
            </a:endParaRPr>
          </a:p>
        </p:txBody>
      </p:sp>
    </p:spTree>
    <p:extLst>
      <p:ext uri="{BB962C8B-B14F-4D97-AF65-F5344CB8AC3E}">
        <p14:creationId xmlns:p14="http://schemas.microsoft.com/office/powerpoint/2010/main" val="2855988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52E0A52-D6D8-CA5C-E873-4B538C4426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0807302D-DA4B-9D23-3059-458992115FE1}"/>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MODULE-5</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6F37B505-64D6-E4A3-BD37-21FFF33342AE}"/>
              </a:ext>
            </a:extLst>
          </p:cNvPr>
          <p:cNvSpPr>
            <a:spLocks noGrp="1"/>
          </p:cNvSpPr>
          <p:nvPr>
            <p:ph idx="1"/>
          </p:nvPr>
        </p:nvSpPr>
        <p:spPr/>
        <p:txBody>
          <a:bodyPr/>
          <a:lstStyle/>
          <a:p>
            <a:pPr marL="0" indent="0">
              <a:buClr>
                <a:srgbClr val="FF0000"/>
              </a:buClr>
              <a:buNone/>
            </a:pPr>
            <a:r>
              <a:rPr lang="en-IN" b="1" dirty="0" smtClean="0"/>
              <a:t>FEEDBACK &amp; ANALYTICS MODULE:-</a:t>
            </a:r>
          </a:p>
          <a:p>
            <a:pPr marL="0" indent="0">
              <a:buClr>
                <a:srgbClr val="FF0000"/>
              </a:buClr>
              <a:buNone/>
            </a:pPr>
            <a:r>
              <a:rPr lang="en-IN" sz="2000" b="1" dirty="0"/>
              <a:t> </a:t>
            </a:r>
            <a:r>
              <a:rPr lang="en-IN" sz="2000" b="1" dirty="0" smtClean="0"/>
              <a:t>          </a:t>
            </a:r>
            <a:r>
              <a:rPr lang="en-US" sz="2000" b="1" dirty="0"/>
              <a:t>Purpose:</a:t>
            </a:r>
            <a:r>
              <a:rPr lang="en-US" sz="2000" dirty="0"/>
              <a:t/>
            </a:r>
            <a:br>
              <a:rPr lang="en-US" sz="2000" dirty="0"/>
            </a:br>
            <a:r>
              <a:rPr lang="en-US" sz="2000" dirty="0" smtClean="0"/>
              <a:t>                            To </a:t>
            </a:r>
            <a:r>
              <a:rPr lang="en-US" sz="2000" dirty="0"/>
              <a:t>provide users with actionable insights based on their performance, helping them identify strengths and areas for improvement</a:t>
            </a:r>
            <a:r>
              <a:rPr lang="en-US" dirty="0"/>
              <a:t>.</a:t>
            </a:r>
            <a:r>
              <a:rPr lang="en-IN" b="1" dirty="0" smtClean="0"/>
              <a:t> </a:t>
            </a:r>
          </a:p>
          <a:p>
            <a:pPr marL="0" indent="0">
              <a:buClr>
                <a:srgbClr val="FF0000"/>
              </a:buClr>
              <a:buNone/>
            </a:pPr>
            <a:r>
              <a:rPr lang="en-US" sz="2000" b="1" dirty="0" smtClean="0"/>
              <a:t>            Essential Features:-</a:t>
            </a:r>
          </a:p>
          <a:p>
            <a:pPr marL="0" indent="0">
              <a:buClr>
                <a:srgbClr val="FF0000"/>
              </a:buClr>
              <a:buNone/>
            </a:pPr>
            <a:r>
              <a:rPr lang="en-US" sz="2000" b="1" dirty="0"/>
              <a:t> </a:t>
            </a:r>
            <a:r>
              <a:rPr lang="en-US" sz="2000" b="1" dirty="0" smtClean="0"/>
              <a:t>                                              </a:t>
            </a:r>
            <a:r>
              <a:rPr lang="en-US" sz="2000" dirty="0" smtClean="0"/>
              <a:t>Provides </a:t>
            </a:r>
            <a:r>
              <a:rPr lang="en-US" sz="2000" dirty="0"/>
              <a:t>iterative feedback after each session, encouraging users to refine their skills consistently</a:t>
            </a:r>
            <a:r>
              <a:rPr lang="en-US" sz="2000" dirty="0" smtClean="0"/>
              <a:t>.</a:t>
            </a:r>
          </a:p>
          <a:p>
            <a:pPr marL="0" indent="0">
              <a:buClr>
                <a:srgbClr val="FF0000"/>
              </a:buClr>
              <a:buNone/>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Reasoning:-</a:t>
            </a:r>
          </a:p>
          <a:p>
            <a:pPr marL="0" indent="0">
              <a:buClr>
                <a:srgbClr val="FF0000"/>
              </a:buClr>
              <a:buNone/>
            </a:pPr>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                                    </a:t>
            </a:r>
            <a:r>
              <a:rPr lang="en-US" sz="2000" dirty="0"/>
              <a:t>This module ensures a data-driven approach to learning, empowering users to make informed decisions about their interview preparation journey.</a:t>
            </a:r>
            <a:endParaRPr lang="en-US" sz="2000" b="1"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60D8CA42-9B5A-DCA4-CF9B-63E0CB3C0181}"/>
              </a:ext>
            </a:extLst>
          </p:cNvPr>
          <p:cNvSpPr>
            <a:spLocks noGrp="1"/>
          </p:cNvSpPr>
          <p:nvPr>
            <p:ph type="sldNum" sz="quarter" idx="12"/>
          </p:nvPr>
        </p:nvSpPr>
        <p:spPr/>
        <p:txBody>
          <a:bodyPr/>
          <a:lstStyle/>
          <a:p>
            <a:fld id="{672DB9CA-C85A-4E11-ADC0-8193E41C1656}" type="slidenum">
              <a:rPr lang="en-IN" b="1" smtClean="0">
                <a:solidFill>
                  <a:schemeClr val="tx1"/>
                </a:solidFill>
              </a:rPr>
              <a:t>14</a:t>
            </a:fld>
            <a:endParaRPr lang="en-IN" b="1" dirty="0">
              <a:solidFill>
                <a:schemeClr val="tx1"/>
              </a:solidFill>
            </a:endParaRPr>
          </a:p>
        </p:txBody>
      </p:sp>
    </p:spTree>
    <p:extLst>
      <p:ext uri="{BB962C8B-B14F-4D97-AF65-F5344CB8AC3E}">
        <p14:creationId xmlns:p14="http://schemas.microsoft.com/office/powerpoint/2010/main" val="206589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04356E-6FC8-683E-D337-621A4419C54E}"/>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 AND DISCUSSION</a:t>
            </a:r>
          </a:p>
        </p:txBody>
      </p:sp>
      <p:sp>
        <p:nvSpPr>
          <p:cNvPr id="5" name="Slide Number Placeholder 4">
            <a:extLst>
              <a:ext uri="{FF2B5EF4-FFF2-40B4-BE49-F238E27FC236}">
                <a16:creationId xmlns:a16="http://schemas.microsoft.com/office/drawing/2014/main" xmlns="" id="{BA6CD300-6FEA-6D2C-C5B2-700E7B4A8206}"/>
              </a:ext>
            </a:extLst>
          </p:cNvPr>
          <p:cNvSpPr>
            <a:spLocks noGrp="1"/>
          </p:cNvSpPr>
          <p:nvPr>
            <p:ph type="sldNum" sz="quarter" idx="12"/>
          </p:nvPr>
        </p:nvSpPr>
        <p:spPr/>
        <p:txBody>
          <a:bodyPr/>
          <a:lstStyle/>
          <a:p>
            <a:fld id="{672DB9CA-C85A-4E11-ADC0-8193E41C1656}" type="slidenum">
              <a:rPr lang="en-IN" b="1" smtClean="0">
                <a:solidFill>
                  <a:schemeClr val="tx1"/>
                </a:solidFill>
              </a:rPr>
              <a:t>15</a:t>
            </a:fld>
            <a:endParaRPr lang="en-IN" b="1" dirty="0">
              <a:solidFill>
                <a:schemeClr val="tx1"/>
              </a:solidFill>
            </a:endParaRPr>
          </a:p>
        </p:txBody>
      </p:sp>
      <p:sp>
        <p:nvSpPr>
          <p:cNvPr id="13" name="TextBox 12"/>
          <p:cNvSpPr txBox="1"/>
          <p:nvPr/>
        </p:nvSpPr>
        <p:spPr>
          <a:xfrm>
            <a:off x="201027" y="2014458"/>
            <a:ext cx="10369152" cy="3416320"/>
          </a:xfrm>
          <a:prstGeom prst="rect">
            <a:avLst/>
          </a:prstGeom>
          <a:noFill/>
        </p:spPr>
        <p:txBody>
          <a:bodyPr wrap="square" rtlCol="0">
            <a:spAutoFit/>
          </a:bodyPr>
          <a:lstStyle/>
          <a:p>
            <a:pPr marL="285750" indent="-285750">
              <a:buClr>
                <a:srgbClr val="FF0000"/>
              </a:buClr>
              <a:buFont typeface="Arial" pitchFamily="34" charset="0"/>
              <a:buChar char="•"/>
            </a:pPr>
            <a:r>
              <a:rPr lang="en-US" dirty="0" smtClean="0"/>
              <a:t>The </a:t>
            </a:r>
            <a:r>
              <a:rPr lang="en-US" dirty="0"/>
              <a:t>development of an </a:t>
            </a:r>
            <a:r>
              <a:rPr lang="en-US" b="1" dirty="0"/>
              <a:t>interview job preparation webpage</a:t>
            </a:r>
            <a:r>
              <a:rPr lang="en-US" dirty="0"/>
              <a:t> yielded several valuable insights. User-centered modules, such as a resume builder, interactive mock interviews, and personalized question banks, were shown to significantly enhance preparation outcomes. Research highlights the importance of structured </a:t>
            </a:r>
            <a:r>
              <a:rPr lang="en-US" dirty="0" smtClean="0"/>
              <a:t>interviews. </a:t>
            </a:r>
            <a:r>
              <a:rPr lang="en-US" dirty="0"/>
              <a:t>Additionally, AI-driven tools like real-time feedback systems and emotion analysis were found to improve users' communication and confidence【17†source】.</a:t>
            </a:r>
          </a:p>
          <a:p>
            <a:pPr>
              <a:buClr>
                <a:srgbClr val="FF0000"/>
              </a:buClr>
            </a:pPr>
            <a:endParaRPr lang="en-US" dirty="0" smtClean="0"/>
          </a:p>
          <a:p>
            <a:pPr marL="285750" indent="-285750">
              <a:buClr>
                <a:srgbClr val="FF0000"/>
              </a:buClr>
              <a:buFont typeface="Arial" pitchFamily="34" charset="0"/>
              <a:buChar char="•"/>
            </a:pPr>
            <a:r>
              <a:rPr lang="en-US" dirty="0" smtClean="0"/>
              <a:t>The </a:t>
            </a:r>
            <a:r>
              <a:rPr lang="en-US" dirty="0"/>
              <a:t>integration of company-specific insights and industry trends ensures that candidates are well-prepared for both technical and behavioral questions. Discussion also emphasized the role of feedback loops and practice sessions in boosting performance, as continuous improvement models help users refine their strategies effectively. These findings underscore the potential of digital platforms to empower job seekers, offering holistic and data-driven support tailored to individual needs.</a:t>
            </a:r>
          </a:p>
          <a:p>
            <a:pPr marL="285750" indent="-285750">
              <a:buClr>
                <a:srgbClr val="FF0000"/>
              </a:buClr>
              <a:buFont typeface="Arial" pitchFamily="34" charset="0"/>
              <a:buChar char="•"/>
            </a:pPr>
            <a:endParaRPr lang="en-US" dirty="0"/>
          </a:p>
        </p:txBody>
      </p:sp>
    </p:spTree>
    <p:extLst>
      <p:ext uri="{BB962C8B-B14F-4D97-AF65-F5344CB8AC3E}">
        <p14:creationId xmlns:p14="http://schemas.microsoft.com/office/powerpoint/2010/main" val="4214116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6"/>
            <a:ext cx="12192000" cy="662782"/>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pPr>
              <a:buClr>
                <a:srgbClr val="FF0000"/>
              </a:buClr>
            </a:pPr>
            <a:r>
              <a:rPr lang="en-US" dirty="0" smtClean="0"/>
              <a:t>An </a:t>
            </a:r>
            <a:r>
              <a:rPr lang="en-US" b="1" dirty="0"/>
              <a:t>interview job preparation webpage</a:t>
            </a:r>
            <a:r>
              <a:rPr lang="en-US" dirty="0"/>
              <a:t> serves as a crucial tool for job seekers, offering comprehensive resources and guidance to improve their chances of success</a:t>
            </a:r>
            <a:r>
              <a:rPr lang="en-US" dirty="0" smtClean="0"/>
              <a:t>.</a:t>
            </a:r>
          </a:p>
          <a:p>
            <a:pPr>
              <a:buClr>
                <a:srgbClr val="FF0000"/>
              </a:buClr>
            </a:pPr>
            <a:r>
              <a:rPr lang="en-US" dirty="0" smtClean="0"/>
              <a:t> </a:t>
            </a:r>
            <a:r>
              <a:rPr lang="en-US" dirty="0"/>
              <a:t>By integrating modules such as resume builders, mock interview practice, question banks, and company research tools, the platform can cater to diverse user needs. </a:t>
            </a:r>
            <a:endParaRPr lang="en-US" dirty="0" smtClean="0"/>
          </a:p>
          <a:p>
            <a:pPr>
              <a:buClr>
                <a:srgbClr val="FF0000"/>
              </a:buClr>
            </a:pPr>
            <a:r>
              <a:rPr lang="en-US" dirty="0" smtClean="0"/>
              <a:t>Emphasizing </a:t>
            </a:r>
            <a:r>
              <a:rPr lang="en-US" dirty="0"/>
              <a:t>structured interview techniques, personalized feedback, and AI-driven mock scenarios ensures users can refine their skills effectively. </a:t>
            </a:r>
            <a:endParaRPr lang="en-US" dirty="0" smtClean="0"/>
          </a:p>
          <a:p>
            <a:pPr>
              <a:buClr>
                <a:srgbClr val="FF0000"/>
              </a:buClr>
            </a:pPr>
            <a:r>
              <a:rPr lang="en-US" dirty="0" smtClean="0"/>
              <a:t>Ultimately</a:t>
            </a:r>
            <a:r>
              <a:rPr lang="en-US" dirty="0"/>
              <a:t>, the combination of technology and expert insights empowers candidates to approach interviews with confidence, improving their ability to present themselves professionally and secure desired job opportunities.</a:t>
            </a:r>
          </a:p>
          <a:p>
            <a:pPr algn="just">
              <a:buClr>
                <a:srgbClr val="FF0000"/>
              </a:buClr>
            </a:pP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buClr>
                <a:srgbClr val="FF0000"/>
              </a:buClr>
            </a:pP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730D2D25-F808-2E84-D9B9-AFDF4295C52A}"/>
              </a:ext>
            </a:extLst>
          </p:cNvPr>
          <p:cNvSpPr>
            <a:spLocks noGrp="1"/>
          </p:cNvSpPr>
          <p:nvPr>
            <p:ph type="sldNum" sz="quarter" idx="12"/>
          </p:nvPr>
        </p:nvSpPr>
        <p:spPr/>
        <p:txBody>
          <a:bodyPr/>
          <a:lstStyle/>
          <a:p>
            <a:fld id="{672DB9CA-C85A-4E11-ADC0-8193E41C1656}" type="slidenum">
              <a:rPr lang="en-IN" b="1" smtClean="0">
                <a:solidFill>
                  <a:schemeClr val="tx1"/>
                </a:solidFill>
              </a:rPr>
              <a:t>16</a:t>
            </a:fld>
            <a:endParaRPr lang="en-IN" b="1" dirty="0">
              <a:solidFill>
                <a:schemeClr val="tx1"/>
              </a:solidFill>
            </a:endParaRPr>
          </a:p>
        </p:txBody>
      </p:sp>
    </p:spTree>
    <p:extLst>
      <p:ext uri="{BB962C8B-B14F-4D97-AF65-F5344CB8AC3E}">
        <p14:creationId xmlns:p14="http://schemas.microsoft.com/office/powerpoint/2010/main" val="2315211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936" y="2746016"/>
            <a:ext cx="10515600" cy="1325563"/>
          </a:xfrm>
        </p:spPr>
        <p:txBody>
          <a:bodyPr>
            <a:noAutofit/>
          </a:bodyPr>
          <a:lstStyle/>
          <a:p>
            <a:pPr algn="ctr"/>
            <a:r>
              <a:rPr lang="en-US" sz="9600" b="1" dirty="0">
                <a:solidFill>
                  <a:srgbClr val="FF0000"/>
                </a:solidFill>
                <a:effectLst>
                  <a:outerShdw blurRad="38100" dist="38100" dir="2700000" algn="tl">
                    <a:srgbClr val="000000">
                      <a:alpha val="43137"/>
                    </a:srgbClr>
                  </a:outerShdw>
                </a:effectLst>
              </a:rPr>
              <a:t>THANK YOU</a:t>
            </a:r>
            <a:endParaRPr lang="en-IN" sz="9600" b="1" dirty="0">
              <a:solidFill>
                <a:srgbClr val="FF0000"/>
              </a:solidFill>
              <a:effectLst>
                <a:outerShdw blurRad="38100" dist="38100" dir="2700000" algn="tl">
                  <a:srgbClr val="000000">
                    <a:alpha val="43137"/>
                  </a:srgbClr>
                </a:outerShdw>
              </a:effectLst>
            </a:endParaRPr>
          </a:p>
        </p:txBody>
      </p:sp>
      <p:sp>
        <p:nvSpPr>
          <p:cNvPr id="4" name="Slide Number Placeholder 3">
            <a:extLst>
              <a:ext uri="{FF2B5EF4-FFF2-40B4-BE49-F238E27FC236}">
                <a16:creationId xmlns:a16="http://schemas.microsoft.com/office/drawing/2014/main" xmlns="" id="{A4DB402E-B753-B603-33B2-F32A456D19BC}"/>
              </a:ext>
            </a:extLst>
          </p:cNvPr>
          <p:cNvSpPr>
            <a:spLocks noGrp="1"/>
          </p:cNvSpPr>
          <p:nvPr>
            <p:ph type="sldNum" sz="quarter" idx="12"/>
          </p:nvPr>
        </p:nvSpPr>
        <p:spPr>
          <a:xfrm>
            <a:off x="9448800" y="6492875"/>
            <a:ext cx="2743200" cy="365125"/>
          </a:xfrm>
        </p:spPr>
        <p:txBody>
          <a:bodyPr/>
          <a:lstStyle/>
          <a:p>
            <a:fld id="{672DB9CA-C85A-4E11-ADC0-8193E41C1656}" type="slidenum">
              <a:rPr lang="en-IN" b="1" smtClean="0">
                <a:solidFill>
                  <a:schemeClr val="tx1"/>
                </a:solidFill>
              </a:rPr>
              <a:t>17</a:t>
            </a:fld>
            <a:endParaRPr lang="en-IN" b="1" dirty="0">
              <a:solidFill>
                <a:schemeClr val="tx1"/>
              </a:solidFill>
            </a:endParaRPr>
          </a:p>
        </p:txBody>
      </p:sp>
    </p:spTree>
    <p:extLst>
      <p:ext uri="{BB962C8B-B14F-4D97-AF65-F5344CB8AC3E}">
        <p14:creationId xmlns:p14="http://schemas.microsoft.com/office/powerpoint/2010/main" val="3329782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807244" y="4422148"/>
            <a:ext cx="10602436" cy="2014853"/>
          </a:xfrm>
        </p:spPr>
        <p:txBody>
          <a:bodyPr>
            <a:normAutofit lnSpcReduction="10000"/>
          </a:bodyPr>
          <a:lstStyle/>
          <a:p>
            <a:pPr marL="0" indent="0">
              <a:buNone/>
            </a:pP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Guided by</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Team</a:t>
            </a:r>
          </a:p>
          <a:p>
            <a:pPr marL="0" indent="0">
              <a:buNone/>
            </a:pPr>
            <a:r>
              <a:rPr lang="en-US" sz="2400" b="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Mrs.K.VALLI</a:t>
            </a:r>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PRIYADHARSHINI.Ph.d</a:t>
            </a:r>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MUHUNDAN S(811722104095)</a:t>
            </a: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None/>
            </a:pPr>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Assistant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Professor, CSE 			</a:t>
            </a:r>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PRITHICK ROSHAN S </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(811722104113)</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RAJESH R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811722104117)</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xmlns="" id="{BF565CA9-DAD9-64ED-2AB9-0930232FCD31}"/>
              </a:ext>
            </a:extLst>
          </p:cNvPr>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t>2</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11" name="Title 1">
            <a:extLst>
              <a:ext uri="{FF2B5EF4-FFF2-40B4-BE49-F238E27FC236}">
                <a16:creationId xmlns:a16="http://schemas.microsoft.com/office/drawing/2014/main" xmlns="" id="{AF97A502-958A-FC6B-BDB0-7D11A34701C7}"/>
              </a:ext>
            </a:extLst>
          </p:cNvPr>
          <p:cNvSpPr txBox="1">
            <a:spLocks/>
          </p:cNvSpPr>
          <p:nvPr/>
        </p:nvSpPr>
        <p:spPr>
          <a:xfrm>
            <a:off x="0" y="1143635"/>
            <a:ext cx="12192000" cy="113792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smtClean="0"/>
              <a:t>                        INTERACTIVE </a:t>
            </a:r>
            <a:r>
              <a:rPr lang="en-US" sz="3600" b="1" dirty="0"/>
              <a:t>JOB </a:t>
            </a:r>
            <a:r>
              <a:rPr lang="en-US" sz="3600" b="1" dirty="0" smtClean="0"/>
              <a:t>INTERVIEW</a:t>
            </a:r>
          </a:p>
          <a:p>
            <a:pPr marL="0" indent="0">
              <a:buNone/>
            </a:pPr>
            <a:r>
              <a:rPr lang="en-US" sz="3600" b="1" dirty="0"/>
              <a:t> </a:t>
            </a:r>
            <a:r>
              <a:rPr lang="en-US" sz="3600" b="1" dirty="0" smtClean="0"/>
              <a:t>                                    PREPERATION</a:t>
            </a:r>
            <a:endParaRPr lang="en-US" sz="3600" b="1" dirty="0"/>
          </a:p>
        </p:txBody>
      </p:sp>
    </p:spTree>
    <p:extLst>
      <p:ext uri="{BB962C8B-B14F-4D97-AF65-F5344CB8AC3E}">
        <p14:creationId xmlns:p14="http://schemas.microsoft.com/office/powerpoint/2010/main" val="3441403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41679"/>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 OF THE PROJECT</a:t>
            </a:r>
            <a:endParaRPr lang="en-IN" sz="3600" dirty="0">
              <a:solidFill>
                <a:srgbClr val="FF0000"/>
              </a:solidFill>
            </a:endParaRPr>
          </a:p>
        </p:txBody>
      </p:sp>
      <p:sp>
        <p:nvSpPr>
          <p:cNvPr id="3" name="Content Placeholder 2"/>
          <p:cNvSpPr>
            <a:spLocks noGrp="1"/>
          </p:cNvSpPr>
          <p:nvPr>
            <p:ph idx="1"/>
          </p:nvPr>
        </p:nvSpPr>
        <p:spPr>
          <a:xfrm>
            <a:off x="767408" y="1268760"/>
            <a:ext cx="10662920" cy="3931940"/>
          </a:xfrm>
        </p:spPr>
        <p:txBody>
          <a:bodyPr>
            <a:normAutofit fontScale="62500" lnSpcReduction="20000"/>
          </a:bodyPr>
          <a:lstStyle/>
          <a:p>
            <a:endParaRPr lang="en-US" b="1" dirty="0" smtClean="0"/>
          </a:p>
          <a:p>
            <a:endParaRPr lang="en-US" b="1" dirty="0"/>
          </a:p>
          <a:p>
            <a:pPr>
              <a:buClr>
                <a:srgbClr val="FF0000"/>
              </a:buClr>
            </a:pPr>
            <a:r>
              <a:rPr lang="en-US" sz="3200" b="1" dirty="0" smtClean="0"/>
              <a:t>Practicing </a:t>
            </a:r>
            <a:r>
              <a:rPr lang="en-US" sz="3200" b="1" dirty="0"/>
              <a:t>Interview Questions</a:t>
            </a:r>
            <a:r>
              <a:rPr lang="en-US" b="1" dirty="0"/>
              <a:t>:</a:t>
            </a:r>
            <a:r>
              <a:rPr lang="en-US" dirty="0"/>
              <a:t/>
            </a:r>
            <a:br>
              <a:rPr lang="en-US" dirty="0"/>
            </a:br>
            <a:r>
              <a:rPr lang="en-US" dirty="0"/>
              <a:t>Anticipating commonly asked interview questions, such as those about strengths, weaknesses, past experiences, and behavioral situations ,</a:t>
            </a:r>
            <a:r>
              <a:rPr lang="en-US" dirty="0" smtClean="0"/>
              <a:t> </a:t>
            </a:r>
            <a:r>
              <a:rPr lang="en-US" dirty="0"/>
              <a:t>and preparing structured, concise, and impactful responses.</a:t>
            </a:r>
          </a:p>
          <a:p>
            <a:pPr>
              <a:buClr>
                <a:srgbClr val="FF0000"/>
              </a:buClr>
            </a:pPr>
            <a:r>
              <a:rPr lang="en-US" sz="3200" b="1" dirty="0"/>
              <a:t>Refining Communication </a:t>
            </a:r>
            <a:r>
              <a:rPr lang="en-US" sz="3200" b="1" dirty="0" smtClean="0"/>
              <a:t>Skills:</a:t>
            </a:r>
            <a:br>
              <a:rPr lang="en-US" sz="3200" b="1" dirty="0" smtClean="0"/>
            </a:br>
            <a:r>
              <a:rPr lang="en-US" dirty="0" smtClean="0"/>
              <a:t>Enhancing </a:t>
            </a:r>
            <a:r>
              <a:rPr lang="en-US" dirty="0"/>
              <a:t>my verbal and non-verbal communication, including tone, clarity, and body language, to ensure that I present myself with confidence, professionalism, and enthusiasm during the interview.</a:t>
            </a:r>
          </a:p>
          <a:p>
            <a:pPr>
              <a:buClr>
                <a:srgbClr val="FF0000"/>
              </a:buClr>
            </a:pPr>
            <a:r>
              <a:rPr lang="en-US" sz="3200" b="1" dirty="0"/>
              <a:t>Developing Questions for the Interviewer</a:t>
            </a:r>
            <a:r>
              <a:rPr lang="en-US" b="1" dirty="0"/>
              <a:t>:</a:t>
            </a:r>
            <a:r>
              <a:rPr lang="en-US" dirty="0"/>
              <a:t/>
            </a:r>
            <a:br>
              <a:rPr lang="en-US" dirty="0"/>
            </a:br>
            <a:r>
              <a:rPr lang="en-US" dirty="0"/>
              <a:t>Formulating insightful and thoughtful questions about the company, team dynamics, or job role to show my genuine interest in the position and the organization.</a:t>
            </a:r>
          </a:p>
          <a:p>
            <a:pPr>
              <a:buClr>
                <a:srgbClr val="FF0000"/>
              </a:buClr>
            </a:pPr>
            <a:r>
              <a:rPr lang="en-US" sz="3200" b="1" dirty="0"/>
              <a:t>Reviewing Technical Skills and Knowledge</a:t>
            </a:r>
            <a:r>
              <a:rPr lang="en-US" b="1" dirty="0"/>
              <a:t>:</a:t>
            </a:r>
            <a:r>
              <a:rPr lang="en-US" dirty="0"/>
              <a:t/>
            </a:r>
            <a:br>
              <a:rPr lang="en-US" dirty="0"/>
            </a:br>
            <a:r>
              <a:rPr lang="en-US" dirty="0"/>
              <a:t>If applicable, preparing for any technical assessments or skill-based evaluations that might be part of the interview process, and ensuring I am up-to-date on industry trends or tools relevant to the role.</a:t>
            </a:r>
          </a:p>
          <a:p>
            <a:pPr marL="0" indent="0" algn="just">
              <a:buClr>
                <a:srgbClr val="FF0000"/>
              </a:buClr>
              <a:buNone/>
            </a:pPr>
            <a:r>
              <a:rPr lang="en-IN" dirty="0" smtClean="0"/>
              <a:t> </a:t>
            </a:r>
            <a:endParaRPr lang="en-IN" dirty="0"/>
          </a:p>
        </p:txBody>
      </p:sp>
      <p:sp>
        <p:nvSpPr>
          <p:cNvPr id="5" name="Slide Number Placeholder 4">
            <a:extLst>
              <a:ext uri="{FF2B5EF4-FFF2-40B4-BE49-F238E27FC236}">
                <a16:creationId xmlns:a16="http://schemas.microsoft.com/office/drawing/2014/main" xmlns="" id="{DD0719CA-84EC-48A5-22A6-771E02128899}"/>
              </a:ext>
            </a:extLst>
          </p:cNvPr>
          <p:cNvSpPr>
            <a:spLocks noGrp="1"/>
          </p:cNvSpPr>
          <p:nvPr>
            <p:ph type="sldNum" sz="quarter" idx="12"/>
          </p:nvPr>
        </p:nvSpPr>
        <p:spPr/>
        <p:txBody>
          <a:bodyPr/>
          <a:lstStyle/>
          <a:p>
            <a:fld id="{672DB9CA-C85A-4E11-ADC0-8193E41C1656}" type="slidenum">
              <a:rPr lang="en-IN" b="1" smtClean="0">
                <a:solidFill>
                  <a:schemeClr val="tx1"/>
                </a:solidFill>
              </a:rPr>
              <a:t>3</a:t>
            </a:fld>
            <a:endParaRPr lang="en-IN" b="1">
              <a:solidFill>
                <a:schemeClr val="tx1"/>
              </a:solidFill>
            </a:endParaRPr>
          </a:p>
        </p:txBody>
      </p:sp>
    </p:spTree>
    <p:extLst>
      <p:ext uri="{BB962C8B-B14F-4D97-AF65-F5344CB8AC3E}">
        <p14:creationId xmlns:p14="http://schemas.microsoft.com/office/powerpoint/2010/main" val="142051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98B144-E1E7-CE6B-C627-835A3E9237B8}"/>
              </a:ext>
            </a:extLst>
          </p:cNvPr>
          <p:cNvSpPr>
            <a:spLocks noGrp="1"/>
          </p:cNvSpPr>
          <p:nvPr>
            <p:ph type="title"/>
          </p:nvPr>
        </p:nvSpPr>
        <p:spPr>
          <a:xfrm>
            <a:off x="0" y="1"/>
            <a:ext cx="12192000" cy="802640"/>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a:t>
            </a:r>
          </a:p>
        </p:txBody>
      </p:sp>
      <p:sp>
        <p:nvSpPr>
          <p:cNvPr id="5" name="Slide Number Placeholder 4">
            <a:extLst>
              <a:ext uri="{FF2B5EF4-FFF2-40B4-BE49-F238E27FC236}">
                <a16:creationId xmlns:a16="http://schemas.microsoft.com/office/drawing/2014/main" xmlns="" id="{FC48DD8C-1D8F-B9DE-4B9C-20A58B885B5A}"/>
              </a:ext>
            </a:extLst>
          </p:cNvPr>
          <p:cNvSpPr>
            <a:spLocks noGrp="1"/>
          </p:cNvSpPr>
          <p:nvPr>
            <p:ph type="sldNum" sz="quarter" idx="12"/>
          </p:nvPr>
        </p:nvSpPr>
        <p:spPr/>
        <p:txBody>
          <a:bodyPr/>
          <a:lstStyle/>
          <a:p>
            <a:fld id="{672DB9CA-C85A-4E11-ADC0-8193E41C1656}" type="slidenum">
              <a:rPr lang="en-IN" b="1" smtClean="0">
                <a:solidFill>
                  <a:schemeClr val="tx1"/>
                </a:solidFill>
              </a:rPr>
              <a:t>4</a:t>
            </a:fld>
            <a:endParaRPr lang="en-IN" b="1">
              <a:solidFill>
                <a:schemeClr val="tx1"/>
              </a:solidFill>
            </a:endParaRPr>
          </a:p>
        </p:txBody>
      </p:sp>
      <p:sp>
        <p:nvSpPr>
          <p:cNvPr id="13" name="TextBox 12"/>
          <p:cNvSpPr txBox="1"/>
          <p:nvPr/>
        </p:nvSpPr>
        <p:spPr>
          <a:xfrm>
            <a:off x="479376" y="1844824"/>
            <a:ext cx="184731" cy="369332"/>
          </a:xfrm>
          <a:prstGeom prst="rect">
            <a:avLst/>
          </a:prstGeom>
          <a:noFill/>
        </p:spPr>
        <p:txBody>
          <a:bodyPr wrap="none" rtlCol="0">
            <a:spAutoFit/>
          </a:bodyPr>
          <a:lstStyle/>
          <a:p>
            <a:endParaRPr lang="en-US" dirty="0"/>
          </a:p>
        </p:txBody>
      </p:sp>
      <p:sp>
        <p:nvSpPr>
          <p:cNvPr id="20" name="Rectangle 19"/>
          <p:cNvSpPr/>
          <p:nvPr/>
        </p:nvSpPr>
        <p:spPr>
          <a:xfrm>
            <a:off x="1703512" y="2029490"/>
            <a:ext cx="8232576" cy="3170099"/>
          </a:xfrm>
          <a:prstGeom prst="rect">
            <a:avLst/>
          </a:prstGeom>
        </p:spPr>
        <p:txBody>
          <a:bodyPr wrap="square">
            <a:spAutoFit/>
          </a:bodyPr>
          <a:lstStyle/>
          <a:p>
            <a:r>
              <a:rPr lang="en-US" sz="2000" dirty="0"/>
              <a:t>An </a:t>
            </a:r>
            <a:r>
              <a:rPr lang="en-US" sz="2000" b="1" dirty="0"/>
              <a:t>interview job preparation website</a:t>
            </a:r>
            <a:r>
              <a:rPr lang="en-US" sz="2000" dirty="0"/>
              <a:t> serves as a comprehensive platform designed to equip job seekers with essential tools and strategies for success. It offers tailored resources, including resume and cover letter templates, common interview questions, and expert guidance on crafting impactful responses. Users can access interactive mock interviews, tips on mastering body language, and advice on handling different interview formats such as virtual, technical, and behavioral. The platform also features industry-specific insights, scheduling tools, and personalized feedback to boost confidence and readiness. By integrating practical exercises with expert advice, the website empowers users to showcase their strengths and secure their desired roles.</a:t>
            </a:r>
          </a:p>
        </p:txBody>
      </p:sp>
    </p:spTree>
    <p:extLst>
      <p:ext uri="{BB962C8B-B14F-4D97-AF65-F5344CB8AC3E}">
        <p14:creationId xmlns:p14="http://schemas.microsoft.com/office/powerpoint/2010/main" val="2064180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2">
            <a:extLst>
              <a:ext uri="{FF2B5EF4-FFF2-40B4-BE49-F238E27FC236}">
                <a16:creationId xmlns:a16="http://schemas.microsoft.com/office/drawing/2014/main" xmlns="" id="{51458D68-90BE-78C0-2D1F-5F06A014E9AE}"/>
              </a:ext>
            </a:extLst>
          </p:cNvPr>
          <p:cNvSpPr>
            <a:spLocks noGrp="1"/>
          </p:cNvSpPr>
          <p:nvPr/>
        </p:nvSpPr>
        <p:spPr>
          <a:xfrm>
            <a:off x="8753993" y="62420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3" name="Slide Number Placeholder 2">
            <a:extLst>
              <a:ext uri="{FF2B5EF4-FFF2-40B4-BE49-F238E27FC236}">
                <a16:creationId xmlns:a16="http://schemas.microsoft.com/office/drawing/2014/main" xmlns="" id="{DA96CADC-10C3-2DD9-AD6B-3084811AC52C}"/>
              </a:ext>
            </a:extLst>
          </p:cNvPr>
          <p:cNvSpPr>
            <a:spLocks noGrp="1"/>
          </p:cNvSpPr>
          <p:nvPr>
            <p:ph type="sldNum" sz="quarter" idx="12"/>
          </p:nvPr>
        </p:nvSpPr>
        <p:spPr/>
        <p:txBody>
          <a:bodyPr/>
          <a:lstStyle/>
          <a:p>
            <a:fld id="{672DB9CA-C85A-4E11-ADC0-8193E41C1656}" type="slidenum">
              <a:rPr lang="en-IN" b="1" smtClean="0">
                <a:solidFill>
                  <a:schemeClr val="tx1"/>
                </a:solidFill>
              </a:rPr>
              <a:t>5</a:t>
            </a:fld>
            <a:endParaRPr lang="en-IN" b="1" dirty="0">
              <a:solidFill>
                <a:schemeClr val="tx1"/>
              </a:solidFill>
            </a:endParaRPr>
          </a:p>
        </p:txBody>
      </p:sp>
      <p:sp>
        <p:nvSpPr>
          <p:cNvPr id="10" name="Rectangle 9">
            <a:extLst>
              <a:ext uri="{FF2B5EF4-FFF2-40B4-BE49-F238E27FC236}">
                <a16:creationId xmlns:a16="http://schemas.microsoft.com/office/drawing/2014/main" xmlns="" id="{484444ED-5485-8FAF-9816-CC5770D0B3F8}"/>
              </a:ext>
            </a:extLst>
          </p:cNvPr>
          <p:cNvSpPr/>
          <p:nvPr/>
        </p:nvSpPr>
        <p:spPr>
          <a:xfrm>
            <a:off x="3389307" y="0"/>
            <a:ext cx="5199693" cy="646331"/>
          </a:xfrm>
          <a:prstGeom prst="rect">
            <a:avLst/>
          </a:prstGeom>
          <a:noFill/>
        </p:spPr>
        <p:txBody>
          <a:bodyPr wrap="none" lIns="91440" tIns="45720" rIns="91440" bIns="45720">
            <a:spAutoFit/>
          </a:bodyPr>
          <a:lstStyle/>
          <a:p>
            <a:pPr algn="ctr"/>
            <a:r>
              <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LITERATURE SURVEY</a:t>
            </a:r>
          </a:p>
        </p:txBody>
      </p:sp>
      <p:graphicFrame>
        <p:nvGraphicFramePr>
          <p:cNvPr id="4" name="Table 3">
            <a:extLst>
              <a:ext uri="{FF2B5EF4-FFF2-40B4-BE49-F238E27FC236}">
                <a16:creationId xmlns:a16="http://schemas.microsoft.com/office/drawing/2014/main" xmlns="" id="{91E44D4C-0BF0-DCBC-B59B-935575E417E9}"/>
              </a:ext>
            </a:extLst>
          </p:cNvPr>
          <p:cNvGraphicFramePr>
            <a:graphicFrameLocks noGrp="1"/>
          </p:cNvGraphicFramePr>
          <p:nvPr>
            <p:extLst>
              <p:ext uri="{D42A27DB-BD31-4B8C-83A1-F6EECF244321}">
                <p14:modId xmlns:p14="http://schemas.microsoft.com/office/powerpoint/2010/main" val="171376245"/>
              </p:ext>
            </p:extLst>
          </p:nvPr>
        </p:nvGraphicFramePr>
        <p:xfrm>
          <a:off x="0" y="719665"/>
          <a:ext cx="12192000" cy="11287656"/>
        </p:xfrm>
        <a:graphic>
          <a:graphicData uri="http://schemas.openxmlformats.org/drawingml/2006/table">
            <a:tbl>
              <a:tblPr firstRow="1" bandRow="1">
                <a:tableStyleId>{93296810-A885-4BE3-A3E7-6D5BEEA58F35}</a:tableStyleId>
              </a:tblPr>
              <a:tblGrid>
                <a:gridCol w="2438400">
                  <a:extLst>
                    <a:ext uri="{9D8B030D-6E8A-4147-A177-3AD203B41FA5}">
                      <a16:colId xmlns:a16="http://schemas.microsoft.com/office/drawing/2014/main" xmlns="" val="1458285663"/>
                    </a:ext>
                  </a:extLst>
                </a:gridCol>
                <a:gridCol w="2438400">
                  <a:extLst>
                    <a:ext uri="{9D8B030D-6E8A-4147-A177-3AD203B41FA5}">
                      <a16:colId xmlns:a16="http://schemas.microsoft.com/office/drawing/2014/main" xmlns="" val="109330403"/>
                    </a:ext>
                  </a:extLst>
                </a:gridCol>
                <a:gridCol w="2438400">
                  <a:extLst>
                    <a:ext uri="{9D8B030D-6E8A-4147-A177-3AD203B41FA5}">
                      <a16:colId xmlns:a16="http://schemas.microsoft.com/office/drawing/2014/main" xmlns="" val="3321216741"/>
                    </a:ext>
                  </a:extLst>
                </a:gridCol>
                <a:gridCol w="2438400">
                  <a:extLst>
                    <a:ext uri="{9D8B030D-6E8A-4147-A177-3AD203B41FA5}">
                      <a16:colId xmlns:a16="http://schemas.microsoft.com/office/drawing/2014/main" xmlns="" val="2877018546"/>
                    </a:ext>
                  </a:extLst>
                </a:gridCol>
                <a:gridCol w="2438400">
                  <a:extLst>
                    <a:ext uri="{9D8B030D-6E8A-4147-A177-3AD203B41FA5}">
                      <a16:colId xmlns:a16="http://schemas.microsoft.com/office/drawing/2014/main" xmlns="" val="1421465586"/>
                    </a:ext>
                  </a:extLst>
                </a:gridCol>
              </a:tblGrid>
              <a:tr h="1019352">
                <a:tc>
                  <a:txBody>
                    <a:bodyPr/>
                    <a:lstStyle/>
                    <a:p>
                      <a:pPr algn="ctr"/>
                      <a:r>
                        <a:rPr lang="en-US" sz="2800" dirty="0"/>
                        <a:t>TITLE OF THE PAPER</a:t>
                      </a:r>
                    </a:p>
                  </a:txBody>
                  <a:tcPr anchor="ctr"/>
                </a:tc>
                <a:tc>
                  <a:txBody>
                    <a:bodyPr/>
                    <a:lstStyle/>
                    <a:p>
                      <a:pPr algn="ctr"/>
                      <a:r>
                        <a:rPr lang="en-US" sz="2800" dirty="0"/>
                        <a:t>AUTHOR (S)</a:t>
                      </a:r>
                    </a:p>
                  </a:txBody>
                  <a:tcPr anchor="ctr"/>
                </a:tc>
                <a:tc>
                  <a:txBody>
                    <a:bodyPr/>
                    <a:lstStyle/>
                    <a:p>
                      <a:pPr algn="ctr"/>
                      <a:r>
                        <a:rPr lang="en-US" sz="2800" dirty="0"/>
                        <a:t>PUBLISHER</a:t>
                      </a:r>
                    </a:p>
                  </a:txBody>
                  <a:tcPr anchor="ctr"/>
                </a:tc>
                <a:tc>
                  <a:txBody>
                    <a:bodyPr/>
                    <a:lstStyle/>
                    <a:p>
                      <a:pPr algn="ctr"/>
                      <a:r>
                        <a:rPr lang="en-US" sz="2800" dirty="0"/>
                        <a:t>PAPER GIST</a:t>
                      </a:r>
                    </a:p>
                  </a:txBody>
                  <a:tcPr anchor="ctr"/>
                </a:tc>
                <a:tc>
                  <a:txBody>
                    <a:bodyPr/>
                    <a:lstStyle/>
                    <a:p>
                      <a:pPr algn="ctr"/>
                      <a:r>
                        <a:rPr lang="en-US" sz="2800" dirty="0"/>
                        <a:t>TECHNOLOGY USED</a:t>
                      </a:r>
                    </a:p>
                  </a:txBody>
                  <a:tcPr anchor="ctr"/>
                </a:tc>
                <a:extLst>
                  <a:ext uri="{0D108BD9-81ED-4DB2-BD59-A6C34878D82A}">
                    <a16:rowId xmlns:a16="http://schemas.microsoft.com/office/drawing/2014/main" xmlns="" val="583417673"/>
                  </a:ext>
                </a:extLst>
              </a:tr>
              <a:tr h="1019352">
                <a:tc>
                  <a:txBody>
                    <a:bodyPr/>
                    <a:lstStyle/>
                    <a:p>
                      <a:r>
                        <a:rPr lang="en-US" dirty="0" smtClean="0"/>
                        <a:t>AI-Driven Mock Interviews for Job Preparation</a:t>
                      </a:r>
                      <a:endParaRPr lang="en-US" dirty="0"/>
                    </a:p>
                  </a:txBody>
                  <a:tcPr/>
                </a:tc>
                <a:tc>
                  <a:txBody>
                    <a:bodyPr/>
                    <a:lstStyle/>
                    <a:p>
                      <a:r>
                        <a:rPr lang="en-US" dirty="0" smtClean="0"/>
                        <a:t>Various</a:t>
                      </a:r>
                      <a:endParaRPr lang="en-US" dirty="0"/>
                    </a:p>
                  </a:txBody>
                  <a:tcPr/>
                </a:tc>
                <a:tc>
                  <a:txBody>
                    <a:bodyPr/>
                    <a:lstStyle/>
                    <a:p>
                      <a:r>
                        <a:rPr lang="en-US" dirty="0" smtClean="0"/>
                        <a:t>IJRASET. </a:t>
                      </a:r>
                      <a:endParaRPr lang="en-US" dirty="0"/>
                    </a:p>
                  </a:txBody>
                  <a:tcPr/>
                </a:tc>
                <a:tc>
                  <a:txBody>
                    <a:bodyPr/>
                    <a:lstStyle/>
                    <a:p>
                      <a:r>
                        <a:rPr lang="en-US" dirty="0" smtClean="0"/>
                        <a:t>This paper discusses AI-based mock interview platforms using technologies like deep learning, natural language processing (NLP), and emotion recognition to provide real-time feedback</a:t>
                      </a:r>
                      <a:endParaRPr lang="en-US" dirty="0"/>
                    </a:p>
                  </a:txBody>
                  <a:tcPr/>
                </a:tc>
                <a:tc>
                  <a:txBody>
                    <a:bodyPr/>
                    <a:lstStyle/>
                    <a:p>
                      <a:r>
                        <a:rPr lang="en-US" dirty="0" smtClean="0"/>
                        <a:t>Convolutional Neural Networks (CNN), Python (</a:t>
                      </a:r>
                      <a:r>
                        <a:rPr lang="en-US" dirty="0" err="1" smtClean="0"/>
                        <a:t>Pydub</a:t>
                      </a:r>
                      <a:r>
                        <a:rPr lang="en-US" dirty="0" smtClean="0"/>
                        <a:t>, </a:t>
                      </a:r>
                      <a:r>
                        <a:rPr lang="en-US" dirty="0" err="1" smtClean="0"/>
                        <a:t>spaCy</a:t>
                      </a:r>
                      <a:r>
                        <a:rPr lang="en-US" dirty="0" smtClean="0"/>
                        <a:t>), and semantic analysis tools.</a:t>
                      </a:r>
                      <a:endParaRPr lang="en-US" dirty="0"/>
                    </a:p>
                  </a:txBody>
                  <a:tcPr/>
                </a:tc>
                <a:extLst>
                  <a:ext uri="{0D108BD9-81ED-4DB2-BD59-A6C34878D82A}">
                    <a16:rowId xmlns:a16="http://schemas.microsoft.com/office/drawing/2014/main" xmlns="" val="1168724830"/>
                  </a:ext>
                </a:extLst>
              </a:tr>
              <a:tr h="1019352">
                <a:tc>
                  <a:txBody>
                    <a:bodyPr/>
                    <a:lstStyle/>
                    <a:p>
                      <a:r>
                        <a:rPr lang="en-US" dirty="0" smtClean="0"/>
                        <a:t>Effective Interview Design in Research</a:t>
                      </a:r>
                      <a:endParaRPr lang="en-US" dirty="0"/>
                    </a:p>
                  </a:txBody>
                  <a:tcPr/>
                </a:tc>
                <a:tc>
                  <a:txBody>
                    <a:bodyPr/>
                    <a:lstStyle/>
                    <a:p>
                      <a:r>
                        <a:rPr lang="en-US" dirty="0" err="1" smtClean="0"/>
                        <a:t>Hamed</a:t>
                      </a:r>
                      <a:r>
                        <a:rPr lang="en-US" dirty="0" smtClean="0"/>
                        <a:t> </a:t>
                      </a:r>
                      <a:r>
                        <a:rPr lang="en-US" dirty="0" err="1" smtClean="0"/>
                        <a:t>Taherdoost</a:t>
                      </a:r>
                      <a:endParaRPr lang="en-US" dirty="0"/>
                    </a:p>
                  </a:txBody>
                  <a:tcPr/>
                </a:tc>
                <a:tc>
                  <a:txBody>
                    <a:bodyPr/>
                    <a:lstStyle/>
                    <a:p>
                      <a:r>
                        <a:rPr lang="en-US" dirty="0" smtClean="0"/>
                        <a:t>International Journal of Academic Research in Management</a:t>
                      </a:r>
                      <a:endParaRPr lang="en-US" dirty="0"/>
                    </a:p>
                  </a:txBody>
                  <a:tcPr/>
                </a:tc>
                <a:tc>
                  <a:txBody>
                    <a:bodyPr/>
                    <a:lstStyle/>
                    <a:p>
                      <a:r>
                        <a:rPr lang="en-US" dirty="0" smtClean="0"/>
                        <a:t>This paper focuses on designing effective interview protocols, considering ethical issues, question formulation, and the importance </a:t>
                      </a:r>
                      <a:r>
                        <a:rPr lang="en-US" dirty="0" smtClean="0">
                          <a:hlinkClick r:id="rId2"/>
                        </a:rPr>
                        <a:t>HAL</a:t>
                      </a:r>
                      <a:endParaRPr lang="en-US" dirty="0" smtClean="0"/>
                    </a:p>
                    <a:p>
                      <a:r>
                        <a:rPr lang="en-US" dirty="0" err="1" smtClean="0"/>
                        <a:t>iew</a:t>
                      </a:r>
                      <a:r>
                        <a:rPr lang="en-US" dirty="0" smtClean="0"/>
                        <a:t> planning. The emphasis is on clarity and relevance in question design</a:t>
                      </a:r>
                      <a:endParaRPr lang="en-US" dirty="0"/>
                    </a:p>
                  </a:txBody>
                  <a:tcPr/>
                </a:tc>
                <a:tc>
                  <a:txBody>
                    <a:bodyPr/>
                    <a:lstStyle/>
                    <a:p>
                      <a:r>
                        <a:rPr lang="en-US" dirty="0" smtClean="0"/>
                        <a:t>Qualitative analysis frameworks.</a:t>
                      </a:r>
                      <a:endParaRPr lang="en-US" dirty="0"/>
                    </a:p>
                  </a:txBody>
                  <a:tcPr/>
                </a:tc>
                <a:extLst>
                  <a:ext uri="{0D108BD9-81ED-4DB2-BD59-A6C34878D82A}">
                    <a16:rowId xmlns:a16="http://schemas.microsoft.com/office/drawing/2014/main" xmlns="" val="1660361405"/>
                  </a:ext>
                </a:extLst>
              </a:tr>
              <a:tr h="1019352">
                <a:tc>
                  <a:txBody>
                    <a:bodyPr/>
                    <a:lstStyle/>
                    <a:p>
                      <a:r>
                        <a:rPr lang="en-US" dirty="0" smtClean="0"/>
                        <a:t>Digital Platforms for Job Skill Enhancement</a:t>
                      </a:r>
                      <a:endParaRPr lang="en-US" dirty="0"/>
                    </a:p>
                  </a:txBody>
                  <a:tcPr/>
                </a:tc>
                <a:tc>
                  <a:txBody>
                    <a:bodyPr/>
                    <a:lstStyle/>
                    <a:p>
                      <a:r>
                        <a:rPr lang="en-US" dirty="0" smtClean="0"/>
                        <a:t>Multiple contributors</a:t>
                      </a:r>
                      <a:endParaRPr lang="en-US" dirty="0"/>
                    </a:p>
                  </a:txBody>
                  <a:tcPr/>
                </a:tc>
                <a:tc>
                  <a:txBody>
                    <a:bodyPr/>
                    <a:lstStyle/>
                    <a:p>
                      <a:r>
                        <a:rPr lang="en-US" dirty="0" err="1" smtClean="0"/>
                        <a:t>SpringerLink</a:t>
                      </a:r>
                      <a:endParaRPr lang="en-US" dirty="0"/>
                    </a:p>
                  </a:txBody>
                  <a:tcPr/>
                </a:tc>
                <a:tc>
                  <a:txBody>
                    <a:bodyPr/>
                    <a:lstStyle/>
                    <a:p>
                      <a:r>
                        <a:rPr lang="en-US" dirty="0" smtClean="0"/>
                        <a:t>The study examines digital learning platforms that enhance job see​</a:t>
                      </a:r>
                      <a:r>
                        <a:rPr lang="en-US" dirty="0" smtClean="0">
                          <a:hlinkClick r:id="rId3"/>
                        </a:rPr>
                        <a:t>IJRASET</a:t>
                      </a:r>
                      <a:endParaRPr lang="en-US" dirty="0" smtClean="0"/>
                    </a:p>
                    <a:p>
                      <a:r>
                        <a:rPr lang="en-US" dirty="0" smtClean="0"/>
                        <a:t>ills. It highlights personalized learning paths and AI-driven modules for self-assessment.</a:t>
                      </a:r>
                      <a:endParaRPr lang="en-US" dirty="0"/>
                    </a:p>
                  </a:txBody>
                  <a:tcPr/>
                </a:tc>
                <a:tc>
                  <a:txBody>
                    <a:bodyPr/>
                    <a:lstStyle/>
                    <a:p>
                      <a:r>
                        <a:rPr lang="en-US" dirty="0" smtClean="0"/>
                        <a:t>Machine learning algorithms, e-learning platforms.</a:t>
                      </a:r>
                      <a:endParaRPr lang="en-US" dirty="0"/>
                    </a:p>
                  </a:txBody>
                  <a:tcPr/>
                </a:tc>
                <a:extLst>
                  <a:ext uri="{0D108BD9-81ED-4DB2-BD59-A6C34878D82A}">
                    <a16:rowId xmlns:a16="http://schemas.microsoft.com/office/drawing/2014/main" xmlns="" val="2827881711"/>
                  </a:ext>
                </a:extLst>
              </a:tr>
              <a:tr h="1019352">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xmlns="" val="2351027274"/>
                  </a:ext>
                </a:extLst>
              </a:tr>
              <a:tr h="1019352">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xmlns="" val="3334554171"/>
                  </a:ext>
                </a:extLst>
              </a:tr>
            </a:tbl>
          </a:graphicData>
        </a:graphic>
      </p:graphicFrame>
    </p:spTree>
    <p:extLst>
      <p:ext uri="{BB962C8B-B14F-4D97-AF65-F5344CB8AC3E}">
        <p14:creationId xmlns:p14="http://schemas.microsoft.com/office/powerpoint/2010/main" val="3742487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D9035ECD-8932-B902-C9D9-589184D1C151}"/>
              </a:ext>
            </a:extLst>
          </p:cNvPr>
          <p:cNvSpPr>
            <a:spLocks noGrp="1"/>
          </p:cNvSpPr>
          <p:nvPr>
            <p:ph type="sldNum" sz="quarter" idx="12"/>
          </p:nvPr>
        </p:nvSpPr>
        <p:spPr/>
        <p:txBody>
          <a:bodyPr/>
          <a:lstStyle/>
          <a:p>
            <a:fld id="{672DB9CA-C85A-4E11-ADC0-8193E41C1656}" type="slidenum">
              <a:rPr lang="en-IN" b="1" smtClean="0">
                <a:solidFill>
                  <a:schemeClr val="tx1"/>
                </a:solidFill>
              </a:rPr>
              <a:t>6</a:t>
            </a:fld>
            <a:endParaRPr lang="en-IN" b="1">
              <a:solidFill>
                <a:schemeClr val="tx1"/>
              </a:solidFill>
            </a:endParaRPr>
          </a:p>
        </p:txBody>
      </p:sp>
      <p:sp>
        <p:nvSpPr>
          <p:cNvPr id="4" name="Rectangle 3">
            <a:extLst>
              <a:ext uri="{FF2B5EF4-FFF2-40B4-BE49-F238E27FC236}">
                <a16:creationId xmlns:a16="http://schemas.microsoft.com/office/drawing/2014/main" xmlns="" id="{23A7221F-C7A6-90E9-6D9A-3385F58D0F8F}"/>
              </a:ext>
            </a:extLst>
          </p:cNvPr>
          <p:cNvSpPr/>
          <p:nvPr/>
        </p:nvSpPr>
        <p:spPr>
          <a:xfrm>
            <a:off x="1682946" y="80010"/>
            <a:ext cx="8571769" cy="646331"/>
          </a:xfrm>
          <a:prstGeom prst="rect">
            <a:avLst/>
          </a:prstGeom>
          <a:noFill/>
        </p:spPr>
        <p:txBody>
          <a:bodyPr wrap="none" lIns="91440" tIns="45720" rIns="91440" bIns="45720">
            <a:spAutoFit/>
          </a:bodyPr>
          <a:lstStyle/>
          <a:p>
            <a:pPr algn="ctr"/>
            <a:r>
              <a:rPr lang="en-US" sz="36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PROPOSED SYSTEM ARCHITECTURE</a:t>
            </a:r>
            <a:endPar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352" y="1425252"/>
            <a:ext cx="11737304" cy="4968552"/>
          </a:xfrm>
          <a:prstGeom prst="rect">
            <a:avLst/>
          </a:prstGeom>
        </p:spPr>
      </p:pic>
    </p:spTree>
    <p:extLst>
      <p:ext uri="{BB962C8B-B14F-4D97-AF65-F5344CB8AC3E}">
        <p14:creationId xmlns:p14="http://schemas.microsoft.com/office/powerpoint/2010/main" val="687476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7042" y="0"/>
            <a:ext cx="8315290" cy="646331"/>
          </a:xfrm>
          <a:prstGeom prst="rect">
            <a:avLst/>
          </a:prstGeom>
          <a:noFill/>
        </p:spPr>
        <p:txBody>
          <a:bodyPr wrap="none" lIns="91440" tIns="45720" rIns="91440" bIns="45720">
            <a:spAutoFit/>
          </a:bodyPr>
          <a:lstStyle/>
          <a:p>
            <a:pPr algn="ctr"/>
            <a:r>
              <a:rPr lang="en-US" sz="36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EXISTING SYSTEM ARCHITECTURE</a:t>
            </a:r>
            <a:endPar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D47A4D33-F4E6-A882-5A00-649031D75E00}"/>
              </a:ext>
            </a:extLst>
          </p:cNvPr>
          <p:cNvSpPr>
            <a:spLocks noGrp="1"/>
          </p:cNvSpPr>
          <p:nvPr>
            <p:ph type="sldNum" sz="quarter" idx="12"/>
          </p:nvPr>
        </p:nvSpPr>
        <p:spPr/>
        <p:txBody>
          <a:bodyPr/>
          <a:lstStyle/>
          <a:p>
            <a:fld id="{672DB9CA-C85A-4E11-ADC0-8193E41C1656}" type="slidenum">
              <a:rPr lang="en-IN" b="1" smtClean="0">
                <a:solidFill>
                  <a:schemeClr val="tx1"/>
                </a:solidFill>
              </a:rPr>
              <a:t>7</a:t>
            </a:fld>
            <a:endParaRPr lang="en-IN" b="1">
              <a:solidFill>
                <a:schemeClr val="tx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376" y="1095374"/>
            <a:ext cx="11305256" cy="5213946"/>
          </a:xfrm>
          <a:prstGeom prst="rect">
            <a:avLst/>
          </a:prstGeom>
        </p:spPr>
      </p:pic>
    </p:spTree>
    <p:extLst>
      <p:ext uri="{BB962C8B-B14F-4D97-AF65-F5344CB8AC3E}">
        <p14:creationId xmlns:p14="http://schemas.microsoft.com/office/powerpoint/2010/main" val="3182798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
            <a:ext cx="12192000" cy="539115"/>
          </a:xfrm>
        </p:spPr>
        <p:txBody>
          <a:bodyPr>
            <a:no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SOFTWARE AND HARDWARE REQUIREMENTS </a:t>
            </a:r>
            <a:endParaRPr lang="en-IN" sz="36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norm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HARDWARE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1014413" y="2671762"/>
            <a:ext cx="5157787" cy="3684588"/>
          </a:xfrm>
        </p:spPr>
        <p:txBody>
          <a:bodyPr>
            <a:normAutofit/>
          </a:bodyPr>
          <a:lstStyle/>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a:t>Processor</a:t>
            </a:r>
            <a:r>
              <a:rPr lang="en-US" sz="2000" b="1" dirty="0" smtClean="0"/>
              <a:t>:</a:t>
            </a:r>
            <a:r>
              <a:rPr lang="en-US" sz="2000" dirty="0" smtClean="0"/>
              <a:t> </a:t>
            </a:r>
          </a:p>
          <a:p>
            <a:pPr marL="0" indent="0">
              <a:buClr>
                <a:srgbClr val="FF0000"/>
              </a:buClr>
              <a:buNone/>
            </a:pPr>
            <a:r>
              <a:rPr lang="en-US" sz="2000" dirty="0"/>
              <a:t> </a:t>
            </a:r>
            <a:r>
              <a:rPr lang="en-US" sz="2000" dirty="0" smtClean="0"/>
              <a:t>                       Quad-Core </a:t>
            </a:r>
            <a:r>
              <a:rPr lang="en-US" sz="2000" dirty="0"/>
              <a:t>(Intel </a:t>
            </a:r>
            <a:r>
              <a:rPr lang="en-US" sz="2000" dirty="0" smtClean="0"/>
              <a:t>i7 )</a:t>
            </a:r>
            <a:endParaRPr lang="en-US" sz="2000" dirty="0"/>
          </a:p>
          <a:p>
            <a:pPr>
              <a:buClr>
                <a:srgbClr val="FF0000"/>
              </a:buClr>
            </a:pPr>
            <a:r>
              <a:rPr lang="en-US" sz="2000" b="1" dirty="0" smtClean="0"/>
              <a:t>RAM:</a:t>
            </a:r>
            <a:r>
              <a:rPr lang="en-US" sz="2000" dirty="0" smtClean="0"/>
              <a:t>8 </a:t>
            </a:r>
            <a:r>
              <a:rPr lang="en-US" sz="2000" dirty="0"/>
              <a:t>GB </a:t>
            </a:r>
          </a:p>
          <a:p>
            <a:pPr>
              <a:buClr>
                <a:srgbClr val="FF0000"/>
              </a:buClr>
            </a:pPr>
            <a:r>
              <a:rPr lang="en-US" sz="2000" b="1" dirty="0"/>
              <a:t>Storage:</a:t>
            </a:r>
            <a:r>
              <a:rPr lang="en-US" sz="2000" dirty="0"/>
              <a:t/>
            </a:r>
            <a:br>
              <a:rPr lang="en-US" sz="2000" dirty="0"/>
            </a:br>
            <a:r>
              <a:rPr lang="en-US" sz="2000" dirty="0"/>
              <a:t>Minimum: 128 GB SSD or </a:t>
            </a:r>
            <a:r>
              <a:rPr lang="en-US" sz="2000" dirty="0" err="1" smtClean="0"/>
              <a:t>HDD</a:t>
            </a:r>
            <a:r>
              <a:rPr lang="en-US" sz="2000" dirty="0" err="1"/>
              <a:t>space</a:t>
            </a:r>
            <a:r>
              <a:rPr lang="en-US" sz="2000" dirty="0"/>
              <a:t> for development and testing environments</a:t>
            </a:r>
            <a:r>
              <a:rPr lang="en-IN"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dirty="0"/>
              <a:t/>
            </a:r>
            <a:br>
              <a:rPr lang="en-US" sz="2000" dirty="0"/>
            </a:br>
            <a:endParaRPr lang="en-US" sz="2000" dirty="0"/>
          </a:p>
          <a:p>
            <a:pPr>
              <a:buClr>
                <a:srgbClr val="FF0000"/>
              </a:buClr>
            </a:pPr>
            <a:r>
              <a:rPr lang="en-US" sz="2000" b="1" dirty="0" smtClean="0"/>
              <a:t>Operating </a:t>
            </a:r>
            <a:r>
              <a:rPr lang="en-US" sz="2000" b="1" dirty="0"/>
              <a:t>System:</a:t>
            </a:r>
            <a:r>
              <a:rPr lang="en-US" sz="2000" dirty="0"/>
              <a:t/>
            </a:r>
            <a:br>
              <a:rPr lang="en-US" sz="2000" dirty="0"/>
            </a:br>
            <a:r>
              <a:rPr lang="en-US" sz="2000" dirty="0" smtClean="0"/>
              <a:t>                              Windows10/11 </a:t>
            </a:r>
          </a:p>
        </p:txBody>
      </p:sp>
      <p:sp>
        <p:nvSpPr>
          <p:cNvPr id="5" name="Text Placeholder 4"/>
          <p:cNvSpPr>
            <a:spLocks noGrp="1"/>
          </p:cNvSpPr>
          <p:nvPr>
            <p:ph type="body" sz="quarter" idx="3"/>
          </p:nvPr>
        </p:nvSpPr>
        <p:spPr/>
        <p:txBody>
          <a:bodyPr>
            <a:norm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SOFTWARE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4"/>
          </p:nvPr>
        </p:nvSpPr>
        <p:spPr>
          <a:xfrm>
            <a:off x="6976170" y="2564904"/>
            <a:ext cx="5183188" cy="3684588"/>
          </a:xfrm>
        </p:spPr>
        <p:txBody>
          <a:bodyPr>
            <a:normAutofit/>
          </a:bodyPr>
          <a:lstStyle/>
          <a:p>
            <a:pPr>
              <a:buClr>
                <a:srgbClr val="FF0000"/>
              </a:buClr>
            </a:pPr>
            <a:r>
              <a:rPr lang="en-US" sz="2000" b="1" dirty="0"/>
              <a:t>Code Editor:</a:t>
            </a:r>
            <a:endParaRPr lang="en-US" sz="2000" dirty="0"/>
          </a:p>
          <a:p>
            <a:pPr marL="0" indent="0">
              <a:buClr>
                <a:srgbClr val="FF0000"/>
              </a:buClr>
              <a:buNone/>
            </a:pPr>
            <a:r>
              <a:rPr lang="en-US" sz="2000" dirty="0" smtClean="0"/>
              <a:t>                              Visual </a:t>
            </a:r>
            <a:r>
              <a:rPr lang="en-US" sz="2000" dirty="0"/>
              <a:t>Studio Code (VS </a:t>
            </a:r>
            <a:r>
              <a:rPr lang="en-US" sz="2000" dirty="0" smtClean="0"/>
              <a:t>Code).</a:t>
            </a:r>
            <a:endParaRPr lang="en-US" sz="2000" dirty="0"/>
          </a:p>
          <a:p>
            <a:pPr>
              <a:buClr>
                <a:srgbClr val="FF0000"/>
              </a:buClr>
            </a:pPr>
            <a:r>
              <a:rPr lang="en-US" sz="2000" b="1" dirty="0"/>
              <a:t>Web Browsers:</a:t>
            </a:r>
            <a:endParaRPr lang="en-US" sz="2000" dirty="0"/>
          </a:p>
          <a:p>
            <a:pPr marL="0" indent="0">
              <a:buClr>
                <a:srgbClr val="FF0000"/>
              </a:buClr>
              <a:buNone/>
            </a:pPr>
            <a:r>
              <a:rPr lang="en-US" sz="2000" b="1" dirty="0" smtClean="0"/>
              <a:t>                                    </a:t>
            </a:r>
            <a:r>
              <a:rPr lang="en-US" sz="2000" b="1" dirty="0" err="1" smtClean="0"/>
              <a:t>Google</a:t>
            </a:r>
            <a:r>
              <a:rPr lang="en-US" sz="2000" dirty="0" err="1" smtClean="0"/>
              <a:t>,Firefox</a:t>
            </a:r>
            <a:r>
              <a:rPr lang="en-US" sz="2000" dirty="0"/>
              <a:t>, Edge, or Safari for cross-browser testing.</a:t>
            </a:r>
          </a:p>
          <a:p>
            <a:pPr>
              <a:buClr>
                <a:srgbClr val="FF0000"/>
              </a:buClr>
            </a:pPr>
            <a:r>
              <a:rPr lang="en-US" sz="2000" b="1" dirty="0" smtClean="0"/>
              <a:t>Live </a:t>
            </a:r>
            <a:r>
              <a:rPr lang="en-US" sz="2000" b="1" dirty="0"/>
              <a:t>Server Extension:</a:t>
            </a:r>
            <a:endParaRPr lang="en-US" sz="2000" dirty="0"/>
          </a:p>
          <a:p>
            <a:pPr marL="0" indent="0">
              <a:buClr>
                <a:srgbClr val="FF0000"/>
              </a:buClr>
              <a:buNone/>
            </a:pPr>
            <a:r>
              <a:rPr lang="en-US" sz="2000" dirty="0" smtClean="0"/>
              <a:t>                                             Use </a:t>
            </a:r>
            <a:r>
              <a:rPr lang="en-US" sz="2000" dirty="0"/>
              <a:t>the </a:t>
            </a:r>
            <a:r>
              <a:rPr lang="en-US" sz="2000" b="1" dirty="0"/>
              <a:t>Live Server</a:t>
            </a:r>
            <a:r>
              <a:rPr lang="en-US" sz="2000" dirty="0"/>
              <a:t> extension in VS Code to preview HTML/CSS/JavaScript changes in real-time.</a:t>
            </a:r>
          </a:p>
          <a:p>
            <a:pPr>
              <a:buClr>
                <a:srgbClr val="FF0000"/>
              </a:buClr>
            </a:pPr>
            <a:endParaRPr lang="en-IN"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xmlns="" id="{1610F224-1ECA-5609-500D-C405C45A3791}"/>
              </a:ext>
            </a:extLst>
          </p:cNvPr>
          <p:cNvSpPr>
            <a:spLocks noGrp="1"/>
          </p:cNvSpPr>
          <p:nvPr>
            <p:ph type="sldNum" sz="quarter" idx="12"/>
          </p:nvPr>
        </p:nvSpPr>
        <p:spPr/>
        <p:txBody>
          <a:bodyPr/>
          <a:lstStyle/>
          <a:p>
            <a:fld id="{672DB9CA-C85A-4E11-ADC0-8193E41C1656}" type="slidenum">
              <a:rPr lang="en-IN" b="1" smtClean="0">
                <a:solidFill>
                  <a:schemeClr val="tx1"/>
                </a:solidFill>
              </a:rPr>
              <a:t>8</a:t>
            </a:fld>
            <a:endParaRPr lang="en-IN" b="1">
              <a:solidFill>
                <a:schemeClr val="tx1"/>
              </a:solidFill>
            </a:endParaRPr>
          </a:p>
        </p:txBody>
      </p:sp>
    </p:spTree>
    <p:extLst>
      <p:ext uri="{BB962C8B-B14F-4D97-AF65-F5344CB8AC3E}">
        <p14:creationId xmlns:p14="http://schemas.microsoft.com/office/powerpoint/2010/main" val="627870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6"/>
            <a:ext cx="12192000" cy="662782"/>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MODULES </a:t>
            </a:r>
            <a:endParaRPr lang="en-IN" sz="3600" dirty="0">
              <a:solidFill>
                <a:srgbClr val="FF0000"/>
              </a:solidFill>
            </a:endParaRPr>
          </a:p>
        </p:txBody>
      </p:sp>
      <p:sp>
        <p:nvSpPr>
          <p:cNvPr id="3" name="Content Placeholder 2"/>
          <p:cNvSpPr>
            <a:spLocks noGrp="1"/>
          </p:cNvSpPr>
          <p:nvPr>
            <p:ph idx="1"/>
          </p:nvPr>
        </p:nvSpPr>
        <p:spPr>
          <a:xfrm>
            <a:off x="767408" y="1556792"/>
            <a:ext cx="10515600" cy="4351338"/>
          </a:xfrm>
        </p:spPr>
        <p:txBody>
          <a:bodyPr>
            <a:normAutofit/>
          </a:bodyPr>
          <a:lstStyle/>
          <a:p>
            <a:pPr>
              <a:buClr>
                <a:srgbClr val="FF0000"/>
              </a:buClr>
            </a:pPr>
            <a:r>
              <a:rPr lang="en-IN" sz="2000" b="1" dirty="0"/>
              <a:t>User Module</a:t>
            </a:r>
            <a:r>
              <a:rPr lang="en-US" sz="2000" b="1" dirty="0"/>
              <a:t> </a:t>
            </a:r>
          </a:p>
          <a:p>
            <a:pPr>
              <a:buClr>
                <a:srgbClr val="FF0000"/>
              </a:buClr>
            </a:pPr>
            <a:r>
              <a:rPr lang="en-IN" sz="2000" b="1" dirty="0" smtClean="0"/>
              <a:t> </a:t>
            </a:r>
            <a:r>
              <a:rPr lang="en-IN" sz="2000" b="1" dirty="0"/>
              <a:t>Content Management Module</a:t>
            </a:r>
            <a:r>
              <a:rPr lang="en-US" sz="2000" b="1" dirty="0"/>
              <a:t> </a:t>
            </a:r>
          </a:p>
          <a:p>
            <a:pPr>
              <a:buClr>
                <a:srgbClr val="FF0000"/>
              </a:buClr>
            </a:pPr>
            <a:r>
              <a:rPr lang="en-IN" sz="2000" b="1" dirty="0" smtClean="0"/>
              <a:t> </a:t>
            </a:r>
            <a:r>
              <a:rPr lang="en-IN" sz="2000" b="1" dirty="0"/>
              <a:t>Question Bank Module</a:t>
            </a:r>
            <a:r>
              <a:rPr lang="en-US" sz="2000" b="1" dirty="0"/>
              <a:t> </a:t>
            </a:r>
          </a:p>
          <a:p>
            <a:pPr>
              <a:buClr>
                <a:srgbClr val="FF0000"/>
              </a:buClr>
            </a:pPr>
            <a:r>
              <a:rPr lang="en-IN" sz="2000" b="1" dirty="0" smtClean="0"/>
              <a:t> </a:t>
            </a:r>
            <a:r>
              <a:rPr lang="en-IN" sz="2000" b="1" dirty="0"/>
              <a:t>Mock Interview Module</a:t>
            </a:r>
            <a:r>
              <a:rPr lang="en-US" sz="2000" b="1" dirty="0"/>
              <a:t> </a:t>
            </a:r>
          </a:p>
          <a:p>
            <a:pPr>
              <a:buClr>
                <a:srgbClr val="FF0000"/>
              </a:buClr>
            </a:pPr>
            <a:r>
              <a:rPr lang="en-IN" sz="2000" b="1" dirty="0" smtClean="0"/>
              <a:t>Feedback </a:t>
            </a:r>
            <a:r>
              <a:rPr lang="en-IN" sz="2000" b="1" dirty="0"/>
              <a:t>&amp; Analytics Module </a:t>
            </a:r>
            <a:endPar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endPar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2344A904-3DA7-8604-6824-D849FE782BD7}"/>
              </a:ext>
            </a:extLst>
          </p:cNvPr>
          <p:cNvSpPr>
            <a:spLocks noGrp="1"/>
          </p:cNvSpPr>
          <p:nvPr>
            <p:ph type="sldNum" sz="quarter" idx="12"/>
          </p:nvPr>
        </p:nvSpPr>
        <p:spPr/>
        <p:txBody>
          <a:bodyPr/>
          <a:lstStyle/>
          <a:p>
            <a:fld id="{672DB9CA-C85A-4E11-ADC0-8193E41C1656}" type="slidenum">
              <a:rPr lang="en-IN" b="1" smtClean="0">
                <a:solidFill>
                  <a:schemeClr val="tx1"/>
                </a:solidFill>
              </a:rPr>
              <a:t>9</a:t>
            </a:fld>
            <a:endParaRPr lang="en-IN" b="1">
              <a:solidFill>
                <a:schemeClr val="tx1"/>
              </a:solidFill>
            </a:endParaRPr>
          </a:p>
        </p:txBody>
      </p:sp>
    </p:spTree>
    <p:extLst>
      <p:ext uri="{BB962C8B-B14F-4D97-AF65-F5344CB8AC3E}">
        <p14:creationId xmlns:p14="http://schemas.microsoft.com/office/powerpoint/2010/main" val="195877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632</TotalTime>
  <Words>844</Words>
  <Application>Microsoft Office PowerPoint</Application>
  <PresentationFormat>Custom</PresentationFormat>
  <Paragraphs>134</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PowerPoint Presentation</vt:lpstr>
      <vt:lpstr>OBJECTIVE OF THE PROJECT</vt:lpstr>
      <vt:lpstr>ABSTRACT</vt:lpstr>
      <vt:lpstr>PowerPoint Presentation</vt:lpstr>
      <vt:lpstr>PowerPoint Presentation</vt:lpstr>
      <vt:lpstr>PowerPoint Presentation</vt:lpstr>
      <vt:lpstr>SOFTWARE AND HARDWARE REQUIREMENTS </vt:lpstr>
      <vt:lpstr>MODULES </vt:lpstr>
      <vt:lpstr>SUMMARY OF MODULE-1</vt:lpstr>
      <vt:lpstr>SUMMARY OF MODULE-2</vt:lpstr>
      <vt:lpstr>SUMMARY OF MODULE-3</vt:lpstr>
      <vt:lpstr>SUMMARY OF MODULE-4</vt:lpstr>
      <vt:lpstr>SUMMARY OF MODULE-5</vt:lpstr>
      <vt:lpstr>RESULTS AND DISCUSSION</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Welcome</dc:creator>
  <cp:lastModifiedBy>Welcome</cp:lastModifiedBy>
  <cp:revision>14</cp:revision>
  <dcterms:modified xsi:type="dcterms:W3CDTF">2024-12-04T16:50:38Z</dcterms:modified>
</cp:coreProperties>
</file>