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738" y="2208179"/>
            <a:ext cx="8482520" cy="812259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Community Detection Case Study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33400" y="2324911"/>
            <a:ext cx="7854696" cy="4275306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pPr algn="ctr"/>
            <a:endParaRPr lang="en-US" sz="3000" dirty="0" smtClean="0"/>
          </a:p>
          <a:p>
            <a:pPr algn="ctr"/>
            <a:r>
              <a:rPr lang="en-US" dirty="0" smtClean="0"/>
              <a:t>Topic:  Clustering Influencer–Follower Communities on </a:t>
            </a:r>
            <a:r>
              <a:rPr lang="en-US" dirty="0" err="1" smtClean="0"/>
              <a:t>Instagram</a:t>
            </a:r>
            <a:r>
              <a:rPr lang="en-US" dirty="0" smtClean="0"/>
              <a:t> Using Spectral Embedding + </a:t>
            </a:r>
            <a:r>
              <a:rPr lang="en-US" dirty="0" err="1" smtClean="0"/>
              <a:t>KMeans</a:t>
            </a:r>
            <a:endParaRPr lang="en-US" dirty="0" smtClean="0"/>
          </a:p>
          <a:p>
            <a:endParaRPr lang="en-US" dirty="0" smtClean="0"/>
          </a:p>
          <a:p>
            <a:r>
              <a:rPr lang="en-US" sz="3300" dirty="0" smtClean="0"/>
              <a:t>By:</a:t>
            </a:r>
          </a:p>
          <a:p>
            <a:r>
              <a:rPr lang="en-US" sz="3300" dirty="0" err="1" smtClean="0"/>
              <a:t>Prithika</a:t>
            </a:r>
            <a:r>
              <a:rPr lang="en-US" sz="3300" dirty="0" smtClean="0"/>
              <a:t> S (RA2211003010045)</a:t>
            </a:r>
          </a:p>
          <a:p>
            <a:r>
              <a:rPr lang="en-US" sz="3300" dirty="0" err="1" smtClean="0"/>
              <a:t>Bharath</a:t>
            </a:r>
            <a:r>
              <a:rPr lang="en-US" sz="3300" dirty="0" smtClean="0"/>
              <a:t> </a:t>
            </a:r>
            <a:r>
              <a:rPr lang="en-US" sz="3300" dirty="0" err="1" smtClean="0"/>
              <a:t>Kalyan</a:t>
            </a:r>
            <a:r>
              <a:rPr lang="en-US" sz="3300" dirty="0" smtClean="0"/>
              <a:t> DKR (RA2211003010064)</a:t>
            </a:r>
          </a:p>
          <a:p>
            <a:r>
              <a:rPr lang="en-US" sz="3300" dirty="0" err="1" smtClean="0"/>
              <a:t>Bhavan</a:t>
            </a:r>
            <a:r>
              <a:rPr lang="en-US" sz="3300" dirty="0" smtClean="0"/>
              <a:t> </a:t>
            </a:r>
            <a:r>
              <a:rPr lang="en-US" sz="3300" dirty="0" err="1" smtClean="0"/>
              <a:t>Kalyan</a:t>
            </a:r>
            <a:r>
              <a:rPr lang="en-US" sz="3300" dirty="0" smtClean="0"/>
              <a:t> DKR (RA2211003010068)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0936" y="1344650"/>
            <a:ext cx="785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Social Network Analysis</a:t>
            </a:r>
            <a:endParaRPr lang="en-US" sz="4000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Conclusion:</a:t>
            </a:r>
          </a:p>
          <a:p>
            <a:r>
              <a:rPr dirty="0"/>
              <a:t>Spectral Embedding + </a:t>
            </a:r>
            <a:r>
              <a:rPr dirty="0" err="1"/>
              <a:t>KMeans</a:t>
            </a:r>
            <a:r>
              <a:rPr dirty="0"/>
              <a:t> is effective for influencer–follower community detection.</a:t>
            </a:r>
          </a:p>
          <a:p>
            <a:endParaRPr dirty="0"/>
          </a:p>
          <a:p>
            <a:r>
              <a:rPr dirty="0"/>
              <a:t>Future Enhancements:</a:t>
            </a:r>
          </a:p>
          <a:p>
            <a:r>
              <a:rPr dirty="0"/>
              <a:t>• Time-based analysis (emerging influencers)</a:t>
            </a:r>
          </a:p>
          <a:p>
            <a:r>
              <a:rPr dirty="0"/>
              <a:t>• Sentiment-aware clustering</a:t>
            </a:r>
          </a:p>
          <a:p>
            <a:r>
              <a:rPr dirty="0"/>
              <a:t>• Multi-platform integration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8174"/>
            <a:ext cx="8229600" cy="1143000"/>
          </a:xfrm>
        </p:spPr>
        <p:txBody>
          <a:bodyPr/>
          <a:lstStyle/>
          <a:p>
            <a:r>
              <a:rPr dirty="0"/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1174"/>
            <a:ext cx="8229600" cy="4525963"/>
          </a:xfrm>
        </p:spPr>
        <p:txBody>
          <a:bodyPr/>
          <a:lstStyle/>
          <a:p>
            <a:r>
              <a:rPr dirty="0"/>
              <a:t>• </a:t>
            </a:r>
            <a:r>
              <a:rPr dirty="0" err="1"/>
              <a:t>Instagram</a:t>
            </a:r>
            <a:r>
              <a:rPr dirty="0"/>
              <a:t> has 2B+ active users</a:t>
            </a:r>
          </a:p>
          <a:p>
            <a:r>
              <a:rPr dirty="0"/>
              <a:t>• Micro-influencers drive higher engagement</a:t>
            </a:r>
          </a:p>
          <a:p>
            <a:r>
              <a:rPr dirty="0"/>
              <a:t>• Brands need tools to identify niche influencer communities</a:t>
            </a:r>
          </a:p>
          <a:p>
            <a:r>
              <a:rPr dirty="0"/>
              <a:t>• Engagement-based community detection can solve this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31132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Objective:</a:t>
            </a:r>
          </a:p>
          <a:p>
            <a:r>
              <a:rPr dirty="0"/>
              <a:t>Automatically detect and cluster influencer–follower communities on </a:t>
            </a:r>
            <a:r>
              <a:rPr dirty="0" err="1"/>
              <a:t>Instagram</a:t>
            </a:r>
            <a:r>
              <a:rPr dirty="0"/>
              <a:t> using engagement data.</a:t>
            </a:r>
          </a:p>
          <a:p>
            <a:endParaRPr dirty="0"/>
          </a:p>
          <a:p>
            <a:r>
              <a:rPr dirty="0"/>
              <a:t>Benefits:</a:t>
            </a:r>
          </a:p>
          <a:p>
            <a:r>
              <a:rPr dirty="0"/>
              <a:t>• Identify micro-influencer networks</a:t>
            </a:r>
          </a:p>
          <a:p>
            <a:r>
              <a:rPr dirty="0"/>
              <a:t>• Provide marketing insights</a:t>
            </a:r>
          </a:p>
          <a:p>
            <a:r>
              <a:rPr dirty="0"/>
              <a:t>• Understand audience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766"/>
            <a:ext cx="8229600" cy="1143000"/>
          </a:xfrm>
        </p:spPr>
        <p:txBody>
          <a:bodyPr/>
          <a:lstStyle/>
          <a:p>
            <a:r>
              <a:rPr dirty="0"/>
              <a:t>Functional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dirty="0"/>
              <a:t>1. Data Collection (Likes, Comments, Shares)</a:t>
            </a:r>
          </a:p>
          <a:p>
            <a:r>
              <a:rPr dirty="0"/>
              <a:t>2. Preprocessing (Cleaning, Normalizing)</a:t>
            </a:r>
          </a:p>
          <a:p>
            <a:r>
              <a:rPr dirty="0"/>
              <a:t>3. Graph Construction (Adjacency Matrix)</a:t>
            </a:r>
          </a:p>
          <a:p>
            <a:r>
              <a:rPr dirty="0"/>
              <a:t>4. Spectral Embedding (Eigenvectors of </a:t>
            </a:r>
            <a:r>
              <a:rPr dirty="0" err="1"/>
              <a:t>Laplacian</a:t>
            </a:r>
            <a:r>
              <a:rPr dirty="0"/>
              <a:t>)</a:t>
            </a:r>
          </a:p>
          <a:p>
            <a:r>
              <a:rPr dirty="0"/>
              <a:t>5. </a:t>
            </a:r>
            <a:r>
              <a:rPr dirty="0" err="1"/>
              <a:t>KMeans</a:t>
            </a:r>
            <a:r>
              <a:rPr dirty="0"/>
              <a:t> Clustering</a:t>
            </a:r>
          </a:p>
          <a:p>
            <a:r>
              <a:rPr dirty="0"/>
              <a:t>6. Identify &amp; Rank Influencers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738" y="115098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Data Collection &amp; Graph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• Nodes: </a:t>
            </a:r>
            <a:r>
              <a:rPr dirty="0" err="1"/>
              <a:t>Instagram</a:t>
            </a:r>
            <a:r>
              <a:rPr dirty="0"/>
              <a:t> Users</a:t>
            </a:r>
          </a:p>
          <a:p>
            <a:r>
              <a:rPr dirty="0"/>
              <a:t>• Edges: Engagement score (weighted likes, comments, shares)</a:t>
            </a:r>
          </a:p>
          <a:p>
            <a:r>
              <a:rPr dirty="0"/>
              <a:t>• Build Adjacency Matrix (A)</a:t>
            </a:r>
          </a:p>
          <a:p>
            <a:r>
              <a:rPr dirty="0"/>
              <a:t>• Construct Degree Matrix (D)</a:t>
            </a:r>
          </a:p>
          <a:p>
            <a:r>
              <a:rPr dirty="0"/>
              <a:t>• Graph </a:t>
            </a:r>
            <a:r>
              <a:rPr dirty="0" err="1"/>
              <a:t>Laplacian</a:t>
            </a:r>
            <a:r>
              <a:rPr dirty="0"/>
              <a:t>: L = D – </a:t>
            </a:r>
            <a:r>
              <a:rPr dirty="0" smtClean="0"/>
              <a:t>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Where:</a:t>
            </a:r>
          </a:p>
          <a:p>
            <a:pPr>
              <a:buNone/>
            </a:pPr>
            <a:r>
              <a:rPr lang="en-US" dirty="0" smtClean="0"/>
              <a:t>A = adjacency matrix</a:t>
            </a:r>
          </a:p>
          <a:p>
            <a:pPr>
              <a:buNone/>
            </a:pPr>
            <a:r>
              <a:rPr lang="en-US" dirty="0" smtClean="0"/>
              <a:t>D = degree matrix (</a:t>
            </a:r>
            <a:r>
              <a:rPr lang="en-US" dirty="0" err="1" smtClean="0"/>
              <a:t>Dii</a:t>
            </a:r>
            <a:r>
              <a:rPr lang="en-US" dirty="0" smtClean="0"/>
              <a:t>=∑</a:t>
            </a:r>
            <a:r>
              <a:rPr lang="en-US" dirty="0" err="1" smtClean="0"/>
              <a:t>jAij</a:t>
            </a:r>
            <a:r>
              <a:rPr lang="en-US" dirty="0" smtClean="0"/>
              <a:t>​)</a:t>
            </a:r>
          </a:p>
          <a:p>
            <a:pPr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  <p:pic>
        <p:nvPicPr>
          <p:cNvPr id="6" name="Picture 5" descr="SNA dia engagement grap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37" y="3531139"/>
            <a:ext cx="3219855" cy="29206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766"/>
            <a:ext cx="8229600" cy="1143000"/>
          </a:xfrm>
        </p:spPr>
        <p:txBody>
          <a:bodyPr/>
          <a:lstStyle/>
          <a:p>
            <a:r>
              <a:rPr dirty="0"/>
              <a:t>Spectral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4708187" cy="4525963"/>
          </a:xfrm>
        </p:spPr>
        <p:txBody>
          <a:bodyPr/>
          <a:lstStyle/>
          <a:p>
            <a:r>
              <a:rPr dirty="0"/>
              <a:t>• Solve </a:t>
            </a:r>
            <a:r>
              <a:rPr dirty="0" err="1"/>
              <a:t>eigenvalue</a:t>
            </a:r>
            <a:r>
              <a:rPr dirty="0"/>
              <a:t> problem: Lx = </a:t>
            </a:r>
            <a:r>
              <a:rPr dirty="0" err="1"/>
              <a:t>λx</a:t>
            </a:r>
            <a:endParaRPr dirty="0"/>
          </a:p>
          <a:p>
            <a:r>
              <a:rPr dirty="0"/>
              <a:t>• Select k smallest eigenvectors</a:t>
            </a:r>
          </a:p>
          <a:p>
            <a:r>
              <a:rPr dirty="0"/>
              <a:t>• Form matrix U (n × k)</a:t>
            </a:r>
          </a:p>
          <a:p>
            <a:r>
              <a:rPr dirty="0"/>
              <a:t>• Map users into low-dimensional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  <p:pic>
        <p:nvPicPr>
          <p:cNvPr id="6" name="Picture 5" descr="sna dia kmeans cluster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387" y="2115766"/>
            <a:ext cx="3978613" cy="41002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4413"/>
            <a:ext cx="8229600" cy="1143000"/>
          </a:xfrm>
        </p:spPr>
        <p:txBody>
          <a:bodyPr/>
          <a:lstStyle/>
          <a:p>
            <a:r>
              <a:rPr dirty="0" err="1"/>
              <a:t>KMeans</a:t>
            </a:r>
            <a:r>
              <a:rPr dirty="0"/>
              <a:t>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7285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• Input: Spectral embedding matrix U</a:t>
            </a:r>
          </a:p>
          <a:p>
            <a:r>
              <a:rPr dirty="0"/>
              <a:t>• Minimize: Within-cluster variance</a:t>
            </a:r>
          </a:p>
          <a:p>
            <a:r>
              <a:rPr dirty="0"/>
              <a:t>• Output: k influencer–follower communities</a:t>
            </a:r>
          </a:p>
          <a:p>
            <a:r>
              <a:rPr dirty="0"/>
              <a:t>• </a:t>
            </a:r>
            <a:r>
              <a:rPr dirty="0" smtClean="0"/>
              <a:t>Each </a:t>
            </a:r>
            <a:r>
              <a:rPr dirty="0"/>
              <a:t>cluster ≈ micro-influencer </a:t>
            </a:r>
            <a:r>
              <a:rPr dirty="0" smtClean="0"/>
              <a:t>network</a:t>
            </a:r>
            <a:endParaRPr lang="en-US" dirty="0" smtClean="0"/>
          </a:p>
          <a:p>
            <a:pPr>
              <a:buNone/>
            </a:pPr>
            <a:r>
              <a:rPr lang="en-US" b="1" dirty="0" err="1" smtClean="0"/>
              <a:t>KMeans</a:t>
            </a:r>
            <a:r>
              <a:rPr lang="en-US" b="1" dirty="0" smtClean="0"/>
              <a:t> Objective:</a:t>
            </a:r>
          </a:p>
          <a:p>
            <a:pPr>
              <a:buNone/>
            </a:pPr>
            <a:r>
              <a:rPr lang="en-US" dirty="0" smtClean="0"/>
              <a:t>             min⁡C1,...,</a:t>
            </a:r>
            <a:r>
              <a:rPr lang="en-US" dirty="0" err="1" smtClean="0"/>
              <a:t>Ck∑i</a:t>
            </a:r>
            <a:r>
              <a:rPr lang="en-US" dirty="0" smtClean="0"/>
              <a:t>=1k∑x∈Ci∣∣x−</a:t>
            </a:r>
            <a:r>
              <a:rPr lang="el-GR" dirty="0" smtClean="0"/>
              <a:t>μ</a:t>
            </a:r>
            <a:r>
              <a:rPr lang="en-US" dirty="0" err="1" smtClean="0"/>
              <a:t>i</a:t>
            </a:r>
            <a:r>
              <a:rPr lang="en-US" dirty="0" smtClean="0"/>
              <a:t>∣∣2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μi</a:t>
            </a:r>
            <a:r>
              <a:rPr lang="en-US" dirty="0" smtClean="0"/>
              <a:t>​ is the </a:t>
            </a:r>
            <a:r>
              <a:rPr lang="en-US" dirty="0" err="1" smtClean="0"/>
              <a:t>centroid</a:t>
            </a:r>
            <a:r>
              <a:rPr lang="en-US" dirty="0" smtClean="0"/>
              <a:t> of cluster </a:t>
            </a:r>
            <a:r>
              <a:rPr lang="en-US" dirty="0" err="1" smtClean="0"/>
              <a:t>i</a:t>
            </a:r>
            <a:r>
              <a:rPr lang="en-US" dirty="0" smtClean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2363"/>
            <a:ext cx="8229600" cy="1143000"/>
          </a:xfrm>
        </p:spPr>
        <p:txBody>
          <a:bodyPr/>
          <a:lstStyle/>
          <a:p>
            <a:r>
              <a:rPr dirty="0"/>
              <a:t>Worked-Out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4 Users → Engagement Matrix → Adjacency Matrix → </a:t>
            </a:r>
            <a:r>
              <a:rPr dirty="0" err="1"/>
              <a:t>Laplacian</a:t>
            </a:r>
            <a:endParaRPr dirty="0"/>
          </a:p>
          <a:p>
            <a:endParaRPr dirty="0"/>
          </a:p>
          <a:p>
            <a:r>
              <a:rPr dirty="0"/>
              <a:t>Eigenvectors → Clusters:</a:t>
            </a:r>
          </a:p>
          <a:p>
            <a:r>
              <a:rPr dirty="0"/>
              <a:t>Cluster 1: (U1, U2)</a:t>
            </a:r>
          </a:p>
          <a:p>
            <a:r>
              <a:rPr dirty="0"/>
              <a:t>Cluster 2: (U3, U4)</a:t>
            </a:r>
          </a:p>
          <a:p>
            <a:endParaRPr dirty="0"/>
          </a:p>
          <a:p>
            <a:r>
              <a:rPr dirty="0"/>
              <a:t>Visualize communities with different colors.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dirty="0"/>
              <a:t>Applications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7285"/>
            <a:ext cx="8229600" cy="4525963"/>
          </a:xfrm>
        </p:spPr>
        <p:txBody>
          <a:bodyPr/>
          <a:lstStyle/>
          <a:p>
            <a:r>
              <a:rPr dirty="0"/>
              <a:t>• Brands: Select relevant influencers for campaigns</a:t>
            </a:r>
          </a:p>
          <a:p>
            <a:r>
              <a:rPr dirty="0"/>
              <a:t>• Influencers: Understand most engaged audience segments</a:t>
            </a:r>
          </a:p>
          <a:p>
            <a:r>
              <a:rPr dirty="0"/>
              <a:t>• Researchers: Study network dynamics and information spread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07A9682-A6FB-9DB5-8C25-DCBB5536E4F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0738" y="314967"/>
            <a:ext cx="1944000" cy="836021"/>
          </a:xfrm>
          <a:prstGeom prst="rect">
            <a:avLst/>
          </a:prstGeom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xmlns="" id="{11319B42-3A7B-8BDC-3403-4AC08E3EB7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460" y="314967"/>
            <a:ext cx="1945532" cy="8073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401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Community Detection Case Study</vt:lpstr>
      <vt:lpstr>Background &amp; Motivation</vt:lpstr>
      <vt:lpstr>Problem Statement &amp; Objective</vt:lpstr>
      <vt:lpstr>Functional Workflow</vt:lpstr>
      <vt:lpstr>Data Collection &amp; Graph Construction</vt:lpstr>
      <vt:lpstr>Spectral Embedding</vt:lpstr>
      <vt:lpstr>KMeans Clustering</vt:lpstr>
      <vt:lpstr>Worked-Out Example</vt:lpstr>
      <vt:lpstr>Applications &amp; Insights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Case Study</dc:title>
  <dc:subject/>
  <dc:creator/>
  <cp:keywords/>
  <dc:description>generated using python-pptx</dc:description>
  <cp:lastModifiedBy>HP</cp:lastModifiedBy>
  <cp:revision>19</cp:revision>
  <dcterms:created xsi:type="dcterms:W3CDTF">2013-01-27T09:14:16Z</dcterms:created>
  <dcterms:modified xsi:type="dcterms:W3CDTF">2025-09-28T13:25:57Z</dcterms:modified>
  <cp:category/>
</cp:coreProperties>
</file>