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4034" r:id="rId2"/>
    <p:sldId id="4043" r:id="rId3"/>
    <p:sldId id="4024" r:id="rId4"/>
    <p:sldId id="4044" r:id="rId5"/>
    <p:sldId id="4081" r:id="rId6"/>
    <p:sldId id="4070" r:id="rId7"/>
    <p:sldId id="4075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702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8"/>
    <a:srgbClr val="000000"/>
    <a:srgbClr val="F2F2F2"/>
    <a:srgbClr val="373737"/>
    <a:srgbClr val="445469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5097" autoAdjust="0"/>
  </p:normalViewPr>
  <p:slideViewPr>
    <p:cSldViewPr snapToGrid="0" snapToObjects="1">
      <p:cViewPr>
        <p:scale>
          <a:sx n="40" d="100"/>
          <a:sy n="40" d="100"/>
        </p:scale>
        <p:origin x="936" y="134"/>
      </p:cViewPr>
      <p:guideLst>
        <p:guide pos="14470"/>
        <p:guide pos="7702"/>
        <p:guide orient="horz" pos="4320"/>
        <p:guide orient="horz" pos="69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Initial model results</a:t>
            </a:r>
            <a:endParaRPr lang="en-IN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8D16100F-5B2C-6A43-9252-3FCE6CF5A7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-378372"/>
            <a:ext cx="25158863" cy="7236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839276" y="2521080"/>
            <a:ext cx="11538373" cy="867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828032"/>
            <a:ext cx="12188825" cy="8887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3F39669-9469-8C40-9F5C-CA9C023524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5" y="4828032"/>
            <a:ext cx="12188825" cy="8887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8D16100F-5B2C-6A43-9252-3FCE6CF5A7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-378372"/>
            <a:ext cx="25158863" cy="7236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521080"/>
            <a:ext cx="11538373" cy="867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279124" y="3011574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976" y="2876785"/>
            <a:ext cx="9142598" cy="1232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51366" y="4570335"/>
            <a:ext cx="10609539" cy="6647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0127E83-5395-3E4A-B880-8EC33144F1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49" cy="9425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69477B28-748E-0C43-82BD-45B76EE12F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-378372"/>
            <a:ext cx="25158863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C6005CE-A3B5-954A-B640-58B9AB8BCA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2050472"/>
            <a:ext cx="25158863" cy="12043899"/>
          </a:xfrm>
          <a:custGeom>
            <a:avLst/>
            <a:gdLst>
              <a:gd name="connsiteX0" fmla="*/ 0 w 25158863"/>
              <a:gd name="connsiteY0" fmla="*/ 0 h 12043899"/>
              <a:gd name="connsiteX1" fmla="*/ 25158863 w 25158863"/>
              <a:gd name="connsiteY1" fmla="*/ 0 h 12043899"/>
              <a:gd name="connsiteX2" fmla="*/ 25158863 w 25158863"/>
              <a:gd name="connsiteY2" fmla="*/ 12043899 h 12043899"/>
              <a:gd name="connsiteX3" fmla="*/ 0 w 25158863"/>
              <a:gd name="connsiteY3" fmla="*/ 12043899 h 12043899"/>
              <a:gd name="connsiteX4" fmla="*/ 0 w 25158863"/>
              <a:gd name="connsiteY4" fmla="*/ 0 h 12043899"/>
              <a:gd name="connsiteX0" fmla="*/ 0 w 25158863"/>
              <a:gd name="connsiteY0" fmla="*/ 0 h 12043899"/>
              <a:gd name="connsiteX1" fmla="*/ 15132424 w 25158863"/>
              <a:gd name="connsiteY1" fmla="*/ 11410 h 12043899"/>
              <a:gd name="connsiteX2" fmla="*/ 25158863 w 25158863"/>
              <a:gd name="connsiteY2" fmla="*/ 0 h 12043899"/>
              <a:gd name="connsiteX3" fmla="*/ 25158863 w 25158863"/>
              <a:gd name="connsiteY3" fmla="*/ 12043899 h 12043899"/>
              <a:gd name="connsiteX4" fmla="*/ 0 w 25158863"/>
              <a:gd name="connsiteY4" fmla="*/ 12043899 h 12043899"/>
              <a:gd name="connsiteX5" fmla="*/ 0 w 25158863"/>
              <a:gd name="connsiteY5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25158863 w 25158863"/>
              <a:gd name="connsiteY2" fmla="*/ 0 h 12043899"/>
              <a:gd name="connsiteX3" fmla="*/ 25158863 w 25158863"/>
              <a:gd name="connsiteY3" fmla="*/ 12043899 h 12043899"/>
              <a:gd name="connsiteX4" fmla="*/ 0 w 25158863"/>
              <a:gd name="connsiteY4" fmla="*/ 12043899 h 12043899"/>
              <a:gd name="connsiteX5" fmla="*/ 0 w 25158863"/>
              <a:gd name="connsiteY5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7642541 w 25158863"/>
              <a:gd name="connsiteY2" fmla="*/ 11410 h 12043899"/>
              <a:gd name="connsiteX3" fmla="*/ 25158863 w 25158863"/>
              <a:gd name="connsiteY3" fmla="*/ 0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6961222 w 25158863"/>
              <a:gd name="connsiteY2" fmla="*/ 3579363 h 12043899"/>
              <a:gd name="connsiteX3" fmla="*/ 25158863 w 25158863"/>
              <a:gd name="connsiteY3" fmla="*/ 0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6925363 w 25158863"/>
              <a:gd name="connsiteY2" fmla="*/ 2127081 h 12043899"/>
              <a:gd name="connsiteX3" fmla="*/ 25158863 w 25158863"/>
              <a:gd name="connsiteY3" fmla="*/ 0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6925363 w 25158863"/>
              <a:gd name="connsiteY2" fmla="*/ 2127081 h 12043899"/>
              <a:gd name="connsiteX3" fmla="*/ 25051287 w 25158863"/>
              <a:gd name="connsiteY3" fmla="*/ 3281082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6925363 w 25158863"/>
              <a:gd name="connsiteY2" fmla="*/ 2127081 h 12043899"/>
              <a:gd name="connsiteX3" fmla="*/ 25105077 w 25158863"/>
              <a:gd name="connsiteY3" fmla="*/ 2115670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  <a:gd name="connsiteX0" fmla="*/ 0 w 25158863"/>
              <a:gd name="connsiteY0" fmla="*/ 0 h 12043899"/>
              <a:gd name="connsiteX1" fmla="*/ 14307671 w 25158863"/>
              <a:gd name="connsiteY1" fmla="*/ 11410 h 12043899"/>
              <a:gd name="connsiteX2" fmla="*/ 16925363 w 25158863"/>
              <a:gd name="connsiteY2" fmla="*/ 2127081 h 12043899"/>
              <a:gd name="connsiteX3" fmla="*/ 25140935 w 25158863"/>
              <a:gd name="connsiteY3" fmla="*/ 2133599 h 12043899"/>
              <a:gd name="connsiteX4" fmla="*/ 25158863 w 25158863"/>
              <a:gd name="connsiteY4" fmla="*/ 12043899 h 12043899"/>
              <a:gd name="connsiteX5" fmla="*/ 0 w 25158863"/>
              <a:gd name="connsiteY5" fmla="*/ 12043899 h 12043899"/>
              <a:gd name="connsiteX6" fmla="*/ 0 w 25158863"/>
              <a:gd name="connsiteY6" fmla="*/ 0 h 1204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58863" h="12043899">
                <a:moveTo>
                  <a:pt x="0" y="0"/>
                </a:moveTo>
                <a:lnTo>
                  <a:pt x="14307671" y="11410"/>
                </a:lnTo>
                <a:lnTo>
                  <a:pt x="16925363" y="2127081"/>
                </a:lnTo>
                <a:lnTo>
                  <a:pt x="25140935" y="2133599"/>
                </a:lnTo>
                <a:lnTo>
                  <a:pt x="25158863" y="12043899"/>
                </a:lnTo>
                <a:lnTo>
                  <a:pt x="0" y="12043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E71C2AB-800D-7449-B43F-3103EF339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55573" y="-378372"/>
            <a:ext cx="13372984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A4E4F1D-7875-3A46-95CE-5DC9396B05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5862" y="5850366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0A17EFF-D931-B446-924A-E290FAE364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18154" y="5850366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304FA54-7CBD-724A-8011-30DEA5325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33919" y="3333248"/>
            <a:ext cx="11243731" cy="704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304FA54-7CBD-724A-8011-30DEA5325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41916" y="5508121"/>
            <a:ext cx="2199291" cy="2199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B83B374-CC01-FD4F-9176-AEE583AD4F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41916" y="8999621"/>
            <a:ext cx="2199291" cy="2199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6D7169B-2FF4-E04B-8025-2FB60A343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854724" y="5508121"/>
            <a:ext cx="2199291" cy="2199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9BBBF6F-12C6-9C4E-8D3F-73F47B756A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854724" y="8999621"/>
            <a:ext cx="2199291" cy="2199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D6FC75-48E8-634C-BCD0-0409F03296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8760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D6FC75-48E8-634C-BCD0-0409F03296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1192" y="5698572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C6BF33A-BAD8-9D4F-8B31-95A6AFB03B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8402" y="5698572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43D5DB3-EB70-6F48-8C24-9F7D23D013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35616" y="5698572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8CE66FE-37DF-CD4D-BBE1-1F406AE953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22827" y="5698572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0A9785A-7E26-C941-BB52-517FE0F52A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61192" y="8216391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C02D803-6B7D-D148-BDE0-DAAA9C606C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8402" y="8216391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0C8F1CD-9E3E-B14D-B7D5-CEA8739678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535616" y="8216391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F4D71CA-F6D8-AB46-B8CD-71436F789A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22827" y="8216391"/>
            <a:ext cx="4793631" cy="178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9" r:id="rId2"/>
    <p:sldLayoutId id="2147483978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85285-9C91-D84A-B02D-B1D2B1EB67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C4749-4C5D-1048-9364-B02E2E0E6637}"/>
              </a:ext>
            </a:extLst>
          </p:cNvPr>
          <p:cNvSpPr/>
          <p:nvPr/>
        </p:nvSpPr>
        <p:spPr>
          <a:xfrm flipH="1">
            <a:off x="0" y="2050473"/>
            <a:ext cx="24377650" cy="11665527"/>
          </a:xfrm>
          <a:custGeom>
            <a:avLst/>
            <a:gdLst>
              <a:gd name="connsiteX0" fmla="*/ 0 w 24377650"/>
              <a:gd name="connsiteY0" fmla="*/ 0 h 10668000"/>
              <a:gd name="connsiteX1" fmla="*/ 24377650 w 24377650"/>
              <a:gd name="connsiteY1" fmla="*/ 0 h 10668000"/>
              <a:gd name="connsiteX2" fmla="*/ 24377650 w 24377650"/>
              <a:gd name="connsiteY2" fmla="*/ 10668000 h 10668000"/>
              <a:gd name="connsiteX3" fmla="*/ 0 w 24377650"/>
              <a:gd name="connsiteY3" fmla="*/ 10668000 h 10668000"/>
              <a:gd name="connsiteX4" fmla="*/ 0 w 24377650"/>
              <a:gd name="connsiteY4" fmla="*/ 0 h 10668000"/>
              <a:gd name="connsiteX0" fmla="*/ 0 w 24377650"/>
              <a:gd name="connsiteY0" fmla="*/ 27709 h 10695709"/>
              <a:gd name="connsiteX1" fmla="*/ 9448800 w 24377650"/>
              <a:gd name="connsiteY1" fmla="*/ 0 h 10695709"/>
              <a:gd name="connsiteX2" fmla="*/ 24377650 w 24377650"/>
              <a:gd name="connsiteY2" fmla="*/ 27709 h 10695709"/>
              <a:gd name="connsiteX3" fmla="*/ 24377650 w 24377650"/>
              <a:gd name="connsiteY3" fmla="*/ 10695709 h 10695709"/>
              <a:gd name="connsiteX4" fmla="*/ 0 w 24377650"/>
              <a:gd name="connsiteY4" fmla="*/ 10695709 h 10695709"/>
              <a:gd name="connsiteX5" fmla="*/ 0 w 24377650"/>
              <a:gd name="connsiteY5" fmla="*/ 27709 h 10695709"/>
              <a:gd name="connsiteX0" fmla="*/ 0 w 24377650"/>
              <a:gd name="connsiteY0" fmla="*/ 27709 h 10695709"/>
              <a:gd name="connsiteX1" fmla="*/ 9448800 w 24377650"/>
              <a:gd name="connsiteY1" fmla="*/ 0 h 10695709"/>
              <a:gd name="connsiteX2" fmla="*/ 12663055 w 24377650"/>
              <a:gd name="connsiteY2" fmla="*/ 1 h 10695709"/>
              <a:gd name="connsiteX3" fmla="*/ 24377650 w 24377650"/>
              <a:gd name="connsiteY3" fmla="*/ 27709 h 10695709"/>
              <a:gd name="connsiteX4" fmla="*/ 24377650 w 24377650"/>
              <a:gd name="connsiteY4" fmla="*/ 10695709 h 10695709"/>
              <a:gd name="connsiteX5" fmla="*/ 0 w 24377650"/>
              <a:gd name="connsiteY5" fmla="*/ 10695709 h 10695709"/>
              <a:gd name="connsiteX6" fmla="*/ 0 w 24377650"/>
              <a:gd name="connsiteY6" fmla="*/ 27709 h 10695709"/>
              <a:gd name="connsiteX0" fmla="*/ 0 w 24377650"/>
              <a:gd name="connsiteY0" fmla="*/ 3241963 h 10695709"/>
              <a:gd name="connsiteX1" fmla="*/ 9448800 w 24377650"/>
              <a:gd name="connsiteY1" fmla="*/ 0 h 10695709"/>
              <a:gd name="connsiteX2" fmla="*/ 12663055 w 24377650"/>
              <a:gd name="connsiteY2" fmla="*/ 1 h 10695709"/>
              <a:gd name="connsiteX3" fmla="*/ 24377650 w 24377650"/>
              <a:gd name="connsiteY3" fmla="*/ 27709 h 10695709"/>
              <a:gd name="connsiteX4" fmla="*/ 24377650 w 24377650"/>
              <a:gd name="connsiteY4" fmla="*/ 10695709 h 10695709"/>
              <a:gd name="connsiteX5" fmla="*/ 0 w 24377650"/>
              <a:gd name="connsiteY5" fmla="*/ 10695709 h 10695709"/>
              <a:gd name="connsiteX6" fmla="*/ 0 w 24377650"/>
              <a:gd name="connsiteY6" fmla="*/ 3241963 h 10695709"/>
              <a:gd name="connsiteX0" fmla="*/ 0 w 24377650"/>
              <a:gd name="connsiteY0" fmla="*/ 3241962 h 10695708"/>
              <a:gd name="connsiteX1" fmla="*/ 9587345 w 24377650"/>
              <a:gd name="connsiteY1" fmla="*/ 3186544 h 10695708"/>
              <a:gd name="connsiteX2" fmla="*/ 12663055 w 24377650"/>
              <a:gd name="connsiteY2" fmla="*/ 0 h 10695708"/>
              <a:gd name="connsiteX3" fmla="*/ 24377650 w 24377650"/>
              <a:gd name="connsiteY3" fmla="*/ 27708 h 10695708"/>
              <a:gd name="connsiteX4" fmla="*/ 24377650 w 24377650"/>
              <a:gd name="connsiteY4" fmla="*/ 10695708 h 10695708"/>
              <a:gd name="connsiteX5" fmla="*/ 0 w 24377650"/>
              <a:gd name="connsiteY5" fmla="*/ 10695708 h 10695708"/>
              <a:gd name="connsiteX6" fmla="*/ 0 w 24377650"/>
              <a:gd name="connsiteY6" fmla="*/ 3241962 h 10695708"/>
              <a:gd name="connsiteX0" fmla="*/ 0 w 24377650"/>
              <a:gd name="connsiteY0" fmla="*/ 3214254 h 10668000"/>
              <a:gd name="connsiteX1" fmla="*/ 9587345 w 24377650"/>
              <a:gd name="connsiteY1" fmla="*/ 315883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54982 w 24377650"/>
              <a:gd name="connsiteY1" fmla="*/ 318417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54982 w 24377650"/>
              <a:gd name="connsiteY1" fmla="*/ 326019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82691 w 24377650"/>
              <a:gd name="connsiteY1" fmla="*/ 315883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82691 w 24377650"/>
              <a:gd name="connsiteY1" fmla="*/ 323485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7065818 w 24377650"/>
              <a:gd name="connsiteY1" fmla="*/ 323485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7065818 w 24377650"/>
              <a:gd name="connsiteY1" fmla="*/ 3196261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630913 w 24377650"/>
              <a:gd name="connsiteY1" fmla="*/ 326058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771590 w 24377650"/>
              <a:gd name="connsiteY1" fmla="*/ 3221990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771590 w 24377650"/>
              <a:gd name="connsiteY1" fmla="*/ 3221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97105"/>
              <a:gd name="connsiteY0" fmla="*/ 1933253 h 10668000"/>
              <a:gd name="connsiteX1" fmla="*/ 5791045 w 24397105"/>
              <a:gd name="connsiteY1" fmla="*/ 3221990 h 10668000"/>
              <a:gd name="connsiteX2" fmla="*/ 10504150 w 24397105"/>
              <a:gd name="connsiteY2" fmla="*/ 1 h 10668000"/>
              <a:gd name="connsiteX3" fmla="*/ 24397105 w 24397105"/>
              <a:gd name="connsiteY3" fmla="*/ 0 h 10668000"/>
              <a:gd name="connsiteX4" fmla="*/ 24397105 w 24397105"/>
              <a:gd name="connsiteY4" fmla="*/ 10668000 h 10668000"/>
              <a:gd name="connsiteX5" fmla="*/ 19455 w 24397105"/>
              <a:gd name="connsiteY5" fmla="*/ 10668000 h 10668000"/>
              <a:gd name="connsiteX6" fmla="*/ 0 w 24397105"/>
              <a:gd name="connsiteY6" fmla="*/ 1933253 h 10668000"/>
              <a:gd name="connsiteX0" fmla="*/ 1 w 24377650"/>
              <a:gd name="connsiteY0" fmla="*/ 1933253 h 10668000"/>
              <a:gd name="connsiteX1" fmla="*/ 5771590 w 24377650"/>
              <a:gd name="connsiteY1" fmla="*/ 3221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6219062 w 24377650"/>
              <a:gd name="connsiteY1" fmla="*/ 1958781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7872765 w 24377650"/>
              <a:gd name="connsiteY1" fmla="*/ 1852031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7872765 w 24377650"/>
              <a:gd name="connsiteY1" fmla="*/ 1940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10668000">
                <a:moveTo>
                  <a:pt x="1" y="1933253"/>
                </a:moveTo>
                <a:lnTo>
                  <a:pt x="7872765" y="1940990"/>
                </a:lnTo>
                <a:lnTo>
                  <a:pt x="10484695" y="1"/>
                </a:lnTo>
                <a:lnTo>
                  <a:pt x="24377650" y="0"/>
                </a:lnTo>
                <a:lnTo>
                  <a:pt x="24377650" y="10668000"/>
                </a:lnTo>
                <a:lnTo>
                  <a:pt x="0" y="10668000"/>
                </a:lnTo>
                <a:cubicBezTo>
                  <a:pt x="0" y="7756418"/>
                  <a:pt x="1" y="4844835"/>
                  <a:pt x="1" y="1933253"/>
                </a:cubicBezTo>
                <a:close/>
              </a:path>
            </a:pathLst>
          </a:custGeom>
          <a:gradFill>
            <a:gsLst>
              <a:gs pos="13000">
                <a:schemeClr val="accent1">
                  <a:alpha val="80000"/>
                </a:schemeClr>
              </a:gs>
              <a:gs pos="90000">
                <a:schemeClr val="accent5">
                  <a:alpha val="8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8A9808-7B3E-5442-8505-AD52696F3441}"/>
              </a:ext>
            </a:extLst>
          </p:cNvPr>
          <p:cNvGrpSpPr/>
          <p:nvPr/>
        </p:nvGrpSpPr>
        <p:grpSpPr>
          <a:xfrm>
            <a:off x="1028789" y="2413913"/>
            <a:ext cx="14822055" cy="3798815"/>
            <a:chOff x="1330036" y="6231954"/>
            <a:chExt cx="14822055" cy="3798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6AB910-52B3-7D48-AB68-4D2FD61B27E7}"/>
                </a:ext>
              </a:extLst>
            </p:cNvPr>
            <p:cNvSpPr txBox="1"/>
            <p:nvPr/>
          </p:nvSpPr>
          <p:spPr>
            <a:xfrm>
              <a:off x="1330036" y="6231954"/>
              <a:ext cx="14822055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Predictive Analytics for Interview Selection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E10345-2AF0-B840-B595-165890E1E3FA}"/>
                </a:ext>
              </a:extLst>
            </p:cNvPr>
            <p:cNvSpPr txBox="1"/>
            <p:nvPr/>
          </p:nvSpPr>
          <p:spPr>
            <a:xfrm>
              <a:off x="4821928" y="9056528"/>
              <a:ext cx="8319019" cy="97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Hackathon Organized by KPMG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3A6BB-5CC1-ECE8-EABC-9B611D3FE9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585" y="315414"/>
            <a:ext cx="3276528" cy="135668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1202A-0002-99AC-72D9-569FBC9ECB7B}"/>
              </a:ext>
            </a:extLst>
          </p:cNvPr>
          <p:cNvSpPr txBox="1"/>
          <p:nvPr/>
        </p:nvSpPr>
        <p:spPr>
          <a:xfrm>
            <a:off x="4520681" y="10021910"/>
            <a:ext cx="7772401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latin typeface="Poppins SemiBold" panose="00000700000000000000" pitchFamily="2" charset="0"/>
                <a:ea typeface="Lato Light" panose="020F0502020204030203" pitchFamily="34" charset="0"/>
                <a:cs typeface="Poppins SemiBold" panose="00000700000000000000" pitchFamily="2" charset="0"/>
              </a:rPr>
              <a:t>Prithu Sharma</a:t>
            </a:r>
            <a:br>
              <a:rPr lang="en-US" sz="4400" dirty="0">
                <a:solidFill>
                  <a:schemeClr val="bg1"/>
                </a:solidFill>
                <a:latin typeface="Poppins SemiBold" panose="00000700000000000000" pitchFamily="2" charset="0"/>
                <a:ea typeface="Lato Light" panose="020F0502020204030203" pitchFamily="34" charset="0"/>
                <a:cs typeface="Poppins SemiBold" panose="00000700000000000000" pitchFamily="2" charset="0"/>
              </a:rPr>
            </a:b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 SemiBold" panose="00000700000000000000" pitchFamily="2" charset="0"/>
                <a:ea typeface="Lato Light" panose="020F0502020204030203" pitchFamily="34" charset="0"/>
                <a:cs typeface="Poppins SemiBold" panose="00000700000000000000" pitchFamily="2" charset="0"/>
              </a:rPr>
              <a:t>Imarticus Learning, Jaipur</a:t>
            </a:r>
          </a:p>
        </p:txBody>
      </p:sp>
    </p:spTree>
    <p:extLst>
      <p:ext uri="{BB962C8B-B14F-4D97-AF65-F5344CB8AC3E}">
        <p14:creationId xmlns:p14="http://schemas.microsoft.com/office/powerpoint/2010/main" val="38455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DF1A3E6-B343-4D47-8E24-2CE8CB6152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BB3D3B-7935-3A4C-9336-1341972A3F8C}"/>
              </a:ext>
            </a:extLst>
          </p:cNvPr>
          <p:cNvSpPr txBox="1"/>
          <p:nvPr/>
        </p:nvSpPr>
        <p:spPr>
          <a:xfrm>
            <a:off x="267724" y="68432"/>
            <a:ext cx="93319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Problem Statement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8B98F2A-1221-A44F-AD24-A27335CB901E}"/>
              </a:ext>
            </a:extLst>
          </p:cNvPr>
          <p:cNvSpPr/>
          <p:nvPr/>
        </p:nvSpPr>
        <p:spPr>
          <a:xfrm flipV="1">
            <a:off x="0" y="13270831"/>
            <a:ext cx="24377650" cy="445166"/>
          </a:xfrm>
          <a:custGeom>
            <a:avLst/>
            <a:gdLst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0 w 24377650"/>
              <a:gd name="connsiteY3" fmla="*/ 4214191 h 4214191"/>
              <a:gd name="connsiteX4" fmla="*/ 0 w 24377650"/>
              <a:gd name="connsiteY4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0 w 24377650"/>
              <a:gd name="connsiteY4" fmla="*/ 4214191 h 4214191"/>
              <a:gd name="connsiteX5" fmla="*/ 0 w 24377650"/>
              <a:gd name="connsiteY5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0455965 w 24377650"/>
              <a:gd name="connsiteY4" fmla="*/ 4214191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39757 w 24417407"/>
              <a:gd name="connsiteY0" fmla="*/ 0 h 4214191"/>
              <a:gd name="connsiteX1" fmla="*/ 24417407 w 24417407"/>
              <a:gd name="connsiteY1" fmla="*/ 0 h 4214191"/>
              <a:gd name="connsiteX2" fmla="*/ 24417407 w 24417407"/>
              <a:gd name="connsiteY2" fmla="*/ 4214191 h 4214191"/>
              <a:gd name="connsiteX3" fmla="*/ 16578470 w 24417407"/>
              <a:gd name="connsiteY3" fmla="*/ 4214191 h 4214191"/>
              <a:gd name="connsiteX4" fmla="*/ 14034053 w 24417407"/>
              <a:gd name="connsiteY4" fmla="*/ 2067339 h 4214191"/>
              <a:gd name="connsiteX5" fmla="*/ 0 w 24417407"/>
              <a:gd name="connsiteY5" fmla="*/ 2146852 h 4214191"/>
              <a:gd name="connsiteX6" fmla="*/ 39757 w 24417407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00420"/>
              <a:gd name="connsiteX1" fmla="*/ 24377650 w 24377650"/>
              <a:gd name="connsiteY1" fmla="*/ 0 h 4300420"/>
              <a:gd name="connsiteX2" fmla="*/ 24377650 w 24377650"/>
              <a:gd name="connsiteY2" fmla="*/ 4214191 h 4300420"/>
              <a:gd name="connsiteX3" fmla="*/ 14855386 w 24377650"/>
              <a:gd name="connsiteY3" fmla="*/ 4300420 h 4300420"/>
              <a:gd name="connsiteX4" fmla="*/ 13973976 w 24377650"/>
              <a:gd name="connsiteY4" fmla="*/ 2087659 h 4300420"/>
              <a:gd name="connsiteX5" fmla="*/ 883 w 24377650"/>
              <a:gd name="connsiteY5" fmla="*/ 2065572 h 4300420"/>
              <a:gd name="connsiteX6" fmla="*/ 0 w 24377650"/>
              <a:gd name="connsiteY6" fmla="*/ 0 h 4300420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4855386 w 24377650"/>
              <a:gd name="connsiteY3" fmla="*/ 4127963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86644"/>
              <a:gd name="connsiteX1" fmla="*/ 24377650 w 24377650"/>
              <a:gd name="connsiteY1" fmla="*/ 0 h 4386644"/>
              <a:gd name="connsiteX2" fmla="*/ 24377650 w 24377650"/>
              <a:gd name="connsiteY2" fmla="*/ 4214191 h 4386644"/>
              <a:gd name="connsiteX3" fmla="*/ 14855386 w 24377650"/>
              <a:gd name="connsiteY3" fmla="*/ 4386644 h 4386644"/>
              <a:gd name="connsiteX4" fmla="*/ 13973976 w 24377650"/>
              <a:gd name="connsiteY4" fmla="*/ 2087659 h 4386644"/>
              <a:gd name="connsiteX5" fmla="*/ 883 w 24377650"/>
              <a:gd name="connsiteY5" fmla="*/ 2065572 h 4386644"/>
              <a:gd name="connsiteX6" fmla="*/ 0 w 24377650"/>
              <a:gd name="connsiteY6" fmla="*/ 0 h 4386644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855386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410218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4300415">
                <a:moveTo>
                  <a:pt x="0" y="0"/>
                </a:moveTo>
                <a:lnTo>
                  <a:pt x="24377650" y="0"/>
                </a:lnTo>
                <a:lnTo>
                  <a:pt x="24377650" y="4214191"/>
                </a:lnTo>
                <a:lnTo>
                  <a:pt x="14410218" y="4300415"/>
                </a:lnTo>
                <a:lnTo>
                  <a:pt x="13973976" y="2087659"/>
                </a:lnTo>
                <a:lnTo>
                  <a:pt x="883" y="2065572"/>
                </a:lnTo>
                <a:cubicBezTo>
                  <a:pt x="589" y="1377048"/>
                  <a:pt x="294" y="68852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9D1ACC-7635-E44B-A331-A666E2E3E8F7}"/>
              </a:ext>
            </a:extLst>
          </p:cNvPr>
          <p:cNvSpPr/>
          <p:nvPr/>
        </p:nvSpPr>
        <p:spPr>
          <a:xfrm>
            <a:off x="11355573" y="0"/>
            <a:ext cx="1302207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F5ED03-C015-574F-86F7-821D96A2389B}"/>
              </a:ext>
            </a:extLst>
          </p:cNvPr>
          <p:cNvSpPr/>
          <p:nvPr/>
        </p:nvSpPr>
        <p:spPr>
          <a:xfrm>
            <a:off x="10056917" y="1964740"/>
            <a:ext cx="2597150" cy="2597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18927-562D-6E4E-9493-F20D1D191D36}"/>
              </a:ext>
            </a:extLst>
          </p:cNvPr>
          <p:cNvSpPr/>
          <p:nvPr/>
        </p:nvSpPr>
        <p:spPr>
          <a:xfrm>
            <a:off x="10056917" y="5559425"/>
            <a:ext cx="2597150" cy="259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4FBDF5-48FA-984A-8942-D9881DFB6672}"/>
              </a:ext>
            </a:extLst>
          </p:cNvPr>
          <p:cNvSpPr/>
          <p:nvPr/>
        </p:nvSpPr>
        <p:spPr>
          <a:xfrm>
            <a:off x="10056917" y="9154110"/>
            <a:ext cx="2597150" cy="25971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D1E1980-7CAB-0448-B204-F29AC1422EFB}"/>
              </a:ext>
            </a:extLst>
          </p:cNvPr>
          <p:cNvSpPr txBox="1">
            <a:spLocks/>
          </p:cNvSpPr>
          <p:nvPr/>
        </p:nvSpPr>
        <p:spPr>
          <a:xfrm>
            <a:off x="12654067" y="2291761"/>
            <a:ext cx="9464230" cy="194310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Over 1 lakh interviews are annually conducted using an online platform. We need to develop an Intelligence tool that helps hiring managers, recruiters and HR to streamline recruitment process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94124AF-C2D1-9644-B510-618A0403AAFB}"/>
              </a:ext>
            </a:extLst>
          </p:cNvPr>
          <p:cNvSpPr txBox="1">
            <a:spLocks/>
          </p:cNvSpPr>
          <p:nvPr/>
        </p:nvSpPr>
        <p:spPr>
          <a:xfrm>
            <a:off x="12654067" y="5140797"/>
            <a:ext cx="9464230" cy="34081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 a robust predictive model that accurately determines the status of interviews based on the provided features. 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 potential biases and enhance overall recruitment processes.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Explore the features that contribute towards a successful and unsuccessful interview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CC19B2CF-F3A1-F84B-8E82-8FF1C59208E7}"/>
              </a:ext>
            </a:extLst>
          </p:cNvPr>
          <p:cNvSpPr txBox="1">
            <a:spLocks/>
          </p:cNvSpPr>
          <p:nvPr/>
        </p:nvSpPr>
        <p:spPr>
          <a:xfrm>
            <a:off x="12654067" y="9906910"/>
            <a:ext cx="9464230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 shall be evaluated based on its ACCURACY to predict the “status” of the Candidate on test dataset.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C66838-8183-A54A-874C-EE47571D8A0F}"/>
              </a:ext>
            </a:extLst>
          </p:cNvPr>
          <p:cNvGrpSpPr/>
          <p:nvPr/>
        </p:nvGrpSpPr>
        <p:grpSpPr>
          <a:xfrm>
            <a:off x="10816518" y="2725137"/>
            <a:ext cx="1078109" cy="100698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EA69026-1C2A-6942-8D90-49378B773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E6B1891-3E39-284B-B7C0-0CA6E15C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7E54B6-0C6B-2B4A-9DE1-CAA30FB39747}"/>
              </a:ext>
            </a:extLst>
          </p:cNvPr>
          <p:cNvGrpSpPr/>
          <p:nvPr/>
        </p:nvGrpSpPr>
        <p:grpSpPr>
          <a:xfrm>
            <a:off x="10866974" y="10080213"/>
            <a:ext cx="977035" cy="744944"/>
            <a:chOff x="6931408" y="8922705"/>
            <a:chExt cx="977035" cy="744944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A677869-ACB2-994F-8FF5-848B26BE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408" y="8922705"/>
              <a:ext cx="977035" cy="744944"/>
            </a:xfrm>
            <a:custGeom>
              <a:avLst/>
              <a:gdLst>
                <a:gd name="T0" fmla="*/ 353194 w 1152"/>
                <a:gd name="T1" fmla="*/ 291086 h 878"/>
                <a:gd name="T2" fmla="*/ 60784 w 1152"/>
                <a:gd name="T3" fmla="*/ 291086 h 878"/>
                <a:gd name="T4" fmla="*/ 60784 w 1152"/>
                <a:gd name="T5" fmla="*/ 291086 h 878"/>
                <a:gd name="T6" fmla="*/ 26256 w 1152"/>
                <a:gd name="T7" fmla="*/ 266979 h 878"/>
                <a:gd name="T8" fmla="*/ 387722 w 1152"/>
                <a:gd name="T9" fmla="*/ 266979 h 878"/>
                <a:gd name="T10" fmla="*/ 387722 w 1152"/>
                <a:gd name="T11" fmla="*/ 266979 h 878"/>
                <a:gd name="T12" fmla="*/ 353194 w 1152"/>
                <a:gd name="T13" fmla="*/ 291086 h 878"/>
                <a:gd name="T14" fmla="*/ 48555 w 1152"/>
                <a:gd name="T15" fmla="*/ 36701 h 878"/>
                <a:gd name="T16" fmla="*/ 48555 w 1152"/>
                <a:gd name="T17" fmla="*/ 36701 h 878"/>
                <a:gd name="T18" fmla="*/ 60784 w 1152"/>
                <a:gd name="T19" fmla="*/ 24467 h 878"/>
                <a:gd name="T20" fmla="*/ 353194 w 1152"/>
                <a:gd name="T21" fmla="*/ 24467 h 878"/>
                <a:gd name="T22" fmla="*/ 353194 w 1152"/>
                <a:gd name="T23" fmla="*/ 24467 h 878"/>
                <a:gd name="T24" fmla="*/ 365422 w 1152"/>
                <a:gd name="T25" fmla="*/ 36701 h 878"/>
                <a:gd name="T26" fmla="*/ 365422 w 1152"/>
                <a:gd name="T27" fmla="*/ 242872 h 878"/>
                <a:gd name="T28" fmla="*/ 48555 w 1152"/>
                <a:gd name="T29" fmla="*/ 242872 h 878"/>
                <a:gd name="T30" fmla="*/ 48555 w 1152"/>
                <a:gd name="T31" fmla="*/ 36701 h 878"/>
                <a:gd name="T32" fmla="*/ 401749 w 1152"/>
                <a:gd name="T33" fmla="*/ 242872 h 878"/>
                <a:gd name="T34" fmla="*/ 389160 w 1152"/>
                <a:gd name="T35" fmla="*/ 242872 h 878"/>
                <a:gd name="T36" fmla="*/ 389160 w 1152"/>
                <a:gd name="T37" fmla="*/ 36701 h 878"/>
                <a:gd name="T38" fmla="*/ 389160 w 1152"/>
                <a:gd name="T39" fmla="*/ 36701 h 878"/>
                <a:gd name="T40" fmla="*/ 353194 w 1152"/>
                <a:gd name="T41" fmla="*/ 0 h 878"/>
                <a:gd name="T42" fmla="*/ 60784 w 1152"/>
                <a:gd name="T43" fmla="*/ 0 h 878"/>
                <a:gd name="T44" fmla="*/ 60784 w 1152"/>
                <a:gd name="T45" fmla="*/ 0 h 878"/>
                <a:gd name="T46" fmla="*/ 23738 w 1152"/>
                <a:gd name="T47" fmla="*/ 36701 h 878"/>
                <a:gd name="T48" fmla="*/ 23738 w 1152"/>
                <a:gd name="T49" fmla="*/ 242872 h 878"/>
                <a:gd name="T50" fmla="*/ 12229 w 1152"/>
                <a:gd name="T51" fmla="*/ 242872 h 878"/>
                <a:gd name="T52" fmla="*/ 12229 w 1152"/>
                <a:gd name="T53" fmla="*/ 242872 h 878"/>
                <a:gd name="T54" fmla="*/ 0 w 1152"/>
                <a:gd name="T55" fmla="*/ 254386 h 878"/>
                <a:gd name="T56" fmla="*/ 0 w 1152"/>
                <a:gd name="T57" fmla="*/ 254386 h 878"/>
                <a:gd name="T58" fmla="*/ 60784 w 1152"/>
                <a:gd name="T59" fmla="*/ 315553 h 878"/>
                <a:gd name="T60" fmla="*/ 353194 w 1152"/>
                <a:gd name="T61" fmla="*/ 315553 h 878"/>
                <a:gd name="T62" fmla="*/ 353194 w 1152"/>
                <a:gd name="T63" fmla="*/ 315553 h 878"/>
                <a:gd name="T64" fmla="*/ 413977 w 1152"/>
                <a:gd name="T65" fmla="*/ 254386 h 878"/>
                <a:gd name="T66" fmla="*/ 413977 w 1152"/>
                <a:gd name="T67" fmla="*/ 254386 h 878"/>
                <a:gd name="T68" fmla="*/ 401749 w 1152"/>
                <a:gd name="T69" fmla="*/ 242872 h 8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2" h="878">
                  <a:moveTo>
                    <a:pt x="982" y="809"/>
                  </a:moveTo>
                  <a:lnTo>
                    <a:pt x="169" y="809"/>
                  </a:lnTo>
                  <a:cubicBezTo>
                    <a:pt x="124" y="809"/>
                    <a:pt x="87" y="780"/>
                    <a:pt x="73" y="742"/>
                  </a:cubicBezTo>
                  <a:lnTo>
                    <a:pt x="1078" y="742"/>
                  </a:lnTo>
                  <a:cubicBezTo>
                    <a:pt x="1063" y="780"/>
                    <a:pt x="1026" y="809"/>
                    <a:pt x="982" y="809"/>
                  </a:cubicBezTo>
                  <a:close/>
                  <a:moveTo>
                    <a:pt x="135" y="102"/>
                  </a:moveTo>
                  <a:lnTo>
                    <a:pt x="135" y="102"/>
                  </a:lnTo>
                  <a:cubicBezTo>
                    <a:pt x="135" y="82"/>
                    <a:pt x="150" y="68"/>
                    <a:pt x="169" y="68"/>
                  </a:cubicBezTo>
                  <a:lnTo>
                    <a:pt x="982" y="68"/>
                  </a:lnTo>
                  <a:cubicBezTo>
                    <a:pt x="1001" y="68"/>
                    <a:pt x="1016" y="82"/>
                    <a:pt x="1016" y="102"/>
                  </a:cubicBezTo>
                  <a:lnTo>
                    <a:pt x="1016" y="675"/>
                  </a:lnTo>
                  <a:lnTo>
                    <a:pt x="135" y="675"/>
                  </a:lnTo>
                  <a:lnTo>
                    <a:pt x="135" y="102"/>
                  </a:lnTo>
                  <a:close/>
                  <a:moveTo>
                    <a:pt x="1117" y="675"/>
                  </a:moveTo>
                  <a:lnTo>
                    <a:pt x="1082" y="675"/>
                  </a:lnTo>
                  <a:lnTo>
                    <a:pt x="1082" y="102"/>
                  </a:lnTo>
                  <a:cubicBezTo>
                    <a:pt x="1082" y="45"/>
                    <a:pt x="1038" y="0"/>
                    <a:pt x="982" y="0"/>
                  </a:cubicBezTo>
                  <a:lnTo>
                    <a:pt x="169" y="0"/>
                  </a:lnTo>
                  <a:cubicBezTo>
                    <a:pt x="113" y="0"/>
                    <a:pt x="66" y="45"/>
                    <a:pt x="66" y="102"/>
                  </a:cubicBezTo>
                  <a:lnTo>
                    <a:pt x="66" y="675"/>
                  </a:lnTo>
                  <a:lnTo>
                    <a:pt x="34" y="675"/>
                  </a:lnTo>
                  <a:cubicBezTo>
                    <a:pt x="15" y="675"/>
                    <a:pt x="0" y="690"/>
                    <a:pt x="0" y="707"/>
                  </a:cubicBezTo>
                  <a:cubicBezTo>
                    <a:pt x="0" y="801"/>
                    <a:pt x="75" y="877"/>
                    <a:pt x="169" y="877"/>
                  </a:cubicBezTo>
                  <a:lnTo>
                    <a:pt x="982" y="877"/>
                  </a:lnTo>
                  <a:cubicBezTo>
                    <a:pt x="1075" y="877"/>
                    <a:pt x="1151" y="801"/>
                    <a:pt x="1151" y="707"/>
                  </a:cubicBezTo>
                  <a:cubicBezTo>
                    <a:pt x="1151" y="690"/>
                    <a:pt x="1135" y="675"/>
                    <a:pt x="1117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850AF84-E17F-E947-AB36-137BBDD2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651" y="9035008"/>
              <a:ext cx="404291" cy="404291"/>
            </a:xfrm>
            <a:custGeom>
              <a:avLst/>
              <a:gdLst>
                <a:gd name="T0" fmla="*/ 100431 w 478"/>
                <a:gd name="T1" fmla="*/ 95051 h 478"/>
                <a:gd name="T2" fmla="*/ 100431 w 478"/>
                <a:gd name="T3" fmla="*/ 95051 h 478"/>
                <a:gd name="T4" fmla="*/ 110115 w 478"/>
                <a:gd name="T5" fmla="*/ 98279 h 478"/>
                <a:gd name="T6" fmla="*/ 110115 w 478"/>
                <a:gd name="T7" fmla="*/ 98279 h 478"/>
                <a:gd name="T8" fmla="*/ 119082 w 478"/>
                <a:gd name="T9" fmla="*/ 92899 h 478"/>
                <a:gd name="T10" fmla="*/ 167146 w 478"/>
                <a:gd name="T11" fmla="*/ 20445 h 478"/>
                <a:gd name="T12" fmla="*/ 167146 w 478"/>
                <a:gd name="T13" fmla="*/ 20445 h 478"/>
                <a:gd name="T14" fmla="*/ 164276 w 478"/>
                <a:gd name="T15" fmla="*/ 3946 h 478"/>
                <a:gd name="T16" fmla="*/ 164276 w 478"/>
                <a:gd name="T17" fmla="*/ 3946 h 478"/>
                <a:gd name="T18" fmla="*/ 147060 w 478"/>
                <a:gd name="T19" fmla="*/ 6815 h 478"/>
                <a:gd name="T20" fmla="*/ 106887 w 478"/>
                <a:gd name="T21" fmla="*/ 67432 h 478"/>
                <a:gd name="T22" fmla="*/ 92899 w 478"/>
                <a:gd name="T23" fmla="*/ 53802 h 478"/>
                <a:gd name="T24" fmla="*/ 92899 w 478"/>
                <a:gd name="T25" fmla="*/ 53802 h 478"/>
                <a:gd name="T26" fmla="*/ 83573 w 478"/>
                <a:gd name="T27" fmla="*/ 49857 h 478"/>
                <a:gd name="T28" fmla="*/ 83573 w 478"/>
                <a:gd name="T29" fmla="*/ 49857 h 478"/>
                <a:gd name="T30" fmla="*/ 74247 w 478"/>
                <a:gd name="T31" fmla="*/ 55596 h 478"/>
                <a:gd name="T32" fmla="*/ 48422 w 478"/>
                <a:gd name="T33" fmla="*/ 95051 h 478"/>
                <a:gd name="T34" fmla="*/ 48422 w 478"/>
                <a:gd name="T35" fmla="*/ 13989 h 478"/>
                <a:gd name="T36" fmla="*/ 48422 w 478"/>
                <a:gd name="T37" fmla="*/ 13989 h 478"/>
                <a:gd name="T38" fmla="*/ 36227 w 478"/>
                <a:gd name="T39" fmla="*/ 1435 h 478"/>
                <a:gd name="T40" fmla="*/ 36227 w 478"/>
                <a:gd name="T41" fmla="*/ 1435 h 478"/>
                <a:gd name="T42" fmla="*/ 24390 w 478"/>
                <a:gd name="T43" fmla="*/ 13989 h 478"/>
                <a:gd name="T44" fmla="*/ 24390 w 478"/>
                <a:gd name="T45" fmla="*/ 122669 h 478"/>
                <a:gd name="T46" fmla="*/ 12195 w 478"/>
                <a:gd name="T47" fmla="*/ 122669 h 478"/>
                <a:gd name="T48" fmla="*/ 12195 w 478"/>
                <a:gd name="T49" fmla="*/ 122669 h 478"/>
                <a:gd name="T50" fmla="*/ 0 w 478"/>
                <a:gd name="T51" fmla="*/ 134864 h 478"/>
                <a:gd name="T52" fmla="*/ 0 w 478"/>
                <a:gd name="T53" fmla="*/ 134864 h 478"/>
                <a:gd name="T54" fmla="*/ 12195 w 478"/>
                <a:gd name="T55" fmla="*/ 147060 h 478"/>
                <a:gd name="T56" fmla="*/ 24390 w 478"/>
                <a:gd name="T57" fmla="*/ 147060 h 478"/>
                <a:gd name="T58" fmla="*/ 24390 w 478"/>
                <a:gd name="T59" fmla="*/ 158896 h 478"/>
                <a:gd name="T60" fmla="*/ 24390 w 478"/>
                <a:gd name="T61" fmla="*/ 158896 h 478"/>
                <a:gd name="T62" fmla="*/ 36227 w 478"/>
                <a:gd name="T63" fmla="*/ 171091 h 478"/>
                <a:gd name="T64" fmla="*/ 36227 w 478"/>
                <a:gd name="T65" fmla="*/ 171091 h 478"/>
                <a:gd name="T66" fmla="*/ 48422 w 478"/>
                <a:gd name="T67" fmla="*/ 158896 h 478"/>
                <a:gd name="T68" fmla="*/ 48422 w 478"/>
                <a:gd name="T69" fmla="*/ 147060 h 478"/>
                <a:gd name="T70" fmla="*/ 157103 w 478"/>
                <a:gd name="T71" fmla="*/ 147060 h 478"/>
                <a:gd name="T72" fmla="*/ 157103 w 478"/>
                <a:gd name="T73" fmla="*/ 147060 h 478"/>
                <a:gd name="T74" fmla="*/ 169298 w 478"/>
                <a:gd name="T75" fmla="*/ 134864 h 478"/>
                <a:gd name="T76" fmla="*/ 169298 w 478"/>
                <a:gd name="T77" fmla="*/ 134864 h 478"/>
                <a:gd name="T78" fmla="*/ 157103 w 478"/>
                <a:gd name="T79" fmla="*/ 122669 h 478"/>
                <a:gd name="T80" fmla="*/ 59183 w 478"/>
                <a:gd name="T81" fmla="*/ 122669 h 478"/>
                <a:gd name="T82" fmla="*/ 86801 w 478"/>
                <a:gd name="T83" fmla="*/ 81421 h 478"/>
                <a:gd name="T84" fmla="*/ 100431 w 478"/>
                <a:gd name="T85" fmla="*/ 95051 h 4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8" h="478">
                  <a:moveTo>
                    <a:pt x="280" y="265"/>
                  </a:moveTo>
                  <a:lnTo>
                    <a:pt x="280" y="265"/>
                  </a:lnTo>
                  <a:cubicBezTo>
                    <a:pt x="287" y="272"/>
                    <a:pt x="296" y="276"/>
                    <a:pt x="307" y="274"/>
                  </a:cubicBezTo>
                  <a:cubicBezTo>
                    <a:pt x="317" y="274"/>
                    <a:pt x="326" y="268"/>
                    <a:pt x="332" y="259"/>
                  </a:cubicBezTo>
                  <a:lnTo>
                    <a:pt x="466" y="57"/>
                  </a:lnTo>
                  <a:cubicBezTo>
                    <a:pt x="477" y="41"/>
                    <a:pt x="472" y="20"/>
                    <a:pt x="458" y="11"/>
                  </a:cubicBezTo>
                  <a:cubicBezTo>
                    <a:pt x="441" y="0"/>
                    <a:pt x="421" y="4"/>
                    <a:pt x="410" y="19"/>
                  </a:cubicBezTo>
                  <a:lnTo>
                    <a:pt x="298" y="188"/>
                  </a:lnTo>
                  <a:lnTo>
                    <a:pt x="259" y="150"/>
                  </a:lnTo>
                  <a:cubicBezTo>
                    <a:pt x="254" y="142"/>
                    <a:pt x="243" y="139"/>
                    <a:pt x="233" y="139"/>
                  </a:cubicBezTo>
                  <a:cubicBezTo>
                    <a:pt x="222" y="141"/>
                    <a:pt x="213" y="146"/>
                    <a:pt x="207" y="155"/>
                  </a:cubicBezTo>
                  <a:lnTo>
                    <a:pt x="135" y="265"/>
                  </a:lnTo>
                  <a:lnTo>
                    <a:pt x="135" y="39"/>
                  </a:lnTo>
                  <a:cubicBezTo>
                    <a:pt x="135" y="19"/>
                    <a:pt x="120" y="4"/>
                    <a:pt x="101" y="4"/>
                  </a:cubicBezTo>
                  <a:cubicBezTo>
                    <a:pt x="83" y="4"/>
                    <a:pt x="68" y="19"/>
                    <a:pt x="68" y="39"/>
                  </a:cubicBezTo>
                  <a:lnTo>
                    <a:pt x="68" y="342"/>
                  </a:lnTo>
                  <a:lnTo>
                    <a:pt x="34" y="342"/>
                  </a:lnTo>
                  <a:cubicBezTo>
                    <a:pt x="15" y="342"/>
                    <a:pt x="0" y="357"/>
                    <a:pt x="0" y="376"/>
                  </a:cubicBezTo>
                  <a:cubicBezTo>
                    <a:pt x="0" y="394"/>
                    <a:pt x="15" y="410"/>
                    <a:pt x="34" y="410"/>
                  </a:cubicBezTo>
                  <a:lnTo>
                    <a:pt x="68" y="410"/>
                  </a:lnTo>
                  <a:lnTo>
                    <a:pt x="68" y="443"/>
                  </a:lnTo>
                  <a:cubicBezTo>
                    <a:pt x="68" y="462"/>
                    <a:pt x="83" y="477"/>
                    <a:pt x="101" y="477"/>
                  </a:cubicBezTo>
                  <a:cubicBezTo>
                    <a:pt x="120" y="477"/>
                    <a:pt x="135" y="462"/>
                    <a:pt x="135" y="443"/>
                  </a:cubicBezTo>
                  <a:lnTo>
                    <a:pt x="135" y="410"/>
                  </a:lnTo>
                  <a:lnTo>
                    <a:pt x="438" y="410"/>
                  </a:lnTo>
                  <a:cubicBezTo>
                    <a:pt x="458" y="410"/>
                    <a:pt x="472" y="394"/>
                    <a:pt x="472" y="376"/>
                  </a:cubicBezTo>
                  <a:cubicBezTo>
                    <a:pt x="472" y="357"/>
                    <a:pt x="458" y="342"/>
                    <a:pt x="438" y="342"/>
                  </a:cubicBezTo>
                  <a:lnTo>
                    <a:pt x="165" y="342"/>
                  </a:lnTo>
                  <a:lnTo>
                    <a:pt x="242" y="227"/>
                  </a:lnTo>
                  <a:lnTo>
                    <a:pt x="280" y="2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1F653E-D2FB-E5BA-6705-58F812097782}"/>
              </a:ext>
            </a:extLst>
          </p:cNvPr>
          <p:cNvSpPr txBox="1"/>
          <p:nvPr/>
        </p:nvSpPr>
        <p:spPr>
          <a:xfrm>
            <a:off x="2327689" y="2849943"/>
            <a:ext cx="67685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Current Situation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6F84B-FEDB-2C8B-F8FC-463BE9F92F49}"/>
              </a:ext>
            </a:extLst>
          </p:cNvPr>
          <p:cNvSpPr txBox="1"/>
          <p:nvPr/>
        </p:nvSpPr>
        <p:spPr>
          <a:xfrm>
            <a:off x="2327689" y="6369481"/>
            <a:ext cx="73783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Problem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C4440-E3FA-5B25-F9B9-F6441E87F308}"/>
              </a:ext>
            </a:extLst>
          </p:cNvPr>
          <p:cNvSpPr txBox="1"/>
          <p:nvPr/>
        </p:nvSpPr>
        <p:spPr>
          <a:xfrm>
            <a:off x="2327689" y="10073822"/>
            <a:ext cx="73783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Evaluation Criteria</a:t>
            </a:r>
          </a:p>
        </p:txBody>
      </p:sp>
      <p:sp>
        <p:nvSpPr>
          <p:cNvPr id="4" name="Freeform 111">
            <a:extLst>
              <a:ext uri="{FF2B5EF4-FFF2-40B4-BE49-F238E27FC236}">
                <a16:creationId xmlns:a16="http://schemas.microsoft.com/office/drawing/2014/main" id="{282BFEE9-9C37-3103-535C-1E2465B94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836" y="6464732"/>
            <a:ext cx="895023" cy="847294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B9BB3D3B-7935-3A4C-9336-1341972A3F8C}"/>
              </a:ext>
            </a:extLst>
          </p:cNvPr>
          <p:cNvSpPr txBox="1"/>
          <p:nvPr/>
        </p:nvSpPr>
        <p:spPr>
          <a:xfrm>
            <a:off x="229895" y="53779"/>
            <a:ext cx="79408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Project Workflow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8B98F2A-1221-A44F-AD24-A27335CB901E}"/>
              </a:ext>
            </a:extLst>
          </p:cNvPr>
          <p:cNvSpPr/>
          <p:nvPr/>
        </p:nvSpPr>
        <p:spPr>
          <a:xfrm flipV="1">
            <a:off x="0" y="13270831"/>
            <a:ext cx="24377650" cy="445166"/>
          </a:xfrm>
          <a:custGeom>
            <a:avLst/>
            <a:gdLst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0 w 24377650"/>
              <a:gd name="connsiteY3" fmla="*/ 4214191 h 4214191"/>
              <a:gd name="connsiteX4" fmla="*/ 0 w 24377650"/>
              <a:gd name="connsiteY4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0 w 24377650"/>
              <a:gd name="connsiteY4" fmla="*/ 4214191 h 4214191"/>
              <a:gd name="connsiteX5" fmla="*/ 0 w 24377650"/>
              <a:gd name="connsiteY5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0455965 w 24377650"/>
              <a:gd name="connsiteY4" fmla="*/ 4214191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39757 w 24417407"/>
              <a:gd name="connsiteY0" fmla="*/ 0 h 4214191"/>
              <a:gd name="connsiteX1" fmla="*/ 24417407 w 24417407"/>
              <a:gd name="connsiteY1" fmla="*/ 0 h 4214191"/>
              <a:gd name="connsiteX2" fmla="*/ 24417407 w 24417407"/>
              <a:gd name="connsiteY2" fmla="*/ 4214191 h 4214191"/>
              <a:gd name="connsiteX3" fmla="*/ 16578470 w 24417407"/>
              <a:gd name="connsiteY3" fmla="*/ 4214191 h 4214191"/>
              <a:gd name="connsiteX4" fmla="*/ 14034053 w 24417407"/>
              <a:gd name="connsiteY4" fmla="*/ 2067339 h 4214191"/>
              <a:gd name="connsiteX5" fmla="*/ 0 w 24417407"/>
              <a:gd name="connsiteY5" fmla="*/ 2146852 h 4214191"/>
              <a:gd name="connsiteX6" fmla="*/ 39757 w 24417407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00420"/>
              <a:gd name="connsiteX1" fmla="*/ 24377650 w 24377650"/>
              <a:gd name="connsiteY1" fmla="*/ 0 h 4300420"/>
              <a:gd name="connsiteX2" fmla="*/ 24377650 w 24377650"/>
              <a:gd name="connsiteY2" fmla="*/ 4214191 h 4300420"/>
              <a:gd name="connsiteX3" fmla="*/ 14855386 w 24377650"/>
              <a:gd name="connsiteY3" fmla="*/ 4300420 h 4300420"/>
              <a:gd name="connsiteX4" fmla="*/ 13973976 w 24377650"/>
              <a:gd name="connsiteY4" fmla="*/ 2087659 h 4300420"/>
              <a:gd name="connsiteX5" fmla="*/ 883 w 24377650"/>
              <a:gd name="connsiteY5" fmla="*/ 2065572 h 4300420"/>
              <a:gd name="connsiteX6" fmla="*/ 0 w 24377650"/>
              <a:gd name="connsiteY6" fmla="*/ 0 h 4300420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4855386 w 24377650"/>
              <a:gd name="connsiteY3" fmla="*/ 4127963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86644"/>
              <a:gd name="connsiteX1" fmla="*/ 24377650 w 24377650"/>
              <a:gd name="connsiteY1" fmla="*/ 0 h 4386644"/>
              <a:gd name="connsiteX2" fmla="*/ 24377650 w 24377650"/>
              <a:gd name="connsiteY2" fmla="*/ 4214191 h 4386644"/>
              <a:gd name="connsiteX3" fmla="*/ 14855386 w 24377650"/>
              <a:gd name="connsiteY3" fmla="*/ 4386644 h 4386644"/>
              <a:gd name="connsiteX4" fmla="*/ 13973976 w 24377650"/>
              <a:gd name="connsiteY4" fmla="*/ 2087659 h 4386644"/>
              <a:gd name="connsiteX5" fmla="*/ 883 w 24377650"/>
              <a:gd name="connsiteY5" fmla="*/ 2065572 h 4386644"/>
              <a:gd name="connsiteX6" fmla="*/ 0 w 24377650"/>
              <a:gd name="connsiteY6" fmla="*/ 0 h 4386644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855386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410218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4300415">
                <a:moveTo>
                  <a:pt x="0" y="0"/>
                </a:moveTo>
                <a:lnTo>
                  <a:pt x="24377650" y="0"/>
                </a:lnTo>
                <a:lnTo>
                  <a:pt x="24377650" y="4214191"/>
                </a:lnTo>
                <a:lnTo>
                  <a:pt x="14410218" y="4300415"/>
                </a:lnTo>
                <a:lnTo>
                  <a:pt x="13973976" y="2087659"/>
                </a:lnTo>
                <a:lnTo>
                  <a:pt x="883" y="2065572"/>
                </a:lnTo>
                <a:cubicBezTo>
                  <a:pt x="589" y="1377048"/>
                  <a:pt x="294" y="68852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CCD07AA-C664-A5BC-4625-0A406C8D4CB1}"/>
              </a:ext>
            </a:extLst>
          </p:cNvPr>
          <p:cNvGrpSpPr/>
          <p:nvPr/>
        </p:nvGrpSpPr>
        <p:grpSpPr>
          <a:xfrm>
            <a:off x="310259" y="1656280"/>
            <a:ext cx="7128163" cy="1661882"/>
            <a:chOff x="310259" y="1545035"/>
            <a:chExt cx="7128163" cy="1661882"/>
          </a:xfrm>
        </p:grpSpPr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12E38E53-F226-B845-45E7-CD9DFD695D2B}"/>
                </a:ext>
              </a:extLst>
            </p:cNvPr>
            <p:cNvSpPr/>
            <p:nvPr/>
          </p:nvSpPr>
          <p:spPr>
            <a:xfrm>
              <a:off x="2578357" y="1545439"/>
              <a:ext cx="186827" cy="1660258"/>
            </a:xfrm>
            <a:prstGeom prst="rect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46" name="Chevron 13">
              <a:extLst>
                <a:ext uri="{FF2B5EF4-FFF2-40B4-BE49-F238E27FC236}">
                  <a16:creationId xmlns:a16="http://schemas.microsoft.com/office/drawing/2014/main" id="{5245A317-80E7-BC39-59FF-ABCC150996A4}"/>
                </a:ext>
              </a:extLst>
            </p:cNvPr>
            <p:cNvSpPr/>
            <p:nvPr/>
          </p:nvSpPr>
          <p:spPr>
            <a:xfrm>
              <a:off x="2041486" y="2072490"/>
              <a:ext cx="447111" cy="601696"/>
            </a:xfrm>
            <a:prstGeom prst="chevron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7E6BF215-800B-B43F-06F8-C6C18794EA8F}"/>
                </a:ext>
              </a:extLst>
            </p:cNvPr>
            <p:cNvSpPr/>
            <p:nvPr/>
          </p:nvSpPr>
          <p:spPr>
            <a:xfrm>
              <a:off x="310259" y="1545035"/>
              <a:ext cx="1646558" cy="1661882"/>
            </a:xfrm>
            <a:prstGeom prst="rect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72" name="TextBox 20">
              <a:extLst>
                <a:ext uri="{FF2B5EF4-FFF2-40B4-BE49-F238E27FC236}">
                  <a16:creationId xmlns:a16="http://schemas.microsoft.com/office/drawing/2014/main" id="{12DB57FE-506B-DEF5-4F39-8DAE70155394}"/>
                </a:ext>
              </a:extLst>
            </p:cNvPr>
            <p:cNvSpPr txBox="1"/>
            <p:nvPr/>
          </p:nvSpPr>
          <p:spPr>
            <a:xfrm>
              <a:off x="3280259" y="2063489"/>
              <a:ext cx="4158163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Loading the Dataset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2934CE-0479-6032-A9DA-723B216E7582}"/>
              </a:ext>
            </a:extLst>
          </p:cNvPr>
          <p:cNvGrpSpPr/>
          <p:nvPr/>
        </p:nvGrpSpPr>
        <p:grpSpPr>
          <a:xfrm>
            <a:off x="310259" y="4671911"/>
            <a:ext cx="8687437" cy="1673695"/>
            <a:chOff x="310259" y="3714569"/>
            <a:chExt cx="8687437" cy="1673695"/>
          </a:xfrm>
        </p:grpSpPr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19DA54E7-ECEB-BD87-A923-BE6BA7CB1AB1}"/>
                </a:ext>
              </a:extLst>
            </p:cNvPr>
            <p:cNvSpPr/>
            <p:nvPr/>
          </p:nvSpPr>
          <p:spPr>
            <a:xfrm>
              <a:off x="2578357" y="3714569"/>
              <a:ext cx="186827" cy="1660258"/>
            </a:xfrm>
            <a:prstGeom prst="rect">
              <a:avLst/>
            </a:prstGeom>
            <a:solidFill>
              <a:srgbClr val="00B1B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47" name="Chevron 78">
              <a:extLst>
                <a:ext uri="{FF2B5EF4-FFF2-40B4-BE49-F238E27FC236}">
                  <a16:creationId xmlns:a16="http://schemas.microsoft.com/office/drawing/2014/main" id="{F046EA01-8556-E291-599B-987BC9C53D34}"/>
                </a:ext>
              </a:extLst>
            </p:cNvPr>
            <p:cNvSpPr/>
            <p:nvPr/>
          </p:nvSpPr>
          <p:spPr>
            <a:xfrm>
              <a:off x="2059995" y="4378918"/>
              <a:ext cx="447111" cy="601696"/>
            </a:xfrm>
            <a:prstGeom prst="chevron">
              <a:avLst/>
            </a:prstGeom>
            <a:solidFill>
              <a:srgbClr val="00B1B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70ED72F5-783D-9739-D97E-8D5E09219AB2}"/>
                </a:ext>
              </a:extLst>
            </p:cNvPr>
            <p:cNvSpPr/>
            <p:nvPr/>
          </p:nvSpPr>
          <p:spPr>
            <a:xfrm>
              <a:off x="310259" y="3726382"/>
              <a:ext cx="1646558" cy="1661882"/>
            </a:xfrm>
            <a:prstGeom prst="rect">
              <a:avLst/>
            </a:prstGeom>
            <a:solidFill>
              <a:srgbClr val="00B1B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60" name="TextBox 21">
              <a:extLst>
                <a:ext uri="{FF2B5EF4-FFF2-40B4-BE49-F238E27FC236}">
                  <a16:creationId xmlns:a16="http://schemas.microsoft.com/office/drawing/2014/main" id="{00F74B28-F7ED-DC14-7F59-6448FB2577A1}"/>
                </a:ext>
              </a:extLst>
            </p:cNvPr>
            <p:cNvSpPr txBox="1"/>
            <p:nvPr/>
          </p:nvSpPr>
          <p:spPr>
            <a:xfrm>
              <a:off x="5131519" y="4431509"/>
              <a:ext cx="204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b="1" dirty="0">
                  <a:solidFill>
                    <a:srgbClr val="353E49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1A0C22C-0A9E-84F0-1522-100F25A0A68F}"/>
                </a:ext>
              </a:extLst>
            </p:cNvPr>
            <p:cNvSpPr txBox="1"/>
            <p:nvPr/>
          </p:nvSpPr>
          <p:spPr>
            <a:xfrm>
              <a:off x="3280259" y="3748302"/>
              <a:ext cx="5717437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Data Cleaning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Removing Duplicate rows.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Handling Null Values.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BFE228F-3568-D7D0-276D-7A0F7A316FB5}"/>
              </a:ext>
            </a:extLst>
          </p:cNvPr>
          <p:cNvGrpSpPr/>
          <p:nvPr/>
        </p:nvGrpSpPr>
        <p:grpSpPr>
          <a:xfrm>
            <a:off x="310259" y="7699355"/>
            <a:ext cx="11630409" cy="2103939"/>
            <a:chOff x="310259" y="5873271"/>
            <a:chExt cx="11630409" cy="2103939"/>
          </a:xfrm>
        </p:grpSpPr>
        <p:sp>
          <p:nvSpPr>
            <p:cNvPr id="50" name="Rectangle 37">
              <a:extLst>
                <a:ext uri="{FF2B5EF4-FFF2-40B4-BE49-F238E27FC236}">
                  <a16:creationId xmlns:a16="http://schemas.microsoft.com/office/drawing/2014/main" id="{5AC3A317-0593-0764-D5B7-F43484A03B65}"/>
                </a:ext>
              </a:extLst>
            </p:cNvPr>
            <p:cNvSpPr/>
            <p:nvPr/>
          </p:nvSpPr>
          <p:spPr>
            <a:xfrm>
              <a:off x="2645755" y="5873271"/>
              <a:ext cx="186827" cy="1660258"/>
            </a:xfrm>
            <a:prstGeom prst="rect">
              <a:avLst/>
            </a:prstGeom>
            <a:solidFill>
              <a:srgbClr val="38A2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52" name="Chevron 13">
              <a:extLst>
                <a:ext uri="{FF2B5EF4-FFF2-40B4-BE49-F238E27FC236}">
                  <a16:creationId xmlns:a16="http://schemas.microsoft.com/office/drawing/2014/main" id="{F35D083A-7EE7-8908-0C95-A091D32BA321}"/>
                </a:ext>
              </a:extLst>
            </p:cNvPr>
            <p:cNvSpPr/>
            <p:nvPr/>
          </p:nvSpPr>
          <p:spPr>
            <a:xfrm>
              <a:off x="2059995" y="6544049"/>
              <a:ext cx="447111" cy="601696"/>
            </a:xfrm>
            <a:prstGeom prst="chevron">
              <a:avLst/>
            </a:prstGeom>
            <a:solidFill>
              <a:srgbClr val="38A2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0DD3578A-45DF-6857-DC09-621326348C6A}"/>
                </a:ext>
              </a:extLst>
            </p:cNvPr>
            <p:cNvSpPr/>
            <p:nvPr/>
          </p:nvSpPr>
          <p:spPr>
            <a:xfrm>
              <a:off x="310259" y="5905597"/>
              <a:ext cx="1646558" cy="1661882"/>
            </a:xfrm>
            <a:prstGeom prst="rect">
              <a:avLst/>
            </a:prstGeom>
            <a:solidFill>
              <a:srgbClr val="38A2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75" name="TextBox 20">
              <a:extLst>
                <a:ext uri="{FF2B5EF4-FFF2-40B4-BE49-F238E27FC236}">
                  <a16:creationId xmlns:a16="http://schemas.microsoft.com/office/drawing/2014/main" id="{66936C26-965F-3FF5-77B4-F85911C1F30C}"/>
                </a:ext>
              </a:extLst>
            </p:cNvPr>
            <p:cNvSpPr txBox="1"/>
            <p:nvPr/>
          </p:nvSpPr>
          <p:spPr>
            <a:xfrm>
              <a:off x="3278863" y="5929726"/>
              <a:ext cx="8661805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Exploratory Data Analysis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Visualize the data.</a:t>
              </a:r>
            </a:p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Gather insights regarding specific features and Data Preprocessing.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55DFF7-AA09-E033-3403-735CFBE2BA37}"/>
              </a:ext>
            </a:extLst>
          </p:cNvPr>
          <p:cNvGrpSpPr/>
          <p:nvPr/>
        </p:nvGrpSpPr>
        <p:grpSpPr>
          <a:xfrm>
            <a:off x="364035" y="10747311"/>
            <a:ext cx="11578029" cy="2047484"/>
            <a:chOff x="364035" y="10747311"/>
            <a:chExt cx="11578029" cy="2047484"/>
          </a:xfrm>
        </p:grpSpPr>
        <p:sp>
          <p:nvSpPr>
            <p:cNvPr id="51" name="Rectangle 38">
              <a:extLst>
                <a:ext uri="{FF2B5EF4-FFF2-40B4-BE49-F238E27FC236}">
                  <a16:creationId xmlns:a16="http://schemas.microsoft.com/office/drawing/2014/main" id="{66441859-D301-88FC-503D-008B568B27B6}"/>
                </a:ext>
              </a:extLst>
            </p:cNvPr>
            <p:cNvSpPr/>
            <p:nvPr/>
          </p:nvSpPr>
          <p:spPr>
            <a:xfrm>
              <a:off x="2669151" y="10962114"/>
              <a:ext cx="186827" cy="1660258"/>
            </a:xfrm>
            <a:prstGeom prst="rect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53" name="Chevron 78">
              <a:extLst>
                <a:ext uri="{FF2B5EF4-FFF2-40B4-BE49-F238E27FC236}">
                  <a16:creationId xmlns:a16="http://schemas.microsoft.com/office/drawing/2014/main" id="{725C1CC6-F9F3-D30C-F2DA-DEF644127923}"/>
                </a:ext>
              </a:extLst>
            </p:cNvPr>
            <p:cNvSpPr/>
            <p:nvPr/>
          </p:nvSpPr>
          <p:spPr>
            <a:xfrm>
              <a:off x="2113771" y="11632236"/>
              <a:ext cx="447111" cy="601696"/>
            </a:xfrm>
            <a:prstGeom prst="chevron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6573D927-1D47-8FB1-2EC1-01A5B61F09EC}"/>
                </a:ext>
              </a:extLst>
            </p:cNvPr>
            <p:cNvSpPr/>
            <p:nvPr/>
          </p:nvSpPr>
          <p:spPr>
            <a:xfrm>
              <a:off x="364035" y="10959578"/>
              <a:ext cx="1646558" cy="1661882"/>
            </a:xfrm>
            <a:prstGeom prst="rect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A1474B9A-0048-15C4-80EC-BE6F72F8460B}"/>
                </a:ext>
              </a:extLst>
            </p:cNvPr>
            <p:cNvSpPr txBox="1"/>
            <p:nvPr/>
          </p:nvSpPr>
          <p:spPr>
            <a:xfrm>
              <a:off x="3280259" y="10747311"/>
              <a:ext cx="8661805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Data Preprocessing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Encoding Categorical Features using Ordinal and One Hot Encoding.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Feature Scaling using MinMaxScaler.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688C05-B37F-D81E-9A0A-AE358A635787}"/>
              </a:ext>
            </a:extLst>
          </p:cNvPr>
          <p:cNvGrpSpPr/>
          <p:nvPr/>
        </p:nvGrpSpPr>
        <p:grpSpPr>
          <a:xfrm>
            <a:off x="12188825" y="1549971"/>
            <a:ext cx="11303840" cy="2047484"/>
            <a:chOff x="12273193" y="1402947"/>
            <a:chExt cx="11303840" cy="2047484"/>
          </a:xfrm>
        </p:grpSpPr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6DC42DB3-165E-6A31-6941-5B142B26FB67}"/>
                </a:ext>
              </a:extLst>
            </p:cNvPr>
            <p:cNvSpPr/>
            <p:nvPr/>
          </p:nvSpPr>
          <p:spPr>
            <a:xfrm>
              <a:off x="14523378" y="1552105"/>
              <a:ext cx="181960" cy="1723352"/>
            </a:xfrm>
            <a:prstGeom prst="rect">
              <a:avLst/>
            </a:prstGeom>
            <a:solidFill>
              <a:srgbClr val="48A1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70" name="Chevron 78">
              <a:extLst>
                <a:ext uri="{FF2B5EF4-FFF2-40B4-BE49-F238E27FC236}">
                  <a16:creationId xmlns:a16="http://schemas.microsoft.com/office/drawing/2014/main" id="{AACAED3F-FE8C-0A4B-E274-ACD820B0514C}"/>
                </a:ext>
              </a:extLst>
            </p:cNvPr>
            <p:cNvSpPr/>
            <p:nvPr/>
          </p:nvSpPr>
          <p:spPr>
            <a:xfrm>
              <a:off x="14002761" y="2153530"/>
              <a:ext cx="435463" cy="624563"/>
            </a:xfrm>
            <a:prstGeom prst="chevron">
              <a:avLst/>
            </a:prstGeom>
            <a:solidFill>
              <a:srgbClr val="48A1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71" name="Rectangle 45">
              <a:extLst>
                <a:ext uri="{FF2B5EF4-FFF2-40B4-BE49-F238E27FC236}">
                  <a16:creationId xmlns:a16="http://schemas.microsoft.com/office/drawing/2014/main" id="{40C391CF-6CFA-CEFF-035C-1F553CFFA98F}"/>
                </a:ext>
              </a:extLst>
            </p:cNvPr>
            <p:cNvSpPr/>
            <p:nvPr/>
          </p:nvSpPr>
          <p:spPr>
            <a:xfrm>
              <a:off x="12273193" y="1549971"/>
              <a:ext cx="1645200" cy="1663200"/>
            </a:xfrm>
            <a:prstGeom prst="rect">
              <a:avLst/>
            </a:prstGeom>
            <a:solidFill>
              <a:srgbClr val="48A1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77" name="TextBox 20">
              <a:extLst>
                <a:ext uri="{FF2B5EF4-FFF2-40B4-BE49-F238E27FC236}">
                  <a16:creationId xmlns:a16="http://schemas.microsoft.com/office/drawing/2014/main" id="{0F5E99B0-1E07-3A45-EB16-A011CAA1CE05}"/>
                </a:ext>
              </a:extLst>
            </p:cNvPr>
            <p:cNvSpPr txBox="1"/>
            <p:nvPr/>
          </p:nvSpPr>
          <p:spPr>
            <a:xfrm>
              <a:off x="14915228" y="1402947"/>
              <a:ext cx="8661805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Initial Evaluation on ML models</a:t>
              </a:r>
            </a:p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No Hyperparameter tuning.</a:t>
              </a:r>
            </a:p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Observing Accuracy on training and validation data.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BA7687-8E72-E062-078F-D332FBEB75DB}"/>
              </a:ext>
            </a:extLst>
          </p:cNvPr>
          <p:cNvGrpSpPr/>
          <p:nvPr/>
        </p:nvGrpSpPr>
        <p:grpSpPr>
          <a:xfrm>
            <a:off x="12188825" y="8001567"/>
            <a:ext cx="12083652" cy="1725486"/>
            <a:chOff x="12188825" y="6888802"/>
            <a:chExt cx="12083652" cy="1725486"/>
          </a:xfrm>
        </p:grpSpPr>
        <p:sp>
          <p:nvSpPr>
            <p:cNvPr id="104" name="Rectangle 38">
              <a:extLst>
                <a:ext uri="{FF2B5EF4-FFF2-40B4-BE49-F238E27FC236}">
                  <a16:creationId xmlns:a16="http://schemas.microsoft.com/office/drawing/2014/main" id="{D5EC3AAF-3DCE-23AB-6634-AD976D19E5CF}"/>
                </a:ext>
              </a:extLst>
            </p:cNvPr>
            <p:cNvSpPr/>
            <p:nvPr/>
          </p:nvSpPr>
          <p:spPr>
            <a:xfrm>
              <a:off x="14455910" y="6890936"/>
              <a:ext cx="181960" cy="1723352"/>
            </a:xfrm>
            <a:prstGeom prst="rect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105" name="Chevron 78">
              <a:extLst>
                <a:ext uri="{FF2B5EF4-FFF2-40B4-BE49-F238E27FC236}">
                  <a16:creationId xmlns:a16="http://schemas.microsoft.com/office/drawing/2014/main" id="{F3163837-EAC5-3FB3-FC71-C7A799301A4F}"/>
                </a:ext>
              </a:extLst>
            </p:cNvPr>
            <p:cNvSpPr/>
            <p:nvPr/>
          </p:nvSpPr>
          <p:spPr>
            <a:xfrm>
              <a:off x="13918393" y="7436643"/>
              <a:ext cx="435463" cy="624563"/>
            </a:xfrm>
            <a:prstGeom prst="chevron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106" name="Rectangle 45">
              <a:extLst>
                <a:ext uri="{FF2B5EF4-FFF2-40B4-BE49-F238E27FC236}">
                  <a16:creationId xmlns:a16="http://schemas.microsoft.com/office/drawing/2014/main" id="{CAE145F7-DA98-8D4D-3234-9C07172B0E39}"/>
                </a:ext>
              </a:extLst>
            </p:cNvPr>
            <p:cNvSpPr/>
            <p:nvPr/>
          </p:nvSpPr>
          <p:spPr>
            <a:xfrm>
              <a:off x="12188825" y="6888802"/>
              <a:ext cx="1645200" cy="1663200"/>
            </a:xfrm>
            <a:prstGeom prst="rect">
              <a:avLst/>
            </a:prstGeom>
            <a:solidFill>
              <a:srgbClr val="56CB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7</a:t>
              </a:r>
              <a:endPara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107" name="TextBox 20">
              <a:extLst>
                <a:ext uri="{FF2B5EF4-FFF2-40B4-BE49-F238E27FC236}">
                  <a16:creationId xmlns:a16="http://schemas.microsoft.com/office/drawing/2014/main" id="{1B84776F-A419-6929-6A7A-5C980FD87E64}"/>
                </a:ext>
              </a:extLst>
            </p:cNvPr>
            <p:cNvSpPr txBox="1"/>
            <p:nvPr/>
          </p:nvSpPr>
          <p:spPr>
            <a:xfrm>
              <a:off x="14915228" y="7180759"/>
              <a:ext cx="935724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Hyperparameter tuning on selected ML models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using GridSearchCV to get the best model.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527533-F667-1F80-BC48-DDF792A1AE92}"/>
              </a:ext>
            </a:extLst>
          </p:cNvPr>
          <p:cNvGrpSpPr/>
          <p:nvPr/>
        </p:nvGrpSpPr>
        <p:grpSpPr>
          <a:xfrm>
            <a:off x="12153393" y="10905366"/>
            <a:ext cx="12083652" cy="1723354"/>
            <a:chOff x="12188825" y="9022273"/>
            <a:chExt cx="12083652" cy="1723354"/>
          </a:xfrm>
        </p:grpSpPr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A82FB312-F4CE-9E8A-7716-F6FB484370F2}"/>
                </a:ext>
              </a:extLst>
            </p:cNvPr>
            <p:cNvSpPr/>
            <p:nvPr/>
          </p:nvSpPr>
          <p:spPr>
            <a:xfrm>
              <a:off x="14418892" y="9022275"/>
              <a:ext cx="181960" cy="1723352"/>
            </a:xfrm>
            <a:prstGeom prst="rect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109" name="Chevron 13">
              <a:extLst>
                <a:ext uri="{FF2B5EF4-FFF2-40B4-BE49-F238E27FC236}">
                  <a16:creationId xmlns:a16="http://schemas.microsoft.com/office/drawing/2014/main" id="{7BCD1E9C-4107-A1D6-3942-A85B9BB17FD8}"/>
                </a:ext>
              </a:extLst>
            </p:cNvPr>
            <p:cNvSpPr/>
            <p:nvPr/>
          </p:nvSpPr>
          <p:spPr>
            <a:xfrm>
              <a:off x="13888802" y="9525649"/>
              <a:ext cx="435463" cy="624563"/>
            </a:xfrm>
            <a:prstGeom prst="chevron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989998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Poppins" pitchFamily="2" charset="77"/>
              </a:endParaRPr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75BF8F8-C176-309E-8F55-C8A40C0738DD}"/>
                </a:ext>
              </a:extLst>
            </p:cNvPr>
            <p:cNvSpPr/>
            <p:nvPr/>
          </p:nvSpPr>
          <p:spPr>
            <a:xfrm>
              <a:off x="12188825" y="9022273"/>
              <a:ext cx="1645200" cy="1663200"/>
            </a:xfrm>
            <a:prstGeom prst="rect">
              <a:avLst/>
            </a:prstGeom>
            <a:solidFill>
              <a:srgbClr val="2764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rPr>
                <a:t>8</a:t>
              </a:r>
              <a:endPara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endParaRPr>
            </a:p>
          </p:txBody>
        </p:sp>
        <p:sp>
          <p:nvSpPr>
            <p:cNvPr id="111" name="TextBox 20">
              <a:extLst>
                <a:ext uri="{FF2B5EF4-FFF2-40B4-BE49-F238E27FC236}">
                  <a16:creationId xmlns:a16="http://schemas.microsoft.com/office/drawing/2014/main" id="{B66B4E22-EE46-3AAB-F3B3-F5ECF2ED05C5}"/>
                </a:ext>
              </a:extLst>
            </p:cNvPr>
            <p:cNvSpPr txBox="1"/>
            <p:nvPr/>
          </p:nvSpPr>
          <p:spPr>
            <a:xfrm>
              <a:off x="14915228" y="9264868"/>
              <a:ext cx="935724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Taking predictions on the “TEST” data using the Best models.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663FAA3-9466-4BD6-9541-A3D08A984454}"/>
              </a:ext>
            </a:extLst>
          </p:cNvPr>
          <p:cNvGrpSpPr/>
          <p:nvPr/>
        </p:nvGrpSpPr>
        <p:grpSpPr>
          <a:xfrm>
            <a:off x="12188825" y="4775769"/>
            <a:ext cx="12054029" cy="2047484"/>
            <a:chOff x="12188825" y="4271907"/>
            <a:chExt cx="12054029" cy="2047484"/>
          </a:xfrm>
        </p:grpSpPr>
        <p:sp>
          <p:nvSpPr>
            <p:cNvPr id="103" name="TextBox 20">
              <a:extLst>
                <a:ext uri="{FF2B5EF4-FFF2-40B4-BE49-F238E27FC236}">
                  <a16:creationId xmlns:a16="http://schemas.microsoft.com/office/drawing/2014/main" id="{CE32DA52-D2DD-CAAF-AB8F-9DFB09EFC990}"/>
                </a:ext>
              </a:extLst>
            </p:cNvPr>
            <p:cNvSpPr txBox="1"/>
            <p:nvPr/>
          </p:nvSpPr>
          <p:spPr>
            <a:xfrm>
              <a:off x="14885605" y="4271907"/>
              <a:ext cx="9357249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ts val="386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Feature Selection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SelectKBest Method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Recursive Feature Elimination (RFE)</a:t>
              </a:r>
              <a:b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- Feature importance from RandomForestClassifier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913084E-1469-B89B-BF2B-253FDBDCFD3A}"/>
                </a:ext>
              </a:extLst>
            </p:cNvPr>
            <p:cNvGrpSpPr/>
            <p:nvPr/>
          </p:nvGrpSpPr>
          <p:grpSpPr>
            <a:xfrm>
              <a:off x="12188825" y="4409272"/>
              <a:ext cx="2450031" cy="1727610"/>
              <a:chOff x="12188825" y="4409272"/>
              <a:chExt cx="2450031" cy="1727610"/>
            </a:xfrm>
          </p:grpSpPr>
          <p:sp>
            <p:nvSpPr>
              <p:cNvPr id="112" name="Rectangle 38">
                <a:extLst>
                  <a:ext uri="{FF2B5EF4-FFF2-40B4-BE49-F238E27FC236}">
                    <a16:creationId xmlns:a16="http://schemas.microsoft.com/office/drawing/2014/main" id="{B15E1631-05C3-8B2D-3FFE-FBC1FC6F569F}"/>
                  </a:ext>
                </a:extLst>
              </p:cNvPr>
              <p:cNvSpPr/>
              <p:nvPr/>
            </p:nvSpPr>
            <p:spPr>
              <a:xfrm>
                <a:off x="14456896" y="4409272"/>
                <a:ext cx="181960" cy="1723352"/>
              </a:xfrm>
              <a:prstGeom prst="rect">
                <a:avLst/>
              </a:prstGeom>
              <a:solidFill>
                <a:srgbClr val="00B1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989998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Poppins" pitchFamily="2" charset="77"/>
                </a:endParaRPr>
              </a:p>
            </p:txBody>
          </p:sp>
          <p:sp>
            <p:nvSpPr>
              <p:cNvPr id="113" name="Chevron 78">
                <a:extLst>
                  <a:ext uri="{FF2B5EF4-FFF2-40B4-BE49-F238E27FC236}">
                    <a16:creationId xmlns:a16="http://schemas.microsoft.com/office/drawing/2014/main" id="{DF6D3451-7E4C-9005-4091-A590187D50D9}"/>
                  </a:ext>
                </a:extLst>
              </p:cNvPr>
              <p:cNvSpPr/>
              <p:nvPr/>
            </p:nvSpPr>
            <p:spPr>
              <a:xfrm>
                <a:off x="13907311" y="5027322"/>
                <a:ext cx="435463" cy="624563"/>
              </a:xfrm>
              <a:prstGeom prst="chevron">
                <a:avLst/>
              </a:prstGeom>
              <a:solidFill>
                <a:srgbClr val="00B1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989998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Poppins" pitchFamily="2" charset="77"/>
                </a:endParaRPr>
              </a:p>
            </p:txBody>
          </p:sp>
          <p:sp>
            <p:nvSpPr>
              <p:cNvPr id="114" name="Rectangle 45">
                <a:extLst>
                  <a:ext uri="{FF2B5EF4-FFF2-40B4-BE49-F238E27FC236}">
                    <a16:creationId xmlns:a16="http://schemas.microsoft.com/office/drawing/2014/main" id="{F1280B90-363B-E7E8-067B-1D04BFE50D8D}"/>
                  </a:ext>
                </a:extLst>
              </p:cNvPr>
              <p:cNvSpPr/>
              <p:nvPr/>
            </p:nvSpPr>
            <p:spPr>
              <a:xfrm>
                <a:off x="12188825" y="4473682"/>
                <a:ext cx="1645200" cy="1663200"/>
              </a:xfrm>
              <a:prstGeom prst="rect">
                <a:avLst/>
              </a:prstGeom>
              <a:solidFill>
                <a:srgbClr val="00B1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0" b="1" kern="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6</a:t>
                </a:r>
                <a:endParaRPr kumimoji="0" 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" panose="020F0502020204030203" pitchFamily="34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58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8B98F2A-1221-A44F-AD24-A27335CB901E}"/>
              </a:ext>
            </a:extLst>
          </p:cNvPr>
          <p:cNvSpPr/>
          <p:nvPr/>
        </p:nvSpPr>
        <p:spPr>
          <a:xfrm flipV="1">
            <a:off x="0" y="13270831"/>
            <a:ext cx="24377650" cy="445166"/>
          </a:xfrm>
          <a:custGeom>
            <a:avLst/>
            <a:gdLst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0 w 24377650"/>
              <a:gd name="connsiteY3" fmla="*/ 4214191 h 4214191"/>
              <a:gd name="connsiteX4" fmla="*/ 0 w 24377650"/>
              <a:gd name="connsiteY4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0 w 24377650"/>
              <a:gd name="connsiteY4" fmla="*/ 4214191 h 4214191"/>
              <a:gd name="connsiteX5" fmla="*/ 0 w 24377650"/>
              <a:gd name="connsiteY5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0455965 w 24377650"/>
              <a:gd name="connsiteY4" fmla="*/ 4214191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39757 w 24417407"/>
              <a:gd name="connsiteY0" fmla="*/ 0 h 4214191"/>
              <a:gd name="connsiteX1" fmla="*/ 24417407 w 24417407"/>
              <a:gd name="connsiteY1" fmla="*/ 0 h 4214191"/>
              <a:gd name="connsiteX2" fmla="*/ 24417407 w 24417407"/>
              <a:gd name="connsiteY2" fmla="*/ 4214191 h 4214191"/>
              <a:gd name="connsiteX3" fmla="*/ 16578470 w 24417407"/>
              <a:gd name="connsiteY3" fmla="*/ 4214191 h 4214191"/>
              <a:gd name="connsiteX4" fmla="*/ 14034053 w 24417407"/>
              <a:gd name="connsiteY4" fmla="*/ 2067339 h 4214191"/>
              <a:gd name="connsiteX5" fmla="*/ 0 w 24417407"/>
              <a:gd name="connsiteY5" fmla="*/ 2146852 h 4214191"/>
              <a:gd name="connsiteX6" fmla="*/ 39757 w 24417407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00420"/>
              <a:gd name="connsiteX1" fmla="*/ 24377650 w 24377650"/>
              <a:gd name="connsiteY1" fmla="*/ 0 h 4300420"/>
              <a:gd name="connsiteX2" fmla="*/ 24377650 w 24377650"/>
              <a:gd name="connsiteY2" fmla="*/ 4214191 h 4300420"/>
              <a:gd name="connsiteX3" fmla="*/ 14855386 w 24377650"/>
              <a:gd name="connsiteY3" fmla="*/ 4300420 h 4300420"/>
              <a:gd name="connsiteX4" fmla="*/ 13973976 w 24377650"/>
              <a:gd name="connsiteY4" fmla="*/ 2087659 h 4300420"/>
              <a:gd name="connsiteX5" fmla="*/ 883 w 24377650"/>
              <a:gd name="connsiteY5" fmla="*/ 2065572 h 4300420"/>
              <a:gd name="connsiteX6" fmla="*/ 0 w 24377650"/>
              <a:gd name="connsiteY6" fmla="*/ 0 h 4300420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4855386 w 24377650"/>
              <a:gd name="connsiteY3" fmla="*/ 4127963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86644"/>
              <a:gd name="connsiteX1" fmla="*/ 24377650 w 24377650"/>
              <a:gd name="connsiteY1" fmla="*/ 0 h 4386644"/>
              <a:gd name="connsiteX2" fmla="*/ 24377650 w 24377650"/>
              <a:gd name="connsiteY2" fmla="*/ 4214191 h 4386644"/>
              <a:gd name="connsiteX3" fmla="*/ 14855386 w 24377650"/>
              <a:gd name="connsiteY3" fmla="*/ 4386644 h 4386644"/>
              <a:gd name="connsiteX4" fmla="*/ 13973976 w 24377650"/>
              <a:gd name="connsiteY4" fmla="*/ 2087659 h 4386644"/>
              <a:gd name="connsiteX5" fmla="*/ 883 w 24377650"/>
              <a:gd name="connsiteY5" fmla="*/ 2065572 h 4386644"/>
              <a:gd name="connsiteX6" fmla="*/ 0 w 24377650"/>
              <a:gd name="connsiteY6" fmla="*/ 0 h 4386644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855386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410218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4300415">
                <a:moveTo>
                  <a:pt x="0" y="0"/>
                </a:moveTo>
                <a:lnTo>
                  <a:pt x="24377650" y="0"/>
                </a:lnTo>
                <a:lnTo>
                  <a:pt x="24377650" y="4214191"/>
                </a:lnTo>
                <a:lnTo>
                  <a:pt x="14410218" y="4300415"/>
                </a:lnTo>
                <a:lnTo>
                  <a:pt x="13973976" y="2087659"/>
                </a:lnTo>
                <a:lnTo>
                  <a:pt x="883" y="2065572"/>
                </a:lnTo>
                <a:cubicBezTo>
                  <a:pt x="589" y="1377048"/>
                  <a:pt x="294" y="68852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7F88F-350D-5C2D-1559-F06788ACDF1B}"/>
              </a:ext>
            </a:extLst>
          </p:cNvPr>
          <p:cNvSpPr txBox="1"/>
          <p:nvPr/>
        </p:nvSpPr>
        <p:spPr>
          <a:xfrm>
            <a:off x="267722" y="108437"/>
            <a:ext cx="154485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Initial Evaluation on Base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DAAEB-6146-BE4A-1DAB-E65D4C68CA81}"/>
              </a:ext>
            </a:extLst>
          </p:cNvPr>
          <p:cNvSpPr txBox="1"/>
          <p:nvPr/>
        </p:nvSpPr>
        <p:spPr>
          <a:xfrm>
            <a:off x="267722" y="2058287"/>
            <a:ext cx="161724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defRPr>
            </a:lvl1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Evaluating training and validation accuracies on a few classification models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3E217-3C96-1DA1-EEF1-4AE4196F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3" y="3493448"/>
            <a:ext cx="23746036" cy="5559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D71C7-57D1-5B8E-0257-8D896A51E8E4}"/>
              </a:ext>
            </a:extLst>
          </p:cNvPr>
          <p:cNvSpPr txBox="1"/>
          <p:nvPr/>
        </p:nvSpPr>
        <p:spPr>
          <a:xfrm>
            <a:off x="267722" y="10551601"/>
            <a:ext cx="237460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Observations:</a:t>
            </a:r>
            <a:endParaRPr lang="en-US" sz="4000" b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2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Linear models such as Logistic Regression and SVC performed better than Tree Based models Decision Tree and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val="5257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8B98F2A-1221-A44F-AD24-A27335CB901E}"/>
              </a:ext>
            </a:extLst>
          </p:cNvPr>
          <p:cNvSpPr/>
          <p:nvPr/>
        </p:nvSpPr>
        <p:spPr>
          <a:xfrm flipV="1">
            <a:off x="0" y="13270831"/>
            <a:ext cx="24377650" cy="445166"/>
          </a:xfrm>
          <a:custGeom>
            <a:avLst/>
            <a:gdLst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0 w 24377650"/>
              <a:gd name="connsiteY3" fmla="*/ 4214191 h 4214191"/>
              <a:gd name="connsiteX4" fmla="*/ 0 w 24377650"/>
              <a:gd name="connsiteY4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0 w 24377650"/>
              <a:gd name="connsiteY4" fmla="*/ 4214191 h 4214191"/>
              <a:gd name="connsiteX5" fmla="*/ 0 w 24377650"/>
              <a:gd name="connsiteY5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0455965 w 24377650"/>
              <a:gd name="connsiteY4" fmla="*/ 4214191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39757 w 24417407"/>
              <a:gd name="connsiteY0" fmla="*/ 0 h 4214191"/>
              <a:gd name="connsiteX1" fmla="*/ 24417407 w 24417407"/>
              <a:gd name="connsiteY1" fmla="*/ 0 h 4214191"/>
              <a:gd name="connsiteX2" fmla="*/ 24417407 w 24417407"/>
              <a:gd name="connsiteY2" fmla="*/ 4214191 h 4214191"/>
              <a:gd name="connsiteX3" fmla="*/ 16578470 w 24417407"/>
              <a:gd name="connsiteY3" fmla="*/ 4214191 h 4214191"/>
              <a:gd name="connsiteX4" fmla="*/ 14034053 w 24417407"/>
              <a:gd name="connsiteY4" fmla="*/ 2067339 h 4214191"/>
              <a:gd name="connsiteX5" fmla="*/ 0 w 24417407"/>
              <a:gd name="connsiteY5" fmla="*/ 2146852 h 4214191"/>
              <a:gd name="connsiteX6" fmla="*/ 39757 w 24417407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00420"/>
              <a:gd name="connsiteX1" fmla="*/ 24377650 w 24377650"/>
              <a:gd name="connsiteY1" fmla="*/ 0 h 4300420"/>
              <a:gd name="connsiteX2" fmla="*/ 24377650 w 24377650"/>
              <a:gd name="connsiteY2" fmla="*/ 4214191 h 4300420"/>
              <a:gd name="connsiteX3" fmla="*/ 14855386 w 24377650"/>
              <a:gd name="connsiteY3" fmla="*/ 4300420 h 4300420"/>
              <a:gd name="connsiteX4" fmla="*/ 13973976 w 24377650"/>
              <a:gd name="connsiteY4" fmla="*/ 2087659 h 4300420"/>
              <a:gd name="connsiteX5" fmla="*/ 883 w 24377650"/>
              <a:gd name="connsiteY5" fmla="*/ 2065572 h 4300420"/>
              <a:gd name="connsiteX6" fmla="*/ 0 w 24377650"/>
              <a:gd name="connsiteY6" fmla="*/ 0 h 4300420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4855386 w 24377650"/>
              <a:gd name="connsiteY3" fmla="*/ 4127963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86644"/>
              <a:gd name="connsiteX1" fmla="*/ 24377650 w 24377650"/>
              <a:gd name="connsiteY1" fmla="*/ 0 h 4386644"/>
              <a:gd name="connsiteX2" fmla="*/ 24377650 w 24377650"/>
              <a:gd name="connsiteY2" fmla="*/ 4214191 h 4386644"/>
              <a:gd name="connsiteX3" fmla="*/ 14855386 w 24377650"/>
              <a:gd name="connsiteY3" fmla="*/ 4386644 h 4386644"/>
              <a:gd name="connsiteX4" fmla="*/ 13973976 w 24377650"/>
              <a:gd name="connsiteY4" fmla="*/ 2087659 h 4386644"/>
              <a:gd name="connsiteX5" fmla="*/ 883 w 24377650"/>
              <a:gd name="connsiteY5" fmla="*/ 2065572 h 4386644"/>
              <a:gd name="connsiteX6" fmla="*/ 0 w 24377650"/>
              <a:gd name="connsiteY6" fmla="*/ 0 h 4386644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855386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410218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4300415">
                <a:moveTo>
                  <a:pt x="0" y="0"/>
                </a:moveTo>
                <a:lnTo>
                  <a:pt x="24377650" y="0"/>
                </a:lnTo>
                <a:lnTo>
                  <a:pt x="24377650" y="4214191"/>
                </a:lnTo>
                <a:lnTo>
                  <a:pt x="14410218" y="4300415"/>
                </a:lnTo>
                <a:lnTo>
                  <a:pt x="13973976" y="2087659"/>
                </a:lnTo>
                <a:lnTo>
                  <a:pt x="883" y="2065572"/>
                </a:lnTo>
                <a:cubicBezTo>
                  <a:pt x="589" y="1377048"/>
                  <a:pt x="294" y="68852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99CC3-8235-9A73-0EDC-CD2D4D77AD30}"/>
              </a:ext>
            </a:extLst>
          </p:cNvPr>
          <p:cNvSpPr txBox="1"/>
          <p:nvPr/>
        </p:nvSpPr>
        <p:spPr>
          <a:xfrm>
            <a:off x="267723" y="108437"/>
            <a:ext cx="82476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Feature Selection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CA9E3-E599-DF35-F524-B25B8EF539A6}"/>
              </a:ext>
            </a:extLst>
          </p:cNvPr>
          <p:cNvGrpSpPr/>
          <p:nvPr/>
        </p:nvGrpSpPr>
        <p:grpSpPr>
          <a:xfrm>
            <a:off x="2958816" y="1998323"/>
            <a:ext cx="18050270" cy="8652332"/>
            <a:chOff x="2958816" y="1998323"/>
            <a:chExt cx="18050270" cy="8652332"/>
          </a:xfrm>
        </p:grpSpPr>
        <p:sp>
          <p:nvSpPr>
            <p:cNvPr id="10" name="Shape 384">
              <a:extLst>
                <a:ext uri="{FF2B5EF4-FFF2-40B4-BE49-F238E27FC236}">
                  <a16:creationId xmlns:a16="http://schemas.microsoft.com/office/drawing/2014/main" id="{49D619C0-CCF1-24B5-36FC-6FB1C365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442" y="2486022"/>
              <a:ext cx="3557229" cy="33418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12" name="Shape 385">
              <a:extLst>
                <a:ext uri="{FF2B5EF4-FFF2-40B4-BE49-F238E27FC236}">
                  <a16:creationId xmlns:a16="http://schemas.microsoft.com/office/drawing/2014/main" id="{131E6A03-6A2E-A9BD-4854-0FCC52C05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701" y="2002445"/>
              <a:ext cx="4586712" cy="4308989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13" name="Shape 386">
              <a:extLst>
                <a:ext uri="{FF2B5EF4-FFF2-40B4-BE49-F238E27FC236}">
                  <a16:creationId xmlns:a16="http://schemas.microsoft.com/office/drawing/2014/main" id="{321D8927-4756-30C9-4BCA-073DA606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1814" y="6307312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5" name="Shape 387">
              <a:extLst>
                <a:ext uri="{FF2B5EF4-FFF2-40B4-BE49-F238E27FC236}">
                  <a16:creationId xmlns:a16="http://schemas.microsoft.com/office/drawing/2014/main" id="{41054BB4-C7C1-4DFF-F59C-2D60F46FD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816" y="7395815"/>
              <a:ext cx="5370483" cy="1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187E01-29BD-485B-EF89-F51F0FB84408}"/>
                </a:ext>
              </a:extLst>
            </p:cNvPr>
            <p:cNvSpPr/>
            <p:nvPr/>
          </p:nvSpPr>
          <p:spPr>
            <a:xfrm flipH="1">
              <a:off x="3693758" y="3625158"/>
              <a:ext cx="389611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SelectKBest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(chi2)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A91D99-9422-CC08-718A-6E6C51FA34B0}"/>
                </a:ext>
              </a:extLst>
            </p:cNvPr>
            <p:cNvSpPr txBox="1"/>
            <p:nvPr/>
          </p:nvSpPr>
          <p:spPr>
            <a:xfrm flipH="1">
              <a:off x="3087930" y="9673714"/>
              <a:ext cx="5107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Shape 386">
              <a:extLst>
                <a:ext uri="{FF2B5EF4-FFF2-40B4-BE49-F238E27FC236}">
                  <a16:creationId xmlns:a16="http://schemas.microsoft.com/office/drawing/2014/main" id="{5CBC2B79-E8AC-231F-FB1E-D8E6B7D72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1814" y="6842398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64" name="Shape 384">
              <a:extLst>
                <a:ext uri="{FF2B5EF4-FFF2-40B4-BE49-F238E27FC236}">
                  <a16:creationId xmlns:a16="http://schemas.microsoft.com/office/drawing/2014/main" id="{352C9BE6-D1E2-BFD7-7F88-7F01DC9C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525" y="2481900"/>
              <a:ext cx="3557229" cy="33418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65" name="Shape 385">
              <a:extLst>
                <a:ext uri="{FF2B5EF4-FFF2-40B4-BE49-F238E27FC236}">
                  <a16:creationId xmlns:a16="http://schemas.microsoft.com/office/drawing/2014/main" id="{F2029362-073E-6A99-01F8-BD7C3FCB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784" y="1998323"/>
              <a:ext cx="4586712" cy="4308989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66" name="Shape 386">
              <a:extLst>
                <a:ext uri="{FF2B5EF4-FFF2-40B4-BE49-F238E27FC236}">
                  <a16:creationId xmlns:a16="http://schemas.microsoft.com/office/drawing/2014/main" id="{B1D83877-2613-83AF-152E-63AB3555C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4897" y="6303190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67" name="Shape 387">
              <a:extLst>
                <a:ext uri="{FF2B5EF4-FFF2-40B4-BE49-F238E27FC236}">
                  <a16:creationId xmlns:a16="http://schemas.microsoft.com/office/drawing/2014/main" id="{9467C078-34E4-06E4-C871-7FC9304A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1899" y="7391693"/>
              <a:ext cx="5370483" cy="1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419725F-E143-303B-62FB-BF653F00D1D6}"/>
                </a:ext>
              </a:extLst>
            </p:cNvPr>
            <p:cNvSpPr/>
            <p:nvPr/>
          </p:nvSpPr>
          <p:spPr>
            <a:xfrm flipH="1">
              <a:off x="10090945" y="3829444"/>
              <a:ext cx="3896111" cy="707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RFE</a:t>
              </a:r>
            </a:p>
          </p:txBody>
        </p:sp>
        <p:sp>
          <p:nvSpPr>
            <p:cNvPr id="69" name="Shape 386">
              <a:extLst>
                <a:ext uri="{FF2B5EF4-FFF2-40B4-BE49-F238E27FC236}">
                  <a16:creationId xmlns:a16="http://schemas.microsoft.com/office/drawing/2014/main" id="{CC40D3BC-0407-1762-5238-09786F58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4897" y="6838276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0" name="Shape 384">
              <a:extLst>
                <a:ext uri="{FF2B5EF4-FFF2-40B4-BE49-F238E27FC236}">
                  <a16:creationId xmlns:a16="http://schemas.microsoft.com/office/drawing/2014/main" id="{3D295775-7F4F-D72C-DB1D-695A6FB7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5229" y="2486022"/>
              <a:ext cx="3557229" cy="33418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71" name="Shape 385">
              <a:extLst>
                <a:ext uri="{FF2B5EF4-FFF2-40B4-BE49-F238E27FC236}">
                  <a16:creationId xmlns:a16="http://schemas.microsoft.com/office/drawing/2014/main" id="{A3BD14D9-3B21-B5AD-0F3B-E7319CC24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0488" y="2002445"/>
              <a:ext cx="4586712" cy="4308989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3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72" name="Shape 386">
              <a:extLst>
                <a:ext uri="{FF2B5EF4-FFF2-40B4-BE49-F238E27FC236}">
                  <a16:creationId xmlns:a16="http://schemas.microsoft.com/office/drawing/2014/main" id="{01BCF9CC-C525-291D-31FF-85BF6DABC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21601" y="6307312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3" name="Shape 387">
              <a:extLst>
                <a:ext uri="{FF2B5EF4-FFF2-40B4-BE49-F238E27FC236}">
                  <a16:creationId xmlns:a16="http://schemas.microsoft.com/office/drawing/2014/main" id="{4E545C28-B9A5-16DE-90BF-FEFE35B06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8603" y="7395815"/>
              <a:ext cx="5370483" cy="1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F8D69AA-3F04-A3CA-A2AA-5CE8B1D8F1C9}"/>
                </a:ext>
              </a:extLst>
            </p:cNvPr>
            <p:cNvSpPr/>
            <p:nvPr/>
          </p:nvSpPr>
          <p:spPr>
            <a:xfrm flipH="1">
              <a:off x="16407649" y="3219112"/>
              <a:ext cx="389611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Random Forest Classifier</a:t>
              </a:r>
            </a:p>
          </p:txBody>
        </p:sp>
        <p:sp>
          <p:nvSpPr>
            <p:cNvPr id="75" name="Shape 386">
              <a:extLst>
                <a:ext uri="{FF2B5EF4-FFF2-40B4-BE49-F238E27FC236}">
                  <a16:creationId xmlns:a16="http://schemas.microsoft.com/office/drawing/2014/main" id="{0DCCD198-3662-AE99-DC42-AC805CAEE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21601" y="6842398"/>
              <a:ext cx="0" cy="56600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62946B-7C2A-1160-5B2E-95B1068E9E63}"/>
                </a:ext>
              </a:extLst>
            </p:cNvPr>
            <p:cNvSpPr txBox="1"/>
            <p:nvPr/>
          </p:nvSpPr>
          <p:spPr>
            <a:xfrm flipH="1">
              <a:off x="3539490" y="7542112"/>
              <a:ext cx="427285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Best Features:</a:t>
              </a:r>
              <a:br>
                <a:rPr lang="en-US" sz="2800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L.M.C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L.J.T.C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N.I.C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S.P.C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Interview duration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L.A.C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9AD0D8-1891-6BA3-998C-36A45FB1DC49}"/>
                </a:ext>
              </a:extLst>
            </p:cNvPr>
            <p:cNvSpPr txBox="1"/>
            <p:nvPr/>
          </p:nvSpPr>
          <p:spPr>
            <a:xfrm flipH="1">
              <a:off x="9862332" y="7542112"/>
              <a:ext cx="427285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Best Features:</a:t>
              </a:r>
              <a:br>
                <a:rPr lang="en-US" sz="2800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L.M.C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L.J.T.C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N.I.C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S.P.C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L.A.C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Interview duration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10F1E3-8B7B-A1B5-C420-A5249C0A1DB4}"/>
                </a:ext>
              </a:extLst>
            </p:cNvPr>
            <p:cNvSpPr txBox="1"/>
            <p:nvPr/>
          </p:nvSpPr>
          <p:spPr>
            <a:xfrm flipH="1">
              <a:off x="16185174" y="7542112"/>
              <a:ext cx="427285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Best Features:</a:t>
              </a:r>
              <a:br>
                <a:rPr lang="en-US" sz="2800" dirty="0"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</a:br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L.J.T.C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S.P.C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L.M.C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N.I.C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Interview duration</a:t>
              </a:r>
            </a:p>
            <a:p>
              <a:pPr algn="ctr"/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anose="00000600000000000000" pitchFamily="2" charset="0"/>
                  <a:ea typeface="Lato Light" panose="020F0502020204030203" pitchFamily="34" charset="0"/>
                  <a:cs typeface="Poppins Medium" panose="00000600000000000000" pitchFamily="2" charset="0"/>
                </a:rPr>
                <a:t>L.J.T.I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AC49E5-56E9-783F-61F7-45A98E79E918}"/>
              </a:ext>
            </a:extLst>
          </p:cNvPr>
          <p:cNvSpPr txBox="1"/>
          <p:nvPr/>
        </p:nvSpPr>
        <p:spPr>
          <a:xfrm>
            <a:off x="267722" y="11871966"/>
            <a:ext cx="1750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Final Selected Features: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L.M.C,  L.J.T.C,  N.I.C,  S.P.C,  L.A.C,  Interview duration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0EEEED-B902-B224-78C6-5965E1CE78EC}"/>
              </a:ext>
            </a:extLst>
          </p:cNvPr>
          <p:cNvSpPr txBox="1"/>
          <p:nvPr/>
        </p:nvSpPr>
        <p:spPr>
          <a:xfrm>
            <a:off x="19427256" y="10905897"/>
            <a:ext cx="495039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L.M.C: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Longest Monologue Candidate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L.J.T.C: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Late Joining time Candidate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N.I.C: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Noise Index Candidate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S.P.C: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Speaking Pace Candidate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L.A.C: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Live Absence Candidate</a:t>
            </a:r>
          </a:p>
          <a:p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Poppins Medium" panose="00000600000000000000" pitchFamily="2" charset="0"/>
              <a:ea typeface="Lato Light" panose="020F0502020204030203" pitchFamily="34" charset="0"/>
              <a:cs typeface="Poppins Medium" panose="000006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555F37-78E2-5CCA-13CF-6BCA1D448221}"/>
              </a:ext>
            </a:extLst>
          </p:cNvPr>
          <p:cNvSpPr txBox="1"/>
          <p:nvPr/>
        </p:nvSpPr>
        <p:spPr>
          <a:xfrm>
            <a:off x="267722" y="108437"/>
            <a:ext cx="202872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Best Models after Hyperparameter Tuning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0853D-8DB2-C5AC-870B-98DF930E4A99}"/>
              </a:ext>
            </a:extLst>
          </p:cNvPr>
          <p:cNvSpPr txBox="1"/>
          <p:nvPr/>
        </p:nvSpPr>
        <p:spPr>
          <a:xfrm>
            <a:off x="114300" y="12643337"/>
            <a:ext cx="237660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Note: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Both models were run on scaled data and only the important features were used for evaluation purpose. 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E132C423-7773-8CE4-3C9E-07C8E93C4B22}"/>
              </a:ext>
            </a:extLst>
          </p:cNvPr>
          <p:cNvSpPr/>
          <p:nvPr/>
        </p:nvSpPr>
        <p:spPr>
          <a:xfrm flipV="1">
            <a:off x="0" y="13270831"/>
            <a:ext cx="24377650" cy="445166"/>
          </a:xfrm>
          <a:custGeom>
            <a:avLst/>
            <a:gdLst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0 w 24377650"/>
              <a:gd name="connsiteY3" fmla="*/ 4214191 h 4214191"/>
              <a:gd name="connsiteX4" fmla="*/ 0 w 24377650"/>
              <a:gd name="connsiteY4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0 w 24377650"/>
              <a:gd name="connsiteY4" fmla="*/ 4214191 h 4214191"/>
              <a:gd name="connsiteX5" fmla="*/ 0 w 24377650"/>
              <a:gd name="connsiteY5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0455965 w 24377650"/>
              <a:gd name="connsiteY4" fmla="*/ 4214191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0 w 24377650"/>
              <a:gd name="connsiteY5" fmla="*/ 4214191 h 4214191"/>
              <a:gd name="connsiteX6" fmla="*/ 0 w 24377650"/>
              <a:gd name="connsiteY6" fmla="*/ 0 h 4214191"/>
              <a:gd name="connsiteX0" fmla="*/ 39757 w 24417407"/>
              <a:gd name="connsiteY0" fmla="*/ 0 h 4214191"/>
              <a:gd name="connsiteX1" fmla="*/ 24417407 w 24417407"/>
              <a:gd name="connsiteY1" fmla="*/ 0 h 4214191"/>
              <a:gd name="connsiteX2" fmla="*/ 24417407 w 24417407"/>
              <a:gd name="connsiteY2" fmla="*/ 4214191 h 4214191"/>
              <a:gd name="connsiteX3" fmla="*/ 16578470 w 24417407"/>
              <a:gd name="connsiteY3" fmla="*/ 4214191 h 4214191"/>
              <a:gd name="connsiteX4" fmla="*/ 14034053 w 24417407"/>
              <a:gd name="connsiteY4" fmla="*/ 2067339 h 4214191"/>
              <a:gd name="connsiteX5" fmla="*/ 0 w 24417407"/>
              <a:gd name="connsiteY5" fmla="*/ 2146852 h 4214191"/>
              <a:gd name="connsiteX6" fmla="*/ 39757 w 24417407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94296 w 24377650"/>
              <a:gd name="connsiteY4" fmla="*/ 206733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6538713 w 24377650"/>
              <a:gd name="connsiteY3" fmla="*/ 4214191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00420"/>
              <a:gd name="connsiteX1" fmla="*/ 24377650 w 24377650"/>
              <a:gd name="connsiteY1" fmla="*/ 0 h 4300420"/>
              <a:gd name="connsiteX2" fmla="*/ 24377650 w 24377650"/>
              <a:gd name="connsiteY2" fmla="*/ 4214191 h 4300420"/>
              <a:gd name="connsiteX3" fmla="*/ 14855386 w 24377650"/>
              <a:gd name="connsiteY3" fmla="*/ 4300420 h 4300420"/>
              <a:gd name="connsiteX4" fmla="*/ 13973976 w 24377650"/>
              <a:gd name="connsiteY4" fmla="*/ 2087659 h 4300420"/>
              <a:gd name="connsiteX5" fmla="*/ 883 w 24377650"/>
              <a:gd name="connsiteY5" fmla="*/ 2065572 h 4300420"/>
              <a:gd name="connsiteX6" fmla="*/ 0 w 24377650"/>
              <a:gd name="connsiteY6" fmla="*/ 0 h 4300420"/>
              <a:gd name="connsiteX0" fmla="*/ 0 w 24377650"/>
              <a:gd name="connsiteY0" fmla="*/ 0 h 4214191"/>
              <a:gd name="connsiteX1" fmla="*/ 24377650 w 24377650"/>
              <a:gd name="connsiteY1" fmla="*/ 0 h 4214191"/>
              <a:gd name="connsiteX2" fmla="*/ 24377650 w 24377650"/>
              <a:gd name="connsiteY2" fmla="*/ 4214191 h 4214191"/>
              <a:gd name="connsiteX3" fmla="*/ 14855386 w 24377650"/>
              <a:gd name="connsiteY3" fmla="*/ 4127963 h 4214191"/>
              <a:gd name="connsiteX4" fmla="*/ 13973976 w 24377650"/>
              <a:gd name="connsiteY4" fmla="*/ 2087659 h 4214191"/>
              <a:gd name="connsiteX5" fmla="*/ 883 w 24377650"/>
              <a:gd name="connsiteY5" fmla="*/ 2065572 h 4214191"/>
              <a:gd name="connsiteX6" fmla="*/ 0 w 24377650"/>
              <a:gd name="connsiteY6" fmla="*/ 0 h 4214191"/>
              <a:gd name="connsiteX0" fmla="*/ 0 w 24377650"/>
              <a:gd name="connsiteY0" fmla="*/ 0 h 4386644"/>
              <a:gd name="connsiteX1" fmla="*/ 24377650 w 24377650"/>
              <a:gd name="connsiteY1" fmla="*/ 0 h 4386644"/>
              <a:gd name="connsiteX2" fmla="*/ 24377650 w 24377650"/>
              <a:gd name="connsiteY2" fmla="*/ 4214191 h 4386644"/>
              <a:gd name="connsiteX3" fmla="*/ 14855386 w 24377650"/>
              <a:gd name="connsiteY3" fmla="*/ 4386644 h 4386644"/>
              <a:gd name="connsiteX4" fmla="*/ 13973976 w 24377650"/>
              <a:gd name="connsiteY4" fmla="*/ 2087659 h 4386644"/>
              <a:gd name="connsiteX5" fmla="*/ 883 w 24377650"/>
              <a:gd name="connsiteY5" fmla="*/ 2065572 h 4386644"/>
              <a:gd name="connsiteX6" fmla="*/ 0 w 24377650"/>
              <a:gd name="connsiteY6" fmla="*/ 0 h 4386644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855386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  <a:gd name="connsiteX0" fmla="*/ 0 w 24377650"/>
              <a:gd name="connsiteY0" fmla="*/ 0 h 4300415"/>
              <a:gd name="connsiteX1" fmla="*/ 24377650 w 24377650"/>
              <a:gd name="connsiteY1" fmla="*/ 0 h 4300415"/>
              <a:gd name="connsiteX2" fmla="*/ 24377650 w 24377650"/>
              <a:gd name="connsiteY2" fmla="*/ 4214191 h 4300415"/>
              <a:gd name="connsiteX3" fmla="*/ 14410218 w 24377650"/>
              <a:gd name="connsiteY3" fmla="*/ 4300415 h 4300415"/>
              <a:gd name="connsiteX4" fmla="*/ 13973976 w 24377650"/>
              <a:gd name="connsiteY4" fmla="*/ 2087659 h 4300415"/>
              <a:gd name="connsiteX5" fmla="*/ 883 w 24377650"/>
              <a:gd name="connsiteY5" fmla="*/ 2065572 h 4300415"/>
              <a:gd name="connsiteX6" fmla="*/ 0 w 24377650"/>
              <a:gd name="connsiteY6" fmla="*/ 0 h 43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4300415">
                <a:moveTo>
                  <a:pt x="0" y="0"/>
                </a:moveTo>
                <a:lnTo>
                  <a:pt x="24377650" y="0"/>
                </a:lnTo>
                <a:lnTo>
                  <a:pt x="24377650" y="4214191"/>
                </a:lnTo>
                <a:lnTo>
                  <a:pt x="14410218" y="4300415"/>
                </a:lnTo>
                <a:lnTo>
                  <a:pt x="13973976" y="2087659"/>
                </a:lnTo>
                <a:lnTo>
                  <a:pt x="883" y="2065572"/>
                </a:lnTo>
                <a:cubicBezTo>
                  <a:pt x="589" y="1377048"/>
                  <a:pt x="294" y="68852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5F742-0627-1B7B-5934-607E8A8A0D0C}"/>
              </a:ext>
            </a:extLst>
          </p:cNvPr>
          <p:cNvGrpSpPr/>
          <p:nvPr/>
        </p:nvGrpSpPr>
        <p:grpSpPr>
          <a:xfrm>
            <a:off x="877323" y="1994386"/>
            <a:ext cx="8990577" cy="8923888"/>
            <a:chOff x="877323" y="1708637"/>
            <a:chExt cx="8990577" cy="89238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64742D-A01F-920E-B076-A21CB0F8DA10}"/>
                </a:ext>
              </a:extLst>
            </p:cNvPr>
            <p:cNvSpPr txBox="1"/>
            <p:nvPr/>
          </p:nvSpPr>
          <p:spPr>
            <a:xfrm>
              <a:off x="877323" y="1708637"/>
              <a:ext cx="571397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Logistic Regression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1B4A9-1055-5A10-5552-BE8487248A61}"/>
                </a:ext>
              </a:extLst>
            </p:cNvPr>
            <p:cNvSpPr txBox="1"/>
            <p:nvPr/>
          </p:nvSpPr>
          <p:spPr>
            <a:xfrm>
              <a:off x="1944122" y="8385756"/>
              <a:ext cx="685697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HyperParamters:</a:t>
              </a:r>
            </a:p>
            <a:p>
              <a:pPr algn="ct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max_iter = 1500</a:t>
              </a:r>
              <a:b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</a:br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class_weight = ‘balanced’</a:t>
              </a:r>
              <a:b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</a:br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solver = ‘liblinear’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955251-EBA0-3BB2-DD66-EF80F0E2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323" y="2787496"/>
              <a:ext cx="8990577" cy="550266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A4B6F0-B164-52E6-1511-D8FBFD07E403}"/>
              </a:ext>
            </a:extLst>
          </p:cNvPr>
          <p:cNvGrpSpPr/>
          <p:nvPr/>
        </p:nvGrpSpPr>
        <p:grpSpPr>
          <a:xfrm>
            <a:off x="13869423" y="1994386"/>
            <a:ext cx="9123927" cy="8891193"/>
            <a:chOff x="13869423" y="1708636"/>
            <a:chExt cx="9123927" cy="88911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65615-7706-0F5C-FF02-50D18A75F669}"/>
                </a:ext>
              </a:extLst>
            </p:cNvPr>
            <p:cNvSpPr txBox="1"/>
            <p:nvPr/>
          </p:nvSpPr>
          <p:spPr>
            <a:xfrm>
              <a:off x="13869423" y="1708636"/>
              <a:ext cx="912392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Support Vector Classifier (SVC)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6C37E7-A8E3-F97C-7449-9864DDCEF40F}"/>
                </a:ext>
              </a:extLst>
            </p:cNvPr>
            <p:cNvSpPr txBox="1"/>
            <p:nvPr/>
          </p:nvSpPr>
          <p:spPr>
            <a:xfrm>
              <a:off x="15002897" y="8353060"/>
              <a:ext cx="685697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HyperParamters:</a:t>
              </a:r>
            </a:p>
            <a:p>
              <a:pPr algn="ct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kernel = ‘linear’</a:t>
              </a:r>
            </a:p>
            <a:p>
              <a:pPr algn="ctr"/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max_iter = 75000</a:t>
              </a:r>
              <a:b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</a:br>
              <a:r>
                <a: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class_weight = ‘balanced’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D4DB91-F800-01F4-9432-CAA6F2E6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9423" y="2787495"/>
              <a:ext cx="8990577" cy="551105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D20050-1DD4-8FC1-1971-9EB464A4EB6E}"/>
              </a:ext>
            </a:extLst>
          </p:cNvPr>
          <p:cNvSpPr txBox="1"/>
          <p:nvPr/>
        </p:nvSpPr>
        <p:spPr>
          <a:xfrm>
            <a:off x="9045100" y="11088308"/>
            <a:ext cx="5523478" cy="138499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Test Data Score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70.83</a:t>
            </a:r>
          </a:p>
        </p:txBody>
      </p:sp>
    </p:spTree>
    <p:extLst>
      <p:ext uri="{BB962C8B-B14F-4D97-AF65-F5344CB8AC3E}">
        <p14:creationId xmlns:p14="http://schemas.microsoft.com/office/powerpoint/2010/main" val="24079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FB01F-75C3-B54A-9E21-1B6A5F72F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C4749-4C5D-1048-9364-B02E2E0E6637}"/>
              </a:ext>
            </a:extLst>
          </p:cNvPr>
          <p:cNvSpPr/>
          <p:nvPr/>
        </p:nvSpPr>
        <p:spPr>
          <a:xfrm flipH="1">
            <a:off x="0" y="2050473"/>
            <a:ext cx="24377650" cy="11665527"/>
          </a:xfrm>
          <a:custGeom>
            <a:avLst/>
            <a:gdLst>
              <a:gd name="connsiteX0" fmla="*/ 0 w 24377650"/>
              <a:gd name="connsiteY0" fmla="*/ 0 h 10668000"/>
              <a:gd name="connsiteX1" fmla="*/ 24377650 w 24377650"/>
              <a:gd name="connsiteY1" fmla="*/ 0 h 10668000"/>
              <a:gd name="connsiteX2" fmla="*/ 24377650 w 24377650"/>
              <a:gd name="connsiteY2" fmla="*/ 10668000 h 10668000"/>
              <a:gd name="connsiteX3" fmla="*/ 0 w 24377650"/>
              <a:gd name="connsiteY3" fmla="*/ 10668000 h 10668000"/>
              <a:gd name="connsiteX4" fmla="*/ 0 w 24377650"/>
              <a:gd name="connsiteY4" fmla="*/ 0 h 10668000"/>
              <a:gd name="connsiteX0" fmla="*/ 0 w 24377650"/>
              <a:gd name="connsiteY0" fmla="*/ 27709 h 10695709"/>
              <a:gd name="connsiteX1" fmla="*/ 9448800 w 24377650"/>
              <a:gd name="connsiteY1" fmla="*/ 0 h 10695709"/>
              <a:gd name="connsiteX2" fmla="*/ 24377650 w 24377650"/>
              <a:gd name="connsiteY2" fmla="*/ 27709 h 10695709"/>
              <a:gd name="connsiteX3" fmla="*/ 24377650 w 24377650"/>
              <a:gd name="connsiteY3" fmla="*/ 10695709 h 10695709"/>
              <a:gd name="connsiteX4" fmla="*/ 0 w 24377650"/>
              <a:gd name="connsiteY4" fmla="*/ 10695709 h 10695709"/>
              <a:gd name="connsiteX5" fmla="*/ 0 w 24377650"/>
              <a:gd name="connsiteY5" fmla="*/ 27709 h 10695709"/>
              <a:gd name="connsiteX0" fmla="*/ 0 w 24377650"/>
              <a:gd name="connsiteY0" fmla="*/ 27709 h 10695709"/>
              <a:gd name="connsiteX1" fmla="*/ 9448800 w 24377650"/>
              <a:gd name="connsiteY1" fmla="*/ 0 h 10695709"/>
              <a:gd name="connsiteX2" fmla="*/ 12663055 w 24377650"/>
              <a:gd name="connsiteY2" fmla="*/ 1 h 10695709"/>
              <a:gd name="connsiteX3" fmla="*/ 24377650 w 24377650"/>
              <a:gd name="connsiteY3" fmla="*/ 27709 h 10695709"/>
              <a:gd name="connsiteX4" fmla="*/ 24377650 w 24377650"/>
              <a:gd name="connsiteY4" fmla="*/ 10695709 h 10695709"/>
              <a:gd name="connsiteX5" fmla="*/ 0 w 24377650"/>
              <a:gd name="connsiteY5" fmla="*/ 10695709 h 10695709"/>
              <a:gd name="connsiteX6" fmla="*/ 0 w 24377650"/>
              <a:gd name="connsiteY6" fmla="*/ 27709 h 10695709"/>
              <a:gd name="connsiteX0" fmla="*/ 0 w 24377650"/>
              <a:gd name="connsiteY0" fmla="*/ 3241963 h 10695709"/>
              <a:gd name="connsiteX1" fmla="*/ 9448800 w 24377650"/>
              <a:gd name="connsiteY1" fmla="*/ 0 h 10695709"/>
              <a:gd name="connsiteX2" fmla="*/ 12663055 w 24377650"/>
              <a:gd name="connsiteY2" fmla="*/ 1 h 10695709"/>
              <a:gd name="connsiteX3" fmla="*/ 24377650 w 24377650"/>
              <a:gd name="connsiteY3" fmla="*/ 27709 h 10695709"/>
              <a:gd name="connsiteX4" fmla="*/ 24377650 w 24377650"/>
              <a:gd name="connsiteY4" fmla="*/ 10695709 h 10695709"/>
              <a:gd name="connsiteX5" fmla="*/ 0 w 24377650"/>
              <a:gd name="connsiteY5" fmla="*/ 10695709 h 10695709"/>
              <a:gd name="connsiteX6" fmla="*/ 0 w 24377650"/>
              <a:gd name="connsiteY6" fmla="*/ 3241963 h 10695709"/>
              <a:gd name="connsiteX0" fmla="*/ 0 w 24377650"/>
              <a:gd name="connsiteY0" fmla="*/ 3241962 h 10695708"/>
              <a:gd name="connsiteX1" fmla="*/ 9587345 w 24377650"/>
              <a:gd name="connsiteY1" fmla="*/ 3186544 h 10695708"/>
              <a:gd name="connsiteX2" fmla="*/ 12663055 w 24377650"/>
              <a:gd name="connsiteY2" fmla="*/ 0 h 10695708"/>
              <a:gd name="connsiteX3" fmla="*/ 24377650 w 24377650"/>
              <a:gd name="connsiteY3" fmla="*/ 27708 h 10695708"/>
              <a:gd name="connsiteX4" fmla="*/ 24377650 w 24377650"/>
              <a:gd name="connsiteY4" fmla="*/ 10695708 h 10695708"/>
              <a:gd name="connsiteX5" fmla="*/ 0 w 24377650"/>
              <a:gd name="connsiteY5" fmla="*/ 10695708 h 10695708"/>
              <a:gd name="connsiteX6" fmla="*/ 0 w 24377650"/>
              <a:gd name="connsiteY6" fmla="*/ 3241962 h 10695708"/>
              <a:gd name="connsiteX0" fmla="*/ 0 w 24377650"/>
              <a:gd name="connsiteY0" fmla="*/ 3214254 h 10668000"/>
              <a:gd name="connsiteX1" fmla="*/ 9587345 w 24377650"/>
              <a:gd name="connsiteY1" fmla="*/ 315883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54982 w 24377650"/>
              <a:gd name="connsiteY1" fmla="*/ 318417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54982 w 24377650"/>
              <a:gd name="connsiteY1" fmla="*/ 326019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82691 w 24377650"/>
              <a:gd name="connsiteY1" fmla="*/ 3158836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6982691 w 24377650"/>
              <a:gd name="connsiteY1" fmla="*/ 323485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7065818 w 24377650"/>
              <a:gd name="connsiteY1" fmla="*/ 323485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7065818 w 24377650"/>
              <a:gd name="connsiteY1" fmla="*/ 3196261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630913 w 24377650"/>
              <a:gd name="connsiteY1" fmla="*/ 3260585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771590 w 24377650"/>
              <a:gd name="connsiteY1" fmla="*/ 3221990 h 10668000"/>
              <a:gd name="connsiteX2" fmla="*/ 15267710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77650"/>
              <a:gd name="connsiteY0" fmla="*/ 3214254 h 10668000"/>
              <a:gd name="connsiteX1" fmla="*/ 5771590 w 24377650"/>
              <a:gd name="connsiteY1" fmla="*/ 3221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0 w 24377650"/>
              <a:gd name="connsiteY6" fmla="*/ 3214254 h 10668000"/>
              <a:gd name="connsiteX0" fmla="*/ 0 w 24397105"/>
              <a:gd name="connsiteY0" fmla="*/ 1933253 h 10668000"/>
              <a:gd name="connsiteX1" fmla="*/ 5791045 w 24397105"/>
              <a:gd name="connsiteY1" fmla="*/ 3221990 h 10668000"/>
              <a:gd name="connsiteX2" fmla="*/ 10504150 w 24397105"/>
              <a:gd name="connsiteY2" fmla="*/ 1 h 10668000"/>
              <a:gd name="connsiteX3" fmla="*/ 24397105 w 24397105"/>
              <a:gd name="connsiteY3" fmla="*/ 0 h 10668000"/>
              <a:gd name="connsiteX4" fmla="*/ 24397105 w 24397105"/>
              <a:gd name="connsiteY4" fmla="*/ 10668000 h 10668000"/>
              <a:gd name="connsiteX5" fmla="*/ 19455 w 24397105"/>
              <a:gd name="connsiteY5" fmla="*/ 10668000 h 10668000"/>
              <a:gd name="connsiteX6" fmla="*/ 0 w 24397105"/>
              <a:gd name="connsiteY6" fmla="*/ 1933253 h 10668000"/>
              <a:gd name="connsiteX0" fmla="*/ 1 w 24377650"/>
              <a:gd name="connsiteY0" fmla="*/ 1933253 h 10668000"/>
              <a:gd name="connsiteX1" fmla="*/ 5771590 w 24377650"/>
              <a:gd name="connsiteY1" fmla="*/ 3221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6219062 w 24377650"/>
              <a:gd name="connsiteY1" fmla="*/ 1958781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7872765 w 24377650"/>
              <a:gd name="connsiteY1" fmla="*/ 1852031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  <a:gd name="connsiteX0" fmla="*/ 1 w 24377650"/>
              <a:gd name="connsiteY0" fmla="*/ 1933253 h 10668000"/>
              <a:gd name="connsiteX1" fmla="*/ 7872765 w 24377650"/>
              <a:gd name="connsiteY1" fmla="*/ 1940990 h 10668000"/>
              <a:gd name="connsiteX2" fmla="*/ 10484695 w 24377650"/>
              <a:gd name="connsiteY2" fmla="*/ 1 h 10668000"/>
              <a:gd name="connsiteX3" fmla="*/ 24377650 w 24377650"/>
              <a:gd name="connsiteY3" fmla="*/ 0 h 10668000"/>
              <a:gd name="connsiteX4" fmla="*/ 24377650 w 24377650"/>
              <a:gd name="connsiteY4" fmla="*/ 10668000 h 10668000"/>
              <a:gd name="connsiteX5" fmla="*/ 0 w 24377650"/>
              <a:gd name="connsiteY5" fmla="*/ 10668000 h 10668000"/>
              <a:gd name="connsiteX6" fmla="*/ 1 w 24377650"/>
              <a:gd name="connsiteY6" fmla="*/ 1933253 h 106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7650" h="10668000">
                <a:moveTo>
                  <a:pt x="1" y="1933253"/>
                </a:moveTo>
                <a:lnTo>
                  <a:pt x="7872765" y="1940990"/>
                </a:lnTo>
                <a:lnTo>
                  <a:pt x="10484695" y="1"/>
                </a:lnTo>
                <a:lnTo>
                  <a:pt x="24377650" y="0"/>
                </a:lnTo>
                <a:lnTo>
                  <a:pt x="24377650" y="10668000"/>
                </a:lnTo>
                <a:lnTo>
                  <a:pt x="0" y="10668000"/>
                </a:lnTo>
                <a:cubicBezTo>
                  <a:pt x="0" y="7756418"/>
                  <a:pt x="1" y="4844835"/>
                  <a:pt x="1" y="1933253"/>
                </a:cubicBezTo>
                <a:close/>
              </a:path>
            </a:pathLst>
          </a:custGeom>
          <a:gradFill>
            <a:gsLst>
              <a:gs pos="13000">
                <a:schemeClr val="accent1">
                  <a:alpha val="80000"/>
                </a:schemeClr>
              </a:gs>
              <a:gs pos="90000">
                <a:schemeClr val="accent5">
                  <a:alpha val="8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AB910-52B3-7D48-AB68-4D2FD61B27E7}"/>
              </a:ext>
            </a:extLst>
          </p:cNvPr>
          <p:cNvSpPr txBox="1"/>
          <p:nvPr/>
        </p:nvSpPr>
        <p:spPr>
          <a:xfrm>
            <a:off x="1394549" y="6403797"/>
            <a:ext cx="713985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65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SQ - Brawler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57C3C8"/>
      </a:accent1>
      <a:accent2>
        <a:srgbClr val="43B2C2"/>
      </a:accent2>
      <a:accent3>
        <a:srgbClr val="26A5BB"/>
      </a:accent3>
      <a:accent4>
        <a:srgbClr val="1796B4"/>
      </a:accent4>
      <a:accent5>
        <a:srgbClr val="1386A9"/>
      </a:accent5>
      <a:accent6>
        <a:srgbClr val="10759B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93906</TotalTime>
  <Words>569</Words>
  <Application>Microsoft Office PowerPoint</Application>
  <PresentationFormat>Custom</PresentationFormat>
  <Paragraphs>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Lato Light</vt:lpstr>
      <vt:lpstr>Montserrat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prithu sharma</dc:creator>
  <cp:keywords/>
  <dc:description/>
  <cp:lastModifiedBy>Office</cp:lastModifiedBy>
  <cp:revision>15385</cp:revision>
  <dcterms:created xsi:type="dcterms:W3CDTF">2014-11-12T21:47:38Z</dcterms:created>
  <dcterms:modified xsi:type="dcterms:W3CDTF">2023-12-22T04:10:20Z</dcterms:modified>
  <cp:category/>
</cp:coreProperties>
</file>