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4"/>
  </p:notesMasterIdLst>
  <p:handoutMasterIdLst>
    <p:handoutMasterId r:id="rId15"/>
  </p:handoutMasterIdLst>
  <p:sldIdLst>
    <p:sldId id="4097" r:id="rId2"/>
    <p:sldId id="4361" r:id="rId3"/>
    <p:sldId id="4370" r:id="rId4"/>
    <p:sldId id="257" r:id="rId5"/>
    <p:sldId id="4363" r:id="rId6"/>
    <p:sldId id="258" r:id="rId7"/>
    <p:sldId id="4371" r:id="rId8"/>
    <p:sldId id="4374" r:id="rId9"/>
    <p:sldId id="256" r:id="rId10"/>
    <p:sldId id="4375" r:id="rId11"/>
    <p:sldId id="4096" r:id="rId12"/>
    <p:sldId id="4362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AB0"/>
    <a:srgbClr val="FCFBCC"/>
    <a:srgbClr val="F3F3F3"/>
    <a:srgbClr val="2095FA"/>
    <a:srgbClr val="CCFFFF"/>
    <a:srgbClr val="33CCFF"/>
    <a:srgbClr val="99CCFF"/>
    <a:srgbClr val="CCECFF"/>
    <a:srgbClr val="99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6" autoAdjust="0"/>
    <p:restoredTop sz="95827" autoAdjust="0"/>
  </p:normalViewPr>
  <p:slideViewPr>
    <p:cSldViewPr snapToGrid="0" snapToObjects="1">
      <p:cViewPr>
        <p:scale>
          <a:sx n="33" d="100"/>
          <a:sy n="33" d="100"/>
        </p:scale>
        <p:origin x="1003" y="403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BA998-0B20-48F4-818B-22936071DBF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7447F51-E321-41FD-9B69-D4FB96F22365}">
      <dgm:prSet phldrT="[Text]" custT="1"/>
      <dgm:spPr>
        <a:noFill/>
        <a:ln>
          <a:solidFill>
            <a:srgbClr val="FBFAB0"/>
          </a:solidFill>
        </a:ln>
      </dgm:spPr>
      <dgm:t>
        <a:bodyPr/>
        <a:lstStyle/>
        <a:p>
          <a:r>
            <a:rPr lang="en-IN" sz="6000" kern="1200" dirty="0">
              <a:solidFill>
                <a:srgbClr val="FBFAB0"/>
              </a:solidFill>
              <a:latin typeface="Merriweather" panose="020F0502020204030204" pitchFamily="2" charset="0"/>
              <a:ea typeface="+mn-ea"/>
              <a:cs typeface="+mn-cs"/>
            </a:rPr>
            <a:t>Current Challenges</a:t>
          </a:r>
        </a:p>
      </dgm:t>
    </dgm:pt>
    <dgm:pt modelId="{D713548F-1332-4DEE-854C-16EFFDE0FC67}" type="parTrans" cxnId="{0207D3BE-8B22-4399-8648-D53BC6C33FE5}">
      <dgm:prSet/>
      <dgm:spPr/>
      <dgm:t>
        <a:bodyPr/>
        <a:lstStyle/>
        <a:p>
          <a:endParaRPr lang="en-IN"/>
        </a:p>
      </dgm:t>
    </dgm:pt>
    <dgm:pt modelId="{636DB3BD-F329-47FA-BC1E-503861E58959}" type="sibTrans" cxnId="{0207D3BE-8B22-4399-8648-D53BC6C33FE5}">
      <dgm:prSet/>
      <dgm:spPr/>
      <dgm:t>
        <a:bodyPr/>
        <a:lstStyle/>
        <a:p>
          <a:endParaRPr lang="en-IN"/>
        </a:p>
      </dgm:t>
    </dgm:pt>
    <dgm:pt modelId="{93BB742C-9BF7-4AE1-8282-DF7151C177B4}">
      <dgm:prSet phldrT="[Text]" custT="1"/>
      <dgm:spPr>
        <a:noFill/>
        <a:ln>
          <a:solidFill>
            <a:srgbClr val="FBFAB0"/>
          </a:solidFill>
        </a:ln>
      </dgm:spPr>
      <dgm:t>
        <a:bodyPr/>
        <a:lstStyle/>
        <a:p>
          <a:r>
            <a:rPr lang="en-IN" sz="6000" kern="1200" dirty="0">
              <a:solidFill>
                <a:srgbClr val="FBFAB0"/>
              </a:solidFill>
              <a:latin typeface="Merriweather" panose="020F0502020204030204" pitchFamily="2" charset="0"/>
              <a:ea typeface="+mn-ea"/>
              <a:cs typeface="+mn-cs"/>
            </a:rPr>
            <a:t>Future Scope</a:t>
          </a:r>
        </a:p>
      </dgm:t>
    </dgm:pt>
    <dgm:pt modelId="{2079D29F-4E7F-4566-85CC-6BC79A004EA8}" type="parTrans" cxnId="{965CE1D9-B2F6-42F4-9E99-2E64B95804EA}">
      <dgm:prSet/>
      <dgm:spPr/>
      <dgm:t>
        <a:bodyPr/>
        <a:lstStyle/>
        <a:p>
          <a:endParaRPr lang="en-IN"/>
        </a:p>
      </dgm:t>
    </dgm:pt>
    <dgm:pt modelId="{EBA771EC-4B0A-4F75-8801-63B06A405ED7}" type="sibTrans" cxnId="{965CE1D9-B2F6-42F4-9E99-2E64B95804EA}">
      <dgm:prSet/>
      <dgm:spPr/>
      <dgm:t>
        <a:bodyPr/>
        <a:lstStyle/>
        <a:p>
          <a:endParaRPr lang="en-IN"/>
        </a:p>
      </dgm:t>
    </dgm:pt>
    <dgm:pt modelId="{0F288412-ED2E-4761-92D9-DDFAD2E65FF9}">
      <dgm:prSet phldrT="[Text]" custT="1"/>
      <dgm:spPr>
        <a:noFill/>
        <a:ln>
          <a:solidFill>
            <a:srgbClr val="FBFAB0"/>
          </a:solidFill>
        </a:ln>
      </dgm:spPr>
      <dgm:t>
        <a:bodyPr/>
        <a:lstStyle/>
        <a:p>
          <a:r>
            <a:rPr lang="en-IN" sz="2800" kern="1200" dirty="0">
              <a:solidFill>
                <a:srgbClr val="FBFAB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rPr>
            <a:t>Multiple Language Support</a:t>
          </a:r>
        </a:p>
      </dgm:t>
    </dgm:pt>
    <dgm:pt modelId="{DCDA6D77-CE85-4110-A0D6-BDE8290AAE0B}" type="parTrans" cxnId="{D144BDF1-80C5-4D86-A916-3CEF1810E904}">
      <dgm:prSet/>
      <dgm:spPr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FAC12A8F-C1AC-46C4-BC07-A170167E65C1}" type="sibTrans" cxnId="{D144BDF1-80C5-4D86-A916-3CEF1810E904}">
      <dgm:prSet/>
      <dgm:spPr/>
      <dgm:t>
        <a:bodyPr/>
        <a:lstStyle/>
        <a:p>
          <a:endParaRPr lang="en-IN"/>
        </a:p>
      </dgm:t>
    </dgm:pt>
    <dgm:pt modelId="{18D0484A-07F2-4934-8B99-6F5B13A49B28}">
      <dgm:prSet phldrT="[Text]" custT="1"/>
      <dgm:spPr>
        <a:noFill/>
        <a:ln>
          <a:solidFill>
            <a:srgbClr val="FBFAB0"/>
          </a:solidFill>
        </a:ln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BFAB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rPr>
            <a:t>Using Cloud Storage for storing embeddings</a:t>
          </a:r>
          <a:endParaRPr lang="en-IN" sz="2800" kern="1200" dirty="0">
            <a:solidFill>
              <a:srgbClr val="FBFAB0"/>
            </a:solidFill>
            <a:latin typeface="Lato Light" panose="020F0502020204030203" pitchFamily="34" charset="0"/>
            <a:ea typeface="Lato Light" panose="020F0502020204030203" pitchFamily="34" charset="0"/>
            <a:cs typeface="Lato Light" panose="020F0502020204030203" pitchFamily="34" charset="0"/>
          </a:endParaRPr>
        </a:p>
      </dgm:t>
    </dgm:pt>
    <dgm:pt modelId="{67217736-F593-40DE-B65D-F3EC01AA4F6F}" type="parTrans" cxnId="{0E61B998-A466-4D08-9989-37472675B132}">
      <dgm:prSet/>
      <dgm:spPr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4BFFCAB1-FC38-40D0-A1F5-F6BF72D3F7D1}" type="sibTrans" cxnId="{0E61B998-A466-4D08-9989-37472675B132}">
      <dgm:prSet/>
      <dgm:spPr/>
      <dgm:t>
        <a:bodyPr/>
        <a:lstStyle/>
        <a:p>
          <a:endParaRPr lang="en-IN"/>
        </a:p>
      </dgm:t>
    </dgm:pt>
    <dgm:pt modelId="{227D618B-CB39-4F8A-999B-B9257C222F22}">
      <dgm:prSet phldrT="[Text]" custT="1"/>
      <dgm:spPr>
        <a:noFill/>
        <a:ln>
          <a:solidFill>
            <a:srgbClr val="FBFAB0"/>
          </a:solidFill>
        </a:ln>
      </dgm:spPr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BFAB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rPr>
            <a:t>Poor performance of Open-Source models for summarization</a:t>
          </a:r>
          <a:endParaRPr lang="en-IN" sz="2800" kern="1200" dirty="0">
            <a:solidFill>
              <a:srgbClr val="FBFAB0"/>
            </a:solidFill>
            <a:latin typeface="Lato Light" panose="020F0502020204030203" pitchFamily="34" charset="0"/>
            <a:ea typeface="Lato Light" panose="020F0502020204030203" pitchFamily="34" charset="0"/>
            <a:cs typeface="Lato Light" panose="020F0502020204030203" pitchFamily="34" charset="0"/>
          </a:endParaRPr>
        </a:p>
      </dgm:t>
    </dgm:pt>
    <dgm:pt modelId="{35398440-69B4-407A-8375-B99DA7E9D8DA}" type="parTrans" cxnId="{C4BEE9DF-ADCD-4284-B4DB-A311D4B5A002}">
      <dgm:prSet/>
      <dgm:spPr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9276DB83-583F-4E01-AB30-65E8FB43E959}" type="sibTrans" cxnId="{C4BEE9DF-ADCD-4284-B4DB-A311D4B5A002}">
      <dgm:prSet/>
      <dgm:spPr/>
      <dgm:t>
        <a:bodyPr/>
        <a:lstStyle/>
        <a:p>
          <a:endParaRPr lang="en-IN"/>
        </a:p>
      </dgm:t>
    </dgm:pt>
    <dgm:pt modelId="{BE76E962-3729-4C6C-BDDC-487E648208E7}">
      <dgm:prSet phldrT="[Text]" custT="1"/>
      <dgm:spPr>
        <a:noFill/>
        <a:ln>
          <a:solidFill>
            <a:srgbClr val="FBFAB0"/>
          </a:solidFill>
        </a:ln>
      </dgm:spPr>
      <dgm:t>
        <a:bodyPr/>
        <a:lstStyle/>
        <a:p>
          <a:r>
            <a:rPr lang="en-IN" sz="2800" kern="1200" dirty="0">
              <a:solidFill>
                <a:srgbClr val="FBFAB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rPr>
            <a:t>Handwritten Text Extraction</a:t>
          </a:r>
        </a:p>
      </dgm:t>
    </dgm:pt>
    <dgm:pt modelId="{61B9F7C5-E5BE-468D-8A33-3FBCD5C793BC}" type="parTrans" cxnId="{22C575C9-5F6A-4114-8E31-E3C03A9E8918}">
      <dgm:prSet/>
      <dgm:spPr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73D714EC-24FE-4DFD-BC8B-97352710ABDE}" type="sibTrans" cxnId="{22C575C9-5F6A-4114-8E31-E3C03A9E8918}">
      <dgm:prSet/>
      <dgm:spPr/>
      <dgm:t>
        <a:bodyPr/>
        <a:lstStyle/>
        <a:p>
          <a:endParaRPr lang="en-IN"/>
        </a:p>
      </dgm:t>
    </dgm:pt>
    <dgm:pt modelId="{050B9C63-BA5A-43D0-B065-23B6968974B4}">
      <dgm:prSet phldrT="[Text]" custT="1"/>
      <dgm:spPr>
        <a:noFill/>
        <a:ln>
          <a:solidFill>
            <a:srgbClr val="FBFAB0"/>
          </a:solidFill>
        </a:ln>
      </dgm:spPr>
      <dgm:t>
        <a:bodyPr/>
        <a:lstStyle/>
        <a:p>
          <a:pPr algn="ctr"/>
          <a:r>
            <a:rPr lang="en-IN" sz="2800" kern="1200" dirty="0">
              <a:solidFill>
                <a:srgbClr val="FBFAB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rPr>
            <a:t>Fine-tuning open source LLMs</a:t>
          </a:r>
        </a:p>
      </dgm:t>
    </dgm:pt>
    <dgm:pt modelId="{8E02D637-8FA8-40A9-84F3-9AD25493C4E5}" type="parTrans" cxnId="{0FDF1DB1-E1CE-4FFF-BF23-FC62BCC8684F}">
      <dgm:prSet/>
      <dgm:spPr>
        <a:ln>
          <a:solidFill>
            <a:schemeClr val="bg1"/>
          </a:solidFill>
        </a:ln>
      </dgm:spPr>
      <dgm:t>
        <a:bodyPr/>
        <a:lstStyle/>
        <a:p>
          <a:endParaRPr lang="en-IN"/>
        </a:p>
      </dgm:t>
    </dgm:pt>
    <dgm:pt modelId="{C15C6F12-A46A-41E9-A1A1-A6E69D003350}" type="sibTrans" cxnId="{0FDF1DB1-E1CE-4FFF-BF23-FC62BCC8684F}">
      <dgm:prSet/>
      <dgm:spPr/>
      <dgm:t>
        <a:bodyPr/>
        <a:lstStyle/>
        <a:p>
          <a:endParaRPr lang="en-IN"/>
        </a:p>
      </dgm:t>
    </dgm:pt>
    <dgm:pt modelId="{0AEDD585-F425-4808-B083-7F146A3FA978}" type="pres">
      <dgm:prSet presAssocID="{50FBA998-0B20-48F4-818B-22936071DBF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5046CA-1665-4294-B235-0BE5C18C6A4D}" type="pres">
      <dgm:prSet presAssocID="{87447F51-E321-41FD-9B69-D4FB96F22365}" presName="root" presStyleCnt="0"/>
      <dgm:spPr/>
    </dgm:pt>
    <dgm:pt modelId="{0A229312-6681-4BF9-88C6-5792EA595C9F}" type="pres">
      <dgm:prSet presAssocID="{87447F51-E321-41FD-9B69-D4FB96F22365}" presName="rootComposite" presStyleCnt="0"/>
      <dgm:spPr/>
    </dgm:pt>
    <dgm:pt modelId="{76598851-E9B5-40E8-8290-5FD599CA0965}" type="pres">
      <dgm:prSet presAssocID="{87447F51-E321-41FD-9B69-D4FB96F22365}" presName="rootText" presStyleLbl="node1" presStyleIdx="0" presStyleCnt="2" custScaleX="152953" custScaleY="67077"/>
      <dgm:spPr/>
    </dgm:pt>
    <dgm:pt modelId="{9D14AC18-02D1-4986-9887-EA5EDB31A9FE}" type="pres">
      <dgm:prSet presAssocID="{87447F51-E321-41FD-9B69-D4FB96F22365}" presName="rootConnector" presStyleLbl="node1" presStyleIdx="0" presStyleCnt="2"/>
      <dgm:spPr/>
    </dgm:pt>
    <dgm:pt modelId="{5BFBA3C7-AD78-4A33-BB09-2D5A4F66D80F}" type="pres">
      <dgm:prSet presAssocID="{87447F51-E321-41FD-9B69-D4FB96F22365}" presName="childShape" presStyleCnt="0"/>
      <dgm:spPr/>
    </dgm:pt>
    <dgm:pt modelId="{DC563075-88FB-4189-AB50-2042E0417448}" type="pres">
      <dgm:prSet presAssocID="{61B9F7C5-E5BE-468D-8A33-3FBCD5C793BC}" presName="Name13" presStyleLbl="parChTrans1D2" presStyleIdx="0" presStyleCnt="5"/>
      <dgm:spPr/>
    </dgm:pt>
    <dgm:pt modelId="{37E20556-1708-42D4-923E-FB672626CA3A}" type="pres">
      <dgm:prSet presAssocID="{BE76E962-3729-4C6C-BDDC-487E648208E7}" presName="childText" presStyleLbl="bgAcc1" presStyleIdx="0" presStyleCnt="5" custScaleX="154295" custScaleY="64556">
        <dgm:presLayoutVars>
          <dgm:bulletEnabled val="1"/>
        </dgm:presLayoutVars>
      </dgm:prSet>
      <dgm:spPr/>
    </dgm:pt>
    <dgm:pt modelId="{1115B83E-59BB-475C-B99B-EFCC4C36751B}" type="pres">
      <dgm:prSet presAssocID="{35398440-69B4-407A-8375-B99DA7E9D8DA}" presName="Name13" presStyleLbl="parChTrans1D2" presStyleIdx="1" presStyleCnt="5"/>
      <dgm:spPr/>
    </dgm:pt>
    <dgm:pt modelId="{F03F1B18-0378-40C3-86B3-B7BDF74795F5}" type="pres">
      <dgm:prSet presAssocID="{227D618B-CB39-4F8A-999B-B9257C222F22}" presName="childText" presStyleLbl="bgAcc1" presStyleIdx="1" presStyleCnt="5" custScaleX="149504" custScaleY="59035">
        <dgm:presLayoutVars>
          <dgm:bulletEnabled val="1"/>
        </dgm:presLayoutVars>
      </dgm:prSet>
      <dgm:spPr/>
    </dgm:pt>
    <dgm:pt modelId="{7964B647-96F0-4A15-8D12-1B21C791207B}" type="pres">
      <dgm:prSet presAssocID="{8E02D637-8FA8-40A9-84F3-9AD25493C4E5}" presName="Name13" presStyleLbl="parChTrans1D2" presStyleIdx="2" presStyleCnt="5"/>
      <dgm:spPr/>
    </dgm:pt>
    <dgm:pt modelId="{D34BC0A1-1E5E-4F0F-85AB-CFE130A21B36}" type="pres">
      <dgm:prSet presAssocID="{050B9C63-BA5A-43D0-B065-23B6968974B4}" presName="childText" presStyleLbl="bgAcc1" presStyleIdx="2" presStyleCnt="5" custScaleX="153693" custScaleY="69539">
        <dgm:presLayoutVars>
          <dgm:bulletEnabled val="1"/>
        </dgm:presLayoutVars>
      </dgm:prSet>
      <dgm:spPr/>
    </dgm:pt>
    <dgm:pt modelId="{B8D3F663-D02A-4478-91DA-0EEA039BB604}" type="pres">
      <dgm:prSet presAssocID="{93BB742C-9BF7-4AE1-8282-DF7151C177B4}" presName="root" presStyleCnt="0"/>
      <dgm:spPr/>
    </dgm:pt>
    <dgm:pt modelId="{162A86A4-C877-4F96-A105-2DCBA1B9CD75}" type="pres">
      <dgm:prSet presAssocID="{93BB742C-9BF7-4AE1-8282-DF7151C177B4}" presName="rootComposite" presStyleCnt="0"/>
      <dgm:spPr/>
    </dgm:pt>
    <dgm:pt modelId="{BEFFA176-DDD5-44AA-84D9-43971E10374C}" type="pres">
      <dgm:prSet presAssocID="{93BB742C-9BF7-4AE1-8282-DF7151C177B4}" presName="rootText" presStyleLbl="node1" presStyleIdx="1" presStyleCnt="2" custScaleX="152953" custScaleY="67077"/>
      <dgm:spPr/>
    </dgm:pt>
    <dgm:pt modelId="{2A95C533-C6EE-4B99-BA30-49A5C900AB4E}" type="pres">
      <dgm:prSet presAssocID="{93BB742C-9BF7-4AE1-8282-DF7151C177B4}" presName="rootConnector" presStyleLbl="node1" presStyleIdx="1" presStyleCnt="2"/>
      <dgm:spPr/>
    </dgm:pt>
    <dgm:pt modelId="{B1DBDAD7-3BA6-46AF-9612-94698A6265CB}" type="pres">
      <dgm:prSet presAssocID="{93BB742C-9BF7-4AE1-8282-DF7151C177B4}" presName="childShape" presStyleCnt="0"/>
      <dgm:spPr/>
    </dgm:pt>
    <dgm:pt modelId="{B28AFC20-B411-462C-B968-EE02D4AC2E01}" type="pres">
      <dgm:prSet presAssocID="{DCDA6D77-CE85-4110-A0D6-BDE8290AAE0B}" presName="Name13" presStyleLbl="parChTrans1D2" presStyleIdx="3" presStyleCnt="5"/>
      <dgm:spPr/>
    </dgm:pt>
    <dgm:pt modelId="{D6DD5421-7E5F-48DB-916C-D2EAB49C328F}" type="pres">
      <dgm:prSet presAssocID="{0F288412-ED2E-4761-92D9-DDFAD2E65FF9}" presName="childText" presStyleLbl="bgAcc1" presStyleIdx="3" presStyleCnt="5" custScaleX="151288" custScaleY="63398">
        <dgm:presLayoutVars>
          <dgm:bulletEnabled val="1"/>
        </dgm:presLayoutVars>
      </dgm:prSet>
      <dgm:spPr/>
    </dgm:pt>
    <dgm:pt modelId="{260E5D38-1683-4850-9CD5-7EBDD1A3BD22}" type="pres">
      <dgm:prSet presAssocID="{67217736-F593-40DE-B65D-F3EC01AA4F6F}" presName="Name13" presStyleLbl="parChTrans1D2" presStyleIdx="4" presStyleCnt="5"/>
      <dgm:spPr/>
    </dgm:pt>
    <dgm:pt modelId="{A92CAD25-7E82-4BAF-AF67-031BEAE9E402}" type="pres">
      <dgm:prSet presAssocID="{18D0484A-07F2-4934-8B99-6F5B13A49B28}" presName="childText" presStyleLbl="bgAcc1" presStyleIdx="4" presStyleCnt="5" custScaleX="151288" custScaleY="63398">
        <dgm:presLayoutVars>
          <dgm:bulletEnabled val="1"/>
        </dgm:presLayoutVars>
      </dgm:prSet>
      <dgm:spPr/>
    </dgm:pt>
  </dgm:ptLst>
  <dgm:cxnLst>
    <dgm:cxn modelId="{844F690C-3320-486B-B371-C9956280ED6D}" type="presOf" srcId="{DCDA6D77-CE85-4110-A0D6-BDE8290AAE0B}" destId="{B28AFC20-B411-462C-B968-EE02D4AC2E01}" srcOrd="0" destOrd="0" presId="urn:microsoft.com/office/officeart/2005/8/layout/hierarchy3"/>
    <dgm:cxn modelId="{B398E610-AEA8-4559-85C8-681C949E998B}" type="presOf" srcId="{227D618B-CB39-4F8A-999B-B9257C222F22}" destId="{F03F1B18-0378-40C3-86B3-B7BDF74795F5}" srcOrd="0" destOrd="0" presId="urn:microsoft.com/office/officeart/2005/8/layout/hierarchy3"/>
    <dgm:cxn modelId="{89746E35-B9E5-4822-BC4A-35B576D3EE62}" type="presOf" srcId="{61B9F7C5-E5BE-468D-8A33-3FBCD5C793BC}" destId="{DC563075-88FB-4189-AB50-2042E0417448}" srcOrd="0" destOrd="0" presId="urn:microsoft.com/office/officeart/2005/8/layout/hierarchy3"/>
    <dgm:cxn modelId="{B3DC0E39-0906-44C4-AE03-1A9CE6C04A98}" type="presOf" srcId="{35398440-69B4-407A-8375-B99DA7E9D8DA}" destId="{1115B83E-59BB-475C-B99B-EFCC4C36751B}" srcOrd="0" destOrd="0" presId="urn:microsoft.com/office/officeart/2005/8/layout/hierarchy3"/>
    <dgm:cxn modelId="{6DEB5945-5E9D-464F-AD1A-FC83C03EBD7E}" type="presOf" srcId="{93BB742C-9BF7-4AE1-8282-DF7151C177B4}" destId="{BEFFA176-DDD5-44AA-84D9-43971E10374C}" srcOrd="0" destOrd="0" presId="urn:microsoft.com/office/officeart/2005/8/layout/hierarchy3"/>
    <dgm:cxn modelId="{D7DCB149-A384-4ECF-B707-F7E02230236D}" type="presOf" srcId="{93BB742C-9BF7-4AE1-8282-DF7151C177B4}" destId="{2A95C533-C6EE-4B99-BA30-49A5C900AB4E}" srcOrd="1" destOrd="0" presId="urn:microsoft.com/office/officeart/2005/8/layout/hierarchy3"/>
    <dgm:cxn modelId="{EB08EE5A-F08A-4934-B776-D89AEEAA3DEA}" type="presOf" srcId="{BE76E962-3729-4C6C-BDDC-487E648208E7}" destId="{37E20556-1708-42D4-923E-FB672626CA3A}" srcOrd="0" destOrd="0" presId="urn:microsoft.com/office/officeart/2005/8/layout/hierarchy3"/>
    <dgm:cxn modelId="{0E61B998-A466-4D08-9989-37472675B132}" srcId="{93BB742C-9BF7-4AE1-8282-DF7151C177B4}" destId="{18D0484A-07F2-4934-8B99-6F5B13A49B28}" srcOrd="1" destOrd="0" parTransId="{67217736-F593-40DE-B65D-F3EC01AA4F6F}" sibTransId="{4BFFCAB1-FC38-40D0-A1F5-F6BF72D3F7D1}"/>
    <dgm:cxn modelId="{C91729A3-0882-4342-B021-60F6AD2EE1D7}" type="presOf" srcId="{8E02D637-8FA8-40A9-84F3-9AD25493C4E5}" destId="{7964B647-96F0-4A15-8D12-1B21C791207B}" srcOrd="0" destOrd="0" presId="urn:microsoft.com/office/officeart/2005/8/layout/hierarchy3"/>
    <dgm:cxn modelId="{169F81AF-DC99-4025-9AAB-8D277B0644ED}" type="presOf" srcId="{67217736-F593-40DE-B65D-F3EC01AA4F6F}" destId="{260E5D38-1683-4850-9CD5-7EBDD1A3BD22}" srcOrd="0" destOrd="0" presId="urn:microsoft.com/office/officeart/2005/8/layout/hierarchy3"/>
    <dgm:cxn modelId="{0FDF1DB1-E1CE-4FFF-BF23-FC62BCC8684F}" srcId="{87447F51-E321-41FD-9B69-D4FB96F22365}" destId="{050B9C63-BA5A-43D0-B065-23B6968974B4}" srcOrd="2" destOrd="0" parTransId="{8E02D637-8FA8-40A9-84F3-9AD25493C4E5}" sibTransId="{C15C6F12-A46A-41E9-A1A1-A6E69D003350}"/>
    <dgm:cxn modelId="{9D0272B2-C7F8-4531-9092-32F6F36FB02E}" type="presOf" srcId="{18D0484A-07F2-4934-8B99-6F5B13A49B28}" destId="{A92CAD25-7E82-4BAF-AF67-031BEAE9E402}" srcOrd="0" destOrd="0" presId="urn:microsoft.com/office/officeart/2005/8/layout/hierarchy3"/>
    <dgm:cxn modelId="{0207D3BE-8B22-4399-8648-D53BC6C33FE5}" srcId="{50FBA998-0B20-48F4-818B-22936071DBF7}" destId="{87447F51-E321-41FD-9B69-D4FB96F22365}" srcOrd="0" destOrd="0" parTransId="{D713548F-1332-4DEE-854C-16EFFDE0FC67}" sibTransId="{636DB3BD-F329-47FA-BC1E-503861E58959}"/>
    <dgm:cxn modelId="{5120B7C6-3819-4A80-96C1-77038BA8C10C}" type="presOf" srcId="{050B9C63-BA5A-43D0-B065-23B6968974B4}" destId="{D34BC0A1-1E5E-4F0F-85AB-CFE130A21B36}" srcOrd="0" destOrd="0" presId="urn:microsoft.com/office/officeart/2005/8/layout/hierarchy3"/>
    <dgm:cxn modelId="{22C575C9-5F6A-4114-8E31-E3C03A9E8918}" srcId="{87447F51-E321-41FD-9B69-D4FB96F22365}" destId="{BE76E962-3729-4C6C-BDDC-487E648208E7}" srcOrd="0" destOrd="0" parTransId="{61B9F7C5-E5BE-468D-8A33-3FBCD5C793BC}" sibTransId="{73D714EC-24FE-4DFD-BC8B-97352710ABDE}"/>
    <dgm:cxn modelId="{EC0477CD-CFF5-4C0B-9775-FFBCC59C1D0F}" type="presOf" srcId="{0F288412-ED2E-4761-92D9-DDFAD2E65FF9}" destId="{D6DD5421-7E5F-48DB-916C-D2EAB49C328F}" srcOrd="0" destOrd="0" presId="urn:microsoft.com/office/officeart/2005/8/layout/hierarchy3"/>
    <dgm:cxn modelId="{30AF44D1-00CD-4293-AE29-DD87D1AA502B}" type="presOf" srcId="{87447F51-E321-41FD-9B69-D4FB96F22365}" destId="{76598851-E9B5-40E8-8290-5FD599CA0965}" srcOrd="0" destOrd="0" presId="urn:microsoft.com/office/officeart/2005/8/layout/hierarchy3"/>
    <dgm:cxn modelId="{965CE1D9-B2F6-42F4-9E99-2E64B95804EA}" srcId="{50FBA998-0B20-48F4-818B-22936071DBF7}" destId="{93BB742C-9BF7-4AE1-8282-DF7151C177B4}" srcOrd="1" destOrd="0" parTransId="{2079D29F-4E7F-4566-85CC-6BC79A004EA8}" sibTransId="{EBA771EC-4B0A-4F75-8801-63B06A405ED7}"/>
    <dgm:cxn modelId="{C4BEE9DF-ADCD-4284-B4DB-A311D4B5A002}" srcId="{87447F51-E321-41FD-9B69-D4FB96F22365}" destId="{227D618B-CB39-4F8A-999B-B9257C222F22}" srcOrd="1" destOrd="0" parTransId="{35398440-69B4-407A-8375-B99DA7E9D8DA}" sibTransId="{9276DB83-583F-4E01-AB30-65E8FB43E959}"/>
    <dgm:cxn modelId="{67F886EC-E363-476A-9138-361D0E9652AE}" type="presOf" srcId="{87447F51-E321-41FD-9B69-D4FB96F22365}" destId="{9D14AC18-02D1-4986-9887-EA5EDB31A9FE}" srcOrd="1" destOrd="0" presId="urn:microsoft.com/office/officeart/2005/8/layout/hierarchy3"/>
    <dgm:cxn modelId="{D144BDF1-80C5-4D86-A916-3CEF1810E904}" srcId="{93BB742C-9BF7-4AE1-8282-DF7151C177B4}" destId="{0F288412-ED2E-4761-92D9-DDFAD2E65FF9}" srcOrd="0" destOrd="0" parTransId="{DCDA6D77-CE85-4110-A0D6-BDE8290AAE0B}" sibTransId="{FAC12A8F-C1AC-46C4-BC07-A170167E65C1}"/>
    <dgm:cxn modelId="{2DF0BEF6-96CF-4D47-A8EE-77A8557FCD21}" type="presOf" srcId="{50FBA998-0B20-48F4-818B-22936071DBF7}" destId="{0AEDD585-F425-4808-B083-7F146A3FA978}" srcOrd="0" destOrd="0" presId="urn:microsoft.com/office/officeart/2005/8/layout/hierarchy3"/>
    <dgm:cxn modelId="{E964B8C3-D2B2-4FA1-806A-4C038C28ECAF}" type="presParOf" srcId="{0AEDD585-F425-4808-B083-7F146A3FA978}" destId="{ED5046CA-1665-4294-B235-0BE5C18C6A4D}" srcOrd="0" destOrd="0" presId="urn:microsoft.com/office/officeart/2005/8/layout/hierarchy3"/>
    <dgm:cxn modelId="{69257B67-F917-4E6F-AA04-BC2E57CA0D32}" type="presParOf" srcId="{ED5046CA-1665-4294-B235-0BE5C18C6A4D}" destId="{0A229312-6681-4BF9-88C6-5792EA595C9F}" srcOrd="0" destOrd="0" presId="urn:microsoft.com/office/officeart/2005/8/layout/hierarchy3"/>
    <dgm:cxn modelId="{0DA9F1CE-8A87-4C33-BEA3-12622F67D859}" type="presParOf" srcId="{0A229312-6681-4BF9-88C6-5792EA595C9F}" destId="{76598851-E9B5-40E8-8290-5FD599CA0965}" srcOrd="0" destOrd="0" presId="urn:microsoft.com/office/officeart/2005/8/layout/hierarchy3"/>
    <dgm:cxn modelId="{7539BEF0-FD0D-4FA2-81EB-CF0059C48711}" type="presParOf" srcId="{0A229312-6681-4BF9-88C6-5792EA595C9F}" destId="{9D14AC18-02D1-4986-9887-EA5EDB31A9FE}" srcOrd="1" destOrd="0" presId="urn:microsoft.com/office/officeart/2005/8/layout/hierarchy3"/>
    <dgm:cxn modelId="{7694858B-949E-4122-B4C9-FE8B3978B428}" type="presParOf" srcId="{ED5046CA-1665-4294-B235-0BE5C18C6A4D}" destId="{5BFBA3C7-AD78-4A33-BB09-2D5A4F66D80F}" srcOrd="1" destOrd="0" presId="urn:microsoft.com/office/officeart/2005/8/layout/hierarchy3"/>
    <dgm:cxn modelId="{8ED3EB66-2F4A-4419-94AF-3BC84BC73E9A}" type="presParOf" srcId="{5BFBA3C7-AD78-4A33-BB09-2D5A4F66D80F}" destId="{DC563075-88FB-4189-AB50-2042E0417448}" srcOrd="0" destOrd="0" presId="urn:microsoft.com/office/officeart/2005/8/layout/hierarchy3"/>
    <dgm:cxn modelId="{97EBE47B-9DAF-4BBC-8873-459C6FD774FF}" type="presParOf" srcId="{5BFBA3C7-AD78-4A33-BB09-2D5A4F66D80F}" destId="{37E20556-1708-42D4-923E-FB672626CA3A}" srcOrd="1" destOrd="0" presId="urn:microsoft.com/office/officeart/2005/8/layout/hierarchy3"/>
    <dgm:cxn modelId="{E843E010-072A-4A03-8C64-7A25706A5A06}" type="presParOf" srcId="{5BFBA3C7-AD78-4A33-BB09-2D5A4F66D80F}" destId="{1115B83E-59BB-475C-B99B-EFCC4C36751B}" srcOrd="2" destOrd="0" presId="urn:microsoft.com/office/officeart/2005/8/layout/hierarchy3"/>
    <dgm:cxn modelId="{0080AEBC-3B3D-4AC3-A324-8BD720AA6B46}" type="presParOf" srcId="{5BFBA3C7-AD78-4A33-BB09-2D5A4F66D80F}" destId="{F03F1B18-0378-40C3-86B3-B7BDF74795F5}" srcOrd="3" destOrd="0" presId="urn:microsoft.com/office/officeart/2005/8/layout/hierarchy3"/>
    <dgm:cxn modelId="{E9D97446-CCCA-4F6B-A926-AB50DF62985B}" type="presParOf" srcId="{5BFBA3C7-AD78-4A33-BB09-2D5A4F66D80F}" destId="{7964B647-96F0-4A15-8D12-1B21C791207B}" srcOrd="4" destOrd="0" presId="urn:microsoft.com/office/officeart/2005/8/layout/hierarchy3"/>
    <dgm:cxn modelId="{BD3FDCD9-A511-406B-B3EF-BB3F9BC11CF8}" type="presParOf" srcId="{5BFBA3C7-AD78-4A33-BB09-2D5A4F66D80F}" destId="{D34BC0A1-1E5E-4F0F-85AB-CFE130A21B36}" srcOrd="5" destOrd="0" presId="urn:microsoft.com/office/officeart/2005/8/layout/hierarchy3"/>
    <dgm:cxn modelId="{0F3EC775-A9CB-4510-A8D7-013FC64729AD}" type="presParOf" srcId="{0AEDD585-F425-4808-B083-7F146A3FA978}" destId="{B8D3F663-D02A-4478-91DA-0EEA039BB604}" srcOrd="1" destOrd="0" presId="urn:microsoft.com/office/officeart/2005/8/layout/hierarchy3"/>
    <dgm:cxn modelId="{E6085B9E-591F-429C-AB22-22D049F4D9B2}" type="presParOf" srcId="{B8D3F663-D02A-4478-91DA-0EEA039BB604}" destId="{162A86A4-C877-4F96-A105-2DCBA1B9CD75}" srcOrd="0" destOrd="0" presId="urn:microsoft.com/office/officeart/2005/8/layout/hierarchy3"/>
    <dgm:cxn modelId="{F2ECC540-0B63-46E9-8D30-5556B51D470D}" type="presParOf" srcId="{162A86A4-C877-4F96-A105-2DCBA1B9CD75}" destId="{BEFFA176-DDD5-44AA-84D9-43971E10374C}" srcOrd="0" destOrd="0" presId="urn:microsoft.com/office/officeart/2005/8/layout/hierarchy3"/>
    <dgm:cxn modelId="{54156E95-2156-47AA-A5F3-018513E6D706}" type="presParOf" srcId="{162A86A4-C877-4F96-A105-2DCBA1B9CD75}" destId="{2A95C533-C6EE-4B99-BA30-49A5C900AB4E}" srcOrd="1" destOrd="0" presId="urn:microsoft.com/office/officeart/2005/8/layout/hierarchy3"/>
    <dgm:cxn modelId="{1CBBB936-8381-4CF1-98F9-5859A4BC98E2}" type="presParOf" srcId="{B8D3F663-D02A-4478-91DA-0EEA039BB604}" destId="{B1DBDAD7-3BA6-46AF-9612-94698A6265CB}" srcOrd="1" destOrd="0" presId="urn:microsoft.com/office/officeart/2005/8/layout/hierarchy3"/>
    <dgm:cxn modelId="{C5B2D077-1631-4170-A930-639FBEA994C2}" type="presParOf" srcId="{B1DBDAD7-3BA6-46AF-9612-94698A6265CB}" destId="{B28AFC20-B411-462C-B968-EE02D4AC2E01}" srcOrd="0" destOrd="0" presId="urn:microsoft.com/office/officeart/2005/8/layout/hierarchy3"/>
    <dgm:cxn modelId="{617AC636-9297-415D-B7BD-BE75607507A9}" type="presParOf" srcId="{B1DBDAD7-3BA6-46AF-9612-94698A6265CB}" destId="{D6DD5421-7E5F-48DB-916C-D2EAB49C328F}" srcOrd="1" destOrd="0" presId="urn:microsoft.com/office/officeart/2005/8/layout/hierarchy3"/>
    <dgm:cxn modelId="{8F8BB3A7-E188-4BC0-AAFA-834C0C7CDD95}" type="presParOf" srcId="{B1DBDAD7-3BA6-46AF-9612-94698A6265CB}" destId="{260E5D38-1683-4850-9CD5-7EBDD1A3BD22}" srcOrd="2" destOrd="0" presId="urn:microsoft.com/office/officeart/2005/8/layout/hierarchy3"/>
    <dgm:cxn modelId="{108C0D24-A213-4644-91C5-7333C46B2570}" type="presParOf" srcId="{B1DBDAD7-3BA6-46AF-9612-94698A6265CB}" destId="{A92CAD25-7E82-4BAF-AF67-031BEAE9E40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98851-E9B5-40E8-8290-5FD599CA0965}">
      <dsp:nvSpPr>
        <dsp:cNvPr id="0" name=""/>
        <dsp:cNvSpPr/>
      </dsp:nvSpPr>
      <dsp:spPr>
        <a:xfrm>
          <a:off x="13656" y="17315"/>
          <a:ext cx="8603049" cy="188641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FBFA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0" kern="1200" dirty="0">
              <a:solidFill>
                <a:srgbClr val="FBFAB0"/>
              </a:solidFill>
              <a:latin typeface="Merriweather" panose="020F0502020204030204" pitchFamily="2" charset="0"/>
              <a:ea typeface="+mn-ea"/>
              <a:cs typeface="+mn-cs"/>
            </a:rPr>
            <a:t>Current Challenges</a:t>
          </a:r>
        </a:p>
      </dsp:txBody>
      <dsp:txXfrm>
        <a:off x="68907" y="72566"/>
        <a:ext cx="8492547" cy="1775916"/>
      </dsp:txXfrm>
    </dsp:sp>
    <dsp:sp modelId="{DC563075-88FB-4189-AB50-2042E0417448}">
      <dsp:nvSpPr>
        <dsp:cNvPr id="0" name=""/>
        <dsp:cNvSpPr/>
      </dsp:nvSpPr>
      <dsp:spPr>
        <a:xfrm>
          <a:off x="873961" y="1903733"/>
          <a:ext cx="860304" cy="1610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839"/>
              </a:lnTo>
              <a:lnTo>
                <a:pt x="860304" y="161083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20556-1708-42D4-923E-FB672626CA3A}">
      <dsp:nvSpPr>
        <dsp:cNvPr id="0" name=""/>
        <dsp:cNvSpPr/>
      </dsp:nvSpPr>
      <dsp:spPr>
        <a:xfrm>
          <a:off x="1734266" y="2606813"/>
          <a:ext cx="6942825" cy="181551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FBFA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rgbClr val="FBFAB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rPr>
            <a:t>Handwritten Text Extraction</a:t>
          </a:r>
        </a:p>
      </dsp:txBody>
      <dsp:txXfrm>
        <a:off x="1787441" y="2659988"/>
        <a:ext cx="6836475" cy="1709169"/>
      </dsp:txXfrm>
    </dsp:sp>
    <dsp:sp modelId="{1115B83E-59BB-475C-B99B-EFCC4C36751B}">
      <dsp:nvSpPr>
        <dsp:cNvPr id="0" name=""/>
        <dsp:cNvSpPr/>
      </dsp:nvSpPr>
      <dsp:spPr>
        <a:xfrm>
          <a:off x="873961" y="1903733"/>
          <a:ext cx="860304" cy="4051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1804"/>
              </a:lnTo>
              <a:lnTo>
                <a:pt x="860304" y="4051804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F1B18-0378-40C3-86B3-B7BDF74795F5}">
      <dsp:nvSpPr>
        <dsp:cNvPr id="0" name=""/>
        <dsp:cNvSpPr/>
      </dsp:nvSpPr>
      <dsp:spPr>
        <a:xfrm>
          <a:off x="1734266" y="5125412"/>
          <a:ext cx="6727244" cy="166025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FBFA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BFAB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rPr>
            <a:t>Poor performance of Open-Source models for summarization</a:t>
          </a:r>
          <a:endParaRPr lang="en-IN" sz="2800" kern="1200" dirty="0">
            <a:solidFill>
              <a:srgbClr val="FBFAB0"/>
            </a:solidFill>
            <a:latin typeface="Lato Light" panose="020F0502020204030203" pitchFamily="34" charset="0"/>
            <a:ea typeface="Lato Light" panose="020F0502020204030203" pitchFamily="34" charset="0"/>
            <a:cs typeface="Lato Light" panose="020F0502020204030203" pitchFamily="34" charset="0"/>
          </a:endParaRPr>
        </a:p>
      </dsp:txBody>
      <dsp:txXfrm>
        <a:off x="1782893" y="5174039"/>
        <a:ext cx="6629990" cy="1562997"/>
      </dsp:txXfrm>
    </dsp:sp>
    <dsp:sp modelId="{7964B647-96F0-4A15-8D12-1B21C791207B}">
      <dsp:nvSpPr>
        <dsp:cNvPr id="0" name=""/>
        <dsp:cNvSpPr/>
      </dsp:nvSpPr>
      <dsp:spPr>
        <a:xfrm>
          <a:off x="873961" y="1903733"/>
          <a:ext cx="860304" cy="6562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2839"/>
              </a:lnTo>
              <a:lnTo>
                <a:pt x="860304" y="656283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BC0A1-1E5E-4F0F-85AB-CFE130A21B36}">
      <dsp:nvSpPr>
        <dsp:cNvPr id="0" name=""/>
        <dsp:cNvSpPr/>
      </dsp:nvSpPr>
      <dsp:spPr>
        <a:xfrm>
          <a:off x="1734266" y="7488744"/>
          <a:ext cx="6915737" cy="195565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FBFA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rgbClr val="FBFAB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rPr>
            <a:t>Fine-tuning open source LLMs</a:t>
          </a:r>
        </a:p>
      </dsp:txBody>
      <dsp:txXfrm>
        <a:off x="1791545" y="7546023"/>
        <a:ext cx="6801179" cy="1841099"/>
      </dsp:txXfrm>
    </dsp:sp>
    <dsp:sp modelId="{BEFFA176-DDD5-44AA-84D9-43971E10374C}">
      <dsp:nvSpPr>
        <dsp:cNvPr id="0" name=""/>
        <dsp:cNvSpPr/>
      </dsp:nvSpPr>
      <dsp:spPr>
        <a:xfrm>
          <a:off x="10022864" y="17315"/>
          <a:ext cx="8603049" cy="188641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FBFA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0" kern="1200" dirty="0">
              <a:solidFill>
                <a:srgbClr val="FBFAB0"/>
              </a:solidFill>
              <a:latin typeface="Merriweather" panose="020F0502020204030204" pitchFamily="2" charset="0"/>
              <a:ea typeface="+mn-ea"/>
              <a:cs typeface="+mn-cs"/>
            </a:rPr>
            <a:t>Future Scope</a:t>
          </a:r>
        </a:p>
      </dsp:txBody>
      <dsp:txXfrm>
        <a:off x="10078115" y="72566"/>
        <a:ext cx="8492547" cy="1775916"/>
      </dsp:txXfrm>
    </dsp:sp>
    <dsp:sp modelId="{B28AFC20-B411-462C-B968-EE02D4AC2E01}">
      <dsp:nvSpPr>
        <dsp:cNvPr id="0" name=""/>
        <dsp:cNvSpPr/>
      </dsp:nvSpPr>
      <dsp:spPr>
        <a:xfrm>
          <a:off x="10883169" y="1903733"/>
          <a:ext cx="860304" cy="1594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4556"/>
              </a:lnTo>
              <a:lnTo>
                <a:pt x="860304" y="1594556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D5421-7E5F-48DB-916C-D2EAB49C328F}">
      <dsp:nvSpPr>
        <dsp:cNvPr id="0" name=""/>
        <dsp:cNvSpPr/>
      </dsp:nvSpPr>
      <dsp:spPr>
        <a:xfrm>
          <a:off x="11743474" y="2606813"/>
          <a:ext cx="6807519" cy="1782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FBFA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rgbClr val="FBFAB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rPr>
            <a:t>Multiple Language Support</a:t>
          </a:r>
        </a:p>
      </dsp:txBody>
      <dsp:txXfrm>
        <a:off x="11795695" y="2659034"/>
        <a:ext cx="6703077" cy="1678511"/>
      </dsp:txXfrm>
    </dsp:sp>
    <dsp:sp modelId="{260E5D38-1683-4850-9CD5-7EBDD1A3BD22}">
      <dsp:nvSpPr>
        <dsp:cNvPr id="0" name=""/>
        <dsp:cNvSpPr/>
      </dsp:nvSpPr>
      <dsp:spPr>
        <a:xfrm>
          <a:off x="10883169" y="1903733"/>
          <a:ext cx="860304" cy="4080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0588"/>
              </a:lnTo>
              <a:lnTo>
                <a:pt x="860304" y="408058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CAD25-7E82-4BAF-AF67-031BEAE9E402}">
      <dsp:nvSpPr>
        <dsp:cNvPr id="0" name=""/>
        <dsp:cNvSpPr/>
      </dsp:nvSpPr>
      <dsp:spPr>
        <a:xfrm>
          <a:off x="11743474" y="5092846"/>
          <a:ext cx="6807519" cy="178295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FBFAB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BFAB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rPr>
            <a:t>Using Cloud Storage for storing embeddings</a:t>
          </a:r>
          <a:endParaRPr lang="en-IN" sz="2800" kern="1200" dirty="0">
            <a:solidFill>
              <a:srgbClr val="FBFAB0"/>
            </a:solidFill>
            <a:latin typeface="Lato Light" panose="020F0502020204030203" pitchFamily="34" charset="0"/>
            <a:ea typeface="Lato Light" panose="020F0502020204030203" pitchFamily="34" charset="0"/>
            <a:cs typeface="Lato Light" panose="020F0502020204030203" pitchFamily="34" charset="0"/>
          </a:endParaRPr>
        </a:p>
      </dsp:txBody>
      <dsp:txXfrm>
        <a:off x="11795695" y="5145067"/>
        <a:ext cx="6703077" cy="1678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BDD2A9-ADE2-DFD3-693E-75DABD902F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B88DF-3A27-51E3-41EE-A222CC8118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AEB15-9261-4997-AE64-C90AC7D31BB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56768-490F-B79E-C681-D9369798F8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8479F-2F6F-BA77-4B53-68559FD924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CF180-5FB8-4600-8F87-42E6766E9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1421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7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2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4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7DC3CA93-CD95-0448-8597-AA5277310D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90265" y="1213338"/>
            <a:ext cx="10886857" cy="553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81C5117B-286F-324D-A5F2-518F14DDD6A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00529" y="6962923"/>
            <a:ext cx="10886857" cy="553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5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7DC3CA93-CD95-0448-8597-AA5277310D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24278" y="3456288"/>
            <a:ext cx="20329096" cy="6983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85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7DC3CA93-CD95-0448-8597-AA5277310D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1699542">
            <a:off x="4613232" y="6670113"/>
            <a:ext cx="6074231" cy="10720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54BFC19-35C7-424E-81A7-567EA52D52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699542">
            <a:off x="13604209" y="6670114"/>
            <a:ext cx="6074231" cy="10720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3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A58F118-AD44-2644-91E1-69E9B17E7E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5600" y="-378371"/>
            <a:ext cx="25084157" cy="8895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E43DC65-766A-AE4F-B50E-2A0E93A18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8465" y="2548800"/>
            <a:ext cx="6474982" cy="8725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57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E43DC65-766A-AE4F-B50E-2A0E93A18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52936" y="3605849"/>
            <a:ext cx="7523411" cy="4713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B2ABAC5-1B5E-4843-A328-05A424B20F5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4202440" y="3605849"/>
            <a:ext cx="7523411" cy="4713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75BE1CB4-05F2-2D46-A779-856CD0B515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77687" y="4883171"/>
            <a:ext cx="7523411" cy="4713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1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0A3F515-72C6-E04E-AE70-92E409DA68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83184" y="-332508"/>
            <a:ext cx="11961033" cy="14381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031697F-EBCA-484F-9F31-A030DAA068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159335" y="1261243"/>
            <a:ext cx="3247698" cy="3247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74927794-526E-FE40-A1EA-32A573ADCF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159335" y="5234156"/>
            <a:ext cx="3247698" cy="3247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5E55DCA-C22A-BA46-A9B3-5DE4343EBA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159335" y="9207065"/>
            <a:ext cx="3247698" cy="3247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97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87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5600" y="-378371"/>
            <a:ext cx="25084157" cy="14472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25743" y="0"/>
            <a:ext cx="14351907" cy="12185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4351907" cy="12185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2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D27EA52-8FF4-EE46-BAEB-4A88ECCFC4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90089" y="4362074"/>
            <a:ext cx="4337544" cy="43375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C71D8B5-1FEA-E04E-8749-016B5B47095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20055" y="4362074"/>
            <a:ext cx="4337544" cy="43375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3EAF254-5448-8F4D-AD88-E0D20D5AD5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250013" y="4362074"/>
            <a:ext cx="4337544" cy="43375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6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D27EA52-8FF4-EE46-BAEB-4A88ECCFC4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01013" y="3081532"/>
            <a:ext cx="3297490" cy="329748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A2751F6-0B63-C240-A498-2A07A12523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34831" y="3081532"/>
            <a:ext cx="3297490" cy="329748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D27EA52-8FF4-EE46-BAEB-4A88ECCFC4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59311" y="8225845"/>
            <a:ext cx="4024786" cy="40247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9B8F618-5533-A44C-9A5E-7B20A1A258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84097" y="4926842"/>
            <a:ext cx="4024786" cy="40247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3274D65-5CB5-0D4B-88CA-774BED37DE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508883" y="1627837"/>
            <a:ext cx="4024786" cy="40247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4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FF92B6B5-C05A-9A49-9B8F-854A66BBB0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11049" y="5989319"/>
            <a:ext cx="3089311" cy="128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E174412E-E6D5-D148-985E-22D841E833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99795" y="5989319"/>
            <a:ext cx="3089311" cy="128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7E06FEBE-F416-FA44-A25A-D82B2D8F3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388543" y="5989319"/>
            <a:ext cx="3089311" cy="128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85C8B982-C3B3-7341-B40B-2EC5DAD639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877289" y="5989319"/>
            <a:ext cx="3089311" cy="128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F6F1439-379A-2748-93D0-EF09257E394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411049" y="8353600"/>
            <a:ext cx="3089311" cy="128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30542E3-7D8A-484E-824A-9596A1824B8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899795" y="8353600"/>
            <a:ext cx="3089311" cy="128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8E889694-DD0A-6442-B3F9-4CC4D5A59E6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388543" y="8353600"/>
            <a:ext cx="3089311" cy="128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EB75BE7E-29E5-D745-935C-8E9C55CFC9F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877289" y="8353600"/>
            <a:ext cx="3089311" cy="128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6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76E297F-3914-4347-987C-C65CAF1473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31358" y="1213338"/>
            <a:ext cx="7078133" cy="5423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D603A6-D7D7-014A-9550-05247398B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49758" y="1213338"/>
            <a:ext cx="7078133" cy="5423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7DC3CA93-CD95-0448-8597-AA5277310D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168157" y="1213338"/>
            <a:ext cx="7078133" cy="5423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57A6D5-B4AE-1FF5-D093-EB38197D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10" y="-55984"/>
            <a:ext cx="24505113" cy="13771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1A93FC-2516-72C7-DACD-BD7E64BBD620}"/>
              </a:ext>
            </a:extLst>
          </p:cNvPr>
          <p:cNvSpPr txBox="1"/>
          <p:nvPr/>
        </p:nvSpPr>
        <p:spPr>
          <a:xfrm>
            <a:off x="2369973" y="956993"/>
            <a:ext cx="1188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CFBCC"/>
                </a:solidFill>
                <a:latin typeface="Merriweather" panose="020F0502020204030204" pitchFamily="2" charset="0"/>
              </a:rPr>
              <a:t>RAJASTHAN POLICE HACKATHONE 1.0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24CA9-B0AA-B531-DF75-EF4E74D36C28}"/>
              </a:ext>
            </a:extLst>
          </p:cNvPr>
          <p:cNvSpPr txBox="1"/>
          <p:nvPr/>
        </p:nvSpPr>
        <p:spPr>
          <a:xfrm>
            <a:off x="4110896" y="5464303"/>
            <a:ext cx="7882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BFAB0"/>
                </a:solidFill>
                <a:latin typeface="Merriweather" panose="020F0502020204030204" pitchFamily="2" charset="0"/>
              </a:rPr>
              <a:t>LegalEase Portal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C626D-55F2-38C2-876D-EF6D80AE46DC}"/>
              </a:ext>
            </a:extLst>
          </p:cNvPr>
          <p:cNvSpPr txBox="1"/>
          <p:nvPr/>
        </p:nvSpPr>
        <p:spPr>
          <a:xfrm>
            <a:off x="2108717" y="2551167"/>
            <a:ext cx="11887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BFAB0"/>
                </a:solidFill>
                <a:latin typeface="Merriweather" panose="020F0502020204030204" pitchFamily="2" charset="0"/>
              </a:rPr>
              <a:t>Problem Statement 4: </a:t>
            </a:r>
            <a:br>
              <a:rPr lang="en-US" sz="3200" dirty="0">
                <a:solidFill>
                  <a:srgbClr val="FBFAB0"/>
                </a:solidFill>
                <a:latin typeface="Merriweather" panose="020F0502020204030204" pitchFamily="2" charset="0"/>
              </a:rPr>
            </a:br>
            <a:r>
              <a:rPr lang="en-US" sz="3200" dirty="0">
                <a:solidFill>
                  <a:srgbClr val="FBFAB0"/>
                </a:solidFill>
                <a:latin typeface="Merriweather" panose="020F0502020204030204" pitchFamily="2" charset="0"/>
              </a:rPr>
              <a:t>Analysis of FIR using AI/ML for proper Act and Section</a:t>
            </a:r>
            <a:endParaRPr lang="en-IN" sz="3200" dirty="0">
              <a:solidFill>
                <a:srgbClr val="FBFAB0"/>
              </a:solidFill>
              <a:latin typeface="Merriweather" panose="020F05020202040302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672FF8-60F2-2636-6375-902070492B5E}"/>
              </a:ext>
            </a:extLst>
          </p:cNvPr>
          <p:cNvSpPr txBox="1"/>
          <p:nvPr/>
        </p:nvSpPr>
        <p:spPr>
          <a:xfrm>
            <a:off x="1534952" y="10062498"/>
            <a:ext cx="3810771" cy="1317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BFAB0"/>
                </a:solidFill>
                <a:latin typeface="Merriweather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Akshat Sharma</a:t>
            </a:r>
            <a:br>
              <a:rPr lang="en-US" sz="2800" dirty="0">
                <a:solidFill>
                  <a:srgbClr val="FBFAB0"/>
                </a:solidFill>
                <a:latin typeface="Merriweather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2800" dirty="0">
                <a:solidFill>
                  <a:srgbClr val="FBFAB0"/>
                </a:solidFill>
                <a:latin typeface="Merriweather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Manish Gupta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A3B27-E1E7-76EA-573A-4C0E8CCFCF47}"/>
              </a:ext>
            </a:extLst>
          </p:cNvPr>
          <p:cNvSpPr txBox="1"/>
          <p:nvPr/>
        </p:nvSpPr>
        <p:spPr>
          <a:xfrm>
            <a:off x="5874518" y="10064252"/>
            <a:ext cx="3810771" cy="1317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BFAB0"/>
                </a:solidFill>
                <a:latin typeface="Merriweather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Prithu Sharma (C)</a:t>
            </a:r>
            <a:br>
              <a:rPr lang="en-US" sz="2800" dirty="0">
                <a:solidFill>
                  <a:srgbClr val="FBFAB0"/>
                </a:solidFill>
                <a:latin typeface="Merriweather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2800" dirty="0">
                <a:solidFill>
                  <a:srgbClr val="FBFAB0"/>
                </a:solidFill>
                <a:latin typeface="Merriweather" panose="00000500000000000000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Shruti Khandelwal</a:t>
            </a:r>
          </a:p>
        </p:txBody>
      </p:sp>
    </p:spTree>
    <p:extLst>
      <p:ext uri="{BB962C8B-B14F-4D97-AF65-F5344CB8AC3E}">
        <p14:creationId xmlns:p14="http://schemas.microsoft.com/office/powerpoint/2010/main" val="137698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364140" y="2186888"/>
            <a:ext cx="15553449" cy="11569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9111"/>
              </a:lnSpc>
            </a:pPr>
            <a:r>
              <a:rPr lang="en-US" sz="6000" dirty="0">
                <a:solidFill>
                  <a:srgbClr val="FBFAB0"/>
                </a:solidFill>
                <a:latin typeface="Merriweather" panose="020F0502020204030204" pitchFamily="2" charset="0"/>
              </a:rPr>
              <a:t>Similarity Search in Vector Database</a:t>
            </a:r>
          </a:p>
        </p:txBody>
      </p:sp>
      <p:sp>
        <p:nvSpPr>
          <p:cNvPr id="5" name="Text 3"/>
          <p:cNvSpPr/>
          <p:nvPr/>
        </p:nvSpPr>
        <p:spPr>
          <a:xfrm>
            <a:off x="3236374" y="4574143"/>
            <a:ext cx="3702276" cy="578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5"/>
              </a:lnSpc>
            </a:pPr>
            <a:r>
              <a:rPr lang="en-US" sz="3644" b="1" dirty="0">
                <a:solidFill>
                  <a:srgbClr val="FBFAB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Objective</a:t>
            </a:r>
            <a:endParaRPr lang="en-US" sz="3644" dirty="0">
              <a:solidFill>
                <a:srgbClr val="FBFAB0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3236375" y="5522823"/>
            <a:ext cx="5259208" cy="29609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664"/>
              </a:lnSpc>
            </a:pPr>
            <a:r>
              <a:rPr lang="en-US" sz="28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Execute a similarity search in the Vector Database using summarized complaints to identify relevant IPC documents.</a:t>
            </a:r>
          </a:p>
        </p:txBody>
      </p:sp>
      <p:sp>
        <p:nvSpPr>
          <p:cNvPr id="7" name="Text 5"/>
          <p:cNvSpPr/>
          <p:nvPr/>
        </p:nvSpPr>
        <p:spPr>
          <a:xfrm>
            <a:off x="9411331" y="4574143"/>
            <a:ext cx="5154857" cy="578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5"/>
              </a:lnSpc>
            </a:pPr>
            <a:r>
              <a:rPr lang="en-US" sz="3644" b="1" dirty="0">
                <a:solidFill>
                  <a:srgbClr val="FBFAB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Vector Database Utilized</a:t>
            </a:r>
            <a:endParaRPr lang="en-US" sz="3644" dirty="0">
              <a:solidFill>
                <a:srgbClr val="FBFAB0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9411332" y="5522823"/>
            <a:ext cx="5259208" cy="23687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664"/>
              </a:lnSpc>
            </a:pPr>
            <a:r>
              <a:rPr lang="en-US" sz="28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Leveraging the locally stored Vector Database based on the Indian Penal Code (IPC) documents.</a:t>
            </a:r>
          </a:p>
        </p:txBody>
      </p:sp>
      <p:sp>
        <p:nvSpPr>
          <p:cNvPr id="9" name="Text 7"/>
          <p:cNvSpPr/>
          <p:nvPr/>
        </p:nvSpPr>
        <p:spPr>
          <a:xfrm>
            <a:off x="15586290" y="4574144"/>
            <a:ext cx="5259208" cy="11569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3644" b="1" dirty="0">
                <a:solidFill>
                  <a:srgbClr val="FBFAB0"/>
                </a:solidFill>
                <a:latin typeface="Playfair Display" pitchFamily="34" charset="0"/>
              </a:rPr>
              <a:t>Threshold Adjustment</a:t>
            </a:r>
            <a:r>
              <a:rPr lang="en-US" sz="40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</a:p>
        </p:txBody>
      </p:sp>
      <p:sp>
        <p:nvSpPr>
          <p:cNvPr id="10" name="Text 8"/>
          <p:cNvSpPr/>
          <p:nvPr/>
        </p:nvSpPr>
        <p:spPr>
          <a:xfrm>
            <a:off x="15586289" y="5522823"/>
            <a:ext cx="5259208" cy="33240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similarity search is fine-tuned by adjusting the threshold, set at 0.75.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This threshold determines the level of similarity required for a match.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626C99D-617D-6A0F-04E1-AEC2FC95422F}"/>
              </a:ext>
            </a:extLst>
          </p:cNvPr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06D6544-201E-A6F3-BB01-FF83B15532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157158"/>
              </p:ext>
            </p:extLst>
          </p:nvPr>
        </p:nvGraphicFramePr>
        <p:xfrm>
          <a:off x="2869040" y="2127141"/>
          <a:ext cx="18639570" cy="9461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5636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5F6E09-3DA6-9C56-7FEF-CB1FD989D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53" y="0"/>
            <a:ext cx="24444356" cy="1371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7CC5D-6446-8567-763C-A96974B1774F}"/>
              </a:ext>
            </a:extLst>
          </p:cNvPr>
          <p:cNvSpPr txBox="1"/>
          <p:nvPr/>
        </p:nvSpPr>
        <p:spPr>
          <a:xfrm>
            <a:off x="914399" y="6117885"/>
            <a:ext cx="12637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rgbClr val="FBFAB0"/>
                </a:solidFill>
                <a:latin typeface="Merriweather" panose="020F0502020204030204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06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ubtitle 2">
            <a:extLst>
              <a:ext uri="{FF2B5EF4-FFF2-40B4-BE49-F238E27FC236}">
                <a16:creationId xmlns:a16="http://schemas.microsoft.com/office/drawing/2014/main" id="{3D3DAA24-331B-FB45-819A-AB77CB5EB317}"/>
              </a:ext>
            </a:extLst>
          </p:cNvPr>
          <p:cNvSpPr txBox="1">
            <a:spLocks/>
          </p:cNvSpPr>
          <p:nvPr/>
        </p:nvSpPr>
        <p:spPr>
          <a:xfrm>
            <a:off x="1968802" y="3662704"/>
            <a:ext cx="8110118" cy="643183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Design a FIR Generation System to enhance the efficiency and accuracy of filing First Information Reports (FIRs) in law enforcement. </a:t>
            </a:r>
          </a:p>
          <a:p>
            <a:pPr algn="l">
              <a:lnSpc>
                <a:spcPts val="4299"/>
              </a:lnSpc>
            </a:pPr>
            <a:endParaRPr lang="en-US" sz="3200" dirty="0">
              <a:solidFill>
                <a:srgbClr val="FBFAB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>
              <a:lnSpc>
                <a:spcPts val="4299"/>
              </a:lnSpc>
            </a:pPr>
            <a:r>
              <a:rPr lang="en-US" sz="32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system uses Natural Language Processing (NLP), Optical Character Recognition (OCR), and machine learning techniques to process complainant-provided information and assist in the accurate drafting of FIRs.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CE48E9-B46B-DE4A-BF04-9E468AC922F9}"/>
              </a:ext>
            </a:extLst>
          </p:cNvPr>
          <p:cNvSpPr txBox="1"/>
          <p:nvPr/>
        </p:nvSpPr>
        <p:spPr>
          <a:xfrm>
            <a:off x="1802565" y="1455216"/>
            <a:ext cx="918889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BFAB0"/>
                </a:solidFill>
                <a:latin typeface="Merriweather" panose="020F0502020204030204" pitchFamily="2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0561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Hourglass">
            <a:extLst>
              <a:ext uri="{FF2B5EF4-FFF2-40B4-BE49-F238E27FC236}">
                <a16:creationId xmlns:a16="http://schemas.microsoft.com/office/drawing/2014/main" id="{0F77922E-5B25-EC7A-FB92-4DE552819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872" y="1985193"/>
            <a:ext cx="1494631" cy="1494631"/>
          </a:xfrm>
          <a:prstGeom prst="rect">
            <a:avLst/>
          </a:prstGeom>
        </p:spPr>
      </p:pic>
      <p:pic>
        <p:nvPicPr>
          <p:cNvPr id="17" name="Graphic 16" descr="Police">
            <a:extLst>
              <a:ext uri="{FF2B5EF4-FFF2-40B4-BE49-F238E27FC236}">
                <a16:creationId xmlns:a16="http://schemas.microsoft.com/office/drawing/2014/main" id="{A5DC46CF-4504-2671-A1B1-E60C95F54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0936" y="5599706"/>
            <a:ext cx="1684508" cy="1684508"/>
          </a:xfrm>
          <a:prstGeom prst="rect">
            <a:avLst/>
          </a:prstGeom>
        </p:spPr>
      </p:pic>
      <p:pic>
        <p:nvPicPr>
          <p:cNvPr id="18" name="Graphic 17" descr="Books">
            <a:extLst>
              <a:ext uri="{FF2B5EF4-FFF2-40B4-BE49-F238E27FC236}">
                <a16:creationId xmlns:a16="http://schemas.microsoft.com/office/drawing/2014/main" id="{6F975F7D-5E87-42C4-BD15-5322EC0881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0398" y="9423383"/>
            <a:ext cx="1364838" cy="1364838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72E72D09-3B8D-0D49-93C6-8B8FE1CA9FCD}"/>
              </a:ext>
            </a:extLst>
          </p:cNvPr>
          <p:cNvGrpSpPr/>
          <p:nvPr/>
        </p:nvGrpSpPr>
        <p:grpSpPr>
          <a:xfrm>
            <a:off x="2885350" y="1622556"/>
            <a:ext cx="7588757" cy="10470888"/>
            <a:chOff x="14349024" y="1819458"/>
            <a:chExt cx="6589006" cy="1047088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8B0C83-DB85-4849-93B5-FFF48317362F}"/>
                </a:ext>
              </a:extLst>
            </p:cNvPr>
            <p:cNvGrpSpPr/>
            <p:nvPr/>
          </p:nvGrpSpPr>
          <p:grpSpPr>
            <a:xfrm>
              <a:off x="14379043" y="1819458"/>
              <a:ext cx="6558987" cy="3010260"/>
              <a:chOff x="4015228" y="4328394"/>
              <a:chExt cx="6558987" cy="3010260"/>
            </a:xfrm>
          </p:grpSpPr>
          <p:sp>
            <p:nvSpPr>
              <p:cNvPr id="79" name="Subtitle 2">
                <a:extLst>
                  <a:ext uri="{FF2B5EF4-FFF2-40B4-BE49-F238E27FC236}">
                    <a16:creationId xmlns:a16="http://schemas.microsoft.com/office/drawing/2014/main" id="{77AA1F23-DBB9-4047-B883-02789DD32A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15228" y="4974725"/>
                <a:ext cx="6558987" cy="23639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rgbClr val="FBFAB0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AI can automate the process, significantly reducing the time required to file an FIR and allowing law enforcement to respond promptly.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D0572D6-31FC-174C-876C-8FA411352B98}"/>
                  </a:ext>
                </a:extLst>
              </p:cNvPr>
              <p:cNvSpPr/>
              <p:nvPr/>
            </p:nvSpPr>
            <p:spPr>
              <a:xfrm>
                <a:off x="4111480" y="4328394"/>
                <a:ext cx="363288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FCFBCC"/>
                    </a:solidFill>
                    <a:latin typeface="Merriweather" panose="020F0502020204030204" pitchFamily="2" charset="0"/>
                  </a:rPr>
                  <a:t>Time Efficiency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9592ACD-F7A9-E44B-9B26-DE7C69336213}"/>
                </a:ext>
              </a:extLst>
            </p:cNvPr>
            <p:cNvGrpSpPr/>
            <p:nvPr/>
          </p:nvGrpSpPr>
          <p:grpSpPr>
            <a:xfrm>
              <a:off x="14349024" y="5423161"/>
              <a:ext cx="6558987" cy="3027200"/>
              <a:chOff x="3985209" y="3963231"/>
              <a:chExt cx="6558987" cy="3027200"/>
            </a:xfrm>
          </p:grpSpPr>
          <p:sp>
            <p:nvSpPr>
              <p:cNvPr id="77" name="Subtitle 2">
                <a:extLst>
                  <a:ext uri="{FF2B5EF4-FFF2-40B4-BE49-F238E27FC236}">
                    <a16:creationId xmlns:a16="http://schemas.microsoft.com/office/drawing/2014/main" id="{F08A9AF2-1A22-C54D-B4D2-FBD71B96B5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5209" y="4626502"/>
                <a:ext cx="6558987" cy="23639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rgbClr val="FBFAB0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By automating repetitive tasks, AI allows law enforcement professionals to focus on more complex and critical aspects of their work, optimizing human resources.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E479580-11CD-2F4A-8442-6D1C575D6E7B}"/>
                  </a:ext>
                </a:extLst>
              </p:cNvPr>
              <p:cNvSpPr/>
              <p:nvPr/>
            </p:nvSpPr>
            <p:spPr>
              <a:xfrm>
                <a:off x="4089228" y="3963231"/>
                <a:ext cx="529339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FCFBCC"/>
                    </a:solidFill>
                    <a:latin typeface="Merriweather" panose="020F0502020204030204" pitchFamily="2" charset="0"/>
                  </a:rPr>
                  <a:t>Resource Optimization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59A0865-371A-3D4B-8856-C12654782ABE}"/>
                </a:ext>
              </a:extLst>
            </p:cNvPr>
            <p:cNvGrpSpPr/>
            <p:nvPr/>
          </p:nvGrpSpPr>
          <p:grpSpPr>
            <a:xfrm>
              <a:off x="14379043" y="9280086"/>
              <a:ext cx="6558987" cy="3010260"/>
              <a:chOff x="4015228" y="3843199"/>
              <a:chExt cx="6558987" cy="3010260"/>
            </a:xfrm>
          </p:grpSpPr>
          <p:sp>
            <p:nvSpPr>
              <p:cNvPr id="75" name="Subtitle 2">
                <a:extLst>
                  <a:ext uri="{FF2B5EF4-FFF2-40B4-BE49-F238E27FC236}">
                    <a16:creationId xmlns:a16="http://schemas.microsoft.com/office/drawing/2014/main" id="{3788E215-0304-B342-B5BA-51D2F8D2DE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15228" y="4489530"/>
                <a:ext cx="6558987" cy="23639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rgbClr val="FBFAB0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AI systems can be designed to stay updated with legal amendments, ensuring that FIRs generated are in compliance with the latest legal requirements and standards.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E817555-13D2-2E43-9A9A-4C36559A5A03}"/>
                  </a:ext>
                </a:extLst>
              </p:cNvPr>
              <p:cNvSpPr/>
              <p:nvPr/>
            </p:nvSpPr>
            <p:spPr>
              <a:xfrm>
                <a:off x="4111480" y="3843199"/>
                <a:ext cx="40804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FCFBCC"/>
                    </a:solidFill>
                    <a:latin typeface="Merriweather" panose="020F0502020204030204" pitchFamily="2" charset="0"/>
                  </a:rPr>
                  <a:t>Legal Compliance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96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12962" y="1917399"/>
            <a:ext cx="10512862" cy="11569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9111"/>
              </a:lnSpc>
            </a:pPr>
            <a:r>
              <a:rPr lang="en-US" sz="6000" dirty="0">
                <a:solidFill>
                  <a:srgbClr val="FBFAB0"/>
                </a:solidFill>
                <a:latin typeface="Merriweather" panose="020F0502020204030204" pitchFamily="2" charset="0"/>
              </a:rPr>
              <a:t>Introduction to OCR:</a:t>
            </a: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962" y="3814761"/>
            <a:ext cx="5146923" cy="318091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912962" y="7458316"/>
            <a:ext cx="5146923" cy="11569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5"/>
              </a:lnSpc>
            </a:pPr>
            <a:r>
              <a:rPr lang="en-US" sz="3200" dirty="0">
                <a:solidFill>
                  <a:srgbClr val="FCFBCC"/>
                </a:solidFill>
                <a:latin typeface="Merriweather" panose="020F0502020204030204" pitchFamily="2" charset="0"/>
              </a:rPr>
              <a:t>Optical Character Recognition (OCR)</a:t>
            </a:r>
          </a:p>
        </p:txBody>
      </p:sp>
      <p:sp>
        <p:nvSpPr>
          <p:cNvPr id="7" name="Text 4"/>
          <p:cNvSpPr/>
          <p:nvPr/>
        </p:nvSpPr>
        <p:spPr>
          <a:xfrm>
            <a:off x="3912962" y="8837296"/>
            <a:ext cx="5146923" cy="29609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664"/>
              </a:lnSpc>
            </a:pPr>
            <a:r>
              <a:rPr lang="en-US" sz="28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OCR is an essential technology that converts scanned documents, PDFs, and images into machine-readable and editable text.</a:t>
            </a: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165" y="3814761"/>
            <a:ext cx="5146923" cy="318091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615165" y="7458316"/>
            <a:ext cx="5146923" cy="11569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5"/>
              </a:lnSpc>
            </a:pPr>
            <a:r>
              <a:rPr lang="en-US" sz="3200" dirty="0">
                <a:solidFill>
                  <a:srgbClr val="FCFBCC"/>
                </a:solidFill>
                <a:latin typeface="Merriweather" panose="020F0502020204030204" pitchFamily="2" charset="0"/>
              </a:rPr>
              <a:t>PDF Text Extraction with Pytesseract</a:t>
            </a:r>
          </a:p>
        </p:txBody>
      </p:sp>
      <p:sp>
        <p:nvSpPr>
          <p:cNvPr id="10" name="Text 6"/>
          <p:cNvSpPr/>
          <p:nvPr/>
        </p:nvSpPr>
        <p:spPr>
          <a:xfrm>
            <a:off x="9615165" y="8837296"/>
            <a:ext cx="5146923" cy="23687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664"/>
              </a:lnSpc>
            </a:pPr>
            <a:r>
              <a:rPr lang="en-US" sz="28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Utilizing Pytesseract involves a streamlined process of converting PDFs to images and extracting text.</a:t>
            </a: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7371" y="3814762"/>
            <a:ext cx="5147121" cy="318111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5317371" y="7458514"/>
            <a:ext cx="5147121" cy="11569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5"/>
              </a:lnSpc>
            </a:pPr>
            <a:r>
              <a:rPr lang="en-US" sz="3200" dirty="0">
                <a:solidFill>
                  <a:srgbClr val="FCFBCC"/>
                </a:solidFill>
                <a:latin typeface="Merriweather" panose="020F0502020204030204" pitchFamily="2" charset="0"/>
              </a:rPr>
              <a:t>Why Pytesseract in our Project</a:t>
            </a:r>
          </a:p>
        </p:txBody>
      </p:sp>
      <p:sp>
        <p:nvSpPr>
          <p:cNvPr id="13" name="Text 8"/>
          <p:cNvSpPr/>
          <p:nvPr/>
        </p:nvSpPr>
        <p:spPr>
          <a:xfrm>
            <a:off x="15317371" y="8837494"/>
            <a:ext cx="5147121" cy="29609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664"/>
              </a:lnSpc>
            </a:pPr>
            <a:r>
              <a:rPr lang="en-US" sz="28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Pytesseract's open-source nature provides flexibility, allowing customization to meet specific project requirements without licensing constraints.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E49F1-1172-27BE-85A5-CE9FD32F8083}"/>
              </a:ext>
            </a:extLst>
          </p:cNvPr>
          <p:cNvSpPr txBox="1"/>
          <p:nvPr/>
        </p:nvSpPr>
        <p:spPr>
          <a:xfrm>
            <a:off x="2728829" y="2175212"/>
            <a:ext cx="1069423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BFAB0"/>
                </a:solidFill>
                <a:latin typeface="Merriweather" panose="020F0502020204030204" pitchFamily="2" charset="0"/>
              </a:rPr>
              <a:t>Text Extraction using OCR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40D0C5-7946-3FA0-2D9C-DC248224A01A}"/>
              </a:ext>
            </a:extLst>
          </p:cNvPr>
          <p:cNvSpPr/>
          <p:nvPr/>
        </p:nvSpPr>
        <p:spPr>
          <a:xfrm>
            <a:off x="589297" y="6524625"/>
            <a:ext cx="3950535" cy="1314450"/>
          </a:xfrm>
          <a:prstGeom prst="roundRect">
            <a:avLst/>
          </a:prstGeom>
          <a:noFill/>
          <a:ln w="76200">
            <a:solidFill>
              <a:srgbClr val="FBFA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Complaint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472401D-0ADA-35C0-6C8D-1EE69F7251BF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4539832" y="7181850"/>
            <a:ext cx="1247581" cy="163830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8A7ACE-4ED1-0CBF-7DF2-223050E86307}"/>
              </a:ext>
            </a:extLst>
          </p:cNvPr>
          <p:cNvSpPr/>
          <p:nvPr/>
        </p:nvSpPr>
        <p:spPr>
          <a:xfrm>
            <a:off x="5787413" y="8162925"/>
            <a:ext cx="2619181" cy="1314450"/>
          </a:xfrm>
          <a:prstGeom prst="roundRect">
            <a:avLst/>
          </a:prstGeom>
          <a:noFill/>
          <a:ln w="76200">
            <a:solidFill>
              <a:srgbClr val="FBFA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6C7A39C-D277-2D36-54FB-24E7EE5ECCE7}"/>
              </a:ext>
            </a:extLst>
          </p:cNvPr>
          <p:cNvSpPr/>
          <p:nvPr/>
        </p:nvSpPr>
        <p:spPr>
          <a:xfrm>
            <a:off x="5787413" y="4848225"/>
            <a:ext cx="2619181" cy="1314450"/>
          </a:xfrm>
          <a:prstGeom prst="roundRect">
            <a:avLst/>
          </a:prstGeom>
          <a:noFill/>
          <a:ln w="76200">
            <a:solidFill>
              <a:srgbClr val="FBFA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PDF 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70D5183-5C2E-06A4-0195-6BCD165A038B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8406594" y="5505450"/>
            <a:ext cx="1098103" cy="165735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C6F37A9-0FBC-3AE6-F613-2419EEB7A764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8406594" y="7162800"/>
            <a:ext cx="1098103" cy="165735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E0E5E6-613B-C815-A26C-12E026206715}"/>
              </a:ext>
            </a:extLst>
          </p:cNvPr>
          <p:cNvSpPr/>
          <p:nvPr/>
        </p:nvSpPr>
        <p:spPr>
          <a:xfrm>
            <a:off x="9504697" y="6505575"/>
            <a:ext cx="3950535" cy="1314450"/>
          </a:xfrm>
          <a:prstGeom prst="roundRect">
            <a:avLst/>
          </a:prstGeom>
          <a:noFill/>
          <a:ln w="76200">
            <a:solidFill>
              <a:srgbClr val="FBFA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OCR using Pytesseract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85CD0-0E0C-B3A7-5A0A-89391F773B69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>
            <a:off x="13455232" y="7162800"/>
            <a:ext cx="1161423" cy="190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9BE7232-36B6-9C6C-21F6-FE5174E8047C}"/>
              </a:ext>
            </a:extLst>
          </p:cNvPr>
          <p:cNvSpPr/>
          <p:nvPr/>
        </p:nvSpPr>
        <p:spPr>
          <a:xfrm>
            <a:off x="14616655" y="6524625"/>
            <a:ext cx="3023018" cy="1314450"/>
          </a:xfrm>
          <a:prstGeom prst="roundRect">
            <a:avLst/>
          </a:prstGeom>
          <a:noFill/>
          <a:ln w="76200">
            <a:solidFill>
              <a:srgbClr val="FBFA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Extracted Text</a:t>
            </a:r>
          </a:p>
          <a:p>
            <a:pPr algn="ctr"/>
            <a:r>
              <a:rPr lang="en-IN" dirty="0"/>
              <a:t>(Hindi)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D8AE71-E52F-8E88-429B-B30270E2AD7F}"/>
              </a:ext>
            </a:extLst>
          </p:cNvPr>
          <p:cNvSpPr/>
          <p:nvPr/>
        </p:nvSpPr>
        <p:spPr>
          <a:xfrm>
            <a:off x="20612100" y="9324975"/>
            <a:ext cx="3259279" cy="1314450"/>
          </a:xfrm>
          <a:prstGeom prst="roundRect">
            <a:avLst/>
          </a:prstGeom>
          <a:noFill/>
          <a:ln w="76200">
            <a:solidFill>
              <a:srgbClr val="FBFA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Complaint Text (English)</a:t>
            </a:r>
          </a:p>
        </p:txBody>
      </p:sp>
      <p:sp>
        <p:nvSpPr>
          <p:cNvPr id="51" name="Arrow: Bent-Up 50">
            <a:extLst>
              <a:ext uri="{FF2B5EF4-FFF2-40B4-BE49-F238E27FC236}">
                <a16:creationId xmlns:a16="http://schemas.microsoft.com/office/drawing/2014/main" id="{C530FF19-CD44-698D-D032-3E46E937EA12}"/>
              </a:ext>
            </a:extLst>
          </p:cNvPr>
          <p:cNvSpPr/>
          <p:nvPr/>
        </p:nvSpPr>
        <p:spPr>
          <a:xfrm rot="10800000" flipH="1">
            <a:off x="17639672" y="7143749"/>
            <a:ext cx="4896477" cy="2171701"/>
          </a:xfrm>
          <a:prstGeom prst="bentUpArrow">
            <a:avLst>
              <a:gd name="adj1" fmla="val 4883"/>
              <a:gd name="adj2" fmla="val 12719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338D90-1BA3-5D89-F61E-F1DFA9AA8EAB}"/>
              </a:ext>
            </a:extLst>
          </p:cNvPr>
          <p:cNvSpPr txBox="1"/>
          <p:nvPr/>
        </p:nvSpPr>
        <p:spPr>
          <a:xfrm>
            <a:off x="19152464" y="6591300"/>
            <a:ext cx="2330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BFAB0"/>
                </a:solidFill>
              </a:rPr>
              <a:t>Translation</a:t>
            </a:r>
          </a:p>
          <a:p>
            <a:pPr algn="ctr"/>
            <a:r>
              <a:rPr lang="en-IN" dirty="0">
                <a:solidFill>
                  <a:srgbClr val="FBFAB0"/>
                </a:solidFill>
              </a:rPr>
              <a:t>to English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05A84F3-A989-A0D6-3B96-04E5AB782C72}"/>
              </a:ext>
            </a:extLst>
          </p:cNvPr>
          <p:cNvCxnSpPr>
            <a:cxnSpLocks/>
          </p:cNvCxnSpPr>
          <p:nvPr/>
        </p:nvCxnSpPr>
        <p:spPr>
          <a:xfrm flipV="1">
            <a:off x="4539832" y="5553164"/>
            <a:ext cx="1247581" cy="163830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13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2342440" y="1701554"/>
            <a:ext cx="16551527" cy="23139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9111"/>
              </a:lnSpc>
            </a:pPr>
            <a:r>
              <a:rPr lang="en-US" sz="6000" dirty="0">
                <a:solidFill>
                  <a:srgbClr val="FBFAB0"/>
                </a:solidFill>
                <a:latin typeface="Merriweather" panose="020F0502020204030204" pitchFamily="2" charset="0"/>
              </a:rPr>
              <a:t>Translation of Hindi text to English</a:t>
            </a:r>
          </a:p>
        </p:txBody>
      </p:sp>
      <p:sp>
        <p:nvSpPr>
          <p:cNvPr id="11" name="Text 8"/>
          <p:cNvSpPr/>
          <p:nvPr/>
        </p:nvSpPr>
        <p:spPr>
          <a:xfrm>
            <a:off x="6504475" y="4796970"/>
            <a:ext cx="3702276" cy="578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5"/>
              </a:lnSpc>
            </a:pPr>
            <a:r>
              <a:rPr lang="en-US" sz="3200" dirty="0">
                <a:solidFill>
                  <a:srgbClr val="FCFBCC"/>
                </a:solidFill>
                <a:latin typeface="Merriweather" panose="020F0502020204030204" pitchFamily="2" charset="0"/>
              </a:rPr>
              <a:t>Objective</a:t>
            </a:r>
          </a:p>
        </p:txBody>
      </p:sp>
      <p:sp>
        <p:nvSpPr>
          <p:cNvPr id="12" name="Text 9"/>
          <p:cNvSpPr/>
          <p:nvPr/>
        </p:nvSpPr>
        <p:spPr>
          <a:xfrm>
            <a:off x="6504476" y="5597457"/>
            <a:ext cx="13960014" cy="5921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664"/>
              </a:lnSpc>
            </a:pPr>
            <a:r>
              <a:rPr lang="en-US" sz="28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Seamlessly translate large Hindi text blocks to English for enhanced accessibility.</a:t>
            </a:r>
          </a:p>
        </p:txBody>
      </p:sp>
      <p:sp>
        <p:nvSpPr>
          <p:cNvPr id="15" name="Text 12"/>
          <p:cNvSpPr/>
          <p:nvPr/>
        </p:nvSpPr>
        <p:spPr>
          <a:xfrm>
            <a:off x="4296739" y="7288697"/>
            <a:ext cx="342811" cy="693954"/>
          </a:xfrm>
          <a:prstGeom prst="rect">
            <a:avLst/>
          </a:prstGeom>
          <a:solidFill>
            <a:schemeClr val="bg1"/>
          </a:solidFill>
          <a:ln/>
        </p:spPr>
        <p:txBody>
          <a:bodyPr wrap="none" rtlCol="0" anchor="t"/>
          <a:lstStyle/>
          <a:p>
            <a:pPr algn="ctr">
              <a:lnSpc>
                <a:spcPts val="5467"/>
              </a:lnSpc>
            </a:pPr>
            <a:r>
              <a:rPr lang="en-US" sz="437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4372" dirty="0"/>
          </a:p>
        </p:txBody>
      </p:sp>
      <p:sp>
        <p:nvSpPr>
          <p:cNvPr id="16" name="Text 13"/>
          <p:cNvSpPr/>
          <p:nvPr/>
        </p:nvSpPr>
        <p:spPr>
          <a:xfrm>
            <a:off x="6504476" y="7300201"/>
            <a:ext cx="4113728" cy="578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5"/>
              </a:lnSpc>
            </a:pPr>
            <a:r>
              <a:rPr lang="en-US" sz="3200" dirty="0">
                <a:solidFill>
                  <a:srgbClr val="FCFBCC"/>
                </a:solidFill>
                <a:latin typeface="Merriweather" panose="020F0502020204030204" pitchFamily="2" charset="0"/>
              </a:rPr>
              <a:t>Implementation</a:t>
            </a:r>
          </a:p>
        </p:txBody>
      </p:sp>
      <p:sp>
        <p:nvSpPr>
          <p:cNvPr id="17" name="Text 14"/>
          <p:cNvSpPr/>
          <p:nvPr/>
        </p:nvSpPr>
        <p:spPr>
          <a:xfrm>
            <a:off x="6504476" y="8100691"/>
            <a:ext cx="13960014" cy="11843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664"/>
              </a:lnSpc>
            </a:pPr>
            <a:r>
              <a:rPr lang="en-US" sz="28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Utilizing deep_translator with GoogleTranslator module, we employ a chunked translation approach.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089563-AC4B-3A69-96F8-AA6ED66689F6}"/>
              </a:ext>
            </a:extLst>
          </p:cNvPr>
          <p:cNvGrpSpPr/>
          <p:nvPr/>
        </p:nvGrpSpPr>
        <p:grpSpPr>
          <a:xfrm>
            <a:off x="4051734" y="4426782"/>
            <a:ext cx="2128679" cy="7731691"/>
            <a:chOff x="4051734" y="4426782"/>
            <a:chExt cx="2128679" cy="7731691"/>
          </a:xfrm>
          <a:solidFill>
            <a:srgbClr val="FCFBCC"/>
          </a:solidFill>
        </p:grpSpPr>
        <p:sp>
          <p:nvSpPr>
            <p:cNvPr id="7" name="Shape 4"/>
            <p:cNvSpPr/>
            <p:nvPr/>
          </p:nvSpPr>
          <p:spPr>
            <a:xfrm>
              <a:off x="4445230" y="4426782"/>
              <a:ext cx="46225" cy="7731691"/>
            </a:xfrm>
            <a:prstGeom prst="rect">
              <a:avLst/>
            </a:prstGeom>
            <a:grpFill/>
            <a:ln/>
          </p:spPr>
        </p:sp>
        <p:sp>
          <p:nvSpPr>
            <p:cNvPr id="8" name="Shape 5"/>
            <p:cNvSpPr/>
            <p:nvPr/>
          </p:nvSpPr>
          <p:spPr>
            <a:xfrm>
              <a:off x="4884755" y="5109329"/>
              <a:ext cx="1295658" cy="46225"/>
            </a:xfrm>
            <a:prstGeom prst="rect">
              <a:avLst/>
            </a:prstGeom>
            <a:grpFill/>
            <a:ln/>
          </p:spPr>
        </p:sp>
        <p:sp>
          <p:nvSpPr>
            <p:cNvPr id="9" name="Shape 6"/>
            <p:cNvSpPr/>
            <p:nvPr/>
          </p:nvSpPr>
          <p:spPr>
            <a:xfrm>
              <a:off x="4074944" y="4719246"/>
              <a:ext cx="833021" cy="833021"/>
            </a:xfrm>
            <a:prstGeom prst="roundRect">
              <a:avLst>
                <a:gd name="adj" fmla="val 13333"/>
              </a:avLst>
            </a:prstGeom>
            <a:grpFill/>
            <a:ln/>
          </p:spPr>
        </p:sp>
        <p:sp>
          <p:nvSpPr>
            <p:cNvPr id="13" name="Shape 10"/>
            <p:cNvSpPr/>
            <p:nvPr/>
          </p:nvSpPr>
          <p:spPr>
            <a:xfrm>
              <a:off x="4884755" y="7612560"/>
              <a:ext cx="1295658" cy="46225"/>
            </a:xfrm>
            <a:prstGeom prst="rect">
              <a:avLst/>
            </a:prstGeom>
            <a:grpFill/>
            <a:ln/>
          </p:spPr>
        </p:sp>
        <p:sp>
          <p:nvSpPr>
            <p:cNvPr id="14" name="Shape 11"/>
            <p:cNvSpPr/>
            <p:nvPr/>
          </p:nvSpPr>
          <p:spPr>
            <a:xfrm>
              <a:off x="4051734" y="7219262"/>
              <a:ext cx="833021" cy="833021"/>
            </a:xfrm>
            <a:prstGeom prst="roundRect">
              <a:avLst>
                <a:gd name="adj" fmla="val 13333"/>
              </a:avLst>
            </a:prstGeom>
            <a:grpFill/>
            <a:ln/>
          </p:spPr>
          <p:txBody>
            <a:bodyPr/>
            <a:lstStyle/>
            <a:p>
              <a:pPr algn="ctr"/>
              <a:r>
                <a:rPr lang="en-IN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8" name="Shape 15"/>
            <p:cNvSpPr/>
            <p:nvPr/>
          </p:nvSpPr>
          <p:spPr>
            <a:xfrm>
              <a:off x="4884755" y="10707974"/>
              <a:ext cx="1295658" cy="46225"/>
            </a:xfrm>
            <a:prstGeom prst="rect">
              <a:avLst/>
            </a:prstGeom>
            <a:grpFill/>
            <a:ln/>
          </p:spPr>
        </p:sp>
        <p:sp>
          <p:nvSpPr>
            <p:cNvPr id="19" name="Shape 16"/>
            <p:cNvSpPr/>
            <p:nvPr/>
          </p:nvSpPr>
          <p:spPr>
            <a:xfrm>
              <a:off x="4051734" y="10314676"/>
              <a:ext cx="833021" cy="833021"/>
            </a:xfrm>
            <a:prstGeom prst="roundRect">
              <a:avLst>
                <a:gd name="adj" fmla="val 13333"/>
              </a:avLst>
            </a:prstGeom>
            <a:grpFill/>
            <a:ln/>
          </p:spPr>
        </p:sp>
      </p:grpSp>
      <p:sp>
        <p:nvSpPr>
          <p:cNvPr id="21" name="Text 18"/>
          <p:cNvSpPr/>
          <p:nvPr/>
        </p:nvSpPr>
        <p:spPr>
          <a:xfrm>
            <a:off x="6504475" y="10395617"/>
            <a:ext cx="5015194" cy="578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5"/>
              </a:lnSpc>
            </a:pPr>
            <a:r>
              <a:rPr lang="en-US" sz="3200" dirty="0">
                <a:solidFill>
                  <a:srgbClr val="FCFBCC"/>
                </a:solidFill>
                <a:latin typeface="Merriweather" panose="020F0502020204030204" pitchFamily="2" charset="0"/>
              </a:rPr>
              <a:t>Translation Process</a:t>
            </a:r>
          </a:p>
        </p:txBody>
      </p:sp>
      <p:sp>
        <p:nvSpPr>
          <p:cNvPr id="22" name="Text 19"/>
          <p:cNvSpPr/>
          <p:nvPr/>
        </p:nvSpPr>
        <p:spPr>
          <a:xfrm>
            <a:off x="6504476" y="11196104"/>
            <a:ext cx="13960014" cy="592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664"/>
              </a:lnSpc>
            </a:pPr>
            <a:r>
              <a:rPr lang="en-US" sz="28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Divide text into 500-character chunks.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4DEA67-4FEB-BE9F-90F7-BF7E2E7F9A60}"/>
              </a:ext>
            </a:extLst>
          </p:cNvPr>
          <p:cNvSpPr txBox="1"/>
          <p:nvPr/>
        </p:nvSpPr>
        <p:spPr>
          <a:xfrm>
            <a:off x="4074944" y="4796970"/>
            <a:ext cx="80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44E7D6-EBBE-EEBD-19A3-BC8AC7AFF44E}"/>
              </a:ext>
            </a:extLst>
          </p:cNvPr>
          <p:cNvSpPr txBox="1"/>
          <p:nvPr/>
        </p:nvSpPr>
        <p:spPr>
          <a:xfrm>
            <a:off x="4063238" y="10395617"/>
            <a:ext cx="80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BA0AE9-E772-4355-A6D5-751400150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50887"/>
              </p:ext>
            </p:extLst>
          </p:nvPr>
        </p:nvGraphicFramePr>
        <p:xfrm>
          <a:off x="4301059" y="3816474"/>
          <a:ext cx="15775533" cy="734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7472">
                  <a:extLst>
                    <a:ext uri="{9D8B030D-6E8A-4147-A177-3AD203B41FA5}">
                      <a16:colId xmlns:a16="http://schemas.microsoft.com/office/drawing/2014/main" val="725182525"/>
                    </a:ext>
                  </a:extLst>
                </a:gridCol>
                <a:gridCol w="4627204">
                  <a:extLst>
                    <a:ext uri="{9D8B030D-6E8A-4147-A177-3AD203B41FA5}">
                      <a16:colId xmlns:a16="http://schemas.microsoft.com/office/drawing/2014/main" val="2630611346"/>
                    </a:ext>
                  </a:extLst>
                </a:gridCol>
                <a:gridCol w="5360857">
                  <a:extLst>
                    <a:ext uri="{9D8B030D-6E8A-4147-A177-3AD203B41FA5}">
                      <a16:colId xmlns:a16="http://schemas.microsoft.com/office/drawing/2014/main" val="1319047800"/>
                    </a:ext>
                  </a:extLst>
                </a:gridCol>
              </a:tblGrid>
              <a:tr h="987838">
                <a:tc>
                  <a:txBody>
                    <a:bodyPr/>
                    <a:lstStyle/>
                    <a:p>
                      <a:pPr algn="ctr"/>
                      <a:r>
                        <a:rPr lang="en-IN" sz="3200" kern="1200" dirty="0">
                          <a:solidFill>
                            <a:srgbClr val="FCFBCC"/>
                          </a:solidFill>
                          <a:latin typeface="Merriweather" panose="020F0502020204030204" pitchFamily="2" charset="0"/>
                          <a:ea typeface="+mn-ea"/>
                          <a:cs typeface="+mn-cs"/>
                        </a:rPr>
                        <a:t>Models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n-IN" sz="3200" b="1" kern="1200" dirty="0">
                          <a:solidFill>
                            <a:srgbClr val="FCFBCC"/>
                          </a:solidFill>
                          <a:latin typeface="Merriweather" panose="020F0502020204030204" pitchFamily="2" charset="0"/>
                          <a:ea typeface="+mn-ea"/>
                          <a:cs typeface="+mn-cs"/>
                        </a:rPr>
                        <a:t>Duration in Seconds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n-IN" sz="3200" b="1" kern="1200" dirty="0">
                          <a:solidFill>
                            <a:srgbClr val="FCFBCC"/>
                          </a:solidFill>
                          <a:latin typeface="Merriweather" panose="020F0502020204030204" pitchFamily="2" charset="0"/>
                          <a:ea typeface="+mn-ea"/>
                          <a:cs typeface="+mn-cs"/>
                        </a:rPr>
                        <a:t>Drawbacks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192669"/>
                  </a:ext>
                </a:extLst>
              </a:tr>
              <a:tr h="1982572"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dirty="0">
                          <a:solidFill>
                            <a:srgbClr val="FBFAB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facebook/bart-large-</a:t>
                      </a:r>
                      <a:r>
                        <a:rPr lang="en-IN" sz="2800" kern="1200" dirty="0" err="1">
                          <a:solidFill>
                            <a:srgbClr val="FBFAB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cnn</a:t>
                      </a:r>
                      <a:endParaRPr lang="en-IN" sz="2800" kern="1200" dirty="0">
                        <a:solidFill>
                          <a:srgbClr val="FBFAB0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n-IN" sz="2800" kern="1200" dirty="0">
                          <a:solidFill>
                            <a:srgbClr val="FBFAB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n-IN" sz="2800" kern="1200" dirty="0">
                          <a:solidFill>
                            <a:srgbClr val="FBFAB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Old model, provides chunks wise summary without context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642875"/>
                  </a:ext>
                </a:extLst>
              </a:tr>
              <a:tr h="2063261"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n-IN" sz="2800" kern="1200" dirty="0">
                          <a:solidFill>
                            <a:srgbClr val="FBFAB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Gemini-Pro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n-IN" sz="2800" kern="1200" dirty="0">
                          <a:solidFill>
                            <a:srgbClr val="FBFAB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n-IN" sz="2800" kern="1200" dirty="0">
                          <a:solidFill>
                            <a:srgbClr val="FBFAB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Blocks sensitive content because of safety measures policy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335733"/>
                  </a:ext>
                </a:extLst>
              </a:tr>
              <a:tr h="2315473"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n-IN" sz="2800" kern="1200" dirty="0">
                          <a:solidFill>
                            <a:srgbClr val="FBFAB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ChatGPT-3.5 Turbo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n-IN" sz="2800" kern="1200" dirty="0">
                          <a:solidFill>
                            <a:srgbClr val="FBFAB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343" rtl="0" eaLnBrk="1" latinLnBrk="0" hangingPunct="1"/>
                      <a:r>
                        <a:rPr lang="en-IN" sz="2800" kern="1200" dirty="0">
                          <a:solidFill>
                            <a:srgbClr val="FBFAB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Pay to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361431"/>
                  </a:ext>
                </a:extLst>
              </a:tr>
            </a:tbl>
          </a:graphicData>
        </a:graphic>
      </p:graphicFrame>
      <p:sp>
        <p:nvSpPr>
          <p:cNvPr id="4" name="Text 3">
            <a:extLst>
              <a:ext uri="{FF2B5EF4-FFF2-40B4-BE49-F238E27FC236}">
                <a16:creationId xmlns:a16="http://schemas.microsoft.com/office/drawing/2014/main" id="{C60AD0BD-5AF0-67D7-786D-D5AD5B98037E}"/>
              </a:ext>
            </a:extLst>
          </p:cNvPr>
          <p:cNvSpPr/>
          <p:nvPr/>
        </p:nvSpPr>
        <p:spPr>
          <a:xfrm>
            <a:off x="2471025" y="1684298"/>
            <a:ext cx="13481419" cy="12412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9111"/>
              </a:lnSpc>
            </a:pPr>
            <a:r>
              <a:rPr lang="en-US" sz="6000" dirty="0">
                <a:solidFill>
                  <a:srgbClr val="FBFAB0"/>
                </a:solidFill>
                <a:latin typeface="Merriweather" panose="020F0502020204030204" pitchFamily="2" charset="0"/>
              </a:rPr>
              <a:t>Comparing Summarization Models</a:t>
            </a:r>
          </a:p>
        </p:txBody>
      </p:sp>
    </p:spTree>
    <p:extLst>
      <p:ext uri="{BB962C8B-B14F-4D97-AF65-F5344CB8AC3E}">
        <p14:creationId xmlns:p14="http://schemas.microsoft.com/office/powerpoint/2010/main" val="128015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323098" y="2077065"/>
            <a:ext cx="7404553" cy="11569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9111"/>
              </a:lnSpc>
            </a:pPr>
            <a:r>
              <a:rPr lang="en-US" sz="6000" dirty="0">
                <a:solidFill>
                  <a:srgbClr val="FBFAB0"/>
                </a:solidFill>
                <a:latin typeface="Merriweather" panose="020F0502020204030204" pitchFamily="2" charset="0"/>
              </a:rPr>
              <a:t>Processing Flow</a:t>
            </a:r>
          </a:p>
        </p:txBody>
      </p:sp>
      <p:sp>
        <p:nvSpPr>
          <p:cNvPr id="5" name="Text 3"/>
          <p:cNvSpPr/>
          <p:nvPr/>
        </p:nvSpPr>
        <p:spPr>
          <a:xfrm>
            <a:off x="3395770" y="5956749"/>
            <a:ext cx="4507326" cy="578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5"/>
              </a:lnSpc>
            </a:pPr>
            <a:r>
              <a:rPr lang="en-US" sz="3200" dirty="0">
                <a:solidFill>
                  <a:srgbClr val="FCFBCC"/>
                </a:solidFill>
                <a:latin typeface="Merriweather" panose="020F0502020204030204" pitchFamily="2" charset="0"/>
              </a:rPr>
              <a:t>Template Prompting</a:t>
            </a:r>
          </a:p>
        </p:txBody>
      </p:sp>
      <p:sp>
        <p:nvSpPr>
          <p:cNvPr id="6" name="Text 4"/>
          <p:cNvSpPr/>
          <p:nvPr/>
        </p:nvSpPr>
        <p:spPr>
          <a:xfrm>
            <a:off x="3395771" y="6905431"/>
            <a:ext cx="5259208" cy="23687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664"/>
              </a:lnSpc>
            </a:pPr>
            <a:r>
              <a:rPr lang="en-US" sz="28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standardized template prompts the user to provide a summary, excluding sensitive details.</a:t>
            </a:r>
          </a:p>
        </p:txBody>
      </p:sp>
      <p:sp>
        <p:nvSpPr>
          <p:cNvPr id="7" name="Text 5"/>
          <p:cNvSpPr/>
          <p:nvPr/>
        </p:nvSpPr>
        <p:spPr>
          <a:xfrm>
            <a:off x="9570727" y="5956749"/>
            <a:ext cx="3834401" cy="578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5"/>
              </a:lnSpc>
            </a:pPr>
            <a:r>
              <a:rPr lang="en-US" sz="3200" dirty="0">
                <a:solidFill>
                  <a:srgbClr val="FCFBCC"/>
                </a:solidFill>
                <a:latin typeface="Merriweather" panose="020F0502020204030204" pitchFamily="2" charset="0"/>
              </a:rPr>
              <a:t>Model Invocation</a:t>
            </a:r>
          </a:p>
        </p:txBody>
      </p:sp>
      <p:sp>
        <p:nvSpPr>
          <p:cNvPr id="8" name="Text 6"/>
          <p:cNvSpPr/>
          <p:nvPr/>
        </p:nvSpPr>
        <p:spPr>
          <a:xfrm>
            <a:off x="9570728" y="6905431"/>
            <a:ext cx="5259208" cy="1776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664"/>
              </a:lnSpc>
            </a:pPr>
            <a:r>
              <a:rPr lang="en-US" sz="28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Google Gemini model is the primary choice, with a fallback to OpenAI if needed.</a:t>
            </a:r>
          </a:p>
        </p:txBody>
      </p:sp>
      <p:sp>
        <p:nvSpPr>
          <p:cNvPr id="9" name="Text 7"/>
          <p:cNvSpPr/>
          <p:nvPr/>
        </p:nvSpPr>
        <p:spPr>
          <a:xfrm>
            <a:off x="15745685" y="5956749"/>
            <a:ext cx="3702276" cy="578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5"/>
              </a:lnSpc>
            </a:pPr>
            <a:r>
              <a:rPr lang="en-US" sz="3200" dirty="0">
                <a:solidFill>
                  <a:srgbClr val="FCFBCC"/>
                </a:solidFill>
                <a:latin typeface="Merriweather" panose="020F0502020204030204" pitchFamily="2" charset="0"/>
              </a:rPr>
              <a:t>Output Parsing</a:t>
            </a:r>
          </a:p>
        </p:txBody>
      </p:sp>
      <p:sp>
        <p:nvSpPr>
          <p:cNvPr id="10" name="Text 8"/>
          <p:cNvSpPr/>
          <p:nvPr/>
        </p:nvSpPr>
        <p:spPr>
          <a:xfrm>
            <a:off x="15745686" y="6905431"/>
            <a:ext cx="5259208" cy="1776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664"/>
              </a:lnSpc>
            </a:pPr>
            <a:r>
              <a:rPr lang="en-US" sz="28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generated output is parsed for a clean and concise incident summary.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2159646" y="1733667"/>
            <a:ext cx="12459423" cy="29569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0932"/>
              </a:lnSpc>
            </a:pPr>
            <a:r>
              <a:rPr lang="en-US" sz="6000" dirty="0">
                <a:solidFill>
                  <a:srgbClr val="FBFAB0"/>
                </a:solidFill>
                <a:latin typeface="Merriweather" panose="020F0502020204030204" pitchFamily="2" charset="0"/>
              </a:rPr>
              <a:t>Vector Database Creation for Indian Penal Code (IPC)</a:t>
            </a:r>
          </a:p>
        </p:txBody>
      </p:sp>
      <p:sp>
        <p:nvSpPr>
          <p:cNvPr id="6" name="Text 3"/>
          <p:cNvSpPr/>
          <p:nvPr/>
        </p:nvSpPr>
        <p:spPr>
          <a:xfrm>
            <a:off x="2159646" y="5687246"/>
            <a:ext cx="12459423" cy="23415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664"/>
              </a:lnSpc>
            </a:pPr>
            <a:r>
              <a:rPr lang="en-US" sz="2800" dirty="0">
                <a:solidFill>
                  <a:srgbClr val="FBFAB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Creating Embeddings for the Indian Penal Code (IPC) using “instructor-xl-large” embedding model and saving them in a locally stored vector database using ChromaDB for easy and efficient semantic search.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Nova Dark">
      <a:dk1>
        <a:srgbClr val="FFFFFF"/>
      </a:dk1>
      <a:lt1>
        <a:srgbClr val="FFFFFF"/>
      </a:lt1>
      <a:dk2>
        <a:srgbClr val="FFFFFF"/>
      </a:dk2>
      <a:lt2>
        <a:srgbClr val="2A3340"/>
      </a:lt2>
      <a:accent1>
        <a:srgbClr val="138FFB"/>
      </a:accent1>
      <a:accent2>
        <a:srgbClr val="30A2FB"/>
      </a:accent2>
      <a:accent3>
        <a:srgbClr val="5BB6FB"/>
      </a:accent3>
      <a:accent4>
        <a:srgbClr val="8EC5FA"/>
      </a:accent4>
      <a:accent5>
        <a:srgbClr val="B6DFFB"/>
      </a:accent5>
      <a:accent6>
        <a:srgbClr val="C5E2F0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89339</TotalTime>
  <Words>557</Words>
  <Application>Microsoft Office PowerPoint</Application>
  <PresentationFormat>Custom</PresentationFormat>
  <Paragraphs>86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Lato Light</vt:lpstr>
      <vt:lpstr>Merriweather</vt:lpstr>
      <vt:lpstr>Montserrat</vt:lpstr>
      <vt:lpstr>Montserrat Light</vt:lpstr>
      <vt:lpstr>Playfair Display</vt:lpstr>
      <vt:lpstr>Roboto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Akshat</dc:creator>
  <cp:keywords/>
  <dc:description/>
  <cp:lastModifiedBy>Akshat Sharma</cp:lastModifiedBy>
  <cp:revision>15365</cp:revision>
  <dcterms:created xsi:type="dcterms:W3CDTF">2014-11-12T21:47:38Z</dcterms:created>
  <dcterms:modified xsi:type="dcterms:W3CDTF">2024-01-18T04:00:47Z</dcterms:modified>
  <cp:category/>
</cp:coreProperties>
</file>