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61" r:id="rId2"/>
    <p:sldId id="367" r:id="rId3"/>
    <p:sldId id="371" r:id="rId4"/>
    <p:sldId id="368" r:id="rId5"/>
    <p:sldId id="370" r:id="rId6"/>
    <p:sldId id="3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94706" autoAdjust="0"/>
  </p:normalViewPr>
  <p:slideViewPr>
    <p:cSldViewPr>
      <p:cViewPr varScale="1">
        <p:scale>
          <a:sx n="59" d="100"/>
          <a:sy n="59" d="100"/>
        </p:scale>
        <p:origin x="78" y="121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2/15/2022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2/15/2022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2/15/2022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2/15/2022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2/15/2022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2/15/2022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2/15/2022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2/15/2022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2/15/2022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2/15/2022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epspeech.readthedocs.io/en/r0.9/" TargetMode="External"/><Relationship Id="rId2" Type="http://schemas.openxmlformats.org/officeDocument/2006/relationships/hyperlink" Target="https://github.com/Picovoice/porcupine" TargetMode="External"/><Relationship Id="rId1" Type="http://schemas.openxmlformats.org/officeDocument/2006/relationships/slideLayout" Target="../slideLayouts/slideLayout2.xml"/><Relationship Id="rId4" Type="http://schemas.openxmlformats.org/officeDocument/2006/relationships/hyperlink" Target="https://mosquitto.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sparkfun.com/products/18343" TargetMode="External"/><Relationship Id="rId2" Type="http://schemas.openxmlformats.org/officeDocument/2006/relationships/hyperlink" Target="https://www.amazon.com/AmazonBasics-Port-USB-Power-Adapter/dp/B00DQFGJR4/ref=sr_1_8?crid=1H2SG2DCFE0CU&amp;keywords=powered+usb+2.0+hub&amp;qid=1644917688&amp;sprefix=powered+usb+2.0+hub%2Caps%2C75&amp;sr=8-8" TargetMode="External"/><Relationship Id="rId1" Type="http://schemas.openxmlformats.org/officeDocument/2006/relationships/slideLayout" Target="../slideLayouts/slideLayout2.xml"/><Relationship Id="rId4" Type="http://schemas.openxmlformats.org/officeDocument/2006/relationships/hyperlink" Target="https://www.amazon.com/TONOR-Conference-Microphone-Omnidirectional-Compatible/dp/B07GVGMW59/ref=sr_1_3?crid=2O4K7LBHFD7VV&amp;keywords=conference+microphone&amp;qid=1644918322&amp;sprefix=conference+microphon%2Caps%2C233&amp;sr=8-3"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sparkfun.com/products/18343" TargetMode="External"/><Relationship Id="rId2" Type="http://schemas.openxmlformats.org/officeDocument/2006/relationships/hyperlink" Target="https://www.amazon.com/AmazonBasics-Port-USB-Power-Adapter/dp/B00DQFGJR4/ref=sr_1_8?crid=1H2SG2DCFE0CU&amp;keywords=powered+usb+2.0+hub&amp;qid=1644917688&amp;sprefix=powered+usb+2.0+hub%2Caps%2C75&amp;sr=8-8" TargetMode="External"/><Relationship Id="rId1" Type="http://schemas.openxmlformats.org/officeDocument/2006/relationships/slideLayout" Target="../slideLayouts/slideLayout2.xml"/><Relationship Id="rId4" Type="http://schemas.openxmlformats.org/officeDocument/2006/relationships/hyperlink" Target="https://www.amazon.com/TONOR-Conference-Microphone-Omnidirectional-Compatible/dp/B07GVGMW59/ref=sr_1_3?crid=2O4K7LBHFD7VV&amp;keywords=conference+microphone&amp;qid=1644918322&amp;sprefix=conference+microphon%2Caps%2C233&amp;sr=8-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amazon.com/AmazonBasics-Port-USB-Power-Adapter/dp/B00DQFGJR4/ref=sr_1_8?crid=1H2SG2DCFE0CU&amp;keywords=powered+usb+2.0+hub&amp;qid=1644917688&amp;sprefix=powered+usb+2.0+hub%2Caps%2C75&amp;sr=8-8" TargetMode="External"/><Relationship Id="rId2" Type="http://schemas.openxmlformats.org/officeDocument/2006/relationships/hyperlink" Target="https://www.sparkfun.com/products/12700" TargetMode="External"/><Relationship Id="rId1" Type="http://schemas.openxmlformats.org/officeDocument/2006/relationships/slideLayout" Target="../slideLayouts/slideLayout2.xml"/><Relationship Id="rId5" Type="http://schemas.openxmlformats.org/officeDocument/2006/relationships/hyperlink" Target="https://www.amazon.com/TONOR-Conference-Microphone-Omnidirectional-Compatible/dp/B07GVGMW59/ref=sr_1_3?crid=2O4K7LBHFD7VV&amp;keywords=conference+microphone&amp;qid=1644918322&amp;sprefix=conference+microphon%2Caps%2C233&amp;sr=8-3" TargetMode="External"/><Relationship Id="rId4" Type="http://schemas.openxmlformats.org/officeDocument/2006/relationships/hyperlink" Target="https://www.sparkfun.com/products/1834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Dexter -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February 14, 2022</a:t>
            </a:r>
          </a:p>
          <a:p>
            <a:r>
              <a:rPr lang="en-US" dirty="0"/>
              <a:t>Prithve Kiran Shekar</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normAutofit/>
          </a:bodyPr>
          <a:lstStyle/>
          <a:p>
            <a:pPr marL="0" indent="0">
              <a:buNone/>
            </a:pPr>
            <a:r>
              <a:rPr lang="en-US" dirty="0"/>
              <a:t>I would like to create </a:t>
            </a:r>
            <a:r>
              <a:rPr lang="en-US" b="1" dirty="0"/>
              <a:t>Dexter</a:t>
            </a:r>
            <a:r>
              <a:rPr lang="en-US" dirty="0"/>
              <a:t>, a completely local voice assistant</a:t>
            </a:r>
            <a:r>
              <a:rPr lang="en-US" b="1" dirty="0"/>
              <a:t> </a:t>
            </a:r>
            <a:r>
              <a:rPr lang="en-US" dirty="0"/>
              <a:t>to integrate with my current Home Assistant setup</a:t>
            </a:r>
          </a:p>
          <a:p>
            <a:pPr marL="0" indent="0">
              <a:buNone/>
            </a:pPr>
            <a:r>
              <a:rPr lang="en-US" dirty="0"/>
              <a:t>What I currently have: </a:t>
            </a:r>
          </a:p>
          <a:p>
            <a:pPr marL="0" indent="0">
              <a:buNone/>
            </a:pPr>
            <a:r>
              <a:rPr lang="en-US" sz="1600" dirty="0"/>
              <a:t>A Dell thin client* running Debian (acting as a server), controlling my room’s lights and TV via Home Assistant (an open source, fully local home automation system). My goal was to prevent these devices from communicating with the cloud and collecting data on me. I’ve successfully accomplished that and can now control them completely locally, via Home Assistant’s interface. However, this requires me to navigate to its control panel, with my phone, laptop, or connect input devices to the server itself. It’s convenient enough on my phone, but it can be better. </a:t>
            </a:r>
          </a:p>
          <a:p>
            <a:pPr marL="0" indent="0">
              <a:buNone/>
            </a:pPr>
            <a:r>
              <a:rPr lang="en-US" dirty="0"/>
              <a:t>What I would like to accomplish: </a:t>
            </a:r>
          </a:p>
          <a:p>
            <a:pPr marL="0" indent="0">
              <a:buNone/>
            </a:pPr>
            <a:r>
              <a:rPr lang="en-US" sz="1600" dirty="0"/>
              <a:t>My primary goal is to control this system without needing to pull my phone out, or move away from what I may be working on with my laptop. I’d like to accomplish this in one of two ways – create a voice assistant to send specific commands to Home Assistant or create a physical dashboard on my desk to control my system. Either way, I’d like to use the </a:t>
            </a:r>
            <a:r>
              <a:rPr lang="en-US" sz="1600" dirty="0" err="1"/>
              <a:t>PocketBeagle</a:t>
            </a:r>
            <a:r>
              <a:rPr lang="en-US" sz="1600" dirty="0"/>
              <a:t> to send commands to my server to control my Home Assistant instance. My preference is to create the voice assistant (which I’m calling Dexter), but I’m open to creating the dashboard if processing power becomes a concern. Since I intend to send extremely specific commands however, I think this is a viable project. </a:t>
            </a:r>
          </a:p>
          <a:p>
            <a:pPr marL="274320" lvl="1" indent="0">
              <a:buNone/>
            </a:pPr>
            <a:endParaRPr lang="en-US" dirty="0"/>
          </a:p>
        </p:txBody>
      </p:sp>
      <p:sp>
        <p:nvSpPr>
          <p:cNvPr id="5" name="Content Placeholder 2">
            <a:extLst>
              <a:ext uri="{FF2B5EF4-FFF2-40B4-BE49-F238E27FC236}">
                <a16:creationId xmlns:a16="http://schemas.microsoft.com/office/drawing/2014/main" id="{306E1F4A-7CEA-45DC-8237-D6CC95427FA5}"/>
              </a:ext>
            </a:extLst>
          </p:cNvPr>
          <p:cNvSpPr txBox="1">
            <a:spLocks/>
          </p:cNvSpPr>
          <p:nvPr/>
        </p:nvSpPr>
        <p:spPr>
          <a:xfrm>
            <a:off x="625928" y="6286500"/>
            <a:ext cx="11223171" cy="342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Font typeface="Arial" pitchFamily="34" charset="0"/>
              <a:buNone/>
            </a:pPr>
            <a:r>
              <a:rPr lang="en-US" sz="1600" dirty="0"/>
              <a:t>* I will be able to bring it to class for a demonstration, the server itself fits in a backpack. </a:t>
            </a:r>
          </a:p>
          <a:p>
            <a:pPr marL="274320" lvl="1" indent="0">
              <a:buFont typeface="Arial" pitchFamily="34" charset="0"/>
              <a:buNone/>
            </a:pPr>
            <a:endParaRPr lang="en-US" dirty="0"/>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normAutofit/>
          </a:bodyPr>
          <a:lstStyle/>
          <a:p>
            <a:pPr marL="0" indent="0">
              <a:buNone/>
            </a:pPr>
            <a:r>
              <a:rPr lang="en-US" dirty="0"/>
              <a:t>Intended Interaction flow</a:t>
            </a:r>
          </a:p>
          <a:p>
            <a:pPr lvl="1">
              <a:buFontTx/>
              <a:buChar char="-"/>
            </a:pPr>
            <a:r>
              <a:rPr lang="en-US" dirty="0"/>
              <a:t>Wake word recognition (via the </a:t>
            </a:r>
            <a:r>
              <a:rPr lang="en-US" dirty="0">
                <a:hlinkClick r:id="rId2"/>
              </a:rPr>
              <a:t>Porcupine</a:t>
            </a:r>
            <a:r>
              <a:rPr lang="en-US" dirty="0"/>
              <a:t> library) and acknowledgement via a sound response</a:t>
            </a:r>
          </a:p>
          <a:p>
            <a:pPr lvl="2">
              <a:buFontTx/>
              <a:buChar char="-"/>
            </a:pPr>
            <a:r>
              <a:rPr lang="en-US" sz="1400" dirty="0"/>
              <a:t>Alternative: Have a button to activate sound recording</a:t>
            </a:r>
          </a:p>
          <a:p>
            <a:pPr lvl="1">
              <a:buFontTx/>
              <a:buChar char="-"/>
            </a:pPr>
            <a:r>
              <a:rPr lang="en-US" dirty="0"/>
              <a:t>Record sound from microphone (using arecord) and store as a .wav file</a:t>
            </a:r>
          </a:p>
          <a:p>
            <a:pPr lvl="1">
              <a:buFontTx/>
              <a:buChar char="-"/>
            </a:pPr>
            <a:r>
              <a:rPr lang="en-US" i="1" dirty="0"/>
              <a:t>Local</a:t>
            </a:r>
            <a:r>
              <a:rPr lang="en-US" dirty="0"/>
              <a:t> speech recognition from file (via </a:t>
            </a:r>
            <a:r>
              <a:rPr lang="en-US" dirty="0">
                <a:hlinkClick r:id="rId3"/>
              </a:rPr>
              <a:t>Mozilla </a:t>
            </a:r>
            <a:r>
              <a:rPr lang="en-US" dirty="0" err="1">
                <a:hlinkClick r:id="rId3"/>
              </a:rPr>
              <a:t>DeepSpeech</a:t>
            </a:r>
            <a:r>
              <a:rPr lang="en-US" dirty="0"/>
              <a:t>)</a:t>
            </a:r>
          </a:p>
          <a:p>
            <a:pPr lvl="1">
              <a:buFontTx/>
              <a:buChar char="-"/>
            </a:pPr>
            <a:r>
              <a:rPr lang="en-US" dirty="0"/>
              <a:t>Parsing speech to recognize a command (via some sort of regex)</a:t>
            </a:r>
          </a:p>
          <a:p>
            <a:pPr lvl="2">
              <a:buFontTx/>
              <a:buChar char="-"/>
            </a:pPr>
            <a:r>
              <a:rPr lang="en-US" sz="1400" dirty="0"/>
              <a:t>Alternative: Use a dashboard comprising push buttons, switches, and potentiometers to generate a command</a:t>
            </a:r>
          </a:p>
          <a:p>
            <a:pPr lvl="1">
              <a:buFontTx/>
              <a:buChar char="-"/>
            </a:pPr>
            <a:r>
              <a:rPr lang="en-US" dirty="0"/>
              <a:t>Conveying command to Home Assistant (Over </a:t>
            </a:r>
            <a:r>
              <a:rPr lang="en-US" dirty="0">
                <a:hlinkClick r:id="rId4"/>
              </a:rPr>
              <a:t>MQTT</a:t>
            </a:r>
            <a:r>
              <a:rPr lang="en-US" dirty="0"/>
              <a:t> or somehow connecting to the server’s CLI)</a:t>
            </a:r>
          </a:p>
          <a:p>
            <a:pPr lvl="2">
              <a:buFontTx/>
              <a:buChar char="-"/>
            </a:pPr>
            <a:r>
              <a:rPr lang="en-US" sz="1400" dirty="0"/>
              <a:t>I’m not completely sure how to communicate with Home Assistant from the </a:t>
            </a:r>
            <a:r>
              <a:rPr lang="en-US" sz="1400" dirty="0" err="1"/>
              <a:t>PocketBeagle</a:t>
            </a:r>
            <a:r>
              <a:rPr lang="en-US" sz="1400" dirty="0"/>
              <a:t>, but it’s definitely possible, based on other voice assistants like </a:t>
            </a:r>
            <a:r>
              <a:rPr lang="en-US" sz="1400" dirty="0" err="1"/>
              <a:t>Rhasspy</a:t>
            </a:r>
            <a:r>
              <a:rPr lang="en-US" sz="1400" dirty="0"/>
              <a:t> (which I have had a terrible time trying to set up, ultimately motivating me to create my own)</a:t>
            </a:r>
          </a:p>
        </p:txBody>
      </p:sp>
      <p:sp>
        <p:nvSpPr>
          <p:cNvPr id="4" name="TextBox 3">
            <a:extLst>
              <a:ext uri="{FF2B5EF4-FFF2-40B4-BE49-F238E27FC236}">
                <a16:creationId xmlns:a16="http://schemas.microsoft.com/office/drawing/2014/main" id="{8ADF8E88-DF06-4368-AE13-FE168EEA7F42}"/>
              </a:ext>
            </a:extLst>
          </p:cNvPr>
          <p:cNvSpPr txBox="1"/>
          <p:nvPr/>
        </p:nvSpPr>
        <p:spPr>
          <a:xfrm>
            <a:off x="609600" y="4991100"/>
            <a:ext cx="10972800" cy="1200329"/>
          </a:xfrm>
          <a:prstGeom prst="rect">
            <a:avLst/>
          </a:prstGeom>
          <a:noFill/>
        </p:spPr>
        <p:txBody>
          <a:bodyPr wrap="square" rtlCol="0">
            <a:spAutoFit/>
          </a:bodyPr>
          <a:lstStyle/>
          <a:p>
            <a:r>
              <a:rPr lang="en-US" dirty="0"/>
              <a:t>Clearly the project uses lots of existing frameworks – the main advantages here being that the system will offload voice processing to a daughter board (the </a:t>
            </a:r>
            <a:r>
              <a:rPr lang="en-US" dirty="0" err="1"/>
              <a:t>PocketBeagle</a:t>
            </a:r>
            <a:r>
              <a:rPr lang="en-US" dirty="0"/>
              <a:t>), and the integration of these separate platforms to control Home Assistant. Alternatively, if the dashboard is created, it will give me a tactile and convenient way to interact with my system. </a:t>
            </a:r>
          </a:p>
        </p:txBody>
      </p:sp>
    </p:spTree>
    <p:extLst>
      <p:ext uri="{BB962C8B-B14F-4D97-AF65-F5344CB8AC3E}">
        <p14:creationId xmlns:p14="http://schemas.microsoft.com/office/powerpoint/2010/main" val="23948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38661EAA-8B9A-4D87-834C-98134636217A}"/>
              </a:ext>
            </a:extLst>
          </p:cNvPr>
          <p:cNvCxnSpPr>
            <a:cxnSpLocks/>
          </p:cNvCxnSpPr>
          <p:nvPr/>
        </p:nvCxnSpPr>
        <p:spPr>
          <a:xfrm>
            <a:off x="9067800" y="3679371"/>
            <a:ext cx="0" cy="2079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E9058C-96BF-4762-BD11-C25A2D120485}"/>
              </a:ext>
            </a:extLst>
          </p:cNvPr>
          <p:cNvCxnSpPr>
            <a:cxnSpLocks/>
          </p:cNvCxnSpPr>
          <p:nvPr/>
        </p:nvCxnSpPr>
        <p:spPr>
          <a:xfrm>
            <a:off x="8229600" y="3887369"/>
            <a:ext cx="20955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D5EA839-BB64-4DCA-91E1-B9AA267EA82C}"/>
              </a:ext>
            </a:extLst>
          </p:cNvPr>
          <p:cNvCxnSpPr>
            <a:cxnSpLocks/>
          </p:cNvCxnSpPr>
          <p:nvPr/>
        </p:nvCxnSpPr>
        <p:spPr>
          <a:xfrm>
            <a:off x="8229600" y="3887369"/>
            <a:ext cx="0" cy="332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2097E2-9770-4554-B9E1-37DC2DAF2856}"/>
              </a:ext>
            </a:extLst>
          </p:cNvPr>
          <p:cNvCxnSpPr>
            <a:cxnSpLocks/>
          </p:cNvCxnSpPr>
          <p:nvPr/>
        </p:nvCxnSpPr>
        <p:spPr>
          <a:xfrm>
            <a:off x="10325100" y="3887369"/>
            <a:ext cx="0" cy="332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A4BD43-1895-4C6A-BCA8-94B588CFA0CD}"/>
              </a:ext>
            </a:extLst>
          </p:cNvPr>
          <p:cNvCxnSpPr>
            <a:cxnSpLocks/>
          </p:cNvCxnSpPr>
          <p:nvPr/>
        </p:nvCxnSpPr>
        <p:spPr>
          <a:xfrm>
            <a:off x="9525000" y="3623773"/>
            <a:ext cx="0" cy="2079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5FEFADF-79B6-4636-A9A7-D5EF158EAA66}"/>
              </a:ext>
            </a:extLst>
          </p:cNvPr>
          <p:cNvCxnSpPr>
            <a:cxnSpLocks/>
          </p:cNvCxnSpPr>
          <p:nvPr/>
        </p:nvCxnSpPr>
        <p:spPr>
          <a:xfrm>
            <a:off x="8686800" y="3831771"/>
            <a:ext cx="20955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6B82EE-49D0-4921-8FEE-C36DFDE5094E}"/>
              </a:ext>
            </a:extLst>
          </p:cNvPr>
          <p:cNvCxnSpPr>
            <a:cxnSpLocks/>
          </p:cNvCxnSpPr>
          <p:nvPr/>
        </p:nvCxnSpPr>
        <p:spPr>
          <a:xfrm>
            <a:off x="8686800" y="3831771"/>
            <a:ext cx="0" cy="3327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EC6C349-FBA0-49E9-AF36-E1ECE8279248}"/>
              </a:ext>
            </a:extLst>
          </p:cNvPr>
          <p:cNvCxnSpPr>
            <a:cxnSpLocks/>
          </p:cNvCxnSpPr>
          <p:nvPr/>
        </p:nvCxnSpPr>
        <p:spPr>
          <a:xfrm>
            <a:off x="10782300" y="3831771"/>
            <a:ext cx="0" cy="3327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EEC044-082F-4FB1-9313-F413CD11566B}"/>
              </a:ext>
            </a:extLst>
          </p:cNvPr>
          <p:cNvCxnSpPr>
            <a:cxnSpLocks/>
          </p:cNvCxnSpPr>
          <p:nvPr/>
        </p:nvCxnSpPr>
        <p:spPr>
          <a:xfrm>
            <a:off x="6931479" y="3348527"/>
            <a:ext cx="1298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C491451-891E-435C-9554-2ABB1F888EF4}"/>
              </a:ext>
            </a:extLst>
          </p:cNvPr>
          <p:cNvCxnSpPr>
            <a:cxnSpLocks/>
          </p:cNvCxnSpPr>
          <p:nvPr/>
        </p:nvCxnSpPr>
        <p:spPr>
          <a:xfrm>
            <a:off x="6931479" y="3005627"/>
            <a:ext cx="12981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9B5FFE1-A9A3-46CF-B9A0-00C2BB04FD08}"/>
              </a:ext>
            </a:extLst>
          </p:cNvPr>
          <p:cNvSpPr txBox="1"/>
          <p:nvPr/>
        </p:nvSpPr>
        <p:spPr>
          <a:xfrm>
            <a:off x="7315200" y="2592751"/>
            <a:ext cx="914400" cy="369332"/>
          </a:xfrm>
          <a:prstGeom prst="rect">
            <a:avLst/>
          </a:prstGeom>
          <a:noFill/>
        </p:spPr>
        <p:txBody>
          <a:bodyPr wrap="square" rtlCol="0">
            <a:spAutoFit/>
          </a:bodyPr>
          <a:lstStyle/>
          <a:p>
            <a:pPr algn="ctr"/>
            <a:r>
              <a:rPr lang="en-US" dirty="0"/>
              <a:t>5 Volts</a:t>
            </a:r>
          </a:p>
        </p:txBody>
      </p:sp>
      <p:cxnSp>
        <p:nvCxnSpPr>
          <p:cNvPr id="7" name="Straight Connector 6">
            <a:extLst>
              <a:ext uri="{FF2B5EF4-FFF2-40B4-BE49-F238E27FC236}">
                <a16:creationId xmlns:a16="http://schemas.microsoft.com/office/drawing/2014/main" id="{58FF1D05-B417-46DB-A6A6-8D3FEDBBBF15}"/>
              </a:ext>
            </a:extLst>
          </p:cNvPr>
          <p:cNvCxnSpPr/>
          <p:nvPr/>
        </p:nvCxnSpPr>
        <p:spPr>
          <a:xfrm>
            <a:off x="3124200" y="4076701"/>
            <a:ext cx="17145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06280E3-9093-4363-BE70-239DC299C44C}"/>
              </a:ext>
            </a:extLst>
          </p:cNvPr>
          <p:cNvCxnSpPr/>
          <p:nvPr/>
        </p:nvCxnSpPr>
        <p:spPr>
          <a:xfrm>
            <a:off x="3124200" y="3733801"/>
            <a:ext cx="17145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5" name="Rectangle: Rounded Corners 4">
            <a:extLst>
              <a:ext uri="{FF2B5EF4-FFF2-40B4-BE49-F238E27FC236}">
                <a16:creationId xmlns:a16="http://schemas.microsoft.com/office/drawing/2014/main" id="{49B00B36-B4AB-42DD-A43D-941FD3941505}"/>
              </a:ext>
            </a:extLst>
          </p:cNvPr>
          <p:cNvSpPr/>
          <p:nvPr/>
        </p:nvSpPr>
        <p:spPr>
          <a:xfrm>
            <a:off x="4343400" y="1752600"/>
            <a:ext cx="2971800" cy="3962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i="0" dirty="0">
                <a:solidFill>
                  <a:schemeClr val="tx1"/>
                </a:solidFill>
                <a:effectLst/>
                <a:latin typeface="Arial" panose="020B0604020202020204" pitchFamily="34" charset="0"/>
              </a:rPr>
              <a:t>OSD335x-SM </a:t>
            </a:r>
            <a:r>
              <a:rPr lang="en-US" b="1" i="0" dirty="0" err="1">
                <a:solidFill>
                  <a:schemeClr val="tx1"/>
                </a:solidFill>
                <a:effectLst/>
                <a:latin typeface="Arial" panose="020B0604020202020204" pitchFamily="34" charset="0"/>
              </a:rPr>
              <a:t>SiP</a:t>
            </a:r>
            <a:br>
              <a:rPr lang="en-US" b="1" dirty="0">
                <a:solidFill>
                  <a:schemeClr val="tx1"/>
                </a:solidFill>
              </a:rPr>
            </a:br>
            <a:endParaRPr lang="en-US" b="1" dirty="0">
              <a:solidFill>
                <a:schemeClr val="tx1"/>
              </a:solidFill>
            </a:endParaRPr>
          </a:p>
          <a:p>
            <a:pPr algn="ctr"/>
            <a:endParaRPr lang="en-US" sz="1200" b="1" i="0" dirty="0">
              <a:solidFill>
                <a:schemeClr val="tx1"/>
              </a:solidFill>
              <a:effectLst/>
              <a:latin typeface="Arial" panose="020B0604020202020204" pitchFamily="34" charset="0"/>
            </a:endParaRPr>
          </a:p>
          <a:p>
            <a:pPr algn="ctr"/>
            <a:endParaRPr lang="en-US" sz="1200" b="1" dirty="0">
              <a:solidFill>
                <a:schemeClr val="tx1"/>
              </a:solidFill>
              <a:latin typeface="Arial" panose="020B0604020202020204" pitchFamily="34" charset="0"/>
            </a:endParaRPr>
          </a:p>
          <a:p>
            <a:pPr algn="ctr"/>
            <a:endParaRPr lang="en-US" sz="1200" b="1" i="0" dirty="0">
              <a:solidFill>
                <a:schemeClr val="tx1"/>
              </a:solidFill>
              <a:effectLst/>
              <a:latin typeface="Arial" panose="020B0604020202020204" pitchFamily="34" charset="0"/>
            </a:endParaRPr>
          </a:p>
          <a:p>
            <a:pPr algn="ctr"/>
            <a:r>
              <a:rPr lang="en-US" sz="1200" b="1" i="0" dirty="0">
                <a:solidFill>
                  <a:schemeClr val="tx1"/>
                </a:solidFill>
                <a:effectLst/>
                <a:latin typeface="Arial" panose="020B0604020202020204" pitchFamily="34" charset="0"/>
              </a:rPr>
              <a:t>Contains:</a:t>
            </a:r>
          </a:p>
          <a:p>
            <a:pPr algn="ctr"/>
            <a:br>
              <a:rPr lang="en-US" sz="1200" b="1" dirty="0">
                <a:solidFill>
                  <a:schemeClr val="tx1"/>
                </a:solidFill>
              </a:rPr>
            </a:br>
            <a:r>
              <a:rPr lang="en-US" sz="1200" b="1" i="0" dirty="0">
                <a:solidFill>
                  <a:schemeClr val="tx1"/>
                </a:solidFill>
                <a:effectLst/>
                <a:latin typeface="Arial" panose="020B0604020202020204" pitchFamily="34" charset="0"/>
              </a:rPr>
              <a:t>AM3358</a:t>
            </a:r>
            <a:br>
              <a:rPr lang="en-US" sz="1200" b="1" dirty="0">
                <a:solidFill>
                  <a:schemeClr val="tx1"/>
                </a:solidFill>
              </a:rPr>
            </a:br>
            <a:r>
              <a:rPr lang="en-US" sz="1200" b="1" i="0" dirty="0">
                <a:solidFill>
                  <a:schemeClr val="tx1"/>
                </a:solidFill>
                <a:effectLst/>
                <a:latin typeface="Arial" panose="020B0604020202020204" pitchFamily="34" charset="0"/>
              </a:rPr>
              <a:t>TPS65217C</a:t>
            </a:r>
            <a:br>
              <a:rPr lang="en-US" sz="1200" b="1" dirty="0">
                <a:solidFill>
                  <a:schemeClr val="tx1"/>
                </a:solidFill>
              </a:rPr>
            </a:br>
            <a:r>
              <a:rPr lang="en-US" sz="1200" b="1" i="0" dirty="0">
                <a:solidFill>
                  <a:schemeClr val="tx1"/>
                </a:solidFill>
                <a:effectLst/>
                <a:latin typeface="Arial" panose="020B0604020202020204" pitchFamily="34" charset="0"/>
              </a:rPr>
              <a:t>TL5209</a:t>
            </a:r>
            <a:br>
              <a:rPr lang="en-US" sz="1200" b="1" dirty="0">
                <a:solidFill>
                  <a:schemeClr val="tx1"/>
                </a:solidFill>
              </a:rPr>
            </a:br>
            <a:r>
              <a:rPr lang="en-US" sz="1200" b="1" i="0" dirty="0">
                <a:solidFill>
                  <a:schemeClr val="tx1"/>
                </a:solidFill>
                <a:effectLst/>
                <a:latin typeface="Arial" panose="020B0604020202020204" pitchFamily="34" charset="0"/>
              </a:rPr>
              <a:t>EEPROM</a:t>
            </a:r>
            <a:endParaRPr lang="en-US" b="1" dirty="0">
              <a:solidFill>
                <a:schemeClr val="tx1"/>
              </a:solidFill>
            </a:endParaRPr>
          </a:p>
        </p:txBody>
      </p:sp>
      <p:sp>
        <p:nvSpPr>
          <p:cNvPr id="9" name="Rectangle: Rounded Corners 8">
            <a:extLst>
              <a:ext uri="{FF2B5EF4-FFF2-40B4-BE49-F238E27FC236}">
                <a16:creationId xmlns:a16="http://schemas.microsoft.com/office/drawing/2014/main" id="{81D853C3-4658-4233-B23F-9DB913A07984}"/>
              </a:ext>
            </a:extLst>
          </p:cNvPr>
          <p:cNvSpPr/>
          <p:nvPr/>
        </p:nvSpPr>
        <p:spPr>
          <a:xfrm>
            <a:off x="1028700" y="3314700"/>
            <a:ext cx="2095500" cy="1143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l-GR" b="0" i="0" dirty="0">
                <a:effectLst/>
                <a:latin typeface="Arial" panose="020B0604020202020204" pitchFamily="34" charset="0"/>
              </a:rPr>
              <a:t>μ</a:t>
            </a:r>
            <a:r>
              <a:rPr lang="en-US" b="0" i="0" dirty="0">
                <a:effectLst/>
                <a:latin typeface="Arial" panose="020B0604020202020204" pitchFamily="34" charset="0"/>
              </a:rPr>
              <a:t>USB Host</a:t>
            </a:r>
            <a:br>
              <a:rPr lang="en-US" dirty="0"/>
            </a:br>
            <a:r>
              <a:rPr lang="en-US" b="0" i="0" dirty="0">
                <a:effectLst/>
                <a:latin typeface="Arial" panose="020B0604020202020204" pitchFamily="34" charset="0"/>
              </a:rPr>
              <a:t>Connector </a:t>
            </a:r>
          </a:p>
          <a:p>
            <a:pPr algn="ctr"/>
            <a:r>
              <a:rPr lang="en-US" b="0" i="0" dirty="0">
                <a:effectLst/>
                <a:latin typeface="Arial" panose="020B0604020202020204" pitchFamily="34" charset="0"/>
              </a:rPr>
              <a:t>(To server) </a:t>
            </a:r>
            <a:endParaRPr lang="en-US" dirty="0"/>
          </a:p>
        </p:txBody>
      </p:sp>
      <p:sp>
        <p:nvSpPr>
          <p:cNvPr id="10" name="TextBox 9">
            <a:extLst>
              <a:ext uri="{FF2B5EF4-FFF2-40B4-BE49-F238E27FC236}">
                <a16:creationId xmlns:a16="http://schemas.microsoft.com/office/drawing/2014/main" id="{24B547BC-5788-4BE6-8467-3A9437190054}"/>
              </a:ext>
            </a:extLst>
          </p:cNvPr>
          <p:cNvSpPr txBox="1"/>
          <p:nvPr/>
        </p:nvSpPr>
        <p:spPr>
          <a:xfrm>
            <a:off x="3276600" y="3334144"/>
            <a:ext cx="914400" cy="369332"/>
          </a:xfrm>
          <a:prstGeom prst="rect">
            <a:avLst/>
          </a:prstGeom>
          <a:noFill/>
        </p:spPr>
        <p:txBody>
          <a:bodyPr wrap="square" rtlCol="0">
            <a:spAutoFit/>
          </a:bodyPr>
          <a:lstStyle/>
          <a:p>
            <a:pPr algn="ctr"/>
            <a:r>
              <a:rPr lang="en-US" dirty="0"/>
              <a:t>5 Volts</a:t>
            </a:r>
          </a:p>
        </p:txBody>
      </p:sp>
      <p:sp>
        <p:nvSpPr>
          <p:cNvPr id="15" name="TextBox 14">
            <a:extLst>
              <a:ext uri="{FF2B5EF4-FFF2-40B4-BE49-F238E27FC236}">
                <a16:creationId xmlns:a16="http://schemas.microsoft.com/office/drawing/2014/main" id="{5138DAD8-7DB9-431C-947A-7D08A411CE87}"/>
              </a:ext>
            </a:extLst>
          </p:cNvPr>
          <p:cNvSpPr txBox="1"/>
          <p:nvPr/>
        </p:nvSpPr>
        <p:spPr>
          <a:xfrm>
            <a:off x="4438650" y="3692591"/>
            <a:ext cx="952500" cy="369332"/>
          </a:xfrm>
          <a:prstGeom prst="rect">
            <a:avLst/>
          </a:prstGeom>
          <a:noFill/>
        </p:spPr>
        <p:txBody>
          <a:bodyPr wrap="square" rtlCol="0">
            <a:spAutoFit/>
          </a:bodyPr>
          <a:lstStyle/>
          <a:p>
            <a:r>
              <a:rPr lang="en-US" dirty="0"/>
              <a:t>USB0</a:t>
            </a:r>
          </a:p>
        </p:txBody>
      </p:sp>
      <p:sp>
        <p:nvSpPr>
          <p:cNvPr id="16" name="TextBox 15">
            <a:extLst>
              <a:ext uri="{FF2B5EF4-FFF2-40B4-BE49-F238E27FC236}">
                <a16:creationId xmlns:a16="http://schemas.microsoft.com/office/drawing/2014/main" id="{064ABBD1-FA36-41D7-AD36-42A04DE69C76}"/>
              </a:ext>
            </a:extLst>
          </p:cNvPr>
          <p:cNvSpPr txBox="1"/>
          <p:nvPr/>
        </p:nvSpPr>
        <p:spPr>
          <a:xfrm>
            <a:off x="6509657" y="3059668"/>
            <a:ext cx="952500" cy="369332"/>
          </a:xfrm>
          <a:prstGeom prst="rect">
            <a:avLst/>
          </a:prstGeom>
          <a:noFill/>
        </p:spPr>
        <p:txBody>
          <a:bodyPr wrap="square" rtlCol="0">
            <a:spAutoFit/>
          </a:bodyPr>
          <a:lstStyle/>
          <a:p>
            <a:r>
              <a:rPr lang="en-US" dirty="0"/>
              <a:t>USB1</a:t>
            </a:r>
          </a:p>
        </p:txBody>
      </p:sp>
      <p:sp>
        <p:nvSpPr>
          <p:cNvPr id="21" name="Rectangle: Rounded Corners 20">
            <a:extLst>
              <a:ext uri="{FF2B5EF4-FFF2-40B4-BE49-F238E27FC236}">
                <a16:creationId xmlns:a16="http://schemas.microsoft.com/office/drawing/2014/main" id="{D1654D50-0F7B-40A9-9B4D-12A6E385B530}"/>
              </a:ext>
            </a:extLst>
          </p:cNvPr>
          <p:cNvSpPr/>
          <p:nvPr/>
        </p:nvSpPr>
        <p:spPr>
          <a:xfrm>
            <a:off x="8229600" y="2536370"/>
            <a:ext cx="2095500" cy="1143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0" i="0" dirty="0">
                <a:effectLst/>
                <a:latin typeface="Arial" panose="020B0604020202020204" pitchFamily="34" charset="0"/>
              </a:rPr>
              <a:t>Powered USB 2.0 Hub</a:t>
            </a:r>
          </a:p>
          <a:p>
            <a:pPr algn="ctr"/>
            <a:r>
              <a:rPr lang="en-US" dirty="0">
                <a:latin typeface="Arial" panose="020B0604020202020204" pitchFamily="34" charset="0"/>
              </a:rPr>
              <a:t>(</a:t>
            </a:r>
            <a:r>
              <a:rPr lang="en-US" dirty="0">
                <a:latin typeface="Arial" panose="020B0604020202020204" pitchFamily="34" charset="0"/>
                <a:hlinkClick r:id="rId2"/>
              </a:rPr>
              <a:t>Amazon</a:t>
            </a:r>
            <a:r>
              <a:rPr lang="en-US" dirty="0">
                <a:latin typeface="Arial" panose="020B0604020202020204" pitchFamily="34" charset="0"/>
              </a:rPr>
              <a:t>)</a:t>
            </a:r>
            <a:endParaRPr lang="en-US" dirty="0"/>
          </a:p>
        </p:txBody>
      </p:sp>
      <p:sp>
        <p:nvSpPr>
          <p:cNvPr id="24" name="Rectangle: Rounded Corners 23">
            <a:extLst>
              <a:ext uri="{FF2B5EF4-FFF2-40B4-BE49-F238E27FC236}">
                <a16:creationId xmlns:a16="http://schemas.microsoft.com/office/drawing/2014/main" id="{9EF9B8D9-6DF8-4704-8D85-22D21AD66162}"/>
              </a:ext>
            </a:extLst>
          </p:cNvPr>
          <p:cNvSpPr/>
          <p:nvPr/>
        </p:nvSpPr>
        <p:spPr>
          <a:xfrm>
            <a:off x="7377793" y="4164567"/>
            <a:ext cx="2095500" cy="1143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0" i="0" dirty="0">
                <a:effectLst/>
                <a:latin typeface="Arial" panose="020B0604020202020204" pitchFamily="34" charset="0"/>
              </a:rPr>
              <a:t>USB Speaker</a:t>
            </a:r>
          </a:p>
          <a:p>
            <a:pPr algn="ctr"/>
            <a:r>
              <a:rPr lang="en-US" dirty="0">
                <a:latin typeface="Arial" panose="020B0604020202020204" pitchFamily="34" charset="0"/>
              </a:rPr>
              <a:t>(</a:t>
            </a:r>
            <a:r>
              <a:rPr lang="en-US" dirty="0" err="1">
                <a:latin typeface="Arial" panose="020B0604020202020204" pitchFamily="34" charset="0"/>
                <a:hlinkClick r:id="rId3"/>
              </a:rPr>
              <a:t>Sparkfun</a:t>
            </a:r>
            <a:r>
              <a:rPr lang="en-US" dirty="0">
                <a:latin typeface="Arial" panose="020B0604020202020204" pitchFamily="34" charset="0"/>
                <a:hlinkClick r:id="rId3"/>
              </a:rPr>
              <a:t> 18343</a:t>
            </a:r>
            <a:r>
              <a:rPr lang="en-US" dirty="0">
                <a:latin typeface="Arial" panose="020B0604020202020204" pitchFamily="34" charset="0"/>
              </a:rPr>
              <a:t>)</a:t>
            </a:r>
            <a:endParaRPr lang="en-US" dirty="0"/>
          </a:p>
        </p:txBody>
      </p:sp>
      <p:sp>
        <p:nvSpPr>
          <p:cNvPr id="25" name="Rectangle: Rounded Corners 24">
            <a:extLst>
              <a:ext uri="{FF2B5EF4-FFF2-40B4-BE49-F238E27FC236}">
                <a16:creationId xmlns:a16="http://schemas.microsoft.com/office/drawing/2014/main" id="{5F4B609B-C54D-4473-886F-3CFF36BE8758}"/>
              </a:ext>
            </a:extLst>
          </p:cNvPr>
          <p:cNvSpPr/>
          <p:nvPr/>
        </p:nvSpPr>
        <p:spPr>
          <a:xfrm>
            <a:off x="9486900" y="4169620"/>
            <a:ext cx="2095500" cy="1143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0" i="0" dirty="0">
                <a:effectLst/>
                <a:latin typeface="Arial" panose="020B0604020202020204" pitchFamily="34" charset="0"/>
              </a:rPr>
              <a:t>USB Microphone</a:t>
            </a:r>
          </a:p>
          <a:p>
            <a:pPr algn="ctr"/>
            <a:r>
              <a:rPr lang="en-US" dirty="0">
                <a:latin typeface="Arial" panose="020B0604020202020204" pitchFamily="34" charset="0"/>
              </a:rPr>
              <a:t>(</a:t>
            </a:r>
            <a:r>
              <a:rPr lang="en-US" dirty="0">
                <a:latin typeface="Arial" panose="020B0604020202020204" pitchFamily="34" charset="0"/>
                <a:hlinkClick r:id="rId4"/>
              </a:rPr>
              <a:t>Amazon</a:t>
            </a:r>
            <a:r>
              <a:rPr lang="en-US" dirty="0">
                <a:latin typeface="Arial" panose="020B0604020202020204" pitchFamily="34" charset="0"/>
              </a:rPr>
              <a:t>)</a:t>
            </a:r>
            <a:endParaRPr lang="en-US" dirty="0"/>
          </a:p>
        </p:txBody>
      </p:sp>
      <p:sp>
        <p:nvSpPr>
          <p:cNvPr id="40" name="TextBox 39">
            <a:extLst>
              <a:ext uri="{FF2B5EF4-FFF2-40B4-BE49-F238E27FC236}">
                <a16:creationId xmlns:a16="http://schemas.microsoft.com/office/drawing/2014/main" id="{374F2CF3-9AD7-47F7-B0F5-41EAB380BD8D}"/>
              </a:ext>
            </a:extLst>
          </p:cNvPr>
          <p:cNvSpPr txBox="1"/>
          <p:nvPr/>
        </p:nvSpPr>
        <p:spPr>
          <a:xfrm>
            <a:off x="10765971" y="3727772"/>
            <a:ext cx="914400" cy="369332"/>
          </a:xfrm>
          <a:prstGeom prst="rect">
            <a:avLst/>
          </a:prstGeom>
          <a:noFill/>
        </p:spPr>
        <p:txBody>
          <a:bodyPr wrap="square" rtlCol="0">
            <a:spAutoFit/>
          </a:bodyPr>
          <a:lstStyle/>
          <a:p>
            <a:pPr algn="ctr"/>
            <a:r>
              <a:rPr lang="en-US" dirty="0"/>
              <a:t>5 Volts</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cxnSp>
        <p:nvCxnSpPr>
          <p:cNvPr id="7" name="Straight Connector 6">
            <a:extLst>
              <a:ext uri="{FF2B5EF4-FFF2-40B4-BE49-F238E27FC236}">
                <a16:creationId xmlns:a16="http://schemas.microsoft.com/office/drawing/2014/main" id="{C67C4D05-4FBF-4712-8AF0-73AA05E68B64}"/>
              </a:ext>
            </a:extLst>
          </p:cNvPr>
          <p:cNvCxnSpPr>
            <a:cxnSpLocks/>
          </p:cNvCxnSpPr>
          <p:nvPr/>
        </p:nvCxnSpPr>
        <p:spPr>
          <a:xfrm>
            <a:off x="9067800" y="3679371"/>
            <a:ext cx="0" cy="2079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8CE875B-70AF-4B5F-9935-E2ACBB718B9E}"/>
              </a:ext>
            </a:extLst>
          </p:cNvPr>
          <p:cNvCxnSpPr>
            <a:cxnSpLocks/>
          </p:cNvCxnSpPr>
          <p:nvPr/>
        </p:nvCxnSpPr>
        <p:spPr>
          <a:xfrm>
            <a:off x="8229600" y="3887369"/>
            <a:ext cx="20955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2DB98C6-CD3E-408E-BAA9-BEACA0CC185B}"/>
              </a:ext>
            </a:extLst>
          </p:cNvPr>
          <p:cNvCxnSpPr>
            <a:cxnSpLocks/>
          </p:cNvCxnSpPr>
          <p:nvPr/>
        </p:nvCxnSpPr>
        <p:spPr>
          <a:xfrm>
            <a:off x="8229600" y="3887369"/>
            <a:ext cx="0" cy="332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2141DE-51F2-41C8-8BE6-FA624CF2CA25}"/>
              </a:ext>
            </a:extLst>
          </p:cNvPr>
          <p:cNvCxnSpPr>
            <a:cxnSpLocks/>
          </p:cNvCxnSpPr>
          <p:nvPr/>
        </p:nvCxnSpPr>
        <p:spPr>
          <a:xfrm>
            <a:off x="10325100" y="3887369"/>
            <a:ext cx="0" cy="332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8091343-D1A5-4EEC-A76D-7283D7A795DB}"/>
              </a:ext>
            </a:extLst>
          </p:cNvPr>
          <p:cNvCxnSpPr>
            <a:cxnSpLocks/>
          </p:cNvCxnSpPr>
          <p:nvPr/>
        </p:nvCxnSpPr>
        <p:spPr>
          <a:xfrm>
            <a:off x="9525000" y="3623773"/>
            <a:ext cx="0" cy="2079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84E6523-57DD-4EA3-992A-41D21AD8FF8A}"/>
              </a:ext>
            </a:extLst>
          </p:cNvPr>
          <p:cNvCxnSpPr>
            <a:cxnSpLocks/>
          </p:cNvCxnSpPr>
          <p:nvPr/>
        </p:nvCxnSpPr>
        <p:spPr>
          <a:xfrm>
            <a:off x="8686800" y="3831771"/>
            <a:ext cx="20955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BDCA862-481E-4D22-B5F3-71BDBDF80CED}"/>
              </a:ext>
            </a:extLst>
          </p:cNvPr>
          <p:cNvCxnSpPr>
            <a:cxnSpLocks/>
          </p:cNvCxnSpPr>
          <p:nvPr/>
        </p:nvCxnSpPr>
        <p:spPr>
          <a:xfrm>
            <a:off x="8686800" y="3831771"/>
            <a:ext cx="0" cy="3327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A4152EF-767E-41A4-8CFA-9BB451B5D2A4}"/>
              </a:ext>
            </a:extLst>
          </p:cNvPr>
          <p:cNvCxnSpPr>
            <a:cxnSpLocks/>
          </p:cNvCxnSpPr>
          <p:nvPr/>
        </p:nvCxnSpPr>
        <p:spPr>
          <a:xfrm>
            <a:off x="10782300" y="3831771"/>
            <a:ext cx="0" cy="3327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7FBC167-2951-43EB-B2D4-1C98406F137B}"/>
              </a:ext>
            </a:extLst>
          </p:cNvPr>
          <p:cNvCxnSpPr>
            <a:cxnSpLocks/>
          </p:cNvCxnSpPr>
          <p:nvPr/>
        </p:nvCxnSpPr>
        <p:spPr>
          <a:xfrm>
            <a:off x="6931479" y="3348527"/>
            <a:ext cx="12981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5255CB-6529-4F54-9172-1B278A44EE8A}"/>
              </a:ext>
            </a:extLst>
          </p:cNvPr>
          <p:cNvCxnSpPr>
            <a:cxnSpLocks/>
          </p:cNvCxnSpPr>
          <p:nvPr/>
        </p:nvCxnSpPr>
        <p:spPr>
          <a:xfrm>
            <a:off x="6931479" y="3005627"/>
            <a:ext cx="12981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5C3DC5-FB99-441B-B033-6CD9F3EE3AF5}"/>
              </a:ext>
            </a:extLst>
          </p:cNvPr>
          <p:cNvSpPr txBox="1"/>
          <p:nvPr/>
        </p:nvSpPr>
        <p:spPr>
          <a:xfrm>
            <a:off x="7315200" y="2592751"/>
            <a:ext cx="914400" cy="369332"/>
          </a:xfrm>
          <a:prstGeom prst="rect">
            <a:avLst/>
          </a:prstGeom>
          <a:noFill/>
        </p:spPr>
        <p:txBody>
          <a:bodyPr wrap="square" rtlCol="0">
            <a:spAutoFit/>
          </a:bodyPr>
          <a:lstStyle/>
          <a:p>
            <a:pPr algn="ctr"/>
            <a:r>
              <a:rPr lang="en-US" dirty="0"/>
              <a:t>5 Volts</a:t>
            </a:r>
          </a:p>
        </p:txBody>
      </p:sp>
      <p:cxnSp>
        <p:nvCxnSpPr>
          <p:cNvPr id="18" name="Straight Connector 17">
            <a:extLst>
              <a:ext uri="{FF2B5EF4-FFF2-40B4-BE49-F238E27FC236}">
                <a16:creationId xmlns:a16="http://schemas.microsoft.com/office/drawing/2014/main" id="{A280639D-9358-48BD-992F-17E663DFAAFE}"/>
              </a:ext>
            </a:extLst>
          </p:cNvPr>
          <p:cNvCxnSpPr/>
          <p:nvPr/>
        </p:nvCxnSpPr>
        <p:spPr>
          <a:xfrm>
            <a:off x="3124200" y="4076701"/>
            <a:ext cx="17145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0A4EF1-D0BA-4070-B924-0ECF5C106EA3}"/>
              </a:ext>
            </a:extLst>
          </p:cNvPr>
          <p:cNvCxnSpPr/>
          <p:nvPr/>
        </p:nvCxnSpPr>
        <p:spPr>
          <a:xfrm>
            <a:off x="3124200" y="3733801"/>
            <a:ext cx="17145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DD09A3D9-56EF-4637-B777-4DB8F39D1435}"/>
              </a:ext>
            </a:extLst>
          </p:cNvPr>
          <p:cNvSpPr/>
          <p:nvPr/>
        </p:nvSpPr>
        <p:spPr>
          <a:xfrm>
            <a:off x="4343400" y="1752600"/>
            <a:ext cx="2971800" cy="3962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i="0" dirty="0">
                <a:solidFill>
                  <a:schemeClr val="tx1"/>
                </a:solidFill>
                <a:effectLst/>
                <a:latin typeface="Arial" panose="020B0604020202020204" pitchFamily="34" charset="0"/>
              </a:rPr>
              <a:t>OSD335x-SM </a:t>
            </a:r>
            <a:r>
              <a:rPr lang="en-US" b="1" i="0" dirty="0" err="1">
                <a:solidFill>
                  <a:schemeClr val="tx1"/>
                </a:solidFill>
                <a:effectLst/>
                <a:latin typeface="Arial" panose="020B0604020202020204" pitchFamily="34" charset="0"/>
              </a:rPr>
              <a:t>SiP</a:t>
            </a:r>
            <a:br>
              <a:rPr lang="en-US" b="1" dirty="0">
                <a:solidFill>
                  <a:schemeClr val="tx1"/>
                </a:solidFill>
              </a:rPr>
            </a:br>
            <a:endParaRPr lang="en-US" b="1" dirty="0">
              <a:solidFill>
                <a:schemeClr val="tx1"/>
              </a:solidFill>
            </a:endParaRPr>
          </a:p>
          <a:p>
            <a:pPr algn="ctr"/>
            <a:endParaRPr lang="en-US" sz="1200" b="1" i="0" dirty="0">
              <a:solidFill>
                <a:schemeClr val="tx1"/>
              </a:solidFill>
              <a:effectLst/>
              <a:latin typeface="Arial" panose="020B0604020202020204" pitchFamily="34" charset="0"/>
            </a:endParaRPr>
          </a:p>
          <a:p>
            <a:pPr algn="ctr"/>
            <a:endParaRPr lang="en-US" sz="1200" b="1" dirty="0">
              <a:solidFill>
                <a:schemeClr val="tx1"/>
              </a:solidFill>
              <a:latin typeface="Arial" panose="020B0604020202020204" pitchFamily="34" charset="0"/>
            </a:endParaRPr>
          </a:p>
          <a:p>
            <a:pPr algn="ctr"/>
            <a:endParaRPr lang="en-US" sz="1200" b="1" i="0" dirty="0">
              <a:solidFill>
                <a:schemeClr val="tx1"/>
              </a:solidFill>
              <a:effectLst/>
              <a:latin typeface="Arial" panose="020B0604020202020204" pitchFamily="34" charset="0"/>
            </a:endParaRPr>
          </a:p>
          <a:p>
            <a:pPr algn="ctr"/>
            <a:r>
              <a:rPr lang="en-US" sz="1200" b="1" i="0" dirty="0">
                <a:solidFill>
                  <a:schemeClr val="tx1"/>
                </a:solidFill>
                <a:effectLst/>
                <a:latin typeface="Arial" panose="020B0604020202020204" pitchFamily="34" charset="0"/>
              </a:rPr>
              <a:t>Contains:</a:t>
            </a:r>
          </a:p>
          <a:p>
            <a:pPr algn="ctr"/>
            <a:br>
              <a:rPr lang="en-US" sz="1200" b="1" dirty="0">
                <a:solidFill>
                  <a:schemeClr val="tx1"/>
                </a:solidFill>
              </a:rPr>
            </a:br>
            <a:r>
              <a:rPr lang="en-US" sz="1200" b="1" i="0" dirty="0">
                <a:solidFill>
                  <a:schemeClr val="tx1"/>
                </a:solidFill>
                <a:effectLst/>
                <a:latin typeface="Arial" panose="020B0604020202020204" pitchFamily="34" charset="0"/>
              </a:rPr>
              <a:t>AM3358</a:t>
            </a:r>
            <a:br>
              <a:rPr lang="en-US" sz="1200" b="1" dirty="0">
                <a:solidFill>
                  <a:schemeClr val="tx1"/>
                </a:solidFill>
              </a:rPr>
            </a:br>
            <a:r>
              <a:rPr lang="en-US" sz="1200" b="1" i="0" dirty="0">
                <a:solidFill>
                  <a:schemeClr val="tx1"/>
                </a:solidFill>
                <a:effectLst/>
                <a:latin typeface="Arial" panose="020B0604020202020204" pitchFamily="34" charset="0"/>
              </a:rPr>
              <a:t>TPS65217C</a:t>
            </a:r>
            <a:br>
              <a:rPr lang="en-US" sz="1200" b="1" dirty="0">
                <a:solidFill>
                  <a:schemeClr val="tx1"/>
                </a:solidFill>
              </a:rPr>
            </a:br>
            <a:r>
              <a:rPr lang="en-US" sz="1200" b="1" i="0" dirty="0">
                <a:solidFill>
                  <a:schemeClr val="tx1"/>
                </a:solidFill>
                <a:effectLst/>
                <a:latin typeface="Arial" panose="020B0604020202020204" pitchFamily="34" charset="0"/>
              </a:rPr>
              <a:t>TL5209</a:t>
            </a:r>
            <a:br>
              <a:rPr lang="en-US" sz="1200" b="1" dirty="0">
                <a:solidFill>
                  <a:schemeClr val="tx1"/>
                </a:solidFill>
              </a:rPr>
            </a:br>
            <a:r>
              <a:rPr lang="en-US" sz="1200" b="1" i="0" dirty="0">
                <a:solidFill>
                  <a:schemeClr val="tx1"/>
                </a:solidFill>
                <a:effectLst/>
                <a:latin typeface="Arial" panose="020B0604020202020204" pitchFamily="34" charset="0"/>
              </a:rPr>
              <a:t>EEPROM</a:t>
            </a:r>
            <a:endParaRPr lang="en-US" b="1" dirty="0">
              <a:solidFill>
                <a:schemeClr val="tx1"/>
              </a:solidFill>
            </a:endParaRPr>
          </a:p>
        </p:txBody>
      </p:sp>
      <p:sp>
        <p:nvSpPr>
          <p:cNvPr id="21" name="Rectangle: Rounded Corners 20">
            <a:extLst>
              <a:ext uri="{FF2B5EF4-FFF2-40B4-BE49-F238E27FC236}">
                <a16:creationId xmlns:a16="http://schemas.microsoft.com/office/drawing/2014/main" id="{82B55167-722E-4DB2-9D3C-AA2D9980426E}"/>
              </a:ext>
            </a:extLst>
          </p:cNvPr>
          <p:cNvSpPr/>
          <p:nvPr/>
        </p:nvSpPr>
        <p:spPr>
          <a:xfrm>
            <a:off x="1028700" y="3314700"/>
            <a:ext cx="2095500" cy="1143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l-GR" b="0" i="0" dirty="0">
                <a:effectLst/>
                <a:latin typeface="Arial" panose="020B0604020202020204" pitchFamily="34" charset="0"/>
              </a:rPr>
              <a:t>μ</a:t>
            </a:r>
            <a:r>
              <a:rPr lang="en-US" b="0" i="0" dirty="0">
                <a:effectLst/>
                <a:latin typeface="Arial" panose="020B0604020202020204" pitchFamily="34" charset="0"/>
              </a:rPr>
              <a:t>USB Host</a:t>
            </a:r>
            <a:br>
              <a:rPr lang="en-US" dirty="0"/>
            </a:br>
            <a:r>
              <a:rPr lang="en-US" b="0" i="0" dirty="0">
                <a:effectLst/>
                <a:latin typeface="Arial" panose="020B0604020202020204" pitchFamily="34" charset="0"/>
              </a:rPr>
              <a:t>Connector </a:t>
            </a:r>
          </a:p>
        </p:txBody>
      </p:sp>
      <p:sp>
        <p:nvSpPr>
          <p:cNvPr id="22" name="TextBox 21">
            <a:extLst>
              <a:ext uri="{FF2B5EF4-FFF2-40B4-BE49-F238E27FC236}">
                <a16:creationId xmlns:a16="http://schemas.microsoft.com/office/drawing/2014/main" id="{9A3FEB46-20D6-44AB-BE81-79B016B3B772}"/>
              </a:ext>
            </a:extLst>
          </p:cNvPr>
          <p:cNvSpPr txBox="1"/>
          <p:nvPr/>
        </p:nvSpPr>
        <p:spPr>
          <a:xfrm>
            <a:off x="3276600" y="3334144"/>
            <a:ext cx="914400" cy="369332"/>
          </a:xfrm>
          <a:prstGeom prst="rect">
            <a:avLst/>
          </a:prstGeom>
          <a:noFill/>
        </p:spPr>
        <p:txBody>
          <a:bodyPr wrap="square" rtlCol="0">
            <a:spAutoFit/>
          </a:bodyPr>
          <a:lstStyle/>
          <a:p>
            <a:pPr algn="ctr"/>
            <a:r>
              <a:rPr lang="en-US" dirty="0"/>
              <a:t>5 Volts</a:t>
            </a:r>
          </a:p>
        </p:txBody>
      </p:sp>
      <p:sp>
        <p:nvSpPr>
          <p:cNvPr id="23" name="TextBox 22">
            <a:extLst>
              <a:ext uri="{FF2B5EF4-FFF2-40B4-BE49-F238E27FC236}">
                <a16:creationId xmlns:a16="http://schemas.microsoft.com/office/drawing/2014/main" id="{985284B4-C5ED-47C4-8373-F803791DF601}"/>
              </a:ext>
            </a:extLst>
          </p:cNvPr>
          <p:cNvSpPr txBox="1"/>
          <p:nvPr/>
        </p:nvSpPr>
        <p:spPr>
          <a:xfrm>
            <a:off x="4298491" y="3695702"/>
            <a:ext cx="1238250" cy="369332"/>
          </a:xfrm>
          <a:prstGeom prst="rect">
            <a:avLst/>
          </a:prstGeom>
          <a:noFill/>
        </p:spPr>
        <p:txBody>
          <a:bodyPr wrap="square" rtlCol="0">
            <a:spAutoFit/>
          </a:bodyPr>
          <a:lstStyle/>
          <a:p>
            <a:r>
              <a:rPr lang="en-US" dirty="0"/>
              <a:t>VIN_USB</a:t>
            </a:r>
          </a:p>
        </p:txBody>
      </p:sp>
      <p:sp>
        <p:nvSpPr>
          <p:cNvPr id="24" name="TextBox 23">
            <a:extLst>
              <a:ext uri="{FF2B5EF4-FFF2-40B4-BE49-F238E27FC236}">
                <a16:creationId xmlns:a16="http://schemas.microsoft.com/office/drawing/2014/main" id="{58A12D73-2303-4839-A74E-2DE00CEFEF1E}"/>
              </a:ext>
            </a:extLst>
          </p:cNvPr>
          <p:cNvSpPr txBox="1"/>
          <p:nvPr/>
        </p:nvSpPr>
        <p:spPr>
          <a:xfrm>
            <a:off x="5993940" y="3059668"/>
            <a:ext cx="1468217" cy="369332"/>
          </a:xfrm>
          <a:prstGeom prst="rect">
            <a:avLst/>
          </a:prstGeom>
          <a:noFill/>
        </p:spPr>
        <p:txBody>
          <a:bodyPr wrap="square" rtlCol="0">
            <a:spAutoFit/>
          </a:bodyPr>
          <a:lstStyle/>
          <a:p>
            <a:r>
              <a:rPr lang="en-US" dirty="0"/>
              <a:t>SYS_VOUT</a:t>
            </a:r>
          </a:p>
        </p:txBody>
      </p:sp>
      <p:sp>
        <p:nvSpPr>
          <p:cNvPr id="25" name="Rectangle: Rounded Corners 24">
            <a:extLst>
              <a:ext uri="{FF2B5EF4-FFF2-40B4-BE49-F238E27FC236}">
                <a16:creationId xmlns:a16="http://schemas.microsoft.com/office/drawing/2014/main" id="{1A727FE4-6ECF-4091-A6B9-B96E7D34B770}"/>
              </a:ext>
            </a:extLst>
          </p:cNvPr>
          <p:cNvSpPr/>
          <p:nvPr/>
        </p:nvSpPr>
        <p:spPr>
          <a:xfrm>
            <a:off x="8229600" y="2536370"/>
            <a:ext cx="2095500" cy="1143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0" i="0" dirty="0">
                <a:effectLst/>
                <a:latin typeface="Arial" panose="020B0604020202020204" pitchFamily="34" charset="0"/>
              </a:rPr>
              <a:t>Powered USB 2.0 Hub</a:t>
            </a:r>
          </a:p>
          <a:p>
            <a:pPr algn="ctr"/>
            <a:r>
              <a:rPr lang="en-US" dirty="0">
                <a:latin typeface="Arial" panose="020B0604020202020204" pitchFamily="34" charset="0"/>
              </a:rPr>
              <a:t>(</a:t>
            </a:r>
            <a:r>
              <a:rPr lang="en-US" dirty="0">
                <a:latin typeface="Arial" panose="020B0604020202020204" pitchFamily="34" charset="0"/>
                <a:hlinkClick r:id="rId2"/>
              </a:rPr>
              <a:t>Amazon</a:t>
            </a:r>
            <a:r>
              <a:rPr lang="en-US" dirty="0">
                <a:latin typeface="Arial" panose="020B0604020202020204" pitchFamily="34" charset="0"/>
              </a:rPr>
              <a:t>)</a:t>
            </a:r>
            <a:endParaRPr lang="en-US" dirty="0"/>
          </a:p>
        </p:txBody>
      </p:sp>
      <p:sp>
        <p:nvSpPr>
          <p:cNvPr id="26" name="Rectangle: Rounded Corners 25">
            <a:extLst>
              <a:ext uri="{FF2B5EF4-FFF2-40B4-BE49-F238E27FC236}">
                <a16:creationId xmlns:a16="http://schemas.microsoft.com/office/drawing/2014/main" id="{20BD9FB9-7747-4260-9BB0-7C987D257E48}"/>
              </a:ext>
            </a:extLst>
          </p:cNvPr>
          <p:cNvSpPr/>
          <p:nvPr/>
        </p:nvSpPr>
        <p:spPr>
          <a:xfrm>
            <a:off x="7377793" y="4164567"/>
            <a:ext cx="2095500" cy="1143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0" i="0" dirty="0">
                <a:effectLst/>
                <a:latin typeface="Arial" panose="020B0604020202020204" pitchFamily="34" charset="0"/>
              </a:rPr>
              <a:t>USB Speaker</a:t>
            </a:r>
          </a:p>
          <a:p>
            <a:pPr algn="ctr"/>
            <a:r>
              <a:rPr lang="en-US" dirty="0">
                <a:latin typeface="Arial" panose="020B0604020202020204" pitchFamily="34" charset="0"/>
              </a:rPr>
              <a:t>(</a:t>
            </a:r>
            <a:r>
              <a:rPr lang="en-US" dirty="0" err="1">
                <a:latin typeface="Arial" panose="020B0604020202020204" pitchFamily="34" charset="0"/>
                <a:hlinkClick r:id="rId3"/>
              </a:rPr>
              <a:t>Sparkfun</a:t>
            </a:r>
            <a:r>
              <a:rPr lang="en-US" dirty="0">
                <a:latin typeface="Arial" panose="020B0604020202020204" pitchFamily="34" charset="0"/>
                <a:hlinkClick r:id="rId3"/>
              </a:rPr>
              <a:t> 18343</a:t>
            </a:r>
            <a:r>
              <a:rPr lang="en-US" dirty="0">
                <a:latin typeface="Arial" panose="020B0604020202020204" pitchFamily="34" charset="0"/>
              </a:rPr>
              <a:t>)</a:t>
            </a:r>
            <a:endParaRPr lang="en-US" dirty="0"/>
          </a:p>
        </p:txBody>
      </p:sp>
      <p:sp>
        <p:nvSpPr>
          <p:cNvPr id="27" name="Rectangle: Rounded Corners 26">
            <a:extLst>
              <a:ext uri="{FF2B5EF4-FFF2-40B4-BE49-F238E27FC236}">
                <a16:creationId xmlns:a16="http://schemas.microsoft.com/office/drawing/2014/main" id="{81B19ADD-3FD1-419E-803F-30A965CEF4EC}"/>
              </a:ext>
            </a:extLst>
          </p:cNvPr>
          <p:cNvSpPr/>
          <p:nvPr/>
        </p:nvSpPr>
        <p:spPr>
          <a:xfrm>
            <a:off x="9486900" y="4169620"/>
            <a:ext cx="2095500" cy="1143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0" i="0" dirty="0">
                <a:effectLst/>
                <a:latin typeface="Arial" panose="020B0604020202020204" pitchFamily="34" charset="0"/>
              </a:rPr>
              <a:t>USB Microphone</a:t>
            </a:r>
          </a:p>
          <a:p>
            <a:pPr algn="ctr"/>
            <a:r>
              <a:rPr lang="en-US" dirty="0">
                <a:latin typeface="Arial" panose="020B0604020202020204" pitchFamily="34" charset="0"/>
              </a:rPr>
              <a:t>(</a:t>
            </a:r>
            <a:r>
              <a:rPr lang="en-US" dirty="0">
                <a:latin typeface="Arial" panose="020B0604020202020204" pitchFamily="34" charset="0"/>
                <a:hlinkClick r:id="rId4"/>
              </a:rPr>
              <a:t>Amazon</a:t>
            </a:r>
            <a:r>
              <a:rPr lang="en-US" dirty="0">
                <a:latin typeface="Arial" panose="020B0604020202020204" pitchFamily="34" charset="0"/>
              </a:rPr>
              <a:t>)</a:t>
            </a:r>
            <a:endParaRPr lang="en-US" dirty="0"/>
          </a:p>
        </p:txBody>
      </p:sp>
      <p:sp>
        <p:nvSpPr>
          <p:cNvPr id="28" name="TextBox 27">
            <a:extLst>
              <a:ext uri="{FF2B5EF4-FFF2-40B4-BE49-F238E27FC236}">
                <a16:creationId xmlns:a16="http://schemas.microsoft.com/office/drawing/2014/main" id="{24277550-EAC0-4F9E-B082-FD52D8A7FBBA}"/>
              </a:ext>
            </a:extLst>
          </p:cNvPr>
          <p:cNvSpPr txBox="1"/>
          <p:nvPr/>
        </p:nvSpPr>
        <p:spPr>
          <a:xfrm>
            <a:off x="7173684" y="3821667"/>
            <a:ext cx="1197429" cy="369332"/>
          </a:xfrm>
          <a:prstGeom prst="rect">
            <a:avLst/>
          </a:prstGeom>
          <a:noFill/>
        </p:spPr>
        <p:txBody>
          <a:bodyPr wrap="square" rtlCol="0">
            <a:spAutoFit/>
          </a:bodyPr>
          <a:lstStyle/>
          <a:p>
            <a:pPr algn="ctr"/>
            <a:r>
              <a:rPr lang="en-US" dirty="0"/>
              <a:t>5V 0.8A</a:t>
            </a:r>
          </a:p>
        </p:txBody>
      </p:sp>
      <p:cxnSp>
        <p:nvCxnSpPr>
          <p:cNvPr id="29" name="Straight Connector 28">
            <a:extLst>
              <a:ext uri="{FF2B5EF4-FFF2-40B4-BE49-F238E27FC236}">
                <a16:creationId xmlns:a16="http://schemas.microsoft.com/office/drawing/2014/main" id="{F14BA208-A0C3-46E0-B1D6-11C0E58C2711}"/>
              </a:ext>
            </a:extLst>
          </p:cNvPr>
          <p:cNvCxnSpPr>
            <a:cxnSpLocks/>
          </p:cNvCxnSpPr>
          <p:nvPr/>
        </p:nvCxnSpPr>
        <p:spPr>
          <a:xfrm>
            <a:off x="9071882" y="1812470"/>
            <a:ext cx="0" cy="723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31A0F7-B053-4B20-88DE-D86B271E9929}"/>
              </a:ext>
            </a:extLst>
          </p:cNvPr>
          <p:cNvCxnSpPr>
            <a:cxnSpLocks/>
          </p:cNvCxnSpPr>
          <p:nvPr/>
        </p:nvCxnSpPr>
        <p:spPr>
          <a:xfrm>
            <a:off x="9263743" y="1812470"/>
            <a:ext cx="0" cy="7239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6B5DD48-9E1E-4632-847A-AE2A000C3CBB}"/>
              </a:ext>
            </a:extLst>
          </p:cNvPr>
          <p:cNvSpPr txBox="1"/>
          <p:nvPr/>
        </p:nvSpPr>
        <p:spPr>
          <a:xfrm>
            <a:off x="9263742" y="1959040"/>
            <a:ext cx="1564821" cy="369332"/>
          </a:xfrm>
          <a:prstGeom prst="rect">
            <a:avLst/>
          </a:prstGeom>
          <a:noFill/>
        </p:spPr>
        <p:txBody>
          <a:bodyPr wrap="square" rtlCol="0">
            <a:spAutoFit/>
          </a:bodyPr>
          <a:lstStyle/>
          <a:p>
            <a:pPr algn="ctr"/>
            <a:r>
              <a:rPr lang="en-US" dirty="0"/>
              <a:t>5 V 4A DC </a:t>
            </a:r>
          </a:p>
        </p:txBody>
      </p:sp>
      <p:sp>
        <p:nvSpPr>
          <p:cNvPr id="34" name="Rectangle: Rounded Corners 33">
            <a:extLst>
              <a:ext uri="{FF2B5EF4-FFF2-40B4-BE49-F238E27FC236}">
                <a16:creationId xmlns:a16="http://schemas.microsoft.com/office/drawing/2014/main" id="{115B535E-FD3A-4DC1-8B9E-91AD76D0A67F}"/>
              </a:ext>
            </a:extLst>
          </p:cNvPr>
          <p:cNvSpPr/>
          <p:nvPr/>
        </p:nvSpPr>
        <p:spPr>
          <a:xfrm>
            <a:off x="8215992" y="1247000"/>
            <a:ext cx="2095500" cy="52698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0" i="0" dirty="0">
                <a:effectLst/>
                <a:latin typeface="Arial" panose="020B0604020202020204" pitchFamily="34" charset="0"/>
              </a:rPr>
              <a:t>AC Power</a:t>
            </a:r>
            <a:endParaRPr lang="en-US" dirty="0"/>
          </a:p>
        </p:txBody>
      </p:sp>
      <p:sp>
        <p:nvSpPr>
          <p:cNvPr id="35" name="TextBox 34">
            <a:extLst>
              <a:ext uri="{FF2B5EF4-FFF2-40B4-BE49-F238E27FC236}">
                <a16:creationId xmlns:a16="http://schemas.microsoft.com/office/drawing/2014/main" id="{EF76CA73-CE10-4C6B-9FBA-64F1EE94E48D}"/>
              </a:ext>
            </a:extLst>
          </p:cNvPr>
          <p:cNvSpPr txBox="1"/>
          <p:nvPr/>
        </p:nvSpPr>
        <p:spPr>
          <a:xfrm>
            <a:off x="10591800" y="3795235"/>
            <a:ext cx="1832886" cy="369332"/>
          </a:xfrm>
          <a:prstGeom prst="rect">
            <a:avLst/>
          </a:prstGeom>
          <a:noFill/>
        </p:spPr>
        <p:txBody>
          <a:bodyPr wrap="square" rtlCol="0">
            <a:spAutoFit/>
          </a:bodyPr>
          <a:lstStyle/>
          <a:p>
            <a:pPr algn="ctr"/>
            <a:r>
              <a:rPr lang="en-US" dirty="0"/>
              <a:t>5V Up to 1.5A</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353778937"/>
              </p:ext>
            </p:extLst>
          </p:nvPr>
        </p:nvGraphicFramePr>
        <p:xfrm>
          <a:off x="609600" y="1295400"/>
          <a:ext cx="10972800" cy="370840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err="1"/>
                        <a:t>PocketBeagle</a:t>
                      </a:r>
                      <a:endParaRPr lang="en-US" dirty="0"/>
                    </a:p>
                  </a:txBody>
                  <a:tcPr/>
                </a:tc>
                <a:tc>
                  <a:txBody>
                    <a:bodyPr/>
                    <a:lstStyle/>
                    <a:p>
                      <a:r>
                        <a:rPr lang="en-US" dirty="0"/>
                        <a:t>No</a:t>
                      </a:r>
                    </a:p>
                  </a:txBody>
                  <a:tcPr/>
                </a:tc>
                <a:tc>
                  <a:txBody>
                    <a:bodyPr/>
                    <a:lstStyle/>
                    <a:p>
                      <a:r>
                        <a:rPr lang="en-US" dirty="0"/>
                        <a:t>-</a:t>
                      </a:r>
                    </a:p>
                  </a:txBody>
                  <a:tcPr/>
                </a:tc>
                <a:extLst>
                  <a:ext uri="{0D108BD9-81ED-4DB2-BD59-A6C34878D82A}">
                    <a16:rowId xmlns:a16="http://schemas.microsoft.com/office/drawing/2014/main" val="33313506"/>
                  </a:ext>
                </a:extLst>
              </a:tr>
              <a:tr h="370840">
                <a:tc>
                  <a:txBody>
                    <a:bodyPr/>
                    <a:lstStyle/>
                    <a:p>
                      <a:r>
                        <a:rPr lang="en-US" dirty="0"/>
                        <a:t>USB A Female Connector for </a:t>
                      </a:r>
                      <a:r>
                        <a:rPr lang="en-US" dirty="0" err="1"/>
                        <a:t>PocketBeagle</a:t>
                      </a:r>
                      <a:r>
                        <a:rPr lang="en-US" dirty="0"/>
                        <a:t> (</a:t>
                      </a:r>
                      <a:r>
                        <a:rPr lang="en-US" dirty="0" err="1">
                          <a:hlinkClick r:id="rId2"/>
                        </a:rPr>
                        <a:t>Sparkfun</a:t>
                      </a:r>
                      <a:r>
                        <a:rPr lang="en-US" dirty="0">
                          <a:hlinkClick r:id="rId2"/>
                        </a:rPr>
                        <a:t> 12700</a:t>
                      </a:r>
                      <a:r>
                        <a:rPr lang="en-US" dirty="0"/>
                        <a:t>)</a:t>
                      </a:r>
                    </a:p>
                  </a:txBody>
                  <a:tcPr/>
                </a:tc>
                <a:tc>
                  <a:txBody>
                    <a:bodyPr/>
                    <a:lstStyle/>
                    <a:p>
                      <a:r>
                        <a:rPr lang="en-US" dirty="0"/>
                        <a:t>Yes</a:t>
                      </a:r>
                    </a:p>
                  </a:txBody>
                  <a:tcPr/>
                </a:tc>
                <a:tc>
                  <a:txBody>
                    <a:bodyPr/>
                    <a:lstStyle/>
                    <a:p>
                      <a:r>
                        <a:rPr lang="en-US" dirty="0"/>
                        <a:t>4.50</a:t>
                      </a:r>
                    </a:p>
                  </a:txBody>
                  <a:tcPr/>
                </a:tc>
                <a:extLst>
                  <a:ext uri="{0D108BD9-81ED-4DB2-BD59-A6C34878D82A}">
                    <a16:rowId xmlns:a16="http://schemas.microsoft.com/office/drawing/2014/main" val="2595126612"/>
                  </a:ext>
                </a:extLst>
              </a:tr>
              <a:tr h="370840">
                <a:tc>
                  <a:txBody>
                    <a:bodyPr/>
                    <a:lstStyle/>
                    <a:p>
                      <a:r>
                        <a:rPr lang="en-US" dirty="0"/>
                        <a:t>Powered USB Hub (</a:t>
                      </a:r>
                      <a:r>
                        <a:rPr lang="en-US" dirty="0">
                          <a:latin typeface="Arial" panose="020B0604020202020204" pitchFamily="34" charset="0"/>
                          <a:hlinkClick r:id="rId3"/>
                        </a:rPr>
                        <a:t>Amazon</a:t>
                      </a:r>
                      <a:r>
                        <a:rPr lang="en-US" dirty="0">
                          <a:latin typeface="Arial" panose="020B0604020202020204" pitchFamily="34" charset="0"/>
                        </a:rPr>
                        <a:t>)</a:t>
                      </a:r>
                      <a:endParaRPr lang="en-US" dirty="0"/>
                    </a:p>
                  </a:txBody>
                  <a:tcPr/>
                </a:tc>
                <a:tc>
                  <a:txBody>
                    <a:bodyPr/>
                    <a:lstStyle/>
                    <a:p>
                      <a:r>
                        <a:rPr lang="en-US" dirty="0"/>
                        <a:t>Yes</a:t>
                      </a:r>
                    </a:p>
                  </a:txBody>
                  <a:tcPr/>
                </a:tc>
                <a:tc>
                  <a:txBody>
                    <a:bodyPr/>
                    <a:lstStyle/>
                    <a:p>
                      <a:r>
                        <a:rPr lang="en-US" dirty="0"/>
                        <a:t>20.42</a:t>
                      </a:r>
                    </a:p>
                  </a:txBody>
                  <a:tcPr/>
                </a:tc>
                <a:extLst>
                  <a:ext uri="{0D108BD9-81ED-4DB2-BD59-A6C34878D82A}">
                    <a16:rowId xmlns:a16="http://schemas.microsoft.com/office/drawing/2014/main" val="17574935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USB Speaker </a:t>
                      </a:r>
                      <a:r>
                        <a:rPr lang="en-US" dirty="0">
                          <a:latin typeface="Arial" panose="020B0604020202020204" pitchFamily="34" charset="0"/>
                        </a:rPr>
                        <a:t>(</a:t>
                      </a:r>
                      <a:r>
                        <a:rPr lang="en-US" dirty="0" err="1">
                          <a:latin typeface="Arial" panose="020B0604020202020204" pitchFamily="34" charset="0"/>
                          <a:hlinkClick r:id="rId4"/>
                        </a:rPr>
                        <a:t>Sparkfun</a:t>
                      </a:r>
                      <a:r>
                        <a:rPr lang="en-US" dirty="0">
                          <a:latin typeface="Arial" panose="020B0604020202020204" pitchFamily="34" charset="0"/>
                          <a:hlinkClick r:id="rId4"/>
                        </a:rPr>
                        <a:t> 18343</a:t>
                      </a:r>
                      <a:r>
                        <a:rPr lang="en-US" dirty="0">
                          <a:latin typeface="Arial" panose="020B0604020202020204" pitchFamily="34" charset="0"/>
                        </a:rPr>
                        <a:t>)</a:t>
                      </a:r>
                      <a:endParaRPr lang="en-US" dirty="0"/>
                    </a:p>
                  </a:txBody>
                  <a:tcPr/>
                </a:tc>
                <a:tc>
                  <a:txBody>
                    <a:bodyPr/>
                    <a:lstStyle/>
                    <a:p>
                      <a:r>
                        <a:rPr lang="en-US" dirty="0"/>
                        <a:t>Yes</a:t>
                      </a:r>
                    </a:p>
                  </a:txBody>
                  <a:tcPr/>
                </a:tc>
                <a:tc>
                  <a:txBody>
                    <a:bodyPr/>
                    <a:lstStyle/>
                    <a:p>
                      <a:r>
                        <a:rPr lang="en-US" dirty="0"/>
                        <a:t>9.85</a:t>
                      </a:r>
                    </a:p>
                  </a:txBody>
                  <a:tcPr/>
                </a:tc>
                <a:extLst>
                  <a:ext uri="{0D108BD9-81ED-4DB2-BD59-A6C34878D82A}">
                    <a16:rowId xmlns:a16="http://schemas.microsoft.com/office/drawing/2014/main" val="38628408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USB Microphone </a:t>
                      </a:r>
                      <a:r>
                        <a:rPr lang="en-US" dirty="0">
                          <a:latin typeface="Arial" panose="020B0604020202020204" pitchFamily="34" charset="0"/>
                        </a:rPr>
                        <a:t>(</a:t>
                      </a:r>
                      <a:r>
                        <a:rPr lang="en-US" dirty="0">
                          <a:latin typeface="Arial" panose="020B0604020202020204" pitchFamily="34" charset="0"/>
                          <a:hlinkClick r:id="rId5"/>
                        </a:rPr>
                        <a:t>Amazon</a:t>
                      </a:r>
                      <a:r>
                        <a:rPr lang="en-US" dirty="0">
                          <a:latin typeface="Arial" panose="020B0604020202020204" pitchFamily="34" charset="0"/>
                        </a:rPr>
                        <a:t>)</a:t>
                      </a:r>
                      <a:endParaRPr lang="en-US" dirty="0"/>
                    </a:p>
                  </a:txBody>
                  <a:tcPr/>
                </a:tc>
                <a:tc>
                  <a:txBody>
                    <a:bodyPr/>
                    <a:lstStyle/>
                    <a:p>
                      <a:r>
                        <a:rPr lang="en-US" dirty="0"/>
                        <a:t>Yes</a:t>
                      </a:r>
                    </a:p>
                  </a:txBody>
                  <a:tcPr/>
                </a:tc>
                <a:tc>
                  <a:txBody>
                    <a:bodyPr/>
                    <a:lstStyle/>
                    <a:p>
                      <a:r>
                        <a:rPr lang="en-US" dirty="0"/>
                        <a:t>28.99</a:t>
                      </a:r>
                    </a:p>
                  </a:txBody>
                  <a:tcPr/>
                </a:tc>
                <a:extLst>
                  <a:ext uri="{0D108BD9-81ED-4DB2-BD59-A6C34878D82A}">
                    <a16:rowId xmlns:a16="http://schemas.microsoft.com/office/drawing/2014/main" val="1698356184"/>
                  </a:ext>
                </a:extLst>
              </a:tr>
              <a:tr h="370840">
                <a:tc>
                  <a:txBody>
                    <a:bodyPr/>
                    <a:lstStyle/>
                    <a:p>
                      <a:r>
                        <a:rPr lang="en-US" dirty="0" err="1"/>
                        <a:t>Misc</a:t>
                      </a:r>
                      <a:r>
                        <a:rPr lang="en-US" dirty="0"/>
                        <a:t> OEDK components (wires, buttons, </a:t>
                      </a:r>
                      <a:r>
                        <a:rPr lang="en-US" dirty="0" err="1"/>
                        <a:t>etc</a:t>
                      </a:r>
                      <a:r>
                        <a:rPr lang="en-US" dirty="0"/>
                        <a:t>)</a:t>
                      </a:r>
                    </a:p>
                  </a:txBody>
                  <a:tcPr/>
                </a:tc>
                <a:tc>
                  <a:txBody>
                    <a:bodyPr/>
                    <a:lstStyle/>
                    <a:p>
                      <a:r>
                        <a:rPr lang="en-US" dirty="0"/>
                        <a:t>No</a:t>
                      </a:r>
                    </a:p>
                  </a:txBody>
                  <a:tcPr/>
                </a:tc>
                <a:tc>
                  <a:txBody>
                    <a:bodyPr/>
                    <a:lstStyle/>
                    <a:p>
                      <a:r>
                        <a:rPr lang="en-US" dirty="0"/>
                        <a:t>-</a:t>
                      </a:r>
                    </a:p>
                  </a:txBody>
                  <a:tcPr/>
                </a:tc>
                <a:extLst>
                  <a:ext uri="{0D108BD9-81ED-4DB2-BD59-A6C34878D82A}">
                    <a16:rowId xmlns:a16="http://schemas.microsoft.com/office/drawing/2014/main" val="1364489299"/>
                  </a:ext>
                </a:extLst>
              </a:tr>
              <a:tr h="370840">
                <a:tc>
                  <a:txBody>
                    <a:bodyPr/>
                    <a:lstStyle/>
                    <a:p>
                      <a:r>
                        <a:rPr lang="en-US" b="1" dirty="0"/>
                        <a:t>TOTAL</a:t>
                      </a:r>
                    </a:p>
                  </a:txBody>
                  <a:tcPr/>
                </a:tc>
                <a:tc>
                  <a:txBody>
                    <a:bodyPr/>
                    <a:lstStyle/>
                    <a:p>
                      <a:endParaRPr lang="en-US" dirty="0"/>
                    </a:p>
                  </a:txBody>
                  <a:tcPr/>
                </a:tc>
                <a:tc>
                  <a:txBody>
                    <a:bodyPr/>
                    <a:lstStyle/>
                    <a:p>
                      <a:r>
                        <a:rPr lang="en-US" dirty="0"/>
                        <a:t>63.76</a:t>
                      </a:r>
                    </a:p>
                  </a:txBody>
                  <a:tcPr/>
                </a:tc>
                <a:extLst>
                  <a:ext uri="{0D108BD9-81ED-4DB2-BD59-A6C34878D82A}">
                    <a16:rowId xmlns:a16="http://schemas.microsoft.com/office/drawing/2014/main" val="2337708406"/>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30231016"/>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60158349"/>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p:sp>
        <p:nvSpPr>
          <p:cNvPr id="5" name="TextBox 4">
            <a:extLst>
              <a:ext uri="{FF2B5EF4-FFF2-40B4-BE49-F238E27FC236}">
                <a16:creationId xmlns:a16="http://schemas.microsoft.com/office/drawing/2014/main" id="{EFC3AF2F-5129-4E58-8C1F-E53A6B15C3D5}"/>
              </a:ext>
            </a:extLst>
          </p:cNvPr>
          <p:cNvSpPr txBox="1"/>
          <p:nvPr/>
        </p:nvSpPr>
        <p:spPr>
          <a:xfrm>
            <a:off x="609600" y="5377934"/>
            <a:ext cx="10972800" cy="369332"/>
          </a:xfrm>
          <a:prstGeom prst="rect">
            <a:avLst/>
          </a:prstGeom>
          <a:noFill/>
        </p:spPr>
        <p:txBody>
          <a:bodyPr wrap="square" rtlCol="0">
            <a:spAutoFit/>
          </a:bodyPr>
          <a:lstStyle/>
          <a:p>
            <a:pPr algn="ctr"/>
            <a:r>
              <a:rPr lang="en-US" dirty="0"/>
              <a:t>Based on budget constraints I can definitely cut costs– this is what I’d ideally like to use though</a:t>
            </a:r>
          </a:p>
        </p:txBody>
      </p:sp>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8632</TotalTime>
  <Words>730</Words>
  <Application>Microsoft Office PowerPoint</Application>
  <PresentationFormat>Widescreen</PresentationFormat>
  <Paragraphs>89</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Diamond Grid 16x9</vt:lpstr>
      <vt:lpstr>ENGI 301  Dexter -  Proposal</vt:lpstr>
      <vt:lpstr>Background Information</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Prithve Shekar</cp:lastModifiedBy>
  <cp:revision>405</cp:revision>
  <dcterms:created xsi:type="dcterms:W3CDTF">2018-01-09T20:24:50Z</dcterms:created>
  <dcterms:modified xsi:type="dcterms:W3CDTF">2022-02-15T10:18:07Z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