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0"/>
  </p:notesMasterIdLst>
  <p:sldIdLst>
    <p:sldId id="256" r:id="rId3"/>
    <p:sldId id="265" r:id="rId4"/>
    <p:sldId id="257" r:id="rId5"/>
    <p:sldId id="260" r:id="rId6"/>
    <p:sldId id="261" r:id="rId7"/>
    <p:sldId id="263" r:id="rId8"/>
    <p:sldId id="264" r:id="rId9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Lato Black" panose="020B0604020202020204" charset="0"/>
      <p:bold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99"/>
    <a:srgbClr val="99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4365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44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0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16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94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744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1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</a:t>
            </a:r>
            <a:r>
              <a:rPr lang="en" sz="2900" b="1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THE HANGOVER 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209933" y="300615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</a:t>
            </a:r>
            <a:r>
              <a:rPr lang="en" sz="12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 19 . 09. 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  <p:sp>
        <p:nvSpPr>
          <p:cNvPr id="3" name="TextBox 2"/>
          <p:cNvSpPr txBox="1"/>
          <p:nvPr/>
        </p:nvSpPr>
        <p:spPr>
          <a:xfrm>
            <a:off x="1756880" y="3153903"/>
            <a:ext cx="4019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Lato" panose="020B0604020202020204" charset="0"/>
              </a:rPr>
              <a:t>LEARNING NEVER EXHAUSTS YOUR MIND!!!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VIDEO ANALYTICS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275" y="2997204"/>
            <a:ext cx="4559100" cy="3777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5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494629" y="805550"/>
            <a:ext cx="8238600" cy="36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5901" y="1438382"/>
            <a:ext cx="8178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  <a:latin typeface="Lato" panose="020B0604020202020204" charset="0"/>
              </a:rPr>
              <a:t>Most of the banks use human resources for the premises surveillance.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  <a:latin typeface="Lato" panose="020B0604020202020204" charset="0"/>
              </a:rPr>
              <a:t>Unfortunately  it has not done efficiently that </a:t>
            </a:r>
            <a:r>
              <a:rPr lang="en-US" b="1" dirty="0" smtClean="0">
                <a:solidFill>
                  <a:srgbClr val="FF0000"/>
                </a:solidFill>
              </a:rPr>
              <a:t>challenges </a:t>
            </a:r>
            <a:r>
              <a:rPr lang="en-US" b="1" dirty="0">
                <a:solidFill>
                  <a:srgbClr val="FF0000"/>
                </a:solidFill>
              </a:rPr>
              <a:t>the robustness of a banking </a:t>
            </a:r>
            <a:r>
              <a:rPr lang="en-US" b="1" dirty="0" smtClean="0">
                <a:solidFill>
                  <a:srgbClr val="FF0000"/>
                </a:solidFill>
              </a:rPr>
              <a:t>system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Improper security aspects influence the illegal activities which in turn lead to a great financial loss to the organization.</a:t>
            </a:r>
          </a:p>
          <a:p>
            <a:pPr algn="just"/>
            <a:endParaRPr lang="en-US" dirty="0" smtClean="0">
              <a:solidFill>
                <a:srgbClr val="FF0000"/>
              </a:solidFill>
              <a:latin typeface="Lato" panose="020B0604020202020204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Lato" panose="020B0604020202020204" charset="0"/>
              </a:rPr>
              <a:t>By </a:t>
            </a:r>
            <a:r>
              <a:rPr lang="en-US" b="1" dirty="0" err="1">
                <a:solidFill>
                  <a:srgbClr val="0000CC"/>
                </a:solidFill>
                <a:latin typeface="Lato" panose="020B0604020202020204" charset="0"/>
              </a:rPr>
              <a:t>utilising</a:t>
            </a:r>
            <a:r>
              <a:rPr lang="en-US" b="1" dirty="0">
                <a:solidFill>
                  <a:srgbClr val="0000CC"/>
                </a:solidFill>
                <a:latin typeface="Lato" panose="020B0604020202020204" charset="0"/>
              </a:rPr>
              <a:t> their current surveillance networks to allow security to respond to events as they occur and search and filter video to speed post-event investigations, video analytics software enables banks and financial institutions to boost safety and situational awareness. With visibility into </a:t>
            </a:r>
            <a:r>
              <a:rPr lang="en-US" b="1" dirty="0" err="1">
                <a:solidFill>
                  <a:srgbClr val="0000CC"/>
                </a:solidFill>
                <a:latin typeface="Lato" panose="020B0604020202020204" charset="0"/>
              </a:rPr>
              <a:t>behavioural</a:t>
            </a:r>
            <a:r>
              <a:rPr lang="en-US" b="1" dirty="0">
                <a:solidFill>
                  <a:srgbClr val="0000CC"/>
                </a:solidFill>
                <a:latin typeface="Lato" panose="020B0604020202020204" charset="0"/>
              </a:rPr>
              <a:t> trends and foot traffic across bank branches, finance </a:t>
            </a:r>
            <a:r>
              <a:rPr lang="en-US" b="1" dirty="0" err="1">
                <a:solidFill>
                  <a:srgbClr val="0000CC"/>
                </a:solidFill>
                <a:latin typeface="Lato" panose="020B0604020202020204" charset="0"/>
              </a:rPr>
              <a:t>organisations</a:t>
            </a:r>
            <a:r>
              <a:rPr lang="en-US" b="1" dirty="0">
                <a:solidFill>
                  <a:srgbClr val="0000CC"/>
                </a:solidFill>
                <a:latin typeface="Lato" panose="020B0604020202020204" charset="0"/>
              </a:rPr>
              <a:t> can extend the value of video to operational and marketing business units by aggregating video-generated data. This will enable them to make data-driven decisions about how to improve customer service, building layouts, and security procedures.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585631" y="32544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</a:t>
            </a:r>
            <a:r>
              <a:rPr lang="en" sz="2000" dirty="0" smtClean="0">
                <a:solidFill>
                  <a:srgbClr val="4A4548"/>
                </a:solidFill>
                <a:highlight>
                  <a:srgbClr val="FFFFFF"/>
                </a:highlight>
              </a:rPr>
              <a:t>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503433" y="726784"/>
            <a:ext cx="8568648" cy="407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selected??</a:t>
            </a:r>
            <a:r>
              <a:rPr lang="en" sz="1400" dirty="0">
                <a:solidFill>
                  <a:srgbClr val="FF0000"/>
                </a:solidFill>
                <a:highlight>
                  <a:srgbClr val="FFFFFF"/>
                </a:highlight>
              </a:rPr>
              <a:t/>
            </a:r>
            <a:br>
              <a:rPr lang="en" sz="1400" dirty="0">
                <a:solidFill>
                  <a:srgbClr val="FF0000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</a:t>
            </a:r>
            <a:r>
              <a:rPr lang="en-US" sz="1600" b="0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Computer Vision API is part of the Cognitive Services suite and is used to retrieve information about each image</a:t>
            </a:r>
            <a:r>
              <a:rPr lang="en-US" sz="1600" b="0" dirty="0" smtClean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.</a:t>
            </a:r>
            <a:br>
              <a:rPr lang="en-US" sz="1600" b="0" dirty="0" smtClean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</a:br>
            <a:r>
              <a:rPr lang="en-US" sz="1600" b="0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Azure Functions provides the back-end API for the web application. This platform also provides event processing for uploaded images</a:t>
            </a:r>
            <a:r>
              <a:rPr lang="en-US" sz="1600" b="0" dirty="0" smtClean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.</a:t>
            </a:r>
            <a:br>
              <a:rPr lang="en-US" sz="1600" b="0" dirty="0" smtClean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sym typeface="Wingdings" panose="05000000000000000000" pitchFamily="2" charset="2"/>
              </a:rPr>
            </a:br>
            <a:r>
              <a:rPr lang="en-US" sz="1600" b="0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Azure Event Grid triggers an event when a new image is uploaded to blob storage. The image is then processed with Azure functions</a:t>
            </a:r>
            <a:r>
              <a:rPr lang="en-US" sz="1600" b="0" dirty="0" smtClean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.</a:t>
            </a:r>
            <a:br>
              <a:rPr lang="en-US" sz="1600" b="0" dirty="0" smtClean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sym typeface="Wingdings" panose="05000000000000000000" pitchFamily="2" charset="2"/>
              </a:rPr>
            </a:br>
            <a:r>
              <a:rPr lang="en-US" sz="1600" b="0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</a:t>
            </a:r>
            <a:r>
              <a:rPr lang="en-US" sz="1600" b="0" dirty="0" smtClean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Azure </a:t>
            </a:r>
            <a:r>
              <a:rPr lang="en-US" sz="1600" b="0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Blob Storage stores all of the image files that are uploaded into the web application, as well any static files that the web application consumes</a:t>
            </a:r>
            <a:r>
              <a:rPr lang="en-US" sz="1600" b="0" dirty="0" smtClean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.</a:t>
            </a:r>
            <a:br>
              <a:rPr lang="en-US" sz="1600" b="0" dirty="0" smtClean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sym typeface="Wingdings" panose="05000000000000000000" pitchFamily="2" charset="2"/>
              </a:rPr>
            </a:br>
            <a:r>
              <a:rPr lang="en-US" sz="1600" b="0" dirty="0" smtClean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Azure </a:t>
            </a:r>
            <a:r>
              <a:rPr lang="en-US" sz="1600" b="0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Cosmos DB stores metadata about each image that is uploaded, including the results of the processing from Computer Vision API.</a:t>
            </a:r>
            <a:r>
              <a:rPr lang="en" sz="1600" b="0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/>
            </a:r>
            <a:br>
              <a:rPr lang="en" sz="1600" b="0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</a:br>
            <a:endParaRPr sz="1600" dirty="0">
              <a:solidFill>
                <a:schemeClr val="bg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494629" y="805550"/>
            <a:ext cx="8238600" cy="31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967" y="1222625"/>
            <a:ext cx="360623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latin typeface="Lato" panose="020B0604020202020204" charset="0"/>
              </a:rPr>
              <a:t>Objectives of the proposed solution: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CC"/>
                </a:solidFill>
                <a:latin typeface="Lato" panose="020B0604020202020204" charset="0"/>
              </a:rPr>
              <a:t>Recognize the number of </a:t>
            </a:r>
            <a:r>
              <a:rPr lang="en-US" b="1" dirty="0" smtClean="0">
                <a:solidFill>
                  <a:srgbClr val="0000CC"/>
                </a:solidFill>
                <a:latin typeface="Lato" panose="020B0604020202020204" charset="0"/>
              </a:rPr>
              <a:t>persons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0000CC"/>
                </a:solidFill>
                <a:latin typeface="Lato" panose="020B0604020202020204" charset="0"/>
              </a:rPr>
              <a:t>Detection </a:t>
            </a:r>
            <a:r>
              <a:rPr lang="en-US" b="1" dirty="0">
                <a:solidFill>
                  <a:srgbClr val="0000CC"/>
                </a:solidFill>
                <a:latin typeface="Lato" panose="020B0604020202020204" charset="0"/>
              </a:rPr>
              <a:t>of a human </a:t>
            </a:r>
            <a:endParaRPr lang="en-US" b="1" dirty="0" smtClean="0">
              <a:solidFill>
                <a:srgbClr val="0000CC"/>
              </a:solidFill>
              <a:latin typeface="Lato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0000CC"/>
                </a:solidFill>
                <a:latin typeface="Lato" panose="020B0604020202020204" charset="0"/>
              </a:rPr>
              <a:t>Detection </a:t>
            </a:r>
            <a:r>
              <a:rPr lang="en-US" b="1" dirty="0">
                <a:solidFill>
                  <a:srgbClr val="0000CC"/>
                </a:solidFill>
                <a:latin typeface="Lato" panose="020B0604020202020204" charset="0"/>
              </a:rPr>
              <a:t>of facial expression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7480" y="1550511"/>
            <a:ext cx="43665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99"/>
                </a:solidFill>
                <a:latin typeface="Lato" panose="020B0604020202020204" charset="0"/>
              </a:rPr>
              <a:t>Algorithms focused in the proposed method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80" y="1831805"/>
            <a:ext cx="4025649" cy="23648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0966" y="2499898"/>
            <a:ext cx="39144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</a:rPr>
              <a:t>The proposed model </a:t>
            </a:r>
            <a:r>
              <a:rPr lang="en-US" b="1" dirty="0">
                <a:solidFill>
                  <a:srgbClr val="7030A0"/>
                </a:solidFill>
              </a:rPr>
              <a:t>is </a:t>
            </a:r>
            <a:r>
              <a:rPr lang="en-US" b="1" dirty="0" smtClean="0">
                <a:solidFill>
                  <a:srgbClr val="7030A0"/>
                </a:solidFill>
              </a:rPr>
              <a:t>scalable.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</a:rPr>
              <a:t>Hence </a:t>
            </a:r>
            <a:r>
              <a:rPr lang="en-US" b="1" dirty="0">
                <a:solidFill>
                  <a:srgbClr val="7030A0"/>
                </a:solidFill>
              </a:rPr>
              <a:t>the additional updates to the existing model could be easily done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</a:rPr>
              <a:t>As it uses machine </a:t>
            </a:r>
            <a:r>
              <a:rPr lang="en-US" b="1" dirty="0">
                <a:solidFill>
                  <a:srgbClr val="7030A0"/>
                </a:solidFill>
              </a:rPr>
              <a:t>learning and deep </a:t>
            </a:r>
            <a:r>
              <a:rPr lang="en-US" b="1" dirty="0" smtClean="0">
                <a:solidFill>
                  <a:srgbClr val="7030A0"/>
                </a:solidFill>
              </a:rPr>
              <a:t>learning concepts,  it can </a:t>
            </a:r>
            <a:r>
              <a:rPr lang="en-US" b="1" dirty="0">
                <a:solidFill>
                  <a:srgbClr val="7030A0"/>
                </a:solidFill>
              </a:rPr>
              <a:t>precisely work and bring </a:t>
            </a:r>
            <a:r>
              <a:rPr lang="en-US" b="1" dirty="0" smtClean="0">
                <a:solidFill>
                  <a:srgbClr val="7030A0"/>
                </a:solidFill>
              </a:rPr>
              <a:t>out accurate </a:t>
            </a:r>
            <a:r>
              <a:rPr lang="en-US" b="1" dirty="0">
                <a:solidFill>
                  <a:srgbClr val="7030A0"/>
                </a:solidFill>
              </a:rPr>
              <a:t>results and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</a:rPr>
              <a:t>the proposed prototype is </a:t>
            </a:r>
            <a:r>
              <a:rPr lang="en-US" b="1" dirty="0">
                <a:solidFill>
                  <a:srgbClr val="7030A0"/>
                </a:solidFill>
              </a:rPr>
              <a:t>expected </a:t>
            </a:r>
            <a:r>
              <a:rPr lang="en-US" b="1" dirty="0" smtClean="0">
                <a:solidFill>
                  <a:srgbClr val="7030A0"/>
                </a:solidFill>
              </a:rPr>
              <a:t>to be </a:t>
            </a:r>
            <a:r>
              <a:rPr lang="en-US" b="1" dirty="0">
                <a:solidFill>
                  <a:srgbClr val="7030A0"/>
                </a:solidFill>
              </a:rPr>
              <a:t>trained by itself for various cases.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 dirty="0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 dirty="0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85" y="647772"/>
            <a:ext cx="5575821" cy="37148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0302" y="4551452"/>
            <a:ext cx="6729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: </a:t>
            </a:r>
            <a:r>
              <a:rPr lang="en-US" b="1" dirty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https://github.com/prithvi-17/video-analytics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9712" y="154705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Thank You</a:t>
            </a:r>
            <a:endParaRPr sz="3600" dirty="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278013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</a:t>
            </a:r>
            <a:r>
              <a:rPr lang="en" sz="1500" dirty="0" smtClean="0"/>
              <a:t>names: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Wingdings" panose="05000000000000000000" pitchFamily="2" charset="2"/>
              <a:buChar char="v"/>
            </a:pPr>
            <a:r>
              <a:rPr lang="en" sz="1500" dirty="0" smtClean="0"/>
              <a:t>PRITHVIRAJ</a:t>
            </a:r>
            <a:endParaRPr lang="en" sz="1500" dirty="0"/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Wingdings" panose="05000000000000000000" pitchFamily="2" charset="2"/>
              <a:buChar char="v"/>
            </a:pPr>
            <a:r>
              <a:rPr lang="en" sz="1500" dirty="0" smtClean="0"/>
              <a:t>SAKTHI SAIRAM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Wingdings" panose="05000000000000000000" pitchFamily="2" charset="2"/>
              <a:buChar char="v"/>
            </a:pPr>
            <a:r>
              <a:rPr lang="en" sz="1500" dirty="0" smtClean="0"/>
              <a:t>PRASSANA KUMAR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Wingdings" panose="05000000000000000000" pitchFamily="2" charset="2"/>
              <a:buChar char="v"/>
            </a:pPr>
            <a:r>
              <a:rPr lang="en" sz="1500" dirty="0" smtClean="0"/>
              <a:t>MOHAMMED ASLAM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338</Words>
  <Application>Microsoft Office PowerPoint</Application>
  <PresentationFormat>On-screen Show (16:9)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Wingdings</vt:lpstr>
      <vt:lpstr>Trebuchet MS</vt:lpstr>
      <vt:lpstr>Lato Black</vt:lpstr>
      <vt:lpstr>Times New Roman</vt:lpstr>
      <vt:lpstr>Lato</vt:lpstr>
      <vt:lpstr>TI Template</vt:lpstr>
      <vt:lpstr>TI Template</vt:lpstr>
      <vt:lpstr>Bank of Baroda Hackathon - 2022                       </vt:lpstr>
      <vt:lpstr>VIDEO ANALYTICS</vt:lpstr>
      <vt:lpstr>Problem Statement?</vt:lpstr>
      <vt:lpstr>Azure tools or resources</vt:lpstr>
      <vt:lpstr>Any Supporting Functional Documents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cp:lastModifiedBy>Admin</cp:lastModifiedBy>
  <cp:revision>16</cp:revision>
  <dcterms:modified xsi:type="dcterms:W3CDTF">2022-09-20T18:01:40Z</dcterms:modified>
</cp:coreProperties>
</file>