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31" r:id="rId5"/>
    <p:sldId id="619" r:id="rId6"/>
    <p:sldId id="618" r:id="rId7"/>
    <p:sldId id="541" r:id="rId8"/>
    <p:sldId id="623" r:id="rId9"/>
    <p:sldId id="624" r:id="rId10"/>
    <p:sldId id="2432" r:id="rId11"/>
    <p:sldId id="24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2D91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2BC7F-395A-4A5D-99C7-32233FCE6619}" v="923" dt="2019-11-18T17:00:15.396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293" autoAdjust="0"/>
  </p:normalViewPr>
  <p:slideViewPr>
    <p:cSldViewPr snapToGrid="0" showGuides="1">
      <p:cViewPr>
        <p:scale>
          <a:sx n="58" d="100"/>
          <a:sy n="58" d="100"/>
        </p:scale>
        <p:origin x="572" y="3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6134100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62A88-8D01-4EEB-987B-C20C4ED2278B}"/>
              </a:ext>
            </a:extLst>
          </p:cNvPr>
          <p:cNvGrpSpPr/>
          <p:nvPr userDrawn="1"/>
        </p:nvGrpSpPr>
        <p:grpSpPr>
          <a:xfrm>
            <a:off x="1496753" y="0"/>
            <a:ext cx="7113847" cy="6858000"/>
            <a:chOff x="1496753" y="0"/>
            <a:chExt cx="7113847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03F670-3017-4D1F-A3C8-DD0F1546BE63}"/>
                </a:ext>
              </a:extLst>
            </p:cNvPr>
            <p:cNvSpPr/>
            <p:nvPr userDrawn="1"/>
          </p:nvSpPr>
          <p:spPr>
            <a:xfrm>
              <a:off x="2126037" y="0"/>
              <a:ext cx="6484563" cy="685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55742" y="759742"/>
              <a:ext cx="5578882" cy="5549523"/>
            </a:xfrm>
            <a:prstGeom prst="ellipse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5D7C1C-9CF4-47B3-9ABC-8F0E2CE6CD31}"/>
                </a:ext>
              </a:extLst>
            </p:cNvPr>
            <p:cNvSpPr/>
            <p:nvPr userDrawn="1"/>
          </p:nvSpPr>
          <p:spPr>
            <a:xfrm rot="10800000">
              <a:off x="3192203" y="6397343"/>
              <a:ext cx="1684558" cy="460657"/>
            </a:xfrm>
            <a:custGeom>
              <a:avLst/>
              <a:gdLst>
                <a:gd name="connsiteX0" fmla="*/ 0 w 1684558"/>
                <a:gd name="connsiteY0" fmla="*/ 0 h 460657"/>
                <a:gd name="connsiteX1" fmla="*/ 1684558 w 1684558"/>
                <a:gd name="connsiteY1" fmla="*/ 0 h 460657"/>
                <a:gd name="connsiteX2" fmla="*/ 1670866 w 1684558"/>
                <a:gd name="connsiteY2" fmla="*/ 22419 h 460657"/>
                <a:gd name="connsiteX3" fmla="*/ 842279 w 1684558"/>
                <a:gd name="connsiteY3" fmla="*/ 460657 h 460657"/>
                <a:gd name="connsiteX4" fmla="*/ 13692 w 1684558"/>
                <a:gd name="connsiteY4" fmla="*/ 22419 h 460657"/>
                <a:gd name="connsiteX5" fmla="*/ 0 w 1684558"/>
                <a:gd name="connsiteY5" fmla="*/ 0 h 4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4558" h="460657">
                  <a:moveTo>
                    <a:pt x="0" y="0"/>
                  </a:moveTo>
                  <a:lnTo>
                    <a:pt x="1684558" y="0"/>
                  </a:lnTo>
                  <a:lnTo>
                    <a:pt x="1670866" y="22419"/>
                  </a:lnTo>
                  <a:cubicBezTo>
                    <a:pt x="1491295" y="286821"/>
                    <a:pt x="1187195" y="460657"/>
                    <a:pt x="842279" y="460657"/>
                  </a:cubicBezTo>
                  <a:cubicBezTo>
                    <a:pt x="497363" y="460657"/>
                    <a:pt x="193263" y="286821"/>
                    <a:pt x="13692" y="224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B53361-3F22-4468-B6F8-71E345F70770}"/>
                </a:ext>
              </a:extLst>
            </p:cNvPr>
            <p:cNvSpPr/>
            <p:nvPr userDrawn="1"/>
          </p:nvSpPr>
          <p:spPr>
            <a:xfrm>
              <a:off x="1496753" y="0"/>
              <a:ext cx="2057848" cy="562736"/>
            </a:xfrm>
            <a:custGeom>
              <a:avLst/>
              <a:gdLst>
                <a:gd name="connsiteX0" fmla="*/ 0 w 1684558"/>
                <a:gd name="connsiteY0" fmla="*/ 0 h 460657"/>
                <a:gd name="connsiteX1" fmla="*/ 1684558 w 1684558"/>
                <a:gd name="connsiteY1" fmla="*/ 0 h 460657"/>
                <a:gd name="connsiteX2" fmla="*/ 1670866 w 1684558"/>
                <a:gd name="connsiteY2" fmla="*/ 22419 h 460657"/>
                <a:gd name="connsiteX3" fmla="*/ 842279 w 1684558"/>
                <a:gd name="connsiteY3" fmla="*/ 460657 h 460657"/>
                <a:gd name="connsiteX4" fmla="*/ 13692 w 1684558"/>
                <a:gd name="connsiteY4" fmla="*/ 22419 h 460657"/>
                <a:gd name="connsiteX5" fmla="*/ 0 w 1684558"/>
                <a:gd name="connsiteY5" fmla="*/ 0 h 4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4558" h="460657">
                  <a:moveTo>
                    <a:pt x="0" y="0"/>
                  </a:moveTo>
                  <a:lnTo>
                    <a:pt x="1684558" y="0"/>
                  </a:lnTo>
                  <a:lnTo>
                    <a:pt x="1670866" y="22419"/>
                  </a:lnTo>
                  <a:cubicBezTo>
                    <a:pt x="1491295" y="286821"/>
                    <a:pt x="1187195" y="460657"/>
                    <a:pt x="842279" y="460657"/>
                  </a:cubicBezTo>
                  <a:cubicBezTo>
                    <a:pt x="497363" y="460657"/>
                    <a:pt x="193263" y="286821"/>
                    <a:pt x="13692" y="224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Oval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9" name="Oval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0" name="Oval 49"/>
          <p:cNvSpPr/>
          <p:nvPr/>
        </p:nvSpPr>
        <p:spPr>
          <a:xfrm>
            <a:off x="5310052" y="353560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47" name="Oval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8" name="Oval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9" name="Oval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0" name="Oval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Picture Placeholder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Tx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6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0" y="1036565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0" y="2296952"/>
            <a:ext cx="4514851" cy="377999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0" y="1675127"/>
            <a:ext cx="4484700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0"/>
          </a:xfrm>
        </p:spPr>
        <p:txBody>
          <a:bodyPr>
            <a:normAutofit/>
          </a:bodyPr>
          <a:lstStyle>
            <a:lvl1pPr>
              <a:defRPr sz="14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22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2" y="0"/>
            <a:ext cx="471837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F9926E-25B3-407D-917B-4D2ADAA46630}"/>
              </a:ext>
            </a:extLst>
          </p:cNvPr>
          <p:cNvGrpSpPr/>
          <p:nvPr userDrawn="1"/>
        </p:nvGrpSpPr>
        <p:grpSpPr>
          <a:xfrm>
            <a:off x="1104900" y="759742"/>
            <a:ext cx="11017937" cy="6098257"/>
            <a:chOff x="1104900" y="759742"/>
            <a:chExt cx="11017937" cy="6098257"/>
          </a:xfrm>
        </p:grpSpPr>
        <p:sp>
          <p:nvSpPr>
            <p:cNvPr id="22" name="Oval 21"/>
            <p:cNvSpPr/>
            <p:nvPr userDrawn="1"/>
          </p:nvSpPr>
          <p:spPr>
            <a:xfrm>
              <a:off x="1104900" y="759742"/>
              <a:ext cx="5578882" cy="5549523"/>
            </a:xfrm>
            <a:prstGeom prst="ellipse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27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74FC2C-96CE-4523-B50F-ADC18C0A998B}"/>
                </a:ext>
              </a:extLst>
            </p:cNvPr>
            <p:cNvSpPr/>
            <p:nvPr userDrawn="1"/>
          </p:nvSpPr>
          <p:spPr>
            <a:xfrm rot="10800000">
              <a:off x="8439878" y="5850862"/>
              <a:ext cx="3682959" cy="1007137"/>
            </a:xfrm>
            <a:custGeom>
              <a:avLst/>
              <a:gdLst>
                <a:gd name="connsiteX0" fmla="*/ 0 w 1684558"/>
                <a:gd name="connsiteY0" fmla="*/ 0 h 460657"/>
                <a:gd name="connsiteX1" fmla="*/ 1684558 w 1684558"/>
                <a:gd name="connsiteY1" fmla="*/ 0 h 460657"/>
                <a:gd name="connsiteX2" fmla="*/ 1670866 w 1684558"/>
                <a:gd name="connsiteY2" fmla="*/ 22419 h 460657"/>
                <a:gd name="connsiteX3" fmla="*/ 842279 w 1684558"/>
                <a:gd name="connsiteY3" fmla="*/ 460657 h 460657"/>
                <a:gd name="connsiteX4" fmla="*/ 13692 w 1684558"/>
                <a:gd name="connsiteY4" fmla="*/ 22419 h 460657"/>
                <a:gd name="connsiteX5" fmla="*/ 0 w 1684558"/>
                <a:gd name="connsiteY5" fmla="*/ 0 h 4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4558" h="460657">
                  <a:moveTo>
                    <a:pt x="0" y="0"/>
                  </a:moveTo>
                  <a:lnTo>
                    <a:pt x="1684558" y="0"/>
                  </a:lnTo>
                  <a:lnTo>
                    <a:pt x="1670866" y="22419"/>
                  </a:lnTo>
                  <a:cubicBezTo>
                    <a:pt x="1491295" y="286821"/>
                    <a:pt x="1187195" y="460657"/>
                    <a:pt x="842279" y="460657"/>
                  </a:cubicBezTo>
                  <a:cubicBezTo>
                    <a:pt x="497363" y="460657"/>
                    <a:pt x="193263" y="286821"/>
                    <a:pt x="13692" y="224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0" r:id="rId3"/>
    <p:sldLayoutId id="2147483661" r:id="rId4"/>
    <p:sldLayoutId id="2147483662" r:id="rId5"/>
    <p:sldLayoutId id="2147483650" r:id="rId6"/>
    <p:sldLayoutId id="2147483664" r:id="rId7"/>
    <p:sldLayoutId id="2147483665" r:id="rId8"/>
    <p:sldLayoutId id="2147483677" r:id="rId9"/>
    <p:sldLayoutId id="2147483673" r:id="rId10"/>
    <p:sldLayoutId id="2147483674" r:id="rId11"/>
    <p:sldLayoutId id="2147483680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450" dirty="0">
                <a:cs typeface="Calibri Light"/>
              </a:rPr>
              <a:t>DS Project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dirty="0">
                <a:cs typeface="Calibri"/>
              </a:rPr>
              <a:t>Spell checker</a:t>
            </a:r>
          </a:p>
        </p:txBody>
      </p:sp>
      <p:sp>
        <p:nvSpPr>
          <p:cNvPr id="4" name="Shape 61">
            <a:extLst>
              <a:ext uri="{FF2B5EF4-FFF2-40B4-BE49-F238E27FC236}">
                <a16:creationId xmlns:a16="http://schemas.microsoft.com/office/drawing/2014/main" id="{625B36F4-53C1-47BC-9D79-A1CCEA3F4135}"/>
              </a:ext>
            </a:extLst>
          </p:cNvPr>
          <p:cNvSpPr/>
          <p:nvPr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algn="ctr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2400" b="1" i="0" spc="600" dirty="0">
              <a:solidFill>
                <a:srgbClr val="2F3342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Trying to understand</a:t>
            </a:r>
            <a:br>
              <a:rPr lang="en-US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What is a "TRIE"</a:t>
            </a:r>
            <a:endParaRPr lang="en-US" dirty="0">
              <a:cs typeface="Calibri"/>
            </a:endParaRPr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Shape 61">
            <a:extLst>
              <a:ext uri="{FF2B5EF4-FFF2-40B4-BE49-F238E27FC236}">
                <a16:creationId xmlns:a16="http://schemas.microsoft.com/office/drawing/2014/main" id="{402B4454-AA07-43AE-8816-D5E7640A1D16}"/>
              </a:ext>
            </a:extLst>
          </p:cNvPr>
          <p:cNvSpPr/>
          <p:nvPr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2400" b="1" i="0" spc="600" dirty="0">
              <a:solidFill>
                <a:srgbClr val="2F3342"/>
              </a:solidFill>
              <a:latin typeface="+mn-lt"/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3148BF-EBAF-4689-91FD-3B4EFB6E2F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513" t="729" r="-1681" b="29896"/>
          <a:stretch/>
        </p:blipFill>
        <p:spPr>
          <a:xfrm>
            <a:off x="971035" y="1"/>
            <a:ext cx="6144411" cy="6871381"/>
          </a:xfrm>
          <a:ln>
            <a:solidFill>
              <a:srgbClr val="4472C4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7DC1A3-F8A0-4E83-9302-E0B5913DB461}"/>
              </a:ext>
            </a:extLst>
          </p:cNvPr>
          <p:cNvSpPr txBox="1"/>
          <p:nvPr/>
        </p:nvSpPr>
        <p:spPr>
          <a:xfrm>
            <a:off x="7622507" y="2742698"/>
            <a:ext cx="40100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 </a:t>
            </a:r>
            <a:r>
              <a:rPr lang="en-US" err="1">
                <a:cs typeface="Calibri"/>
              </a:rPr>
              <a:t>trie</a:t>
            </a:r>
            <a:r>
              <a:rPr lang="en-US" dirty="0">
                <a:cs typeface="Calibri"/>
              </a:rPr>
              <a:t> is a tree-like data structure where in the nodes of the tree store the entire alphabet, </a:t>
            </a:r>
          </a:p>
          <a:p>
            <a:r>
              <a:rPr lang="en-US" dirty="0">
                <a:cs typeface="Calibri"/>
              </a:rPr>
              <a:t>and </a:t>
            </a:r>
          </a:p>
          <a:p>
            <a:r>
              <a:rPr lang="en-US" dirty="0">
                <a:cs typeface="Calibri"/>
              </a:rPr>
              <a:t>string/words can be retrieved by traversing down a branch path of the tree</a:t>
            </a:r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FC28A17F-B334-4D3F-B9ED-272C34BE9B48}"/>
              </a:ext>
            </a:extLst>
          </p:cNvPr>
          <p:cNvSpPr/>
          <p:nvPr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algn="ctr">
              <a:buFont typeface="Arial" panose="020B0604020202020204" pitchFamily="34" charset="0"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spc="600" dirty="0">
                <a:solidFill>
                  <a:srgbClr val="2F3342"/>
                </a:solidFill>
                <a:latin typeface="Calibri"/>
                <a:cs typeface="Calibri"/>
              </a:rPr>
              <a:t>DS</a:t>
            </a:r>
            <a:r>
              <a:rPr lang="en-US" sz="2400" b="1" spc="600" baseline="30000" dirty="0">
                <a:solidFill>
                  <a:srgbClr val="2F3342"/>
                </a:solidFill>
                <a:latin typeface="Calibri"/>
                <a:cs typeface="Calibri"/>
              </a:rPr>
              <a:t> </a:t>
            </a:r>
            <a:r>
              <a:rPr lang="en-US" sz="2400" b="1" spc="600" dirty="0">
                <a:solidFill>
                  <a:schemeClr val="accent1"/>
                </a:solidFill>
                <a:latin typeface="Calibri"/>
                <a:cs typeface="Calibri"/>
              </a:rPr>
              <a:t>PROJECT</a:t>
            </a:r>
            <a:endParaRPr lang="en-US" sz="2400" b="1" i="0" spc="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1BA3C2-F1F4-44BA-87DB-CB627A8B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1" y="-2463"/>
            <a:ext cx="11423820" cy="44636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470FF5-6BD2-46F7-AB43-76CC8D1A50FE}"/>
              </a:ext>
            </a:extLst>
          </p:cNvPr>
          <p:cNvSpPr txBox="1"/>
          <p:nvPr/>
        </p:nvSpPr>
        <p:spPr>
          <a:xfrm>
            <a:off x="759940" y="4642021"/>
            <a:ext cx="86744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From root the array of pointers then points to subsequent positions on following arrays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Which then at the end points to a null filled alphabet array that has the end key.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8" descr="Designed Coffee" title="Designed Coffee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  <p:sp>
        <p:nvSpPr>
          <p:cNvPr id="8" name="Oval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86DD3-8E19-4772-9AEB-090982C26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9050"/>
            <a:ext cx="8179968" cy="6886575"/>
          </a:xfrm>
          <a:custGeom>
            <a:avLst/>
            <a:gdLst>
              <a:gd name="connsiteX0" fmla="*/ 0 w 7905750"/>
              <a:gd name="connsiteY0" fmla="*/ 0 h 6867525"/>
              <a:gd name="connsiteX1" fmla="*/ 7905750 w 7905750"/>
              <a:gd name="connsiteY1" fmla="*/ 0 h 6867525"/>
              <a:gd name="connsiteX2" fmla="*/ 7905750 w 7905750"/>
              <a:gd name="connsiteY2" fmla="*/ 6867525 h 6867525"/>
              <a:gd name="connsiteX3" fmla="*/ 0 w 7905750"/>
              <a:gd name="connsiteY3" fmla="*/ 6867525 h 6867525"/>
              <a:gd name="connsiteX4" fmla="*/ 0 w 7905750"/>
              <a:gd name="connsiteY4" fmla="*/ 0 h 6867525"/>
              <a:gd name="connsiteX0" fmla="*/ 0 w 7905750"/>
              <a:gd name="connsiteY0" fmla="*/ 9525 h 6877050"/>
              <a:gd name="connsiteX1" fmla="*/ 4638675 w 7905750"/>
              <a:gd name="connsiteY1" fmla="*/ 0 h 6877050"/>
              <a:gd name="connsiteX2" fmla="*/ 7905750 w 7905750"/>
              <a:gd name="connsiteY2" fmla="*/ 6877050 h 6877050"/>
              <a:gd name="connsiteX3" fmla="*/ 0 w 7905750"/>
              <a:gd name="connsiteY3" fmla="*/ 6877050 h 6877050"/>
              <a:gd name="connsiteX4" fmla="*/ 0 w 7905750"/>
              <a:gd name="connsiteY4" fmla="*/ 9525 h 6877050"/>
              <a:gd name="connsiteX0" fmla="*/ 0 w 4638675"/>
              <a:gd name="connsiteY0" fmla="*/ 9525 h 6877050"/>
              <a:gd name="connsiteX1" fmla="*/ 4638675 w 4638675"/>
              <a:gd name="connsiteY1" fmla="*/ 0 h 6877050"/>
              <a:gd name="connsiteX2" fmla="*/ 4629150 w 4638675"/>
              <a:gd name="connsiteY2" fmla="*/ 6867525 h 6877050"/>
              <a:gd name="connsiteX3" fmla="*/ 0 w 4638675"/>
              <a:gd name="connsiteY3" fmla="*/ 6877050 h 6877050"/>
              <a:gd name="connsiteX4" fmla="*/ 0 w 4638675"/>
              <a:gd name="connsiteY4" fmla="*/ 9525 h 6877050"/>
              <a:gd name="connsiteX0" fmla="*/ 0 w 7841192"/>
              <a:gd name="connsiteY0" fmla="*/ 9525 h 6877050"/>
              <a:gd name="connsiteX1" fmla="*/ 4638675 w 7841192"/>
              <a:gd name="connsiteY1" fmla="*/ 0 h 6877050"/>
              <a:gd name="connsiteX2" fmla="*/ 4629150 w 7841192"/>
              <a:gd name="connsiteY2" fmla="*/ 6867525 h 6877050"/>
              <a:gd name="connsiteX3" fmla="*/ 0 w 7841192"/>
              <a:gd name="connsiteY3" fmla="*/ 6877050 h 6877050"/>
              <a:gd name="connsiteX4" fmla="*/ 0 w 7841192"/>
              <a:gd name="connsiteY4" fmla="*/ 9525 h 6877050"/>
              <a:gd name="connsiteX0" fmla="*/ 0 w 8544800"/>
              <a:gd name="connsiteY0" fmla="*/ 10863 h 6878388"/>
              <a:gd name="connsiteX1" fmla="*/ 4638675 w 8544800"/>
              <a:gd name="connsiteY1" fmla="*/ 1338 h 6878388"/>
              <a:gd name="connsiteX2" fmla="*/ 4629150 w 8544800"/>
              <a:gd name="connsiteY2" fmla="*/ 6868863 h 6878388"/>
              <a:gd name="connsiteX3" fmla="*/ 0 w 8544800"/>
              <a:gd name="connsiteY3" fmla="*/ 6878388 h 6878388"/>
              <a:gd name="connsiteX4" fmla="*/ 0 w 8544800"/>
              <a:gd name="connsiteY4" fmla="*/ 10863 h 6878388"/>
              <a:gd name="connsiteX0" fmla="*/ 0 w 7944907"/>
              <a:gd name="connsiteY0" fmla="*/ 10625 h 6878150"/>
              <a:gd name="connsiteX1" fmla="*/ 4638675 w 7944907"/>
              <a:gd name="connsiteY1" fmla="*/ 1100 h 6878150"/>
              <a:gd name="connsiteX2" fmla="*/ 4629150 w 7944907"/>
              <a:gd name="connsiteY2" fmla="*/ 6868625 h 6878150"/>
              <a:gd name="connsiteX3" fmla="*/ 0 w 7944907"/>
              <a:gd name="connsiteY3" fmla="*/ 6878150 h 6878150"/>
              <a:gd name="connsiteX4" fmla="*/ 0 w 7944907"/>
              <a:gd name="connsiteY4" fmla="*/ 10625 h 6878150"/>
              <a:gd name="connsiteX0" fmla="*/ 0 w 7944907"/>
              <a:gd name="connsiteY0" fmla="*/ 10597 h 6878122"/>
              <a:gd name="connsiteX1" fmla="*/ 4638675 w 7944907"/>
              <a:gd name="connsiteY1" fmla="*/ 1072 h 6878122"/>
              <a:gd name="connsiteX2" fmla="*/ 4629150 w 7944907"/>
              <a:gd name="connsiteY2" fmla="*/ 6868597 h 6878122"/>
              <a:gd name="connsiteX3" fmla="*/ 0 w 7944907"/>
              <a:gd name="connsiteY3" fmla="*/ 6878122 h 6878122"/>
              <a:gd name="connsiteX4" fmla="*/ 0 w 7944907"/>
              <a:gd name="connsiteY4" fmla="*/ 10597 h 6878122"/>
              <a:gd name="connsiteX0" fmla="*/ 0 w 8162150"/>
              <a:gd name="connsiteY0" fmla="*/ 10598 h 6878123"/>
              <a:gd name="connsiteX1" fmla="*/ 4638675 w 8162150"/>
              <a:gd name="connsiteY1" fmla="*/ 1073 h 6878123"/>
              <a:gd name="connsiteX2" fmla="*/ 4972050 w 8162150"/>
              <a:gd name="connsiteY2" fmla="*/ 6859073 h 6878123"/>
              <a:gd name="connsiteX3" fmla="*/ 0 w 8162150"/>
              <a:gd name="connsiteY3" fmla="*/ 6878123 h 6878123"/>
              <a:gd name="connsiteX4" fmla="*/ 0 w 8162150"/>
              <a:gd name="connsiteY4" fmla="*/ 10598 h 6878123"/>
              <a:gd name="connsiteX0" fmla="*/ 0 w 8456591"/>
              <a:gd name="connsiteY0" fmla="*/ 10598 h 6878123"/>
              <a:gd name="connsiteX1" fmla="*/ 5410200 w 8456591"/>
              <a:gd name="connsiteY1" fmla="*/ 1073 h 6878123"/>
              <a:gd name="connsiteX2" fmla="*/ 4972050 w 8456591"/>
              <a:gd name="connsiteY2" fmla="*/ 6859073 h 6878123"/>
              <a:gd name="connsiteX3" fmla="*/ 0 w 8456591"/>
              <a:gd name="connsiteY3" fmla="*/ 6878123 h 6878123"/>
              <a:gd name="connsiteX4" fmla="*/ 0 w 8456591"/>
              <a:gd name="connsiteY4" fmla="*/ 10598 h 6878123"/>
              <a:gd name="connsiteX0" fmla="*/ 0 w 8752078"/>
              <a:gd name="connsiteY0" fmla="*/ 10593 h 6887643"/>
              <a:gd name="connsiteX1" fmla="*/ 5410200 w 8752078"/>
              <a:gd name="connsiteY1" fmla="*/ 1068 h 6887643"/>
              <a:gd name="connsiteX2" fmla="*/ 5457825 w 8752078"/>
              <a:gd name="connsiteY2" fmla="*/ 6887643 h 6887643"/>
              <a:gd name="connsiteX3" fmla="*/ 0 w 8752078"/>
              <a:gd name="connsiteY3" fmla="*/ 6878118 h 6887643"/>
              <a:gd name="connsiteX4" fmla="*/ 0 w 8752078"/>
              <a:gd name="connsiteY4" fmla="*/ 10593 h 6887643"/>
              <a:gd name="connsiteX0" fmla="*/ 0 w 8080940"/>
              <a:gd name="connsiteY0" fmla="*/ 10593 h 6887643"/>
              <a:gd name="connsiteX1" fmla="*/ 5410200 w 8080940"/>
              <a:gd name="connsiteY1" fmla="*/ 1068 h 6887643"/>
              <a:gd name="connsiteX2" fmla="*/ 5457825 w 8080940"/>
              <a:gd name="connsiteY2" fmla="*/ 6887643 h 6887643"/>
              <a:gd name="connsiteX3" fmla="*/ 0 w 8080940"/>
              <a:gd name="connsiteY3" fmla="*/ 6878118 h 6887643"/>
              <a:gd name="connsiteX4" fmla="*/ 0 w 8080940"/>
              <a:gd name="connsiteY4" fmla="*/ 10593 h 6887643"/>
              <a:gd name="connsiteX0" fmla="*/ 0 w 8179968"/>
              <a:gd name="connsiteY0" fmla="*/ 9525 h 6886575"/>
              <a:gd name="connsiteX1" fmla="*/ 5410200 w 8179968"/>
              <a:gd name="connsiteY1" fmla="*/ 0 h 6886575"/>
              <a:gd name="connsiteX2" fmla="*/ 5457825 w 8179968"/>
              <a:gd name="connsiteY2" fmla="*/ 6886575 h 6886575"/>
              <a:gd name="connsiteX3" fmla="*/ 0 w 8179968"/>
              <a:gd name="connsiteY3" fmla="*/ 6877050 h 6886575"/>
              <a:gd name="connsiteX4" fmla="*/ 0 w 8179968"/>
              <a:gd name="connsiteY4" fmla="*/ 9525 h 6886575"/>
              <a:gd name="connsiteX0" fmla="*/ 0 w 8179968"/>
              <a:gd name="connsiteY0" fmla="*/ 9525 h 6886575"/>
              <a:gd name="connsiteX1" fmla="*/ 5410200 w 8179968"/>
              <a:gd name="connsiteY1" fmla="*/ 0 h 6886575"/>
              <a:gd name="connsiteX2" fmla="*/ 5457825 w 8179968"/>
              <a:gd name="connsiteY2" fmla="*/ 6886575 h 6886575"/>
              <a:gd name="connsiteX3" fmla="*/ 0 w 8179968"/>
              <a:gd name="connsiteY3" fmla="*/ 6877050 h 6886575"/>
              <a:gd name="connsiteX4" fmla="*/ 0 w 8179968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9968" h="6886575">
                <a:moveTo>
                  <a:pt x="0" y="9525"/>
                </a:moveTo>
                <a:lnTo>
                  <a:pt x="5410200" y="0"/>
                </a:lnTo>
                <a:cubicBezTo>
                  <a:pt x="8455025" y="498475"/>
                  <a:pt x="9680575" y="5797550"/>
                  <a:pt x="5457825" y="6886575"/>
                </a:cubicBezTo>
                <a:lnTo>
                  <a:pt x="0" y="687705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/>
              <a:t>4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A3C04E-1834-452E-BEC5-B8E50AE7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753" y="-9525"/>
            <a:ext cx="5837871" cy="6858000"/>
            <a:chOff x="1496753" y="0"/>
            <a:chExt cx="5837871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3AC8FE-DAE4-4AA7-A147-FEA87C0CFE45}"/>
                </a:ext>
              </a:extLst>
            </p:cNvPr>
            <p:cNvSpPr/>
            <p:nvPr userDrawn="1"/>
          </p:nvSpPr>
          <p:spPr>
            <a:xfrm>
              <a:off x="1496753" y="0"/>
              <a:ext cx="2057848" cy="562736"/>
            </a:xfrm>
            <a:custGeom>
              <a:avLst/>
              <a:gdLst>
                <a:gd name="connsiteX0" fmla="*/ 0 w 1684558"/>
                <a:gd name="connsiteY0" fmla="*/ 0 h 460657"/>
                <a:gd name="connsiteX1" fmla="*/ 1684558 w 1684558"/>
                <a:gd name="connsiteY1" fmla="*/ 0 h 460657"/>
                <a:gd name="connsiteX2" fmla="*/ 1670866 w 1684558"/>
                <a:gd name="connsiteY2" fmla="*/ 22419 h 460657"/>
                <a:gd name="connsiteX3" fmla="*/ 842279 w 1684558"/>
                <a:gd name="connsiteY3" fmla="*/ 460657 h 460657"/>
                <a:gd name="connsiteX4" fmla="*/ 13692 w 1684558"/>
                <a:gd name="connsiteY4" fmla="*/ 22419 h 460657"/>
                <a:gd name="connsiteX5" fmla="*/ 0 w 1684558"/>
                <a:gd name="connsiteY5" fmla="*/ 0 h 4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4558" h="460657">
                  <a:moveTo>
                    <a:pt x="0" y="0"/>
                  </a:moveTo>
                  <a:lnTo>
                    <a:pt x="1684558" y="0"/>
                  </a:lnTo>
                  <a:lnTo>
                    <a:pt x="1670866" y="22419"/>
                  </a:lnTo>
                  <a:cubicBezTo>
                    <a:pt x="1491295" y="286821"/>
                    <a:pt x="1187195" y="460657"/>
                    <a:pt x="842279" y="460657"/>
                  </a:cubicBezTo>
                  <a:cubicBezTo>
                    <a:pt x="497363" y="460657"/>
                    <a:pt x="193263" y="286821"/>
                    <a:pt x="13692" y="224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04626B-36D5-4875-8E05-C7FB8931C248}"/>
                </a:ext>
              </a:extLst>
            </p:cNvPr>
            <p:cNvSpPr/>
            <p:nvPr/>
          </p:nvSpPr>
          <p:spPr>
            <a:xfrm>
              <a:off x="1755742" y="759742"/>
              <a:ext cx="5578882" cy="5549523"/>
            </a:xfrm>
            <a:prstGeom prst="ellipse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893EBC8-95E3-4716-8A8B-7D30B7E3BAD2}"/>
                </a:ext>
              </a:extLst>
            </p:cNvPr>
            <p:cNvSpPr/>
            <p:nvPr userDrawn="1"/>
          </p:nvSpPr>
          <p:spPr>
            <a:xfrm rot="10800000">
              <a:off x="3192203" y="6397343"/>
              <a:ext cx="1684558" cy="460657"/>
            </a:xfrm>
            <a:custGeom>
              <a:avLst/>
              <a:gdLst>
                <a:gd name="connsiteX0" fmla="*/ 0 w 1684558"/>
                <a:gd name="connsiteY0" fmla="*/ 0 h 460657"/>
                <a:gd name="connsiteX1" fmla="*/ 1684558 w 1684558"/>
                <a:gd name="connsiteY1" fmla="*/ 0 h 460657"/>
                <a:gd name="connsiteX2" fmla="*/ 1670866 w 1684558"/>
                <a:gd name="connsiteY2" fmla="*/ 22419 h 460657"/>
                <a:gd name="connsiteX3" fmla="*/ 842279 w 1684558"/>
                <a:gd name="connsiteY3" fmla="*/ 460657 h 460657"/>
                <a:gd name="connsiteX4" fmla="*/ 13692 w 1684558"/>
                <a:gd name="connsiteY4" fmla="*/ 22419 h 460657"/>
                <a:gd name="connsiteX5" fmla="*/ 0 w 1684558"/>
                <a:gd name="connsiteY5" fmla="*/ 0 h 4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4558" h="460657">
                  <a:moveTo>
                    <a:pt x="0" y="0"/>
                  </a:moveTo>
                  <a:lnTo>
                    <a:pt x="1684558" y="0"/>
                  </a:lnTo>
                  <a:lnTo>
                    <a:pt x="1670866" y="22419"/>
                  </a:lnTo>
                  <a:cubicBezTo>
                    <a:pt x="1491295" y="286821"/>
                    <a:pt x="1187195" y="460657"/>
                    <a:pt x="842279" y="460657"/>
                  </a:cubicBezTo>
                  <a:cubicBezTo>
                    <a:pt x="497363" y="460657"/>
                    <a:pt x="193263" y="286821"/>
                    <a:pt x="13692" y="224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Operations on </a:t>
            </a:r>
            <a:r>
              <a:rPr lang="en-US" err="1">
                <a:cs typeface="Calibri Light"/>
              </a:rPr>
              <a:t>trie</a:t>
            </a:r>
            <a:endParaRPr lang="en-US" dirty="0" err="1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onsolas"/>
                <a:cs typeface="Calibri"/>
              </a:rPr>
              <a:t>insert</a:t>
            </a:r>
            <a:r>
              <a:rPr lang="en-US" dirty="0">
                <a:ea typeface="+mn-lt"/>
                <a:cs typeface="+mn-lt"/>
              </a:rPr>
              <a:t> which inserts a new key/value and yield a new updated </a:t>
            </a:r>
            <a:r>
              <a:rPr lang="en-US" dirty="0" err="1">
                <a:ea typeface="+mn-lt"/>
                <a:cs typeface="+mn-lt"/>
              </a:rPr>
              <a:t>Trie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olas"/>
                <a:cs typeface="Calibri"/>
              </a:rPr>
              <a:t>delete</a:t>
            </a:r>
            <a:r>
              <a:rPr lang="en-US" dirty="0">
                <a:ea typeface="+mn-lt"/>
                <a:cs typeface="+mn-lt"/>
              </a:rPr>
              <a:t> which removes a key/value if it exists and creates a new </a:t>
            </a:r>
            <a:r>
              <a:rPr lang="en-US" dirty="0" err="1">
                <a:ea typeface="+mn-lt"/>
                <a:cs typeface="+mn-lt"/>
              </a:rPr>
              <a:t>Trie</a:t>
            </a:r>
            <a:r>
              <a:rPr lang="en-US" dirty="0">
                <a:latin typeface="Calibri"/>
                <a:cs typeface="Calibri"/>
              </a:rPr>
              <a:t>.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olas"/>
                <a:cs typeface="Calibri"/>
              </a:rPr>
              <a:t>search</a:t>
            </a:r>
            <a:r>
              <a:rPr lang="en-US" dirty="0">
                <a:ea typeface="+mn-lt"/>
                <a:cs typeface="+mn-lt"/>
              </a:rPr>
              <a:t> which returns true if key presents in </a:t>
            </a:r>
            <a:r>
              <a:rPr lang="en-US" dirty="0" err="1">
                <a:ea typeface="+mn-lt"/>
                <a:cs typeface="+mn-lt"/>
              </a:rPr>
              <a:t>trie</a:t>
            </a:r>
            <a:r>
              <a:rPr lang="en-US" dirty="0">
                <a:ea typeface="+mn-lt"/>
                <a:cs typeface="+mn-lt"/>
              </a:rPr>
              <a:t>, else false.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nsolas"/>
                <a:cs typeface="Calibri"/>
              </a:rPr>
              <a:t>Timecomplexity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cs typeface="Calibri"/>
              </a:rPr>
              <a:t>0(n) 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F8A58B27-5034-4CEE-BCE3-14567F871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" t="45078" r="66958" b="3886"/>
          <a:stretch/>
        </p:blipFill>
        <p:spPr>
          <a:xfrm>
            <a:off x="7868289" y="3429773"/>
            <a:ext cx="4319795" cy="3412873"/>
          </a:xfrm>
          <a:prstGeom prst="rect">
            <a:avLst/>
          </a:prstGeom>
        </p:spPr>
      </p:pic>
      <p:pic>
        <p:nvPicPr>
          <p:cNvPr id="7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C53A548-FE19-49EA-8081-FFBF672A4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5" t="6552" r="52580" b="23134"/>
          <a:stretch/>
        </p:blipFill>
        <p:spPr>
          <a:xfrm>
            <a:off x="7865076" y="4274"/>
            <a:ext cx="4322022" cy="34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Pouring Coffee" title="Pouring Coffee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 descr="Coffee Beans" title="Coffee Beans">
            <a:extLst>
              <a:ext uri="{FF2B5EF4-FFF2-40B4-BE49-F238E27FC236}">
                <a16:creationId xmlns:a16="http://schemas.microsoft.com/office/drawing/2014/main" id="{F8670FF9-480E-49A6-A069-BFCF6D699533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915C218-73A7-42AF-B4A6-2E2B1221E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19050">
            <a:solidFill>
              <a:srgbClr val="FFFFFF">
                <a:alpha val="4902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SPELL CHECKER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vert="horz" lIns="91440" tIns="73152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How to perform spell checker operation on </a:t>
            </a:r>
            <a:r>
              <a:rPr lang="en-US" sz="2000" dirty="0" err="1">
                <a:cs typeface="Calibri"/>
              </a:rPr>
              <a:t>trie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1. we take in a dataset that contains all the words , which is also called as a dictionary.(from a text file)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2. we then insert/take in user input of the word to be checked.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3. we then search and see if the word exists in our inserted </a:t>
            </a:r>
            <a:r>
              <a:rPr lang="en-US" sz="2000" dirty="0" err="1">
                <a:cs typeface="Calibri"/>
              </a:rPr>
              <a:t>trie</a:t>
            </a:r>
            <a:r>
              <a:rPr lang="en-US" sz="2000" dirty="0">
                <a:cs typeface="Calibri"/>
              </a:rPr>
              <a:t> dictionary.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30E46C5D-01D2-4E5A-BF3A-00781C728247}"/>
              </a:ext>
            </a:extLst>
          </p:cNvPr>
          <p:cNvSpPr/>
          <p:nvPr/>
        </p:nvSpPr>
        <p:spPr>
          <a:xfrm rot="16200000">
            <a:off x="-1558802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spc="600" dirty="0">
                <a:solidFill>
                  <a:srgbClr val="2F3342"/>
                </a:solidFill>
                <a:latin typeface="Calibri"/>
                <a:cs typeface="Calibri"/>
                <a:sym typeface="Bebas"/>
              </a:rPr>
              <a:t>DS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 </a:t>
            </a:r>
            <a:r>
              <a:rPr lang="en-US" sz="2400" b="1" spc="600" dirty="0">
                <a:solidFill>
                  <a:schemeClr val="accent1"/>
                </a:solidFill>
                <a:latin typeface="Calibri"/>
                <a:cs typeface="Calibri"/>
                <a:sym typeface="Bebas"/>
              </a:rPr>
              <a:t>PROJECT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796" y="5656303"/>
            <a:ext cx="4983480" cy="603504"/>
          </a:xfrm>
        </p:spPr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C2EFE3-751E-4B8B-A2C0-0FCD72A5E0EF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6829761" y="5656303"/>
            <a:ext cx="4979928" cy="605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4FC9B9E8-C4F5-41F8-A9FE-E702743FCA55}"/>
              </a:ext>
            </a:extLst>
          </p:cNvPr>
          <p:cNvSpPr/>
          <p:nvPr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spc="600" dirty="0">
                <a:solidFill>
                  <a:schemeClr val="accent1"/>
                </a:solidFill>
                <a:latin typeface="+mn-lt"/>
                <a:cs typeface="Gill Sans" panose="020B0502020104020203" pitchFamily="34" charset="-79"/>
              </a:rPr>
              <a:t>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5A4BD-0F54-4D49-BF97-F0EA4C511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1" t="16048" r="36497" b="23034"/>
          <a:stretch/>
        </p:blipFill>
        <p:spPr>
          <a:xfrm>
            <a:off x="880069" y="734198"/>
            <a:ext cx="5645188" cy="4177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F7CF51-49C0-467B-8EFA-9FDB05ED9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36" t="23633" r="36361" b="13054"/>
          <a:stretch/>
        </p:blipFill>
        <p:spPr>
          <a:xfrm>
            <a:off x="6455554" y="734198"/>
            <a:ext cx="5645188" cy="43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What is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software development, Make is a build automation tool that automatically builds executable programs and libraries from source code by reading files called </a:t>
            </a:r>
            <a:r>
              <a:rPr lang="en-US" dirty="0" err="1"/>
              <a:t>Makefiles</a:t>
            </a:r>
            <a:r>
              <a:rPr lang="en-US" dirty="0"/>
              <a:t> which specify how to derive the target program.</a:t>
            </a:r>
          </a:p>
        </p:txBody>
      </p:sp>
      <p:sp>
        <p:nvSpPr>
          <p:cNvPr id="6" name="Shape 61">
            <a:extLst>
              <a:ext uri="{FF2B5EF4-FFF2-40B4-BE49-F238E27FC236}">
                <a16:creationId xmlns:a16="http://schemas.microsoft.com/office/drawing/2014/main" id="{FA2723CA-9035-4EFA-91B8-905779CE19BE}"/>
              </a:ext>
            </a:extLst>
          </p:cNvPr>
          <p:cNvSpPr/>
          <p:nvPr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DS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PROJECT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EA58C-3F59-49AB-9EF8-196861ABB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4" t="11258" r="43683" b="52175"/>
          <a:stretch/>
        </p:blipFill>
        <p:spPr>
          <a:xfrm>
            <a:off x="859647" y="1467419"/>
            <a:ext cx="5393316" cy="28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937792"/>
            <a:ext cx="10668000" cy="296944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104900" y="3486651"/>
            <a:ext cx="10668000" cy="8649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Prithvi raj –</a:t>
            </a:r>
            <a:r>
              <a:rPr lang="en-US" dirty="0" err="1">
                <a:cs typeface="Calibri"/>
              </a:rPr>
              <a:t>srn</a:t>
            </a:r>
            <a:r>
              <a:rPr lang="en-US" dirty="0">
                <a:cs typeface="Calibri"/>
              </a:rPr>
              <a:t> PES2201800307</a:t>
            </a:r>
          </a:p>
          <a:p>
            <a:r>
              <a:rPr lang="en-US" dirty="0">
                <a:cs typeface="Calibri"/>
              </a:rPr>
              <a:t>Venkatavaradan R –</a:t>
            </a:r>
            <a:r>
              <a:rPr lang="en-US" dirty="0" err="1">
                <a:cs typeface="Calibri"/>
              </a:rPr>
              <a:t>srn</a:t>
            </a:r>
            <a:r>
              <a:rPr lang="en-US" dirty="0">
                <a:cs typeface="Calibri" panose="020F0502020204030204"/>
              </a:rPr>
              <a:t> PES2201800307</a:t>
            </a:r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F897E34B-2E74-4968-9DCD-1020CB749105}"/>
              </a:ext>
            </a:extLst>
          </p:cNvPr>
          <p:cNvSpPr/>
          <p:nvPr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spc="600" dirty="0">
                <a:solidFill>
                  <a:srgbClr val="2F3342"/>
                </a:solidFill>
                <a:latin typeface="Calibri"/>
                <a:cs typeface="Calibri"/>
                <a:sym typeface="Bebas"/>
              </a:rPr>
              <a:t>DS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 </a:t>
            </a:r>
            <a:r>
              <a:rPr lang="en-US" sz="2400" b="1" spc="600" dirty="0">
                <a:solidFill>
                  <a:schemeClr val="accent1"/>
                </a:solidFill>
                <a:latin typeface="Calibri"/>
                <a:cs typeface="Calibri"/>
                <a:sym typeface="Bebas"/>
              </a:rPr>
              <a:t>PROJECT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C9B31AE-682E-44C9-9333-133E6C7EC6AE}" vid="{944CBC23-37B6-46B9-9430-DACCE0117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C1BB69-4D0A-498A-B333-B3C8858318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B37DAC-ECD3-4FA2-99A3-C00DDEE8A7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C67805-40BB-4763-B5A7-44EA5E73D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TF16411254 (1)</Template>
  <TotalTime>0</TotalTime>
  <Words>278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DS Project</vt:lpstr>
      <vt:lpstr>Trying to understand </vt:lpstr>
      <vt:lpstr>TITLE GOES HERE</vt:lpstr>
      <vt:lpstr>Operations on trie</vt:lpstr>
      <vt:lpstr>SPELL CHECKER</vt:lpstr>
      <vt:lpstr>Insert into trie</vt:lpstr>
      <vt:lpstr>Make files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252</cp:revision>
  <dcterms:created xsi:type="dcterms:W3CDTF">2019-06-17T12:24:07Z</dcterms:created>
  <dcterms:modified xsi:type="dcterms:W3CDTF">2019-11-21T04:25:24Z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