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1"/>
  </p:notesMasterIdLst>
  <p:sldIdLst>
    <p:sldId id="273" r:id="rId2"/>
    <p:sldId id="258" r:id="rId3"/>
    <p:sldId id="279" r:id="rId4"/>
    <p:sldId id="278" r:id="rId5"/>
    <p:sldId id="261" r:id="rId6"/>
    <p:sldId id="274" r:id="rId7"/>
    <p:sldId id="280" r:id="rId8"/>
    <p:sldId id="277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sha Srivastava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4T11:00:46.19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A4B55A-6265-48B4-8788-498893A39FD8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3DA9D86-96D5-4761-B4C6-78C789C84718}" type="pres">
      <dgm:prSet presAssocID="{FAA4B55A-6265-48B4-8788-498893A39FD8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85A9A6F9-683A-4C89-98CE-06ABA8AAA65D}" type="presOf" srcId="{FAA4B55A-6265-48B4-8788-498893A39FD8}" destId="{D3DA9D86-96D5-4761-B4C6-78C789C84718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CAC3A-CF37-4763-AF5E-A6A13D8A0AB3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64E1F-8520-4637-AC37-54FCE1613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4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2B60-242D-40B2-874B-65415682816F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0BDBB0-A616-48CC-8990-9AD566AE0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0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2B60-242D-40B2-874B-65415682816F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0BDBB0-A616-48CC-8990-9AD566AE0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74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2B60-242D-40B2-874B-65415682816F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0BDBB0-A616-48CC-8990-9AD566AE0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769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2B60-242D-40B2-874B-65415682816F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0BDBB0-A616-48CC-8990-9AD566AE0D88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799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2B60-242D-40B2-874B-65415682816F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0BDBB0-A616-48CC-8990-9AD566AE0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114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2B60-242D-40B2-874B-65415682816F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BB0-A616-48CC-8990-9AD566AE0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186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2B60-242D-40B2-874B-65415682816F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BB0-A616-48CC-8990-9AD566AE0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806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2B60-242D-40B2-874B-65415682816F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BB0-A616-48CC-8990-9AD566AE0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047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B8B2B60-242D-40B2-874B-65415682816F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0BDBB0-A616-48CC-8990-9AD566AE0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82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2B60-242D-40B2-874B-65415682816F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BB0-A616-48CC-8990-9AD566AE0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51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2B60-242D-40B2-874B-65415682816F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0BDBB0-A616-48CC-8990-9AD566AE0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86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2B60-242D-40B2-874B-65415682816F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BB0-A616-48CC-8990-9AD566AE0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96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2B60-242D-40B2-874B-65415682816F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BB0-A616-48CC-8990-9AD566AE0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31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2B60-242D-40B2-874B-65415682816F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BB0-A616-48CC-8990-9AD566AE0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74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2B60-242D-40B2-874B-65415682816F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BB0-A616-48CC-8990-9AD566AE0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4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2B60-242D-40B2-874B-65415682816F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BB0-A616-48CC-8990-9AD566AE0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60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2B60-242D-40B2-874B-65415682816F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BB0-A616-48CC-8990-9AD566AE0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9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B2B60-242D-40B2-874B-65415682816F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DBB0-A616-48CC-8990-9AD566AE0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57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7ABF-5045-4820-B20B-97A1D1257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1" y="2227182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Made by :</a:t>
            </a:r>
          </a:p>
          <a:p>
            <a:r>
              <a:rPr lang="en-IN" dirty="0"/>
              <a:t>SAMARTH SHAHU   (53)</a:t>
            </a:r>
          </a:p>
          <a:p>
            <a:r>
              <a:rPr lang="en-IN" dirty="0"/>
              <a:t>PRITHVI SHARMA   (54)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10920-113F-4535-87B5-D142BD2B3D9F}"/>
              </a:ext>
            </a:extLst>
          </p:cNvPr>
          <p:cNvSpPr txBox="1">
            <a:spLocks/>
          </p:cNvSpPr>
          <p:nvPr/>
        </p:nvSpPr>
        <p:spPr>
          <a:xfrm>
            <a:off x="960120" y="607162"/>
            <a:ext cx="9479280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dirty="0"/>
              <a:t>TIC TAC TOE USING ARTIFICIAL INTELLIGENCE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FF1F602-A51D-439B-A7F9-7172AB83F8EE}"/>
              </a:ext>
            </a:extLst>
          </p:cNvPr>
          <p:cNvSpPr txBox="1">
            <a:spLocks/>
          </p:cNvSpPr>
          <p:nvPr/>
        </p:nvSpPr>
        <p:spPr>
          <a:xfrm>
            <a:off x="7156974" y="2069672"/>
            <a:ext cx="7909221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/>
              <a:t>(OPEN SOURCE TECHNOLOGY)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8C1A2-F4BF-4E8E-BD2C-44C59BDB7A69}"/>
              </a:ext>
            </a:extLst>
          </p:cNvPr>
          <p:cNvSpPr txBox="1"/>
          <p:nvPr/>
        </p:nvSpPr>
        <p:spPr>
          <a:xfrm>
            <a:off x="5722374" y="5512174"/>
            <a:ext cx="6282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V.E.S. INSTITUTE OF TECHNOLOGY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EXTC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YEAR SEM V D14A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2019-2020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E25A2-1700-4E09-B1F3-7B29BF627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752" y="607162"/>
            <a:ext cx="1603248" cy="1373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018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FC43-AC0B-4430-BCE1-496C1E1B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ARTIFICIAL INTELLIGENCE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6D8ED0-2845-4FB4-BBF7-72E26036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11811"/>
            <a:ext cx="5523532" cy="3599316"/>
          </a:xfrm>
        </p:spPr>
        <p:txBody>
          <a:bodyPr>
            <a:normAutofit/>
          </a:bodyPr>
          <a:lstStyle/>
          <a:p>
            <a:r>
              <a:rPr lang="en-IN" dirty="0">
                <a:latin typeface="Bahnschrift SemiCondensed" panose="020B0502040204020203" pitchFamily="34" charset="0"/>
              </a:rPr>
              <a:t>AI is the simulation of human intelligence by machines.</a:t>
            </a:r>
          </a:p>
          <a:p>
            <a:r>
              <a:rPr lang="en-IN" dirty="0">
                <a:latin typeface="Bahnschrift SemiCondensed" panose="020B0502040204020203" pitchFamily="34" charset="0"/>
              </a:rPr>
              <a:t>It analyses the environment and takes actions that maximizes it’s chances of success.</a:t>
            </a:r>
          </a:p>
          <a:p>
            <a:r>
              <a:rPr lang="en-IN" dirty="0">
                <a:latin typeface="Bahnschrift SemiCondensed" panose="020B0502040204020203" pitchFamily="34" charset="0"/>
              </a:rPr>
              <a:t>It often revolves around the use of algorithm which are data driven.</a:t>
            </a:r>
          </a:p>
          <a:p>
            <a:r>
              <a:rPr lang="en-IN" dirty="0">
                <a:latin typeface="Bahnschrift SemiCondensed" panose="020B0502040204020203" pitchFamily="34" charset="0"/>
              </a:rPr>
              <a:t>Examples – Siri 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344736BE-8AFC-4BA7-8DF3-11A1F1130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31901"/>
              </p:ext>
            </p:extLst>
          </p:nvPr>
        </p:nvGraphicFramePr>
        <p:xfrm>
          <a:off x="5521107" y="2172037"/>
          <a:ext cx="7356040" cy="4193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5C82A05-20AD-4E8D-B549-424805756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060" y="607162"/>
            <a:ext cx="1600940" cy="1373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5D08A421-71FD-48A3-AA1E-28DB0A552E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29" y="2505456"/>
            <a:ext cx="5179875" cy="34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6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1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B9F8-FDAF-4846-8032-2FF686A0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049B-8862-4644-9AAA-9C52C0925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8815370" cy="3599316"/>
          </a:xfrm>
        </p:spPr>
        <p:txBody>
          <a:bodyPr/>
          <a:lstStyle/>
          <a:p>
            <a:r>
              <a:rPr lang="en-US" dirty="0"/>
              <a:t>Object oriented language hence easy to program.</a:t>
            </a:r>
          </a:p>
          <a:p>
            <a:r>
              <a:rPr lang="en-US" dirty="0"/>
              <a:t>It can be easily used in frontend by its pre-installed plugins .</a:t>
            </a:r>
          </a:p>
          <a:p>
            <a:r>
              <a:rPr lang="en-US" dirty="0"/>
              <a:t>Rich Library.</a:t>
            </a:r>
          </a:p>
          <a:p>
            <a:r>
              <a:rPr lang="en-US" dirty="0"/>
              <a:t>It has a huge tech support.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D35BB-2414-42CB-9230-2D9983642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060" y="607162"/>
            <a:ext cx="1600940" cy="1373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A picture containing animal, star&#10;&#10;Description automatically generated">
            <a:extLst>
              <a:ext uri="{FF2B5EF4-FFF2-40B4-BE49-F238E27FC236}">
                <a16:creationId xmlns:a16="http://schemas.microsoft.com/office/drawing/2014/main" id="{FFA7C075-675A-42B1-A825-715C553F0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76" y="3587261"/>
            <a:ext cx="5422824" cy="293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0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F21A-CEFB-40AB-836E-4C996D94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MINIMAX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D8EB-AD49-411B-9C9F-4386E2DD8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255051" cy="3599316"/>
          </a:xfrm>
        </p:spPr>
        <p:txBody>
          <a:bodyPr/>
          <a:lstStyle/>
          <a:p>
            <a:r>
              <a:rPr lang="en-IN" dirty="0">
                <a:latin typeface="Bahnschrift SemiCondensed" panose="020B0502040204020203" pitchFamily="34" charset="0"/>
              </a:rPr>
              <a:t>A kind of backtracking algorithm used in decision making.</a:t>
            </a:r>
          </a:p>
          <a:p>
            <a:r>
              <a:rPr lang="en-IN" dirty="0">
                <a:latin typeface="Bahnschrift SemiCondensed" panose="020B0502040204020203" pitchFamily="34" charset="0"/>
              </a:rPr>
              <a:t>It is also used in the game theory to find the optimal move for a player, assuming that the opponent also plays optimally.</a:t>
            </a:r>
          </a:p>
          <a:p>
            <a:r>
              <a:rPr lang="en-IN" dirty="0">
                <a:latin typeface="Bahnschrift SemiCondensed" panose="020B0502040204020203" pitchFamily="34" charset="0"/>
              </a:rPr>
              <a:t>Used in two player games such as tic-tac-toe and chess.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00275-2F02-4A59-AEDF-DF1B59686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060" y="607162"/>
            <a:ext cx="1600940" cy="1373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6C6648-D69B-4477-8BE4-91BD7D812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72" y="2336873"/>
            <a:ext cx="4763165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1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05DE-F5F1-4795-AF15-14952609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9B1D6-B8F0-4F72-8790-BF258418F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10375"/>
            <a:ext cx="7159009" cy="4401280"/>
          </a:xfrm>
        </p:spPr>
        <p:txBody>
          <a:bodyPr>
            <a:noAutofit/>
          </a:bodyPr>
          <a:lstStyle/>
          <a:p>
            <a:r>
              <a:rPr lang="en-IN" dirty="0">
                <a:latin typeface="Bahnschrift SemiCondensed" panose="020B0502040204020203" pitchFamily="34" charset="0"/>
              </a:rPr>
              <a:t>If someone has a “threat” (i.e. two in a row), take the remaining square. Otherwise,</a:t>
            </a:r>
          </a:p>
          <a:p>
            <a:r>
              <a:rPr lang="en-IN" dirty="0">
                <a:latin typeface="Bahnschrift SemiCondensed" panose="020B0502040204020203" pitchFamily="34" charset="0"/>
              </a:rPr>
              <a:t>If a move “forks” to create two threats at once, play that move. Otherwise,</a:t>
            </a:r>
          </a:p>
          <a:p>
            <a:r>
              <a:rPr lang="en-IN" dirty="0">
                <a:latin typeface="Bahnschrift SemiCondensed" panose="020B0502040204020203" pitchFamily="34" charset="0"/>
              </a:rPr>
              <a:t>Take the centre square if it is free. Otherwise,</a:t>
            </a:r>
          </a:p>
          <a:p>
            <a:r>
              <a:rPr lang="en-IN" dirty="0">
                <a:latin typeface="Bahnschrift SemiCondensed" panose="020B0502040204020203" pitchFamily="34" charset="0"/>
              </a:rPr>
              <a:t>If your opponent has played in a corner, take the opposite corner. Otherwise.</a:t>
            </a:r>
          </a:p>
          <a:p>
            <a:r>
              <a:rPr lang="en-IN" dirty="0">
                <a:latin typeface="Bahnschrift SemiCondensed" panose="020B0502040204020203" pitchFamily="34" charset="0"/>
              </a:rPr>
              <a:t>Take an empty corner if it exists. Otherwise,</a:t>
            </a:r>
          </a:p>
          <a:p>
            <a:r>
              <a:rPr lang="en-IN" dirty="0">
                <a:latin typeface="Bahnschrift SemiCondensed" panose="020B0502040204020203" pitchFamily="34" charset="0"/>
              </a:rPr>
              <a:t>Take any empty square.</a:t>
            </a:r>
          </a:p>
        </p:txBody>
      </p:sp>
      <p:sp>
        <p:nvSpPr>
          <p:cNvPr id="4" name="AutoShape 2" descr="Image result for technology">
            <a:extLst>
              <a:ext uri="{FF2B5EF4-FFF2-40B4-BE49-F238E27FC236}">
                <a16:creationId xmlns:a16="http://schemas.microsoft.com/office/drawing/2014/main" id="{16DA33B6-E4A7-4781-A586-200A5B5A09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Image result for technology">
            <a:extLst>
              <a:ext uri="{FF2B5EF4-FFF2-40B4-BE49-F238E27FC236}">
                <a16:creationId xmlns:a16="http://schemas.microsoft.com/office/drawing/2014/main" id="{703A2C88-6205-40FF-A3AB-DD79EFE9F6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result for technology">
            <a:extLst>
              <a:ext uri="{FF2B5EF4-FFF2-40B4-BE49-F238E27FC236}">
                <a16:creationId xmlns:a16="http://schemas.microsoft.com/office/drawing/2014/main" id="{2244084E-E70E-4EAE-8BA0-C872A2105E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F2FDD1-C76C-4D54-BFBD-8338E16E0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060" y="607162"/>
            <a:ext cx="1600940" cy="1373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2656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0049-AD42-4DBB-B3B5-FB0AFDBEE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27" y="2145908"/>
            <a:ext cx="10305707" cy="3958864"/>
          </a:xfrm>
        </p:spPr>
        <p:txBody>
          <a:bodyPr>
            <a:normAutofit/>
          </a:bodyPr>
          <a:lstStyle/>
          <a:p>
            <a:r>
              <a:rPr lang="en-IN" dirty="0"/>
              <a:t>Calling </a:t>
            </a:r>
            <a:r>
              <a:rPr lang="en-IN" dirty="0" err="1"/>
              <a:t>pygame</a:t>
            </a:r>
            <a:r>
              <a:rPr lang="en-IN" dirty="0"/>
              <a:t> for easier display.</a:t>
            </a:r>
          </a:p>
          <a:p>
            <a:r>
              <a:rPr lang="en-IN" dirty="0"/>
              <a:t>Declaring frontend shapes and </a:t>
            </a:r>
            <a:r>
              <a:rPr lang="en-IN" dirty="0" err="1"/>
              <a:t>colors</a:t>
            </a:r>
            <a:r>
              <a:rPr lang="en-IN" dirty="0"/>
              <a:t>.</a:t>
            </a:r>
          </a:p>
          <a:p>
            <a:r>
              <a:rPr lang="en-IN" dirty="0"/>
              <a:t>Individualizing tiles and their work area.</a:t>
            </a:r>
          </a:p>
          <a:p>
            <a:r>
              <a:rPr lang="en-IN" dirty="0"/>
              <a:t>Calling AI for appearance of opponent tiles.</a:t>
            </a:r>
          </a:p>
          <a:p>
            <a:r>
              <a:rPr lang="en-IN" dirty="0"/>
              <a:t>Giving opponent info to the AI.</a:t>
            </a:r>
          </a:p>
          <a:p>
            <a:r>
              <a:rPr lang="en-IN" dirty="0"/>
              <a:t>Producing a box with perfect dimension.</a:t>
            </a:r>
          </a:p>
          <a:p>
            <a:r>
              <a:rPr lang="en-IN" dirty="0"/>
              <a:t>To show the difference, giving an option of “</a:t>
            </a:r>
            <a:r>
              <a:rPr lang="en-IN" b="1" i="1" dirty="0"/>
              <a:t>Human vs Human”</a:t>
            </a:r>
            <a:r>
              <a:rPr lang="en-IN" dirty="0"/>
              <a:t> by providing both block control to user and only running </a:t>
            </a:r>
            <a:r>
              <a:rPr lang="en-IN" dirty="0" err="1"/>
              <a:t>thr</a:t>
            </a:r>
            <a:r>
              <a:rPr lang="en-IN" dirty="0"/>
              <a:t> game algorithm and not AI.</a:t>
            </a:r>
            <a:endParaRPr lang="en-IN" b="1" i="1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B331F3-A8D9-4E1C-849E-8553E2A3B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060" y="607162"/>
            <a:ext cx="1600940" cy="1373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886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35664C-8692-4696-B5F8-3200DB82E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060" y="607162"/>
            <a:ext cx="1600940" cy="1373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9D788E5-F706-4EF6-AC4E-5F0F418FB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67" y="-875"/>
            <a:ext cx="5465666" cy="68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6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0049-AD42-4DBB-B3B5-FB0AFDBEE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560" y="2239219"/>
            <a:ext cx="5581569" cy="3599316"/>
          </a:xfrm>
        </p:spPr>
        <p:txBody>
          <a:bodyPr>
            <a:normAutofit/>
          </a:bodyPr>
          <a:lstStyle/>
          <a:p>
            <a:r>
              <a:rPr lang="en-IN" dirty="0"/>
              <a:t>IMAGE RECOGNITION</a:t>
            </a:r>
          </a:p>
          <a:p>
            <a:r>
              <a:rPr lang="en-IN" dirty="0"/>
              <a:t>SPEECH RECOGNITION</a:t>
            </a:r>
          </a:p>
          <a:p>
            <a:r>
              <a:rPr lang="en-IN" dirty="0"/>
              <a:t>CHATBOTS</a:t>
            </a:r>
          </a:p>
          <a:p>
            <a:r>
              <a:rPr lang="en-IN" dirty="0"/>
              <a:t>NATURAL LANGUAGE GENERATION</a:t>
            </a:r>
          </a:p>
          <a:p>
            <a:r>
              <a:rPr lang="en-IN" dirty="0"/>
              <a:t>SENTIMENT ANALYSIS</a:t>
            </a:r>
            <a:br>
              <a:rPr lang="en-IN" dirty="0"/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DFC25D-4E4D-4236-B3DF-EE78D6FD0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060" y="607162"/>
            <a:ext cx="1600940" cy="1373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2181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655F-1935-40C2-92AD-AC970FC8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C989B-DF51-4A0C-B2B0-E53F20EC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https://www.uswitch.com/mobiles/guides/history-of-mobile-phones/</a:t>
            </a:r>
          </a:p>
          <a:p>
            <a:r>
              <a:rPr lang="en-IN" dirty="0"/>
              <a:t>https://www.seminarsonly.com/Labels/4g-Technology-Features.php2</a:t>
            </a:r>
          </a:p>
          <a:p>
            <a:r>
              <a:rPr lang="en-IN" dirty="0"/>
              <a:t>https://advergize.com/edu/10-advantages-technology-modern-life/</a:t>
            </a:r>
          </a:p>
          <a:p>
            <a:r>
              <a:rPr lang="en-IN" dirty="0"/>
              <a:t>https://turbofuture.com/misc/Disadvantages-of-Digital-Technology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02DCC-E0B3-4D47-9819-B136B877A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060" y="607162"/>
            <a:ext cx="1600940" cy="1373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97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827</TotalTime>
  <Words>387</Words>
  <Application>Microsoft Office PowerPoint</Application>
  <PresentationFormat>Widescreen</PresentationFormat>
  <Paragraphs>49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 SemiCondensed</vt:lpstr>
      <vt:lpstr>Calibri</vt:lpstr>
      <vt:lpstr>Times New Roman</vt:lpstr>
      <vt:lpstr>Trebuchet MS</vt:lpstr>
      <vt:lpstr>Berlin</vt:lpstr>
      <vt:lpstr>PowerPoint Presentation</vt:lpstr>
      <vt:lpstr>ARTIFICIAL INTELLIGENCE</vt:lpstr>
      <vt:lpstr>Why Python?</vt:lpstr>
      <vt:lpstr>MINIMAX ALGORITHM</vt:lpstr>
      <vt:lpstr>PROJECT ALGORITHM</vt:lpstr>
      <vt:lpstr>WORKING PROCEDURE</vt:lpstr>
      <vt:lpstr>PowerPoint Presentation</vt:lpstr>
      <vt:lpstr>APPLICATIONS OF AI</vt:lpstr>
      <vt:lpstr>REFERENCES:-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SCIENCE, ENGINEERING &amp;TECHNOLOGY</dc:title>
  <dc:creator>Admin</dc:creator>
  <cp:lastModifiedBy>GIRISHSHARMA</cp:lastModifiedBy>
  <cp:revision>128</cp:revision>
  <dcterms:created xsi:type="dcterms:W3CDTF">2019-09-23T17:11:12Z</dcterms:created>
  <dcterms:modified xsi:type="dcterms:W3CDTF">2019-10-10T01:34:16Z</dcterms:modified>
</cp:coreProperties>
</file>