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65" r:id="rId4"/>
    <p:sldId id="266" r:id="rId5"/>
    <p:sldId id="275" r:id="rId6"/>
    <p:sldId id="280" r:id="rId7"/>
    <p:sldId id="279" r:id="rId8"/>
    <p:sldId id="272" r:id="rId9"/>
    <p:sldId id="274" r:id="rId10"/>
    <p:sldId id="269" r:id="rId11"/>
    <p:sldId id="281" r:id="rId12"/>
    <p:sldId id="282" r:id="rId13"/>
    <p:sldId id="273" r:id="rId14"/>
    <p:sldId id="276" r:id="rId15"/>
    <p:sldId id="278" r:id="rId16"/>
    <p:sldId id="270" r:id="rId17"/>
    <p:sldId id="271" r:id="rId18"/>
    <p:sldId id="284" r:id="rId19"/>
    <p:sldId id="283" r:id="rId20"/>
    <p:sldId id="285" r:id="rId21"/>
    <p:sldId id="28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shok K." initials="TK" lastIdx="3" clrIdx="0"/>
  <p:cmAuthor id="2" name="ckatkins" initials="c"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94660"/>
  </p:normalViewPr>
  <p:slideViewPr>
    <p:cSldViewPr>
      <p:cViewPr varScale="1">
        <p:scale>
          <a:sx n="74" d="100"/>
          <a:sy n="74" d="100"/>
        </p:scale>
        <p:origin x="1747"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41F8D19A-CDA4-40C2-B5D8-B7BBF35B7617}" type="datetimeFigureOut">
              <a:rPr lang="en-US" smtClean="0"/>
              <a:t>12/8/2019</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70DFB258-774C-4C5B-8EDD-42C0B00F6E09}"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1F8D19A-CDA4-40C2-B5D8-B7BBF35B7617}"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DFB258-774C-4C5B-8EDD-42C0B00F6E0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1F8D19A-CDA4-40C2-B5D8-B7BBF35B7617}"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DFB258-774C-4C5B-8EDD-42C0B00F6E09}"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41F8D19A-CDA4-40C2-B5D8-B7BBF35B7617}"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DFB258-774C-4C5B-8EDD-42C0B00F6E09}"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41F8D19A-CDA4-40C2-B5D8-B7BBF35B7617}" type="datetimeFigureOut">
              <a:rPr lang="en-US" smtClean="0"/>
              <a:t>12/8/2019</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70DFB258-774C-4C5B-8EDD-42C0B00F6E09}"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41F8D19A-CDA4-40C2-B5D8-B7BBF35B7617}"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DFB258-774C-4C5B-8EDD-42C0B00F6E09}"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41F8D19A-CDA4-40C2-B5D8-B7BBF35B7617}" type="datetimeFigureOut">
              <a:rPr lang="en-US" smtClean="0"/>
              <a:t>12/8/2019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DFB258-774C-4C5B-8EDD-42C0B00F6E09}"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1F8D19A-CDA4-40C2-B5D8-B7BBF35B7617}" type="datetimeFigureOut">
              <a:rPr lang="en-US" smtClean="0"/>
              <a:t>12/8/2019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DFB258-774C-4C5B-8EDD-42C0B00F6E09}"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F8D19A-CDA4-40C2-B5D8-B7BBF35B7617}" type="datetimeFigureOut">
              <a:rPr lang="en-US" smtClean="0"/>
              <a:t>12/8/2019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DFB258-774C-4C5B-8EDD-42C0B00F6E09}"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1F8D19A-CDA4-40C2-B5D8-B7BBF35B7617}"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DFB258-774C-4C5B-8EDD-42C0B00F6E09}"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1F8D19A-CDA4-40C2-B5D8-B7BBF35B7617}"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DFB258-774C-4C5B-8EDD-42C0B00F6E09}"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41F8D19A-CDA4-40C2-B5D8-B7BBF35B7617}" type="datetimeFigureOut">
              <a:rPr lang="en-US" smtClean="0"/>
              <a:t>12/8/2019</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70DFB258-774C-4C5B-8EDD-42C0B00F6E09}"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Strain_gauge" TargetMode="External"/><Relationship Id="rId2" Type="http://schemas.openxmlformats.org/officeDocument/2006/relationships/hyperlink" Target="https://mashable.com/article/car-seat-alarms-prevent-hot-car-death" TargetMode="Externa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8" Type="http://schemas.openxmlformats.org/officeDocument/2006/relationships/hyperlink" Target="https://gist.github.com/matt448/14d118e2fc5b6217da11" TargetMode="External"/><Relationship Id="rId3" Type="http://schemas.openxmlformats.org/officeDocument/2006/relationships/hyperlink" Target="https://docs.amazonaws.cn/en_us/iot/latest/developerguide/iot-dg.pdf" TargetMode="External"/><Relationship Id="rId7" Type="http://schemas.openxmlformats.org/officeDocument/2006/relationships/hyperlink" Target="https://pymotw.com/2/socket/tcp.html" TargetMode="External"/><Relationship Id="rId2" Type="http://schemas.openxmlformats.org/officeDocument/2006/relationships/hyperlink" Target="https://www.electroniclinic.com/hx711-load-cell-or-strain-gauge-and-arduino" TargetMode="External"/><Relationship Id="rId1" Type="http://schemas.openxmlformats.org/officeDocument/2006/relationships/slideLayout" Target="../slideLayouts/slideLayout5.xml"/><Relationship Id="rId6" Type="http://schemas.openxmlformats.org/officeDocument/2006/relationships/hyperlink" Target="https://docs.aws.amazon.com/iot/latest/developerguide/what-is-aws-iot.html" TargetMode="External"/><Relationship Id="rId5" Type="http://schemas.openxmlformats.org/officeDocument/2006/relationships/hyperlink" Target="https://docs.anaconda.com/anaconda/" TargetMode="External"/><Relationship Id="rId4" Type="http://schemas.openxmlformats.org/officeDocument/2006/relationships/hyperlink" Target="https://www.anaconda.com/distribution/" TargetMode="External"/><Relationship Id="rId9" Type="http://schemas.openxmlformats.org/officeDocument/2006/relationships/hyperlink" Target="https://electronics.stackexchange.com/questions/199487/connect-hx711-to-a-three-wire-load-cel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900" dirty="0"/>
              <a:t>Car Child Seat Alert System</a:t>
            </a:r>
          </a:p>
        </p:txBody>
      </p:sp>
      <p:sp>
        <p:nvSpPr>
          <p:cNvPr id="3" name="Subtitle 2"/>
          <p:cNvSpPr>
            <a:spLocks noGrp="1"/>
          </p:cNvSpPr>
          <p:nvPr>
            <p:ph type="subTitle" idx="1"/>
          </p:nvPr>
        </p:nvSpPr>
        <p:spPr/>
        <p:txBody>
          <a:bodyPr>
            <a:normAutofit fontScale="70000" lnSpcReduction="20000"/>
          </a:bodyPr>
          <a:lstStyle/>
          <a:p>
            <a:r>
              <a:rPr lang="en-US" dirty="0"/>
              <a:t>Presenters: Christopher Atkinson</a:t>
            </a:r>
          </a:p>
          <a:p>
            <a:r>
              <a:rPr lang="en-US" dirty="0"/>
              <a:t>Prithvi Thimmanayakanahalli Bachireddy</a:t>
            </a:r>
          </a:p>
        </p:txBody>
      </p:sp>
    </p:spTree>
    <p:extLst>
      <p:ext uri="{BB962C8B-B14F-4D97-AF65-F5344CB8AC3E}">
        <p14:creationId xmlns:p14="http://schemas.microsoft.com/office/powerpoint/2010/main" val="3679509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Requirements</a:t>
            </a:r>
          </a:p>
        </p:txBody>
      </p:sp>
      <p:sp>
        <p:nvSpPr>
          <p:cNvPr id="6" name="Content Placeholder 5"/>
          <p:cNvSpPr>
            <a:spLocks noGrp="1"/>
          </p:cNvSpPr>
          <p:nvPr>
            <p:ph sz="quarter" idx="2"/>
          </p:nvPr>
        </p:nvSpPr>
        <p:spPr>
          <a:xfrm>
            <a:off x="457200" y="1295400"/>
            <a:ext cx="8229600" cy="4876800"/>
          </a:xfrm>
        </p:spPr>
        <p:txBody>
          <a:bodyPr>
            <a:normAutofit/>
          </a:bodyPr>
          <a:lstStyle/>
          <a:p>
            <a:r>
              <a:rPr lang="uk-UA" sz="2700" dirty="0"/>
              <a:t>System Requirements</a:t>
            </a:r>
            <a:endParaRPr lang="en-US" dirty="0">
              <a:latin typeface="Gill Sans MT" panose="020B0502020104020203" pitchFamily="34" charset="0"/>
            </a:endParaRPr>
          </a:p>
          <a:p>
            <a:pPr lvl="1"/>
            <a:r>
              <a:rPr lang="uk-UA" dirty="0"/>
              <a:t>[SYSFUNCT001]  The system shall consist of hardware and software components that have the capability of monitoring a vehicle for the presence of a driver and child as well as the capability of alerting a user via text or email.</a:t>
            </a:r>
            <a:endParaRPr lang="en-US" sz="2100" dirty="0">
              <a:latin typeface="Gill Sans MT" panose="020B0502020104020203" pitchFamily="34" charset="0"/>
            </a:endParaRPr>
          </a:p>
          <a:p>
            <a:pPr lvl="1"/>
            <a:r>
              <a:rPr lang="uk-UA" dirty="0"/>
              <a:t>[SYSFUNCT002]  The system shall have a user-configurable delay for signaling an emergency event.</a:t>
            </a:r>
            <a:endParaRPr lang="en-US" sz="2100" dirty="0">
              <a:latin typeface="Gill Sans MT" panose="020B0502020104020203" pitchFamily="34" charset="0"/>
            </a:endParaRPr>
          </a:p>
          <a:p>
            <a:pPr lvl="1"/>
            <a:r>
              <a:rPr lang="uk-UA" dirty="0"/>
              <a:t>[SYSPERF001]  The system shall alert a user within 30 seconds (1-sigma) of an emergency event.</a:t>
            </a:r>
            <a:endParaRPr lang="en-US" dirty="0"/>
          </a:p>
          <a:p>
            <a:pPr lvl="1"/>
            <a:r>
              <a:rPr lang="en-US" sz="2100" dirty="0">
                <a:latin typeface="Gill Sans MT" panose="020B0502020104020203" pitchFamily="34" charset="0"/>
              </a:rPr>
              <a:t>[SYSPERF002] The system shall alert a user for the second time with 3 minutes delay if no action is taken for the first alert. </a:t>
            </a:r>
          </a:p>
          <a:p>
            <a:endParaRPr lang="en-US" dirty="0">
              <a:latin typeface="Gill Sans MT" panose="020B0502020104020203" pitchFamily="34" charset="0"/>
            </a:endParaRPr>
          </a:p>
          <a:p>
            <a:endParaRPr lang="en-US" dirty="0">
              <a:latin typeface="Gill Sans MT" panose="020B0502020104020203" pitchFamily="34" charset="0"/>
            </a:endParaRPr>
          </a:p>
          <a:p>
            <a:endParaRPr lang="en-US" dirty="0">
              <a:latin typeface="Gill Sans MT" panose="020B0502020104020203" pitchFamily="34" charset="0"/>
            </a:endParaRPr>
          </a:p>
        </p:txBody>
      </p:sp>
    </p:spTree>
    <p:extLst>
      <p:ext uri="{BB962C8B-B14F-4D97-AF65-F5344CB8AC3E}">
        <p14:creationId xmlns:p14="http://schemas.microsoft.com/office/powerpoint/2010/main" val="3565511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Requirements</a:t>
            </a:r>
          </a:p>
        </p:txBody>
      </p:sp>
      <p:sp>
        <p:nvSpPr>
          <p:cNvPr id="6" name="Content Placeholder 5"/>
          <p:cNvSpPr>
            <a:spLocks noGrp="1"/>
          </p:cNvSpPr>
          <p:nvPr>
            <p:ph sz="quarter" idx="2"/>
          </p:nvPr>
        </p:nvSpPr>
        <p:spPr>
          <a:xfrm>
            <a:off x="457200" y="1295400"/>
            <a:ext cx="8229600" cy="4876800"/>
          </a:xfrm>
        </p:spPr>
        <p:txBody>
          <a:bodyPr>
            <a:normAutofit/>
          </a:bodyPr>
          <a:lstStyle/>
          <a:p>
            <a:r>
              <a:rPr lang="uk-UA" sz="2700" dirty="0"/>
              <a:t>Embedded System Requirements</a:t>
            </a:r>
            <a:endParaRPr lang="en-US" dirty="0">
              <a:latin typeface="Gill Sans MT" panose="020B0502020104020203" pitchFamily="34" charset="0"/>
            </a:endParaRPr>
          </a:p>
          <a:p>
            <a:pPr lvl="1"/>
            <a:r>
              <a:rPr lang="uk-UA" dirty="0"/>
              <a:t>[ESFUNCT001]  The hardware shall consist of an embedded system with one or more microprocessors, one or more sensors, and the hardware to support a wireless communication method (WI-FI or Bluetooth preferred).</a:t>
            </a:r>
            <a:endParaRPr lang="en-US" sz="2100" dirty="0">
              <a:latin typeface="Gill Sans MT" panose="020B0502020104020203" pitchFamily="34" charset="0"/>
            </a:endParaRPr>
          </a:p>
          <a:p>
            <a:pPr lvl="1"/>
            <a:r>
              <a:rPr lang="uk-UA" dirty="0"/>
              <a:t>[ESPERF001]  The hardware shall transmit an alert to the backend system within 15 seconds (1-sigma) of an emergency event.</a:t>
            </a:r>
            <a:r>
              <a:rPr lang="en-US" sz="3100" dirty="0">
                <a:latin typeface="Gill Sans MT" panose="020B0502020104020203" pitchFamily="34" charset="0"/>
              </a:rPr>
              <a:t> </a:t>
            </a:r>
            <a:endParaRPr lang="en-US" sz="2700" dirty="0">
              <a:latin typeface="Gill Sans MT" panose="020B0502020104020203" pitchFamily="34" charset="0"/>
            </a:endParaRPr>
          </a:p>
          <a:p>
            <a:pPr marL="0" indent="0">
              <a:buNone/>
            </a:pPr>
            <a:endParaRPr lang="en-US" dirty="0">
              <a:latin typeface="Gill Sans MT" panose="020B0502020104020203" pitchFamily="34" charset="0"/>
            </a:endParaRPr>
          </a:p>
          <a:p>
            <a:endParaRPr lang="en-US" dirty="0">
              <a:latin typeface="Gill Sans MT" panose="020B0502020104020203" pitchFamily="34" charset="0"/>
            </a:endParaRPr>
          </a:p>
          <a:p>
            <a:endParaRPr lang="en-US" dirty="0">
              <a:latin typeface="Gill Sans MT" panose="020B0502020104020203" pitchFamily="34" charset="0"/>
            </a:endParaRPr>
          </a:p>
        </p:txBody>
      </p:sp>
    </p:spTree>
    <p:extLst>
      <p:ext uri="{BB962C8B-B14F-4D97-AF65-F5344CB8AC3E}">
        <p14:creationId xmlns:p14="http://schemas.microsoft.com/office/powerpoint/2010/main" val="2075899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Requirements</a:t>
            </a:r>
          </a:p>
        </p:txBody>
      </p:sp>
      <p:sp>
        <p:nvSpPr>
          <p:cNvPr id="6" name="Content Placeholder 5"/>
          <p:cNvSpPr>
            <a:spLocks noGrp="1"/>
          </p:cNvSpPr>
          <p:nvPr>
            <p:ph sz="quarter" idx="2"/>
          </p:nvPr>
        </p:nvSpPr>
        <p:spPr>
          <a:xfrm>
            <a:off x="457200" y="1295400"/>
            <a:ext cx="8229600" cy="4876800"/>
          </a:xfrm>
        </p:spPr>
        <p:txBody>
          <a:bodyPr>
            <a:normAutofit/>
          </a:bodyPr>
          <a:lstStyle/>
          <a:p>
            <a:r>
              <a:rPr lang="uk-UA" sz="2700" dirty="0"/>
              <a:t>Backend Requirements</a:t>
            </a:r>
            <a:endParaRPr lang="en-US" dirty="0">
              <a:latin typeface="Gill Sans MT" panose="020B0502020104020203" pitchFamily="34" charset="0"/>
            </a:endParaRPr>
          </a:p>
          <a:p>
            <a:pPr lvl="1"/>
            <a:r>
              <a:rPr lang="uk-UA" dirty="0"/>
              <a:t>[BEFUNCT001]  The software shall receive notifications wirelessly (using WI-FI or Bluetooth) from the hardware and transmit a notification to the user via text message or email.</a:t>
            </a:r>
            <a:endParaRPr lang="en-US" sz="2100" dirty="0">
              <a:latin typeface="Gill Sans MT" panose="020B0502020104020203" pitchFamily="34" charset="0"/>
            </a:endParaRPr>
          </a:p>
          <a:p>
            <a:pPr lvl="1"/>
            <a:r>
              <a:rPr lang="uk-UA" dirty="0"/>
              <a:t>[BEFUNCT002]  The software shall be written in a high-level programming language such as C++, Java, or a similar language.</a:t>
            </a:r>
            <a:endParaRPr lang="en-US" sz="2100" dirty="0">
              <a:latin typeface="Gill Sans MT" panose="020B0502020104020203" pitchFamily="34" charset="0"/>
            </a:endParaRPr>
          </a:p>
          <a:p>
            <a:pPr lvl="1"/>
            <a:r>
              <a:rPr lang="uk-UA" dirty="0"/>
              <a:t>[BEPERF001]  The software shall transmit an alert to the user within 15 seconds (1-sigma) of an alert received from the hardware.</a:t>
            </a:r>
            <a:endParaRPr lang="en-US" sz="2100" dirty="0">
              <a:latin typeface="Gill Sans MT" panose="020B0502020104020203" pitchFamily="34" charset="0"/>
            </a:endParaRPr>
          </a:p>
          <a:p>
            <a:endParaRPr lang="en-US" dirty="0">
              <a:latin typeface="Gill Sans MT" panose="020B0502020104020203" pitchFamily="34" charset="0"/>
            </a:endParaRPr>
          </a:p>
          <a:p>
            <a:endParaRPr lang="en-US" dirty="0">
              <a:latin typeface="Gill Sans MT" panose="020B0502020104020203" pitchFamily="34" charset="0"/>
            </a:endParaRPr>
          </a:p>
          <a:p>
            <a:endParaRPr lang="en-US" dirty="0">
              <a:latin typeface="Gill Sans MT" panose="020B0502020104020203" pitchFamily="34" charset="0"/>
            </a:endParaRPr>
          </a:p>
        </p:txBody>
      </p:sp>
    </p:spTree>
    <p:extLst>
      <p:ext uri="{BB962C8B-B14F-4D97-AF65-F5344CB8AC3E}">
        <p14:creationId xmlns:p14="http://schemas.microsoft.com/office/powerpoint/2010/main" val="1977466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Testing Plan</a:t>
            </a:r>
          </a:p>
        </p:txBody>
      </p:sp>
      <p:sp>
        <p:nvSpPr>
          <p:cNvPr id="6" name="Content Placeholder 5"/>
          <p:cNvSpPr>
            <a:spLocks noGrp="1"/>
          </p:cNvSpPr>
          <p:nvPr>
            <p:ph sz="quarter" idx="2"/>
          </p:nvPr>
        </p:nvSpPr>
        <p:spPr>
          <a:xfrm>
            <a:off x="457200" y="1295400"/>
            <a:ext cx="8229600" cy="4876800"/>
          </a:xfrm>
        </p:spPr>
        <p:txBody>
          <a:bodyPr>
            <a:normAutofit/>
          </a:bodyPr>
          <a:lstStyle/>
          <a:p>
            <a:r>
              <a:rPr lang="en-US" dirty="0"/>
              <a:t>Testing plan designed for system and subsystem designs</a:t>
            </a:r>
          </a:p>
          <a:p>
            <a:r>
              <a:rPr lang="en-US" dirty="0"/>
              <a:t>Subsystem modules tested individually before integration to verify requirements compliance and functionality</a:t>
            </a:r>
          </a:p>
          <a:p>
            <a:r>
              <a:rPr lang="en-US" dirty="0"/>
              <a:t>System then integrated and tested</a:t>
            </a:r>
          </a:p>
        </p:txBody>
      </p:sp>
    </p:spTree>
    <p:extLst>
      <p:ext uri="{BB962C8B-B14F-4D97-AF65-F5344CB8AC3E}">
        <p14:creationId xmlns:p14="http://schemas.microsoft.com/office/powerpoint/2010/main" val="1928672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Embedded System Testing</a:t>
            </a:r>
          </a:p>
        </p:txBody>
      </p:sp>
      <p:graphicFrame>
        <p:nvGraphicFramePr>
          <p:cNvPr id="2" name="Table 1"/>
          <p:cNvGraphicFramePr>
            <a:graphicFrameLocks noGrp="1"/>
          </p:cNvGraphicFramePr>
          <p:nvPr>
            <p:extLst>
              <p:ext uri="{D42A27DB-BD31-4B8C-83A1-F6EECF244321}">
                <p14:modId xmlns:p14="http://schemas.microsoft.com/office/powerpoint/2010/main" val="2765473216"/>
              </p:ext>
            </p:extLst>
          </p:nvPr>
        </p:nvGraphicFramePr>
        <p:xfrm>
          <a:off x="152401" y="1447800"/>
          <a:ext cx="8763000" cy="4683587"/>
        </p:xfrm>
        <a:graphic>
          <a:graphicData uri="http://schemas.openxmlformats.org/drawingml/2006/table">
            <a:tbl>
              <a:tblPr>
                <a:tableStyleId>{5C22544A-7EE6-4342-B048-85BDC9FD1C3A}</a:tableStyleId>
              </a:tblPr>
              <a:tblGrid>
                <a:gridCol w="655915">
                  <a:extLst>
                    <a:ext uri="{9D8B030D-6E8A-4147-A177-3AD203B41FA5}">
                      <a16:colId xmlns:a16="http://schemas.microsoft.com/office/drawing/2014/main" val="20000"/>
                    </a:ext>
                  </a:extLst>
                </a:gridCol>
                <a:gridCol w="2294332">
                  <a:extLst>
                    <a:ext uri="{9D8B030D-6E8A-4147-A177-3AD203B41FA5}">
                      <a16:colId xmlns:a16="http://schemas.microsoft.com/office/drawing/2014/main" val="20001"/>
                    </a:ext>
                  </a:extLst>
                </a:gridCol>
                <a:gridCol w="1571918">
                  <a:extLst>
                    <a:ext uri="{9D8B030D-6E8A-4147-A177-3AD203B41FA5}">
                      <a16:colId xmlns:a16="http://schemas.microsoft.com/office/drawing/2014/main" val="20002"/>
                    </a:ext>
                  </a:extLst>
                </a:gridCol>
                <a:gridCol w="1919747">
                  <a:extLst>
                    <a:ext uri="{9D8B030D-6E8A-4147-A177-3AD203B41FA5}">
                      <a16:colId xmlns:a16="http://schemas.microsoft.com/office/drawing/2014/main" val="20003"/>
                    </a:ext>
                  </a:extLst>
                </a:gridCol>
                <a:gridCol w="1598674">
                  <a:extLst>
                    <a:ext uri="{9D8B030D-6E8A-4147-A177-3AD203B41FA5}">
                      <a16:colId xmlns:a16="http://schemas.microsoft.com/office/drawing/2014/main" val="20004"/>
                    </a:ext>
                  </a:extLst>
                </a:gridCol>
                <a:gridCol w="722414">
                  <a:extLst>
                    <a:ext uri="{9D8B030D-6E8A-4147-A177-3AD203B41FA5}">
                      <a16:colId xmlns:a16="http://schemas.microsoft.com/office/drawing/2014/main" val="20005"/>
                    </a:ext>
                  </a:extLst>
                </a:gridCol>
              </a:tblGrid>
              <a:tr h="173043">
                <a:tc>
                  <a:txBody>
                    <a:bodyPr/>
                    <a:lstStyle/>
                    <a:p>
                      <a:pPr marL="0" algn="ctr" rtl="0" eaLnBrk="1" fontAlgn="b" latinLnBrk="0" hangingPunct="1"/>
                      <a:r>
                        <a:rPr kumimoji="0" lang="en-US" sz="800" b="0" i="0" u="none" strike="noStrike" kern="1200" dirty="0">
                          <a:solidFill>
                            <a:srgbClr val="000000"/>
                          </a:solidFill>
                          <a:effectLst/>
                          <a:latin typeface="Arial"/>
                          <a:ea typeface="+mn-ea"/>
                          <a:cs typeface="+mn-cs"/>
                        </a:rPr>
                        <a:t>Test Case No</a:t>
                      </a:r>
                    </a:p>
                  </a:txBody>
                  <a:tcPr marL="6343" marR="6343" marT="6343" marB="0" anchor="b"/>
                </a:tc>
                <a:tc>
                  <a:txBody>
                    <a:bodyPr/>
                    <a:lstStyle/>
                    <a:p>
                      <a:pPr marL="0" algn="ctr" rtl="0" eaLnBrk="1" fontAlgn="b" latinLnBrk="0" hangingPunct="1"/>
                      <a:r>
                        <a:rPr kumimoji="0" lang="en-US" sz="800" b="0" i="0" u="none" strike="noStrike" kern="1200">
                          <a:solidFill>
                            <a:srgbClr val="000000"/>
                          </a:solidFill>
                          <a:effectLst/>
                          <a:latin typeface="Arial"/>
                          <a:ea typeface="+mn-ea"/>
                          <a:cs typeface="+mn-cs"/>
                        </a:rPr>
                        <a:t>Test Objective</a:t>
                      </a:r>
                    </a:p>
                  </a:txBody>
                  <a:tcPr marL="6343" marR="6343" marT="6343" marB="0" anchor="b"/>
                </a:tc>
                <a:tc>
                  <a:txBody>
                    <a:bodyPr/>
                    <a:lstStyle/>
                    <a:p>
                      <a:pPr marL="0" algn="ctr" rtl="0" eaLnBrk="1" fontAlgn="b" latinLnBrk="0" hangingPunct="1"/>
                      <a:r>
                        <a:rPr kumimoji="0" lang="en-US" sz="800" b="0" i="0" u="none" strike="noStrike" kern="1200">
                          <a:solidFill>
                            <a:srgbClr val="000000"/>
                          </a:solidFill>
                          <a:effectLst/>
                          <a:latin typeface="Arial"/>
                          <a:ea typeface="+mn-ea"/>
                          <a:cs typeface="+mn-cs"/>
                        </a:rPr>
                        <a:t>Test  Procedure</a:t>
                      </a:r>
                    </a:p>
                  </a:txBody>
                  <a:tcPr marL="6343" marR="6343" marT="6343" marB="0" anchor="b"/>
                </a:tc>
                <a:tc>
                  <a:txBody>
                    <a:bodyPr/>
                    <a:lstStyle/>
                    <a:p>
                      <a:pPr marL="0" algn="ctr" rtl="0" eaLnBrk="1" fontAlgn="b" latinLnBrk="0" hangingPunct="1"/>
                      <a:r>
                        <a:rPr kumimoji="0" lang="en-US" sz="800" b="0" i="0" u="none" strike="noStrike" kern="1200">
                          <a:solidFill>
                            <a:srgbClr val="000000"/>
                          </a:solidFill>
                          <a:effectLst/>
                          <a:latin typeface="Arial"/>
                          <a:ea typeface="+mn-ea"/>
                          <a:cs typeface="+mn-cs"/>
                        </a:rPr>
                        <a:t>Expected Result</a:t>
                      </a:r>
                    </a:p>
                  </a:txBody>
                  <a:tcPr marL="6343" marR="6343" marT="6343" marB="0" anchor="b"/>
                </a:tc>
                <a:tc>
                  <a:txBody>
                    <a:bodyPr/>
                    <a:lstStyle/>
                    <a:p>
                      <a:pPr marL="0" algn="ctr" rtl="0" eaLnBrk="1" fontAlgn="b" latinLnBrk="0" hangingPunct="1"/>
                      <a:r>
                        <a:rPr kumimoji="0" lang="en-US" sz="800" b="0" i="0" u="none" strike="noStrike" kern="1200">
                          <a:solidFill>
                            <a:srgbClr val="000000"/>
                          </a:solidFill>
                          <a:effectLst/>
                          <a:latin typeface="Arial"/>
                          <a:ea typeface="+mn-ea"/>
                          <a:cs typeface="+mn-cs"/>
                        </a:rPr>
                        <a:t>Actual Result</a:t>
                      </a:r>
                    </a:p>
                  </a:txBody>
                  <a:tcPr marL="6343" marR="6343" marT="6343" marB="0" anchor="b"/>
                </a:tc>
                <a:tc>
                  <a:txBody>
                    <a:bodyPr/>
                    <a:lstStyle/>
                    <a:p>
                      <a:pPr marL="0" algn="ctr" rtl="0" eaLnBrk="1" fontAlgn="b" latinLnBrk="0" hangingPunct="1"/>
                      <a:r>
                        <a:rPr kumimoji="0" lang="en-US" sz="800" b="0" i="0" u="none" strike="noStrike" kern="1200">
                          <a:solidFill>
                            <a:srgbClr val="000000"/>
                          </a:solidFill>
                          <a:effectLst/>
                          <a:latin typeface="Arial"/>
                          <a:ea typeface="+mn-ea"/>
                          <a:cs typeface="+mn-cs"/>
                        </a:rPr>
                        <a:t>Test Case Result</a:t>
                      </a:r>
                    </a:p>
                  </a:txBody>
                  <a:tcPr marL="6343" marR="6343" marT="6343" marB="0" anchor="b"/>
                </a:tc>
                <a:extLst>
                  <a:ext uri="{0D108BD9-81ED-4DB2-BD59-A6C34878D82A}">
                    <a16:rowId xmlns:a16="http://schemas.microsoft.com/office/drawing/2014/main" val="10000"/>
                  </a:ext>
                </a:extLst>
              </a:tr>
              <a:tr h="744089">
                <a:tc>
                  <a:txBody>
                    <a:bodyPr/>
                    <a:lstStyle/>
                    <a:p>
                      <a:pPr marL="0" algn="ctr" rtl="0" eaLnBrk="1" fontAlgn="b" latinLnBrk="0" hangingPunct="1"/>
                      <a:r>
                        <a:rPr kumimoji="0" lang="en-US" sz="800" b="0" i="0" u="none" strike="noStrike" kern="1200" dirty="0">
                          <a:solidFill>
                            <a:srgbClr val="000000"/>
                          </a:solidFill>
                          <a:effectLst/>
                          <a:latin typeface="Arial"/>
                          <a:ea typeface="+mn-ea"/>
                          <a:cs typeface="+mn-cs"/>
                        </a:rPr>
                        <a:t>1</a:t>
                      </a:r>
                    </a:p>
                  </a:txBody>
                  <a:tcPr marL="6343" marR="6343" marT="6343" marB="0" anchor="b"/>
                </a:tc>
                <a:tc>
                  <a:txBody>
                    <a:bodyPr/>
                    <a:lstStyle/>
                    <a:p>
                      <a:pPr marL="0" algn="ctr" rtl="0" eaLnBrk="1" fontAlgn="b" latinLnBrk="0" hangingPunct="1"/>
                      <a:r>
                        <a:rPr kumimoji="0" lang="en-US" sz="800" b="0" i="0" u="none" strike="noStrike" kern="1200" dirty="0">
                          <a:solidFill>
                            <a:srgbClr val="000000"/>
                          </a:solidFill>
                          <a:effectLst/>
                          <a:latin typeface="Arial"/>
                          <a:ea typeface="+mn-ea"/>
                          <a:cs typeface="+mn-cs"/>
                        </a:rPr>
                        <a:t>Test Arduino </a:t>
                      </a:r>
                      <a:r>
                        <a:rPr kumimoji="0" lang="en-US" sz="800" b="0" i="0" u="none" strike="noStrike" kern="1200" dirty="0" err="1">
                          <a:solidFill>
                            <a:srgbClr val="000000"/>
                          </a:solidFill>
                          <a:effectLst/>
                          <a:latin typeface="Arial"/>
                          <a:ea typeface="+mn-ea"/>
                          <a:cs typeface="+mn-cs"/>
                        </a:rPr>
                        <a:t>WiFi</a:t>
                      </a:r>
                      <a:r>
                        <a:rPr kumimoji="0" lang="en-US" sz="800" b="0" i="0" u="none" strike="noStrike" kern="1200" dirty="0">
                          <a:solidFill>
                            <a:srgbClr val="000000"/>
                          </a:solidFill>
                          <a:effectLst/>
                          <a:latin typeface="Arial"/>
                          <a:ea typeface="+mn-ea"/>
                          <a:cs typeface="+mn-cs"/>
                        </a:rPr>
                        <a:t> connection</a:t>
                      </a:r>
                    </a:p>
                  </a:txBody>
                  <a:tcPr marL="6343" marR="6343" marT="6343" marB="0" anchor="b"/>
                </a:tc>
                <a:tc>
                  <a:txBody>
                    <a:bodyPr/>
                    <a:lstStyle/>
                    <a:p>
                      <a:pPr marL="0" algn="ctr" rtl="0" eaLnBrk="1" fontAlgn="b" latinLnBrk="0" hangingPunct="1"/>
                      <a:r>
                        <a:rPr kumimoji="0" lang="en-US" sz="800" b="0" i="0" u="none" strike="noStrike" kern="1200" dirty="0">
                          <a:solidFill>
                            <a:srgbClr val="000000"/>
                          </a:solidFill>
                          <a:effectLst/>
                          <a:latin typeface="Arial"/>
                          <a:ea typeface="+mn-ea"/>
                          <a:cs typeface="+mn-cs"/>
                        </a:rPr>
                        <a:t>1.  Program Arduino with code that connects to a </a:t>
                      </a:r>
                      <a:r>
                        <a:rPr kumimoji="0" lang="en-US" sz="800" b="0" i="0" u="none" strike="noStrike" kern="1200" dirty="0" err="1">
                          <a:solidFill>
                            <a:srgbClr val="000000"/>
                          </a:solidFill>
                          <a:effectLst/>
                          <a:latin typeface="Arial"/>
                          <a:ea typeface="+mn-ea"/>
                          <a:cs typeface="+mn-cs"/>
                        </a:rPr>
                        <a:t>WiFi</a:t>
                      </a:r>
                      <a:r>
                        <a:rPr kumimoji="0" lang="en-US" sz="800" b="0" i="0" u="none" strike="noStrike" kern="1200" dirty="0">
                          <a:solidFill>
                            <a:srgbClr val="000000"/>
                          </a:solidFill>
                          <a:effectLst/>
                          <a:latin typeface="Arial"/>
                          <a:ea typeface="+mn-ea"/>
                          <a:cs typeface="+mn-cs"/>
                        </a:rPr>
                        <a:t> connection</a:t>
                      </a:r>
                      <a:br>
                        <a:rPr kumimoji="0" lang="en-US" sz="800" b="0" i="0" u="none" strike="noStrike" kern="1200" dirty="0">
                          <a:solidFill>
                            <a:srgbClr val="000000"/>
                          </a:solidFill>
                          <a:effectLst/>
                          <a:latin typeface="Arial"/>
                          <a:ea typeface="+mn-ea"/>
                          <a:cs typeface="+mn-cs"/>
                        </a:rPr>
                      </a:br>
                      <a:r>
                        <a:rPr kumimoji="0" lang="en-US" sz="800" b="0" i="0" u="none" strike="noStrike" kern="1200" dirty="0">
                          <a:solidFill>
                            <a:srgbClr val="000000"/>
                          </a:solidFill>
                          <a:effectLst/>
                          <a:latin typeface="Arial"/>
                          <a:ea typeface="+mn-ea"/>
                          <a:cs typeface="+mn-cs"/>
                        </a:rPr>
                        <a:t>2.  Print a SSID of the network and the IP address of the Arduino to a serial output</a:t>
                      </a:r>
                    </a:p>
                  </a:txBody>
                  <a:tcPr marL="6343" marR="6343" marT="6343" marB="0" anchor="b"/>
                </a:tc>
                <a:tc>
                  <a:txBody>
                    <a:bodyPr/>
                    <a:lstStyle/>
                    <a:p>
                      <a:pPr marL="0" algn="ctr" rtl="0" eaLnBrk="1" fontAlgn="b" latinLnBrk="0" hangingPunct="1"/>
                      <a:r>
                        <a:rPr kumimoji="0" lang="en-US" sz="800" b="0" i="0" u="none" strike="noStrike" kern="1200">
                          <a:solidFill>
                            <a:srgbClr val="000000"/>
                          </a:solidFill>
                          <a:effectLst/>
                          <a:latin typeface="Arial"/>
                          <a:ea typeface="+mn-ea"/>
                          <a:cs typeface="+mn-cs"/>
                        </a:rPr>
                        <a:t>Printed lines to serial monitor that display the SSID of the network and the IP address assigned</a:t>
                      </a:r>
                    </a:p>
                  </a:txBody>
                  <a:tcPr marL="6343" marR="6343" marT="6343" marB="0" anchor="b"/>
                </a:tc>
                <a:tc>
                  <a:txBody>
                    <a:bodyPr/>
                    <a:lstStyle/>
                    <a:p>
                      <a:pPr marL="0" algn="ctr" rtl="0" eaLnBrk="1" fontAlgn="b" latinLnBrk="0" hangingPunct="1"/>
                      <a:r>
                        <a:rPr kumimoji="0" lang="en-US" sz="800" b="0" i="0" u="none" strike="noStrike" kern="1200">
                          <a:solidFill>
                            <a:srgbClr val="000000"/>
                          </a:solidFill>
                          <a:effectLst/>
                          <a:latin typeface="Arial"/>
                          <a:ea typeface="+mn-ea"/>
                          <a:cs typeface="+mn-cs"/>
                        </a:rPr>
                        <a:t>Arduino successfully connects and transmits the SSID and ssigned IP address</a:t>
                      </a:r>
                    </a:p>
                  </a:txBody>
                  <a:tcPr marL="6343" marR="6343" marT="6343" marB="0" anchor="b"/>
                </a:tc>
                <a:tc>
                  <a:txBody>
                    <a:bodyPr/>
                    <a:lstStyle/>
                    <a:p>
                      <a:pPr marL="0" algn="ctr" rtl="0" eaLnBrk="1" fontAlgn="b" latinLnBrk="0" hangingPunct="1"/>
                      <a:r>
                        <a:rPr kumimoji="0" lang="en-US" sz="800" b="0" i="0" u="none" strike="noStrike" kern="1200">
                          <a:solidFill>
                            <a:srgbClr val="000000"/>
                          </a:solidFill>
                          <a:effectLst/>
                          <a:latin typeface="Arial"/>
                          <a:ea typeface="+mn-ea"/>
                          <a:cs typeface="+mn-cs"/>
                        </a:rPr>
                        <a:t>Pass</a:t>
                      </a:r>
                    </a:p>
                  </a:txBody>
                  <a:tcPr marL="6343" marR="6343" marT="6343" marB="0" anchor="b"/>
                </a:tc>
                <a:extLst>
                  <a:ext uri="{0D108BD9-81ED-4DB2-BD59-A6C34878D82A}">
                    <a16:rowId xmlns:a16="http://schemas.microsoft.com/office/drawing/2014/main" val="10001"/>
                  </a:ext>
                </a:extLst>
              </a:tr>
              <a:tr h="891176">
                <a:tc>
                  <a:txBody>
                    <a:bodyPr/>
                    <a:lstStyle/>
                    <a:p>
                      <a:pPr marL="0" algn="ctr" rtl="0" eaLnBrk="1" fontAlgn="b" latinLnBrk="0" hangingPunct="1"/>
                      <a:r>
                        <a:rPr kumimoji="0" lang="en-US" sz="800" b="0" i="0" u="none" strike="noStrike" kern="1200">
                          <a:solidFill>
                            <a:srgbClr val="000000"/>
                          </a:solidFill>
                          <a:effectLst/>
                          <a:latin typeface="Arial"/>
                          <a:ea typeface="+mn-ea"/>
                          <a:cs typeface="+mn-cs"/>
                        </a:rPr>
                        <a:t>2</a:t>
                      </a:r>
                    </a:p>
                  </a:txBody>
                  <a:tcPr marL="6343" marR="6343" marT="6343" marB="0" anchor="b"/>
                </a:tc>
                <a:tc>
                  <a:txBody>
                    <a:bodyPr/>
                    <a:lstStyle/>
                    <a:p>
                      <a:pPr marL="0" algn="ctr" rtl="0" eaLnBrk="1" fontAlgn="b" latinLnBrk="0" hangingPunct="1"/>
                      <a:r>
                        <a:rPr kumimoji="0" lang="en-US" sz="800" b="0" i="0" u="none" strike="noStrike" kern="1200" dirty="0">
                          <a:solidFill>
                            <a:srgbClr val="000000"/>
                          </a:solidFill>
                          <a:effectLst/>
                          <a:latin typeface="Arial"/>
                          <a:ea typeface="+mn-ea"/>
                          <a:cs typeface="+mn-cs"/>
                        </a:rPr>
                        <a:t>Test Driver strain gauge configuration</a:t>
                      </a:r>
                    </a:p>
                  </a:txBody>
                  <a:tcPr marL="6343" marR="6343" marT="6343" marB="0" anchor="b"/>
                </a:tc>
                <a:tc>
                  <a:txBody>
                    <a:bodyPr/>
                    <a:lstStyle/>
                    <a:p>
                      <a:pPr marL="0" algn="ctr" rtl="0" eaLnBrk="1" fontAlgn="b" latinLnBrk="0" hangingPunct="1"/>
                      <a:r>
                        <a:rPr kumimoji="0" lang="en-US" sz="800" b="0" i="0" u="none" strike="noStrike" kern="1200" dirty="0">
                          <a:solidFill>
                            <a:srgbClr val="000000"/>
                          </a:solidFill>
                          <a:effectLst/>
                          <a:latin typeface="Arial"/>
                          <a:ea typeface="+mn-ea"/>
                          <a:cs typeface="+mn-cs"/>
                        </a:rPr>
                        <a:t>1.  Wire strain gauges together</a:t>
                      </a:r>
                      <a:br>
                        <a:rPr kumimoji="0" lang="en-US" sz="800" b="0" i="0" u="none" strike="noStrike" kern="1200" dirty="0">
                          <a:solidFill>
                            <a:srgbClr val="000000"/>
                          </a:solidFill>
                          <a:effectLst/>
                          <a:latin typeface="Arial"/>
                          <a:ea typeface="+mn-ea"/>
                          <a:cs typeface="+mn-cs"/>
                        </a:rPr>
                      </a:br>
                      <a:r>
                        <a:rPr kumimoji="0" lang="en-US" sz="800" b="0" i="0" u="none" strike="noStrike" kern="1200" dirty="0">
                          <a:solidFill>
                            <a:srgbClr val="000000"/>
                          </a:solidFill>
                          <a:effectLst/>
                          <a:latin typeface="Arial"/>
                          <a:ea typeface="+mn-ea"/>
                          <a:cs typeface="+mn-cs"/>
                        </a:rPr>
                        <a:t>2.  Connect strain gauges to HX711</a:t>
                      </a:r>
                      <a:br>
                        <a:rPr kumimoji="0" lang="en-US" sz="800" b="0" i="0" u="none" strike="noStrike" kern="1200" dirty="0">
                          <a:solidFill>
                            <a:srgbClr val="000000"/>
                          </a:solidFill>
                          <a:effectLst/>
                          <a:latin typeface="Arial"/>
                          <a:ea typeface="+mn-ea"/>
                          <a:cs typeface="+mn-cs"/>
                        </a:rPr>
                      </a:br>
                      <a:r>
                        <a:rPr kumimoji="0" lang="en-US" sz="800" b="0" i="0" u="none" strike="noStrike" kern="1200" dirty="0">
                          <a:solidFill>
                            <a:srgbClr val="000000"/>
                          </a:solidFill>
                          <a:effectLst/>
                          <a:latin typeface="Arial"/>
                          <a:ea typeface="+mn-ea"/>
                          <a:cs typeface="+mn-cs"/>
                        </a:rPr>
                        <a:t>3.  Connect HX711 to power</a:t>
                      </a:r>
                      <a:br>
                        <a:rPr kumimoji="0" lang="en-US" sz="800" b="0" i="0" u="none" strike="noStrike" kern="1200" dirty="0">
                          <a:solidFill>
                            <a:srgbClr val="000000"/>
                          </a:solidFill>
                          <a:effectLst/>
                          <a:latin typeface="Arial"/>
                          <a:ea typeface="+mn-ea"/>
                          <a:cs typeface="+mn-cs"/>
                        </a:rPr>
                      </a:br>
                      <a:r>
                        <a:rPr kumimoji="0" lang="en-US" sz="800" b="0" i="0" u="none" strike="noStrike" kern="1200" dirty="0">
                          <a:solidFill>
                            <a:srgbClr val="000000"/>
                          </a:solidFill>
                          <a:effectLst/>
                          <a:latin typeface="Arial"/>
                          <a:ea typeface="+mn-ea"/>
                          <a:cs typeface="+mn-cs"/>
                        </a:rPr>
                        <a:t>4.  Apply pressure to strain gauges and monitor the A+ and A- pins for voltage differences with a voltmeter</a:t>
                      </a:r>
                    </a:p>
                  </a:txBody>
                  <a:tcPr marL="6343" marR="6343" marT="6343" marB="0" anchor="b"/>
                </a:tc>
                <a:tc>
                  <a:txBody>
                    <a:bodyPr/>
                    <a:lstStyle/>
                    <a:p>
                      <a:pPr marL="0" algn="ctr" rtl="0" eaLnBrk="1" fontAlgn="b" latinLnBrk="0" hangingPunct="1"/>
                      <a:r>
                        <a:rPr kumimoji="0" lang="en-US" sz="800" b="0" i="0" u="none" strike="noStrike" kern="1200">
                          <a:solidFill>
                            <a:srgbClr val="000000"/>
                          </a:solidFill>
                          <a:effectLst/>
                          <a:latin typeface="Arial"/>
                          <a:ea typeface="+mn-ea"/>
                          <a:cs typeface="+mn-cs"/>
                        </a:rPr>
                        <a:t>Extremely small voltage differential will be visible on a voltmeter</a:t>
                      </a:r>
                    </a:p>
                  </a:txBody>
                  <a:tcPr marL="6343" marR="6343" marT="6343" marB="0" anchor="b"/>
                </a:tc>
                <a:tc>
                  <a:txBody>
                    <a:bodyPr/>
                    <a:lstStyle/>
                    <a:p>
                      <a:pPr marL="0" algn="ctr" rtl="0" eaLnBrk="1" fontAlgn="b" latinLnBrk="0" hangingPunct="1"/>
                      <a:r>
                        <a:rPr kumimoji="0" lang="en-US" sz="800" b="0" i="0" u="none" strike="noStrike" kern="1200">
                          <a:solidFill>
                            <a:srgbClr val="000000"/>
                          </a:solidFill>
                          <a:effectLst/>
                          <a:latin typeface="Arial"/>
                          <a:ea typeface="+mn-ea"/>
                          <a:cs typeface="+mn-cs"/>
                        </a:rPr>
                        <a:t>Voltage differential of 3-8 mv</a:t>
                      </a:r>
                    </a:p>
                  </a:txBody>
                  <a:tcPr marL="6343" marR="6343" marT="6343" marB="0" anchor="b"/>
                </a:tc>
                <a:tc>
                  <a:txBody>
                    <a:bodyPr/>
                    <a:lstStyle/>
                    <a:p>
                      <a:pPr marL="0" algn="ctr" rtl="0" eaLnBrk="1" fontAlgn="b" latinLnBrk="0" hangingPunct="1"/>
                      <a:r>
                        <a:rPr kumimoji="0" lang="en-US" sz="800" b="0" i="0" u="none" strike="noStrike" kern="1200">
                          <a:solidFill>
                            <a:srgbClr val="000000"/>
                          </a:solidFill>
                          <a:effectLst/>
                          <a:latin typeface="Arial"/>
                          <a:ea typeface="+mn-ea"/>
                          <a:cs typeface="+mn-cs"/>
                        </a:rPr>
                        <a:t>Pass</a:t>
                      </a:r>
                    </a:p>
                  </a:txBody>
                  <a:tcPr marL="6343" marR="6343" marT="6343" marB="0" anchor="b"/>
                </a:tc>
                <a:extLst>
                  <a:ext uri="{0D108BD9-81ED-4DB2-BD59-A6C34878D82A}">
                    <a16:rowId xmlns:a16="http://schemas.microsoft.com/office/drawing/2014/main" val="10002"/>
                  </a:ext>
                </a:extLst>
              </a:tr>
              <a:tr h="891176">
                <a:tc>
                  <a:txBody>
                    <a:bodyPr/>
                    <a:lstStyle/>
                    <a:p>
                      <a:pPr marL="0" algn="ctr" rtl="0" eaLnBrk="1" fontAlgn="b" latinLnBrk="0" hangingPunct="1"/>
                      <a:r>
                        <a:rPr kumimoji="0" lang="en-US" sz="800" b="0" i="0" u="none" strike="noStrike" kern="1200">
                          <a:solidFill>
                            <a:srgbClr val="000000"/>
                          </a:solidFill>
                          <a:effectLst/>
                          <a:latin typeface="Arial"/>
                          <a:ea typeface="+mn-ea"/>
                          <a:cs typeface="+mn-cs"/>
                        </a:rPr>
                        <a:t>3</a:t>
                      </a:r>
                    </a:p>
                  </a:txBody>
                  <a:tcPr marL="6343" marR="6343" marT="6343" marB="0" anchor="b"/>
                </a:tc>
                <a:tc>
                  <a:txBody>
                    <a:bodyPr/>
                    <a:lstStyle/>
                    <a:p>
                      <a:pPr marL="0" algn="ctr" rtl="0" eaLnBrk="1" fontAlgn="b" latinLnBrk="0" hangingPunct="1"/>
                      <a:r>
                        <a:rPr kumimoji="0" lang="en-US" sz="800" b="0" i="0" u="none" strike="noStrike" kern="1200">
                          <a:solidFill>
                            <a:srgbClr val="000000"/>
                          </a:solidFill>
                          <a:effectLst/>
                          <a:latin typeface="Arial"/>
                          <a:ea typeface="+mn-ea"/>
                          <a:cs typeface="+mn-cs"/>
                        </a:rPr>
                        <a:t>Test Child strain gauge configuration</a:t>
                      </a:r>
                    </a:p>
                  </a:txBody>
                  <a:tcPr marL="6343" marR="6343" marT="6343" marB="0" anchor="b"/>
                </a:tc>
                <a:tc>
                  <a:txBody>
                    <a:bodyPr/>
                    <a:lstStyle/>
                    <a:p>
                      <a:pPr marL="0" algn="ctr" rtl="0" eaLnBrk="1" fontAlgn="b" latinLnBrk="0" hangingPunct="1"/>
                      <a:r>
                        <a:rPr kumimoji="0" lang="en-US" sz="800" b="0" i="0" u="none" strike="noStrike" kern="1200" dirty="0">
                          <a:solidFill>
                            <a:srgbClr val="000000"/>
                          </a:solidFill>
                          <a:effectLst/>
                          <a:latin typeface="Arial"/>
                          <a:ea typeface="+mn-ea"/>
                          <a:cs typeface="+mn-cs"/>
                        </a:rPr>
                        <a:t>1.  Wire strain gauges together</a:t>
                      </a:r>
                      <a:br>
                        <a:rPr kumimoji="0" lang="en-US" sz="800" b="0" i="0" u="none" strike="noStrike" kern="1200" dirty="0">
                          <a:solidFill>
                            <a:srgbClr val="000000"/>
                          </a:solidFill>
                          <a:effectLst/>
                          <a:latin typeface="Arial"/>
                          <a:ea typeface="+mn-ea"/>
                          <a:cs typeface="+mn-cs"/>
                        </a:rPr>
                      </a:br>
                      <a:r>
                        <a:rPr kumimoji="0" lang="en-US" sz="800" b="0" i="0" u="none" strike="noStrike" kern="1200" dirty="0">
                          <a:solidFill>
                            <a:srgbClr val="000000"/>
                          </a:solidFill>
                          <a:effectLst/>
                          <a:latin typeface="Arial"/>
                          <a:ea typeface="+mn-ea"/>
                          <a:cs typeface="+mn-cs"/>
                        </a:rPr>
                        <a:t>2.  Connect strain gauges to HX711</a:t>
                      </a:r>
                      <a:br>
                        <a:rPr kumimoji="0" lang="en-US" sz="800" b="0" i="0" u="none" strike="noStrike" kern="1200" dirty="0">
                          <a:solidFill>
                            <a:srgbClr val="000000"/>
                          </a:solidFill>
                          <a:effectLst/>
                          <a:latin typeface="Arial"/>
                          <a:ea typeface="+mn-ea"/>
                          <a:cs typeface="+mn-cs"/>
                        </a:rPr>
                      </a:br>
                      <a:r>
                        <a:rPr kumimoji="0" lang="en-US" sz="800" b="0" i="0" u="none" strike="noStrike" kern="1200" dirty="0">
                          <a:solidFill>
                            <a:srgbClr val="000000"/>
                          </a:solidFill>
                          <a:effectLst/>
                          <a:latin typeface="Arial"/>
                          <a:ea typeface="+mn-ea"/>
                          <a:cs typeface="+mn-cs"/>
                        </a:rPr>
                        <a:t>3.  Connect HX711 to power</a:t>
                      </a:r>
                      <a:br>
                        <a:rPr kumimoji="0" lang="en-US" sz="800" b="0" i="0" u="none" strike="noStrike" kern="1200" dirty="0">
                          <a:solidFill>
                            <a:srgbClr val="000000"/>
                          </a:solidFill>
                          <a:effectLst/>
                          <a:latin typeface="Arial"/>
                          <a:ea typeface="+mn-ea"/>
                          <a:cs typeface="+mn-cs"/>
                        </a:rPr>
                      </a:br>
                      <a:r>
                        <a:rPr kumimoji="0" lang="en-US" sz="800" b="0" i="0" u="none" strike="noStrike" kern="1200" dirty="0">
                          <a:solidFill>
                            <a:srgbClr val="000000"/>
                          </a:solidFill>
                          <a:effectLst/>
                          <a:latin typeface="Arial"/>
                          <a:ea typeface="+mn-ea"/>
                          <a:cs typeface="+mn-cs"/>
                        </a:rPr>
                        <a:t>4.  Apply pressure to strain gauges and monitor the A+ and A- pins for voltage differences with a voltmeter</a:t>
                      </a:r>
                    </a:p>
                  </a:txBody>
                  <a:tcPr marL="6343" marR="6343" marT="6343" marB="0" anchor="b"/>
                </a:tc>
                <a:tc>
                  <a:txBody>
                    <a:bodyPr/>
                    <a:lstStyle/>
                    <a:p>
                      <a:pPr marL="0" algn="ctr" rtl="0" eaLnBrk="1" fontAlgn="b" latinLnBrk="0" hangingPunct="1"/>
                      <a:r>
                        <a:rPr kumimoji="0" lang="en-US" sz="800" b="0" i="0" u="none" strike="noStrike" kern="1200">
                          <a:solidFill>
                            <a:srgbClr val="000000"/>
                          </a:solidFill>
                          <a:effectLst/>
                          <a:latin typeface="Arial"/>
                          <a:ea typeface="+mn-ea"/>
                          <a:cs typeface="+mn-cs"/>
                        </a:rPr>
                        <a:t>Extremely small voltage differential will be visible on a voltmeter</a:t>
                      </a:r>
                    </a:p>
                  </a:txBody>
                  <a:tcPr marL="6343" marR="6343" marT="6343" marB="0" anchor="b"/>
                </a:tc>
                <a:tc>
                  <a:txBody>
                    <a:bodyPr/>
                    <a:lstStyle/>
                    <a:p>
                      <a:pPr marL="0" algn="ctr" rtl="0" eaLnBrk="1" fontAlgn="b" latinLnBrk="0" hangingPunct="1"/>
                      <a:r>
                        <a:rPr kumimoji="0" lang="en-US" sz="800" b="0" i="0" u="none" strike="noStrike" kern="1200">
                          <a:solidFill>
                            <a:srgbClr val="000000"/>
                          </a:solidFill>
                          <a:effectLst/>
                          <a:latin typeface="Arial"/>
                          <a:ea typeface="+mn-ea"/>
                          <a:cs typeface="+mn-cs"/>
                        </a:rPr>
                        <a:t>Voltage differential of 3-8 mv</a:t>
                      </a:r>
                    </a:p>
                  </a:txBody>
                  <a:tcPr marL="6343" marR="6343" marT="6343" marB="0" anchor="b"/>
                </a:tc>
                <a:tc>
                  <a:txBody>
                    <a:bodyPr/>
                    <a:lstStyle/>
                    <a:p>
                      <a:pPr marL="0" algn="ctr" rtl="0" eaLnBrk="1" fontAlgn="b" latinLnBrk="0" hangingPunct="1"/>
                      <a:r>
                        <a:rPr kumimoji="0" lang="en-US" sz="800" b="0" i="0" u="none" strike="noStrike" kern="1200">
                          <a:solidFill>
                            <a:srgbClr val="000000"/>
                          </a:solidFill>
                          <a:effectLst/>
                          <a:latin typeface="Arial"/>
                          <a:ea typeface="+mn-ea"/>
                          <a:cs typeface="+mn-cs"/>
                        </a:rPr>
                        <a:t>Pass</a:t>
                      </a:r>
                    </a:p>
                  </a:txBody>
                  <a:tcPr marL="6343" marR="6343" marT="6343" marB="0" anchor="b"/>
                </a:tc>
                <a:extLst>
                  <a:ext uri="{0D108BD9-81ED-4DB2-BD59-A6C34878D82A}">
                    <a16:rowId xmlns:a16="http://schemas.microsoft.com/office/drawing/2014/main" val="10003"/>
                  </a:ext>
                </a:extLst>
              </a:tr>
              <a:tr h="597002">
                <a:tc>
                  <a:txBody>
                    <a:bodyPr/>
                    <a:lstStyle/>
                    <a:p>
                      <a:pPr marL="0" algn="ctr" rtl="0" eaLnBrk="1" fontAlgn="b" latinLnBrk="0" hangingPunct="1"/>
                      <a:r>
                        <a:rPr kumimoji="0" lang="en-US" sz="800" b="0" i="0" u="none" strike="noStrike" kern="1200">
                          <a:solidFill>
                            <a:srgbClr val="000000"/>
                          </a:solidFill>
                          <a:effectLst/>
                          <a:latin typeface="Arial"/>
                          <a:ea typeface="+mn-ea"/>
                          <a:cs typeface="+mn-cs"/>
                        </a:rPr>
                        <a:t>4</a:t>
                      </a:r>
                    </a:p>
                  </a:txBody>
                  <a:tcPr marL="6343" marR="6343" marT="6343" marB="0" anchor="b"/>
                </a:tc>
                <a:tc>
                  <a:txBody>
                    <a:bodyPr/>
                    <a:lstStyle/>
                    <a:p>
                      <a:pPr marL="0" algn="ctr" rtl="0" eaLnBrk="1" fontAlgn="b" latinLnBrk="0" hangingPunct="1"/>
                      <a:r>
                        <a:rPr kumimoji="0" lang="en-US" sz="800" b="0" i="0" u="none" strike="noStrike" kern="1200">
                          <a:solidFill>
                            <a:srgbClr val="000000"/>
                          </a:solidFill>
                          <a:effectLst/>
                          <a:latin typeface="Arial"/>
                          <a:ea typeface="+mn-ea"/>
                          <a:cs typeface="+mn-cs"/>
                        </a:rPr>
                        <a:t>Test Driver HX711 configuration</a:t>
                      </a:r>
                    </a:p>
                  </a:txBody>
                  <a:tcPr marL="6343" marR="6343" marT="6343" marB="0" anchor="b"/>
                </a:tc>
                <a:tc>
                  <a:txBody>
                    <a:bodyPr/>
                    <a:lstStyle/>
                    <a:p>
                      <a:pPr marL="0" algn="ctr" rtl="0" eaLnBrk="1" fontAlgn="b" latinLnBrk="0" hangingPunct="1"/>
                      <a:r>
                        <a:rPr kumimoji="0" lang="en-US" sz="800" b="0" i="0" u="none" strike="noStrike" kern="1200" dirty="0">
                          <a:solidFill>
                            <a:srgbClr val="000000"/>
                          </a:solidFill>
                          <a:effectLst/>
                          <a:latin typeface="Arial"/>
                          <a:ea typeface="+mn-ea"/>
                          <a:cs typeface="+mn-cs"/>
                        </a:rPr>
                        <a:t>1.  Connect strain gauges to HX711</a:t>
                      </a:r>
                      <a:br>
                        <a:rPr kumimoji="0" lang="en-US" sz="800" b="0" i="0" u="none" strike="noStrike" kern="1200" dirty="0">
                          <a:solidFill>
                            <a:srgbClr val="000000"/>
                          </a:solidFill>
                          <a:effectLst/>
                          <a:latin typeface="Arial"/>
                          <a:ea typeface="+mn-ea"/>
                          <a:cs typeface="+mn-cs"/>
                        </a:rPr>
                      </a:br>
                      <a:r>
                        <a:rPr kumimoji="0" lang="en-US" sz="800" b="0" i="0" u="none" strike="noStrike" kern="1200" dirty="0">
                          <a:solidFill>
                            <a:srgbClr val="000000"/>
                          </a:solidFill>
                          <a:effectLst/>
                          <a:latin typeface="Arial"/>
                          <a:ea typeface="+mn-ea"/>
                          <a:cs typeface="+mn-cs"/>
                        </a:rPr>
                        <a:t>2.  Connect HX711 to Arduino</a:t>
                      </a:r>
                      <a:br>
                        <a:rPr kumimoji="0" lang="en-US" sz="800" b="0" i="0" u="none" strike="noStrike" kern="1200" dirty="0">
                          <a:solidFill>
                            <a:srgbClr val="000000"/>
                          </a:solidFill>
                          <a:effectLst/>
                          <a:latin typeface="Arial"/>
                          <a:ea typeface="+mn-ea"/>
                          <a:cs typeface="+mn-cs"/>
                        </a:rPr>
                      </a:br>
                      <a:r>
                        <a:rPr kumimoji="0" lang="en-US" sz="800" b="0" i="0" u="none" strike="noStrike" kern="1200" dirty="0">
                          <a:solidFill>
                            <a:srgbClr val="000000"/>
                          </a:solidFill>
                          <a:effectLst/>
                          <a:latin typeface="Arial"/>
                          <a:ea typeface="+mn-ea"/>
                          <a:cs typeface="+mn-cs"/>
                        </a:rPr>
                        <a:t>3.  Program Arduino with a program to read the HX711</a:t>
                      </a:r>
                    </a:p>
                  </a:txBody>
                  <a:tcPr marL="6343" marR="6343" marT="6343" marB="0" anchor="b"/>
                </a:tc>
                <a:tc>
                  <a:txBody>
                    <a:bodyPr/>
                    <a:lstStyle/>
                    <a:p>
                      <a:pPr marL="0" algn="ctr" rtl="0" eaLnBrk="1" fontAlgn="b" latinLnBrk="0" hangingPunct="1"/>
                      <a:r>
                        <a:rPr kumimoji="0" lang="en-US" sz="800" b="0" i="0" u="none" strike="noStrike" kern="1200" dirty="0">
                          <a:solidFill>
                            <a:srgbClr val="000000"/>
                          </a:solidFill>
                          <a:effectLst/>
                          <a:latin typeface="Arial"/>
                          <a:ea typeface="+mn-ea"/>
                          <a:cs typeface="+mn-cs"/>
                        </a:rPr>
                        <a:t>Serial readout of strain gauge force.  Result will initially be uncalibrated so may be unusual</a:t>
                      </a:r>
                    </a:p>
                  </a:txBody>
                  <a:tcPr marL="6343" marR="6343" marT="6343" marB="0" anchor="b"/>
                </a:tc>
                <a:tc>
                  <a:txBody>
                    <a:bodyPr/>
                    <a:lstStyle/>
                    <a:p>
                      <a:pPr marL="0" algn="ctr" rtl="0" eaLnBrk="1" fontAlgn="b" latinLnBrk="0" hangingPunct="1"/>
                      <a:r>
                        <a:rPr kumimoji="0" lang="en-US" sz="800" b="0" i="0" u="none" strike="noStrike" kern="1200">
                          <a:solidFill>
                            <a:srgbClr val="000000"/>
                          </a:solidFill>
                          <a:effectLst/>
                          <a:latin typeface="Arial"/>
                          <a:ea typeface="+mn-ea"/>
                          <a:cs typeface="+mn-cs"/>
                        </a:rPr>
                        <a:t>Displayed rresulting force in KG. Calibration factor of  7050 chosen to zero scale</a:t>
                      </a:r>
                    </a:p>
                  </a:txBody>
                  <a:tcPr marL="6343" marR="6343" marT="6343" marB="0" anchor="b"/>
                </a:tc>
                <a:tc>
                  <a:txBody>
                    <a:bodyPr/>
                    <a:lstStyle/>
                    <a:p>
                      <a:pPr marL="0" algn="ctr" rtl="0" eaLnBrk="1" fontAlgn="b" latinLnBrk="0" hangingPunct="1"/>
                      <a:r>
                        <a:rPr kumimoji="0" lang="en-US" sz="800" b="0" i="0" u="none" strike="noStrike" kern="1200">
                          <a:solidFill>
                            <a:srgbClr val="000000"/>
                          </a:solidFill>
                          <a:effectLst/>
                          <a:latin typeface="Arial"/>
                          <a:ea typeface="+mn-ea"/>
                          <a:cs typeface="+mn-cs"/>
                        </a:rPr>
                        <a:t>Pass</a:t>
                      </a:r>
                    </a:p>
                  </a:txBody>
                  <a:tcPr marL="6343" marR="6343" marT="6343" marB="0" anchor="b"/>
                </a:tc>
                <a:extLst>
                  <a:ext uri="{0D108BD9-81ED-4DB2-BD59-A6C34878D82A}">
                    <a16:rowId xmlns:a16="http://schemas.microsoft.com/office/drawing/2014/main" val="10004"/>
                  </a:ext>
                </a:extLst>
              </a:tr>
              <a:tr h="597002">
                <a:tc>
                  <a:txBody>
                    <a:bodyPr/>
                    <a:lstStyle/>
                    <a:p>
                      <a:pPr marL="0" algn="ctr" rtl="0" eaLnBrk="1" fontAlgn="b" latinLnBrk="0" hangingPunct="1"/>
                      <a:r>
                        <a:rPr kumimoji="0" lang="en-US" sz="800" b="0" i="0" u="none" strike="noStrike" kern="1200">
                          <a:solidFill>
                            <a:srgbClr val="000000"/>
                          </a:solidFill>
                          <a:effectLst/>
                          <a:latin typeface="Arial"/>
                          <a:ea typeface="+mn-ea"/>
                          <a:cs typeface="+mn-cs"/>
                        </a:rPr>
                        <a:t>5</a:t>
                      </a:r>
                    </a:p>
                  </a:txBody>
                  <a:tcPr marL="6343" marR="6343" marT="6343" marB="0" anchor="b"/>
                </a:tc>
                <a:tc>
                  <a:txBody>
                    <a:bodyPr/>
                    <a:lstStyle/>
                    <a:p>
                      <a:pPr marL="0" algn="ctr" rtl="0" eaLnBrk="1" fontAlgn="b" latinLnBrk="0" hangingPunct="1"/>
                      <a:r>
                        <a:rPr kumimoji="0" lang="en-US" sz="800" b="0" i="0" u="none" strike="noStrike" kern="1200">
                          <a:solidFill>
                            <a:srgbClr val="000000"/>
                          </a:solidFill>
                          <a:effectLst/>
                          <a:latin typeface="Arial"/>
                          <a:ea typeface="+mn-ea"/>
                          <a:cs typeface="+mn-cs"/>
                        </a:rPr>
                        <a:t>Test Child HX711 configuration</a:t>
                      </a:r>
                    </a:p>
                  </a:txBody>
                  <a:tcPr marL="6343" marR="6343" marT="6343" marB="0" anchor="b"/>
                </a:tc>
                <a:tc>
                  <a:txBody>
                    <a:bodyPr/>
                    <a:lstStyle/>
                    <a:p>
                      <a:pPr marL="0" algn="ctr" rtl="0" eaLnBrk="1" fontAlgn="b" latinLnBrk="0" hangingPunct="1"/>
                      <a:r>
                        <a:rPr kumimoji="0" lang="en-US" sz="800" b="0" i="0" u="none" strike="noStrike" kern="1200">
                          <a:solidFill>
                            <a:srgbClr val="000000"/>
                          </a:solidFill>
                          <a:effectLst/>
                          <a:latin typeface="Arial"/>
                          <a:ea typeface="+mn-ea"/>
                          <a:cs typeface="+mn-cs"/>
                        </a:rPr>
                        <a:t>1.  Connect strain gauges to HX711</a:t>
                      </a:r>
                      <a:br>
                        <a:rPr kumimoji="0" lang="en-US" sz="800" b="0" i="0" u="none" strike="noStrike" kern="1200">
                          <a:solidFill>
                            <a:srgbClr val="000000"/>
                          </a:solidFill>
                          <a:effectLst/>
                          <a:latin typeface="Arial"/>
                          <a:ea typeface="+mn-ea"/>
                          <a:cs typeface="+mn-cs"/>
                        </a:rPr>
                      </a:br>
                      <a:r>
                        <a:rPr kumimoji="0" lang="en-US" sz="800" b="0" i="0" u="none" strike="noStrike" kern="1200">
                          <a:solidFill>
                            <a:srgbClr val="000000"/>
                          </a:solidFill>
                          <a:effectLst/>
                          <a:latin typeface="Arial"/>
                          <a:ea typeface="+mn-ea"/>
                          <a:cs typeface="+mn-cs"/>
                        </a:rPr>
                        <a:t>2.  Connect HX711 to Arduino</a:t>
                      </a:r>
                      <a:br>
                        <a:rPr kumimoji="0" lang="en-US" sz="800" b="0" i="0" u="none" strike="noStrike" kern="1200">
                          <a:solidFill>
                            <a:srgbClr val="000000"/>
                          </a:solidFill>
                          <a:effectLst/>
                          <a:latin typeface="Arial"/>
                          <a:ea typeface="+mn-ea"/>
                          <a:cs typeface="+mn-cs"/>
                        </a:rPr>
                      </a:br>
                      <a:r>
                        <a:rPr kumimoji="0" lang="en-US" sz="800" b="0" i="0" u="none" strike="noStrike" kern="1200">
                          <a:solidFill>
                            <a:srgbClr val="000000"/>
                          </a:solidFill>
                          <a:effectLst/>
                          <a:latin typeface="Arial"/>
                          <a:ea typeface="+mn-ea"/>
                          <a:cs typeface="+mn-cs"/>
                        </a:rPr>
                        <a:t>3.  Program Arduino with a program to read the HX711</a:t>
                      </a:r>
                    </a:p>
                  </a:txBody>
                  <a:tcPr marL="6343" marR="6343" marT="6343" marB="0" anchor="b"/>
                </a:tc>
                <a:tc>
                  <a:txBody>
                    <a:bodyPr/>
                    <a:lstStyle/>
                    <a:p>
                      <a:pPr marL="0" algn="ctr" rtl="0" eaLnBrk="1" fontAlgn="b" latinLnBrk="0" hangingPunct="1"/>
                      <a:r>
                        <a:rPr kumimoji="0" lang="en-US" sz="800" b="0" i="0" u="none" strike="noStrike" kern="1200">
                          <a:solidFill>
                            <a:srgbClr val="000000"/>
                          </a:solidFill>
                          <a:effectLst/>
                          <a:latin typeface="Arial"/>
                          <a:ea typeface="+mn-ea"/>
                          <a:cs typeface="+mn-cs"/>
                        </a:rPr>
                        <a:t>Serial readout of strain gauge force.  Result will initially be uncalibrated so may be unusual</a:t>
                      </a:r>
                    </a:p>
                  </a:txBody>
                  <a:tcPr marL="6343" marR="6343" marT="6343" marB="0" anchor="b"/>
                </a:tc>
                <a:tc>
                  <a:txBody>
                    <a:bodyPr/>
                    <a:lstStyle/>
                    <a:p>
                      <a:pPr marL="0" algn="ctr" rtl="0" eaLnBrk="1" fontAlgn="b" latinLnBrk="0" hangingPunct="1"/>
                      <a:r>
                        <a:rPr kumimoji="0" lang="en-US" sz="800" b="0" i="0" u="none" strike="noStrike" kern="1200">
                          <a:solidFill>
                            <a:srgbClr val="000000"/>
                          </a:solidFill>
                          <a:effectLst/>
                          <a:latin typeface="Arial"/>
                          <a:ea typeface="+mn-ea"/>
                          <a:cs typeface="+mn-cs"/>
                        </a:rPr>
                        <a:t>Displayed rresulting force in KG. Calibration factor of  -7050 chosen to zero scale</a:t>
                      </a:r>
                    </a:p>
                  </a:txBody>
                  <a:tcPr marL="6343" marR="6343" marT="6343" marB="0" anchor="b"/>
                </a:tc>
                <a:tc>
                  <a:txBody>
                    <a:bodyPr/>
                    <a:lstStyle/>
                    <a:p>
                      <a:pPr marL="0" algn="ctr" rtl="0" eaLnBrk="1" fontAlgn="b" latinLnBrk="0" hangingPunct="1"/>
                      <a:r>
                        <a:rPr kumimoji="0" lang="en-US" sz="800" b="0" i="0" u="none" strike="noStrike" kern="1200">
                          <a:solidFill>
                            <a:srgbClr val="000000"/>
                          </a:solidFill>
                          <a:effectLst/>
                          <a:latin typeface="Arial"/>
                          <a:ea typeface="+mn-ea"/>
                          <a:cs typeface="+mn-cs"/>
                        </a:rPr>
                        <a:t>Pass</a:t>
                      </a:r>
                    </a:p>
                  </a:txBody>
                  <a:tcPr marL="6343" marR="6343" marT="6343" marB="0" anchor="b"/>
                </a:tc>
                <a:extLst>
                  <a:ext uri="{0D108BD9-81ED-4DB2-BD59-A6C34878D82A}">
                    <a16:rowId xmlns:a16="http://schemas.microsoft.com/office/drawing/2014/main" val="10005"/>
                  </a:ext>
                </a:extLst>
              </a:tr>
              <a:tr h="449914">
                <a:tc>
                  <a:txBody>
                    <a:bodyPr/>
                    <a:lstStyle/>
                    <a:p>
                      <a:pPr marL="0" algn="ctr" rtl="0" eaLnBrk="1" fontAlgn="b" latinLnBrk="0" hangingPunct="1"/>
                      <a:r>
                        <a:rPr kumimoji="0" lang="en-US" sz="800" b="0" i="0" u="none" strike="noStrike" kern="1200">
                          <a:solidFill>
                            <a:srgbClr val="000000"/>
                          </a:solidFill>
                          <a:effectLst/>
                          <a:latin typeface="Arial"/>
                          <a:ea typeface="+mn-ea"/>
                          <a:cs typeface="+mn-cs"/>
                        </a:rPr>
                        <a:t>6</a:t>
                      </a:r>
                    </a:p>
                  </a:txBody>
                  <a:tcPr marL="6343" marR="6343" marT="6343" marB="0" anchor="b"/>
                </a:tc>
                <a:tc>
                  <a:txBody>
                    <a:bodyPr/>
                    <a:lstStyle/>
                    <a:p>
                      <a:pPr marL="0" algn="ctr" rtl="0" eaLnBrk="1" fontAlgn="b" latinLnBrk="0" hangingPunct="1"/>
                      <a:r>
                        <a:rPr kumimoji="0" lang="en-US" sz="800" b="0" i="0" u="none" strike="noStrike" kern="1200">
                          <a:solidFill>
                            <a:srgbClr val="000000"/>
                          </a:solidFill>
                          <a:effectLst/>
                          <a:latin typeface="Arial"/>
                          <a:ea typeface="+mn-ea"/>
                          <a:cs typeface="+mn-cs"/>
                        </a:rPr>
                        <a:t>Test alert generation code</a:t>
                      </a:r>
                    </a:p>
                  </a:txBody>
                  <a:tcPr marL="6343" marR="6343" marT="6343" marB="0" anchor="b"/>
                </a:tc>
                <a:tc>
                  <a:txBody>
                    <a:bodyPr/>
                    <a:lstStyle/>
                    <a:p>
                      <a:pPr marL="0" algn="ctr" rtl="0" eaLnBrk="1" fontAlgn="b" latinLnBrk="0" hangingPunct="1"/>
                      <a:r>
                        <a:rPr kumimoji="0" lang="en-US" sz="800" b="0" i="0" u="none" strike="noStrike" kern="1200">
                          <a:solidFill>
                            <a:srgbClr val="000000"/>
                          </a:solidFill>
                          <a:effectLst/>
                          <a:latin typeface="Arial"/>
                          <a:ea typeface="+mn-ea"/>
                          <a:cs typeface="+mn-cs"/>
                        </a:rPr>
                        <a:t>1.  Apply weight to both strain gauges</a:t>
                      </a:r>
                      <a:br>
                        <a:rPr kumimoji="0" lang="en-US" sz="800" b="0" i="0" u="none" strike="noStrike" kern="1200">
                          <a:solidFill>
                            <a:srgbClr val="000000"/>
                          </a:solidFill>
                          <a:effectLst/>
                          <a:latin typeface="Arial"/>
                          <a:ea typeface="+mn-ea"/>
                          <a:cs typeface="+mn-cs"/>
                        </a:rPr>
                      </a:br>
                      <a:r>
                        <a:rPr kumimoji="0" lang="en-US" sz="800" b="0" i="0" u="none" strike="noStrike" kern="1200">
                          <a:solidFill>
                            <a:srgbClr val="000000"/>
                          </a:solidFill>
                          <a:effectLst/>
                          <a:latin typeface="Arial"/>
                          <a:ea typeface="+mn-ea"/>
                          <a:cs typeface="+mn-cs"/>
                        </a:rPr>
                        <a:t>2.  Remove weight from driver gauge for more than 30 seconds</a:t>
                      </a:r>
                    </a:p>
                  </a:txBody>
                  <a:tcPr marL="6343" marR="6343" marT="6343" marB="0" anchor="b"/>
                </a:tc>
                <a:tc>
                  <a:txBody>
                    <a:bodyPr/>
                    <a:lstStyle/>
                    <a:p>
                      <a:pPr marL="0" algn="ctr" rtl="0" eaLnBrk="1" fontAlgn="b" latinLnBrk="0" hangingPunct="1"/>
                      <a:r>
                        <a:rPr kumimoji="0" lang="en-US" sz="800" b="0" i="0" u="none" strike="noStrike" kern="1200" dirty="0">
                          <a:solidFill>
                            <a:srgbClr val="000000"/>
                          </a:solidFill>
                          <a:effectLst/>
                          <a:latin typeface="Arial"/>
                          <a:ea typeface="+mn-ea"/>
                          <a:cs typeface="+mn-cs"/>
                        </a:rPr>
                        <a:t>Serial readout will display a message that a child has been left alone in the car</a:t>
                      </a:r>
                    </a:p>
                  </a:txBody>
                  <a:tcPr marL="6343" marR="6343" marT="6343" marB="0" anchor="b"/>
                </a:tc>
                <a:tc>
                  <a:txBody>
                    <a:bodyPr/>
                    <a:lstStyle/>
                    <a:p>
                      <a:pPr marL="0" algn="ctr" rtl="0" eaLnBrk="1" fontAlgn="b" latinLnBrk="0" hangingPunct="1"/>
                      <a:r>
                        <a:rPr kumimoji="0" lang="en-US" sz="800" b="0" i="0" u="none" strike="noStrike" kern="1200" dirty="0">
                          <a:solidFill>
                            <a:srgbClr val="000000"/>
                          </a:solidFill>
                          <a:effectLst/>
                          <a:latin typeface="Arial"/>
                          <a:ea typeface="+mn-ea"/>
                          <a:cs typeface="+mn-cs"/>
                        </a:rPr>
                        <a:t>Received a message on serial readout that a child was alone in the car</a:t>
                      </a:r>
                    </a:p>
                  </a:txBody>
                  <a:tcPr marL="6343" marR="6343" marT="6343" marB="0" anchor="b"/>
                </a:tc>
                <a:tc>
                  <a:txBody>
                    <a:bodyPr/>
                    <a:lstStyle/>
                    <a:p>
                      <a:pPr marL="0" algn="ctr" rtl="0" eaLnBrk="1" fontAlgn="b" latinLnBrk="0" hangingPunct="1"/>
                      <a:r>
                        <a:rPr kumimoji="0" lang="en-US" sz="800" b="0" i="0" u="none" strike="noStrike" kern="1200" dirty="0">
                          <a:solidFill>
                            <a:srgbClr val="000000"/>
                          </a:solidFill>
                          <a:effectLst/>
                          <a:latin typeface="Arial"/>
                          <a:ea typeface="+mn-ea"/>
                          <a:cs typeface="+mn-cs"/>
                        </a:rPr>
                        <a:t>Pass</a:t>
                      </a:r>
                    </a:p>
                  </a:txBody>
                  <a:tcPr marL="6343" marR="6343" marT="6343" marB="0" anchor="b"/>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317369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408" y="257908"/>
            <a:ext cx="8229600" cy="914400"/>
          </a:xfrm>
        </p:spPr>
        <p:txBody>
          <a:bodyPr/>
          <a:lstStyle/>
          <a:p>
            <a:r>
              <a:rPr lang="en-US" dirty="0"/>
              <a:t>Backend System Testing</a:t>
            </a:r>
          </a:p>
        </p:txBody>
      </p:sp>
      <p:pic>
        <p:nvPicPr>
          <p:cNvPr id="21" name="Picture 20">
            <a:extLst>
              <a:ext uri="{FF2B5EF4-FFF2-40B4-BE49-F238E27FC236}">
                <a16:creationId xmlns:a16="http://schemas.microsoft.com/office/drawing/2014/main" id="{32DCFD82-A59F-4BA3-9AED-EDE54D7081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84796" y="9867046"/>
            <a:ext cx="4013200" cy="2003425"/>
          </a:xfrm>
          <a:prstGeom prst="rect">
            <a:avLst/>
          </a:prstGeom>
        </p:spPr>
      </p:pic>
      <p:pic>
        <p:nvPicPr>
          <p:cNvPr id="24" name="Picture 23">
            <a:extLst>
              <a:ext uri="{FF2B5EF4-FFF2-40B4-BE49-F238E27FC236}">
                <a16:creationId xmlns:a16="http://schemas.microsoft.com/office/drawing/2014/main" id="{89911AB0-10AD-4000-9B2B-F0D4761FD8F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75271" y="8544658"/>
            <a:ext cx="4052887" cy="1309688"/>
          </a:xfrm>
          <a:prstGeom prst="rect">
            <a:avLst/>
          </a:prstGeom>
        </p:spPr>
      </p:pic>
      <p:pic>
        <p:nvPicPr>
          <p:cNvPr id="26" name="Picture 25">
            <a:extLst>
              <a:ext uri="{FF2B5EF4-FFF2-40B4-BE49-F238E27FC236}">
                <a16:creationId xmlns:a16="http://schemas.microsoft.com/office/drawing/2014/main" id="{F9AB3D14-0A4B-4F3F-90B4-7CD6AC3D8BA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170508" y="11324371"/>
            <a:ext cx="4046538" cy="1820862"/>
          </a:xfrm>
          <a:prstGeom prst="rect">
            <a:avLst/>
          </a:prstGeom>
        </p:spPr>
      </p:pic>
      <p:pic>
        <p:nvPicPr>
          <p:cNvPr id="27" name="Picture 26">
            <a:extLst>
              <a:ext uri="{FF2B5EF4-FFF2-40B4-BE49-F238E27FC236}">
                <a16:creationId xmlns:a16="http://schemas.microsoft.com/office/drawing/2014/main" id="{B21C7AC2-A41C-467B-AFFA-ECCBA6D2F55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97496" y="13203971"/>
            <a:ext cx="4000500" cy="1766887"/>
          </a:xfrm>
          <a:prstGeom prst="rect">
            <a:avLst/>
          </a:prstGeom>
        </p:spPr>
      </p:pic>
      <p:graphicFrame>
        <p:nvGraphicFramePr>
          <p:cNvPr id="30" name="Table 29"/>
          <p:cNvGraphicFramePr>
            <a:graphicFrameLocks noGrp="1"/>
          </p:cNvGraphicFramePr>
          <p:nvPr>
            <p:extLst>
              <p:ext uri="{D42A27DB-BD31-4B8C-83A1-F6EECF244321}">
                <p14:modId xmlns:p14="http://schemas.microsoft.com/office/powerpoint/2010/main" val="2564515712"/>
              </p:ext>
            </p:extLst>
          </p:nvPr>
        </p:nvGraphicFramePr>
        <p:xfrm>
          <a:off x="152401" y="1447800"/>
          <a:ext cx="8763000" cy="5202426"/>
        </p:xfrm>
        <a:graphic>
          <a:graphicData uri="http://schemas.openxmlformats.org/drawingml/2006/table">
            <a:tbl>
              <a:tblPr>
                <a:tableStyleId>{5C22544A-7EE6-4342-B048-85BDC9FD1C3A}</a:tableStyleId>
              </a:tblPr>
              <a:tblGrid>
                <a:gridCol w="655915">
                  <a:extLst>
                    <a:ext uri="{9D8B030D-6E8A-4147-A177-3AD203B41FA5}">
                      <a16:colId xmlns:a16="http://schemas.microsoft.com/office/drawing/2014/main" val="20000"/>
                    </a:ext>
                  </a:extLst>
                </a:gridCol>
                <a:gridCol w="1172884">
                  <a:extLst>
                    <a:ext uri="{9D8B030D-6E8A-4147-A177-3AD203B41FA5}">
                      <a16:colId xmlns:a16="http://schemas.microsoft.com/office/drawing/2014/main" val="20001"/>
                    </a:ext>
                  </a:extLst>
                </a:gridCol>
                <a:gridCol w="2693366">
                  <a:extLst>
                    <a:ext uri="{9D8B030D-6E8A-4147-A177-3AD203B41FA5}">
                      <a16:colId xmlns:a16="http://schemas.microsoft.com/office/drawing/2014/main" val="20002"/>
                    </a:ext>
                  </a:extLst>
                </a:gridCol>
                <a:gridCol w="1919747">
                  <a:extLst>
                    <a:ext uri="{9D8B030D-6E8A-4147-A177-3AD203B41FA5}">
                      <a16:colId xmlns:a16="http://schemas.microsoft.com/office/drawing/2014/main" val="20003"/>
                    </a:ext>
                  </a:extLst>
                </a:gridCol>
                <a:gridCol w="1598674">
                  <a:extLst>
                    <a:ext uri="{9D8B030D-6E8A-4147-A177-3AD203B41FA5}">
                      <a16:colId xmlns:a16="http://schemas.microsoft.com/office/drawing/2014/main" val="20004"/>
                    </a:ext>
                  </a:extLst>
                </a:gridCol>
                <a:gridCol w="722414">
                  <a:extLst>
                    <a:ext uri="{9D8B030D-6E8A-4147-A177-3AD203B41FA5}">
                      <a16:colId xmlns:a16="http://schemas.microsoft.com/office/drawing/2014/main" val="20005"/>
                    </a:ext>
                  </a:extLst>
                </a:gridCol>
              </a:tblGrid>
              <a:tr h="173043">
                <a:tc>
                  <a:txBody>
                    <a:bodyPr/>
                    <a:lstStyle/>
                    <a:p>
                      <a:pPr marL="0" algn="ctr" rtl="0" eaLnBrk="1" fontAlgn="b" latinLnBrk="0" hangingPunct="1"/>
                      <a:r>
                        <a:rPr kumimoji="0" lang="en-US" sz="800" b="0" i="0" u="none" strike="noStrike" kern="1200" dirty="0">
                          <a:solidFill>
                            <a:srgbClr val="000000"/>
                          </a:solidFill>
                          <a:effectLst/>
                          <a:latin typeface="Arial"/>
                          <a:ea typeface="+mn-ea"/>
                          <a:cs typeface="+mn-cs"/>
                        </a:rPr>
                        <a:t>Test Case No</a:t>
                      </a:r>
                    </a:p>
                  </a:txBody>
                  <a:tcPr marL="6343" marR="6343" marT="6343" marB="0" anchor="b"/>
                </a:tc>
                <a:tc>
                  <a:txBody>
                    <a:bodyPr/>
                    <a:lstStyle/>
                    <a:p>
                      <a:pPr marL="0" algn="ctr" rtl="0" eaLnBrk="1" fontAlgn="b" latinLnBrk="0" hangingPunct="1"/>
                      <a:r>
                        <a:rPr kumimoji="0" lang="en-US" sz="800" b="0" i="0" u="none" strike="noStrike" kern="1200">
                          <a:solidFill>
                            <a:srgbClr val="000000"/>
                          </a:solidFill>
                          <a:effectLst/>
                          <a:latin typeface="Arial"/>
                          <a:ea typeface="+mn-ea"/>
                          <a:cs typeface="+mn-cs"/>
                        </a:rPr>
                        <a:t>Test Objective</a:t>
                      </a:r>
                    </a:p>
                  </a:txBody>
                  <a:tcPr marL="6343" marR="6343" marT="6343" marB="0" anchor="b"/>
                </a:tc>
                <a:tc>
                  <a:txBody>
                    <a:bodyPr/>
                    <a:lstStyle/>
                    <a:p>
                      <a:pPr marL="0" algn="ctr" rtl="0" eaLnBrk="1" fontAlgn="b" latinLnBrk="0" hangingPunct="1"/>
                      <a:r>
                        <a:rPr kumimoji="0" lang="en-US" sz="800" b="0" i="0" u="none" strike="noStrike" kern="1200">
                          <a:solidFill>
                            <a:srgbClr val="000000"/>
                          </a:solidFill>
                          <a:effectLst/>
                          <a:latin typeface="Arial"/>
                          <a:ea typeface="+mn-ea"/>
                          <a:cs typeface="+mn-cs"/>
                        </a:rPr>
                        <a:t>Test  Procedure</a:t>
                      </a:r>
                    </a:p>
                  </a:txBody>
                  <a:tcPr marL="6343" marR="6343" marT="6343" marB="0" anchor="b"/>
                </a:tc>
                <a:tc>
                  <a:txBody>
                    <a:bodyPr/>
                    <a:lstStyle/>
                    <a:p>
                      <a:pPr marL="0" algn="ctr" rtl="0" eaLnBrk="1" fontAlgn="b" latinLnBrk="0" hangingPunct="1"/>
                      <a:r>
                        <a:rPr kumimoji="0" lang="en-US" sz="800" b="0" i="0" u="none" strike="noStrike" kern="1200">
                          <a:solidFill>
                            <a:srgbClr val="000000"/>
                          </a:solidFill>
                          <a:effectLst/>
                          <a:latin typeface="Arial"/>
                          <a:ea typeface="+mn-ea"/>
                          <a:cs typeface="+mn-cs"/>
                        </a:rPr>
                        <a:t>Expected Result</a:t>
                      </a:r>
                    </a:p>
                  </a:txBody>
                  <a:tcPr marL="6343" marR="6343" marT="6343" marB="0" anchor="b"/>
                </a:tc>
                <a:tc>
                  <a:txBody>
                    <a:bodyPr/>
                    <a:lstStyle/>
                    <a:p>
                      <a:pPr marL="0" algn="ctr" rtl="0" eaLnBrk="1" fontAlgn="b" latinLnBrk="0" hangingPunct="1"/>
                      <a:r>
                        <a:rPr kumimoji="0" lang="en-US" sz="800" b="0" i="0" u="none" strike="noStrike" kern="1200">
                          <a:solidFill>
                            <a:srgbClr val="000000"/>
                          </a:solidFill>
                          <a:effectLst/>
                          <a:latin typeface="Arial"/>
                          <a:ea typeface="+mn-ea"/>
                          <a:cs typeface="+mn-cs"/>
                        </a:rPr>
                        <a:t>Actual Result</a:t>
                      </a:r>
                    </a:p>
                  </a:txBody>
                  <a:tcPr marL="6343" marR="6343" marT="6343" marB="0" anchor="b"/>
                </a:tc>
                <a:tc>
                  <a:txBody>
                    <a:bodyPr/>
                    <a:lstStyle/>
                    <a:p>
                      <a:pPr marL="0" algn="ctr" rtl="0" eaLnBrk="1" fontAlgn="b" latinLnBrk="0" hangingPunct="1"/>
                      <a:r>
                        <a:rPr kumimoji="0" lang="en-US" sz="800" b="0" i="0" u="none" strike="noStrike" kern="1200">
                          <a:solidFill>
                            <a:srgbClr val="000000"/>
                          </a:solidFill>
                          <a:effectLst/>
                          <a:latin typeface="Arial"/>
                          <a:ea typeface="+mn-ea"/>
                          <a:cs typeface="+mn-cs"/>
                        </a:rPr>
                        <a:t>Test Case Result</a:t>
                      </a:r>
                    </a:p>
                  </a:txBody>
                  <a:tcPr marL="6343" marR="6343" marT="6343" marB="0" anchor="b"/>
                </a:tc>
                <a:extLst>
                  <a:ext uri="{0D108BD9-81ED-4DB2-BD59-A6C34878D82A}">
                    <a16:rowId xmlns:a16="http://schemas.microsoft.com/office/drawing/2014/main" val="10000"/>
                  </a:ext>
                </a:extLst>
              </a:tr>
              <a:tr h="744089">
                <a:tc>
                  <a:txBody>
                    <a:bodyPr/>
                    <a:lstStyle/>
                    <a:p>
                      <a:pPr marL="0" algn="ctr" rtl="0" eaLnBrk="1" fontAlgn="b" latinLnBrk="0" hangingPunct="1"/>
                      <a:r>
                        <a:rPr kumimoji="0" lang="en-US" sz="800" b="0" i="0" u="none" strike="noStrike" kern="1200" dirty="0">
                          <a:solidFill>
                            <a:srgbClr val="000000"/>
                          </a:solidFill>
                          <a:effectLst/>
                          <a:latin typeface="Arial"/>
                          <a:ea typeface="+mn-ea"/>
                          <a:cs typeface="+mn-cs"/>
                        </a:rPr>
                        <a:t>1</a:t>
                      </a:r>
                    </a:p>
                  </a:txBody>
                  <a:tcPr marL="6343" marR="6343" marT="6343" marB="0" anchor="b"/>
                </a:tc>
                <a:tc>
                  <a:txBody>
                    <a:bodyPr/>
                    <a:lstStyle/>
                    <a:p>
                      <a:pPr algn="l" fontAlgn="b"/>
                      <a:r>
                        <a:rPr lang="en-US" sz="800" b="0" i="0" u="none" strike="noStrike" dirty="0">
                          <a:solidFill>
                            <a:srgbClr val="000000"/>
                          </a:solidFill>
                          <a:effectLst/>
                          <a:latin typeface="Arial"/>
                        </a:rPr>
                        <a:t>AWS IOT Topic and Certificate creation ECE574_Project</a:t>
                      </a:r>
                    </a:p>
                  </a:txBody>
                  <a:tcPr marL="0" marR="0" marT="0" marB="0" anchor="b"/>
                </a:tc>
                <a:tc>
                  <a:txBody>
                    <a:bodyPr/>
                    <a:lstStyle/>
                    <a:p>
                      <a:pPr algn="l" fontAlgn="b"/>
                      <a:r>
                        <a:rPr lang="en-US" sz="800" b="0" i="0" u="none" strike="noStrike" dirty="0">
                          <a:solidFill>
                            <a:srgbClr val="000000"/>
                          </a:solidFill>
                          <a:effectLst/>
                          <a:latin typeface="Arial"/>
                        </a:rPr>
                        <a:t>1.Create a AWS IOT Account.</a:t>
                      </a:r>
                      <a:br>
                        <a:rPr lang="en-US" sz="800" b="0" i="0" u="none" strike="noStrike" dirty="0">
                          <a:solidFill>
                            <a:srgbClr val="000000"/>
                          </a:solidFill>
                          <a:effectLst/>
                          <a:latin typeface="Arial"/>
                        </a:rPr>
                      </a:br>
                      <a:r>
                        <a:rPr lang="en-US" sz="800" b="0" i="0" u="none" strike="noStrike" dirty="0">
                          <a:solidFill>
                            <a:srgbClr val="000000"/>
                          </a:solidFill>
                          <a:effectLst/>
                          <a:latin typeface="Arial"/>
                        </a:rPr>
                        <a:t>2. Register Thing In AWS IOT Console.</a:t>
                      </a:r>
                      <a:br>
                        <a:rPr lang="en-US" sz="800" b="0" i="0" u="none" strike="noStrike" dirty="0">
                          <a:solidFill>
                            <a:srgbClr val="000000"/>
                          </a:solidFill>
                          <a:effectLst/>
                          <a:latin typeface="Arial"/>
                        </a:rPr>
                      </a:br>
                      <a:r>
                        <a:rPr lang="en-US" sz="800" b="0" i="0" u="none" strike="noStrike" dirty="0">
                          <a:solidFill>
                            <a:srgbClr val="000000"/>
                          </a:solidFill>
                          <a:effectLst/>
                          <a:latin typeface="Arial"/>
                        </a:rPr>
                        <a:t>3. While Registering </a:t>
                      </a:r>
                      <a:r>
                        <a:rPr lang="en-US" sz="800" b="0" i="0" u="none" strike="noStrike" dirty="0" err="1">
                          <a:solidFill>
                            <a:srgbClr val="000000"/>
                          </a:solidFill>
                          <a:effectLst/>
                          <a:latin typeface="Arial"/>
                        </a:rPr>
                        <a:t>Thing,Download</a:t>
                      </a:r>
                      <a:r>
                        <a:rPr lang="en-US" sz="800" b="0" i="0" u="none" strike="noStrike" dirty="0">
                          <a:solidFill>
                            <a:srgbClr val="000000"/>
                          </a:solidFill>
                          <a:effectLst/>
                          <a:latin typeface="Arial"/>
                        </a:rPr>
                        <a:t> Certificates and Keys.</a:t>
                      </a:r>
                      <a:br>
                        <a:rPr lang="en-US" sz="800" b="0" i="0" u="none" strike="noStrike" dirty="0">
                          <a:solidFill>
                            <a:srgbClr val="000000"/>
                          </a:solidFill>
                          <a:effectLst/>
                          <a:latin typeface="Arial"/>
                        </a:rPr>
                      </a:br>
                      <a:r>
                        <a:rPr lang="en-US" sz="800" b="0" i="0" u="none" strike="noStrike" dirty="0">
                          <a:solidFill>
                            <a:srgbClr val="000000"/>
                          </a:solidFill>
                          <a:effectLst/>
                          <a:latin typeface="Arial"/>
                        </a:rPr>
                        <a:t>4. Save the Thing ARN for further process.</a:t>
                      </a:r>
                    </a:p>
                  </a:txBody>
                  <a:tcPr marL="0" marR="0" marT="0" marB="0" anchor="b"/>
                </a:tc>
                <a:tc>
                  <a:txBody>
                    <a:bodyPr/>
                    <a:lstStyle/>
                    <a:p>
                      <a:pPr algn="l" fontAlgn="b"/>
                      <a:r>
                        <a:rPr lang="en-US" sz="800" b="0" i="0" u="none" strike="noStrike" dirty="0">
                          <a:solidFill>
                            <a:srgbClr val="000000"/>
                          </a:solidFill>
                          <a:effectLst/>
                          <a:latin typeface="Arial"/>
                        </a:rPr>
                        <a:t>AWS IOT TOPIC ECE574_Project and Certificate (a407f17540af4eff9cea03e3cc1b63b8555b3bfb90bd61d32311944b8267349b) Should be created and visible in AWS</a:t>
                      </a:r>
                      <a:br>
                        <a:rPr lang="en-US" sz="800" b="0" i="0" u="none" strike="noStrike" dirty="0">
                          <a:solidFill>
                            <a:srgbClr val="000000"/>
                          </a:solidFill>
                          <a:effectLst/>
                          <a:latin typeface="Arial"/>
                        </a:rPr>
                      </a:br>
                      <a:r>
                        <a:rPr lang="en-US" sz="800" b="0" i="0" u="none" strike="noStrike" dirty="0">
                          <a:solidFill>
                            <a:srgbClr val="000000"/>
                          </a:solidFill>
                          <a:effectLst/>
                          <a:latin typeface="Arial"/>
                        </a:rPr>
                        <a:t>Console.</a:t>
                      </a:r>
                    </a:p>
                  </a:txBody>
                  <a:tcPr marL="0" marR="0" marT="0" marB="0" anchor="b"/>
                </a:tc>
                <a:tc>
                  <a:txBody>
                    <a:bodyPr/>
                    <a:lstStyle/>
                    <a:p>
                      <a:pPr marL="0" algn="ctr" rtl="0" eaLnBrk="1" fontAlgn="b" latinLnBrk="0" hangingPunct="1"/>
                      <a:r>
                        <a:rPr kumimoji="0" lang="en-US" sz="800" b="0" i="0" u="none" strike="noStrike" kern="1200" dirty="0">
                          <a:solidFill>
                            <a:srgbClr val="000000"/>
                          </a:solidFill>
                          <a:effectLst/>
                          <a:latin typeface="Arial"/>
                          <a:ea typeface="+mn-ea"/>
                          <a:cs typeface="+mn-cs"/>
                        </a:rPr>
                        <a:t>Certificate visible in AWS Console</a:t>
                      </a:r>
                    </a:p>
                  </a:txBody>
                  <a:tcPr marL="6343" marR="6343" marT="6343" marB="0" anchor="b"/>
                </a:tc>
                <a:tc>
                  <a:txBody>
                    <a:bodyPr/>
                    <a:lstStyle/>
                    <a:p>
                      <a:pPr marL="0" algn="ctr" rtl="0" eaLnBrk="1" fontAlgn="b" latinLnBrk="0" hangingPunct="1"/>
                      <a:r>
                        <a:rPr kumimoji="0" lang="en-US" sz="800" b="0" i="0" u="none" strike="noStrike" kern="1200">
                          <a:solidFill>
                            <a:srgbClr val="000000"/>
                          </a:solidFill>
                          <a:effectLst/>
                          <a:latin typeface="Arial"/>
                          <a:ea typeface="+mn-ea"/>
                          <a:cs typeface="+mn-cs"/>
                        </a:rPr>
                        <a:t>Pass</a:t>
                      </a:r>
                    </a:p>
                  </a:txBody>
                  <a:tcPr marL="6343" marR="6343" marT="6343" marB="0" anchor="b"/>
                </a:tc>
                <a:extLst>
                  <a:ext uri="{0D108BD9-81ED-4DB2-BD59-A6C34878D82A}">
                    <a16:rowId xmlns:a16="http://schemas.microsoft.com/office/drawing/2014/main" val="10001"/>
                  </a:ext>
                </a:extLst>
              </a:tr>
              <a:tr h="891176">
                <a:tc>
                  <a:txBody>
                    <a:bodyPr/>
                    <a:lstStyle/>
                    <a:p>
                      <a:pPr marL="0" algn="ctr" rtl="0" eaLnBrk="1" fontAlgn="b" latinLnBrk="0" hangingPunct="1"/>
                      <a:r>
                        <a:rPr kumimoji="0" lang="en-US" sz="800" b="0" i="0" u="none" strike="noStrike" kern="1200">
                          <a:solidFill>
                            <a:srgbClr val="000000"/>
                          </a:solidFill>
                          <a:effectLst/>
                          <a:latin typeface="Arial"/>
                          <a:ea typeface="+mn-ea"/>
                          <a:cs typeface="+mn-cs"/>
                        </a:rPr>
                        <a:t>2</a:t>
                      </a:r>
                    </a:p>
                  </a:txBody>
                  <a:tcPr marL="6343" marR="6343" marT="6343" marB="0" anchor="b"/>
                </a:tc>
                <a:tc>
                  <a:txBody>
                    <a:bodyPr/>
                    <a:lstStyle/>
                    <a:p>
                      <a:pPr algn="l" fontAlgn="b"/>
                      <a:r>
                        <a:rPr lang="en-US" sz="800" b="0" i="0" u="none" strike="noStrike" dirty="0">
                          <a:solidFill>
                            <a:srgbClr val="000000"/>
                          </a:solidFill>
                          <a:effectLst/>
                          <a:latin typeface="Arial"/>
                        </a:rPr>
                        <a:t>AWS IOT policy creation </a:t>
                      </a:r>
                      <a:r>
                        <a:rPr kumimoji="0" lang="en-US" sz="800" b="0" i="0" u="none" strike="noStrike" kern="1200" dirty="0">
                          <a:solidFill>
                            <a:srgbClr val="000000"/>
                          </a:solidFill>
                          <a:effectLst/>
                          <a:latin typeface="Arial"/>
                          <a:ea typeface="+mn-ea"/>
                          <a:cs typeface="+mn-cs"/>
                        </a:rPr>
                        <a:t>ECE574_Project</a:t>
                      </a:r>
                    </a:p>
                  </a:txBody>
                  <a:tcPr marL="0" marR="0" marT="0" marB="0" anchor="b"/>
                </a:tc>
                <a:tc>
                  <a:txBody>
                    <a:bodyPr/>
                    <a:lstStyle/>
                    <a:p>
                      <a:pPr algn="l" fontAlgn="b"/>
                      <a:r>
                        <a:rPr lang="en-US" sz="800" b="0" i="0" u="none" strike="noStrike" dirty="0">
                          <a:solidFill>
                            <a:srgbClr val="000000"/>
                          </a:solidFill>
                          <a:effectLst/>
                          <a:latin typeface="Arial"/>
                        </a:rPr>
                        <a:t>1. Create Policy in  AWS </a:t>
                      </a:r>
                      <a:r>
                        <a:rPr lang="en-US" sz="800" b="0" i="0" u="none" strike="noStrike" dirty="0" err="1">
                          <a:solidFill>
                            <a:srgbClr val="000000"/>
                          </a:solidFill>
                          <a:effectLst/>
                          <a:latin typeface="Arial"/>
                        </a:rPr>
                        <a:t>IoT</a:t>
                      </a:r>
                      <a:r>
                        <a:rPr lang="en-US" sz="800" b="0" i="0" u="none" strike="noStrike" dirty="0">
                          <a:solidFill>
                            <a:srgbClr val="000000"/>
                          </a:solidFill>
                          <a:effectLst/>
                          <a:latin typeface="Arial"/>
                        </a:rPr>
                        <a:t> Console</a:t>
                      </a:r>
                      <a:br>
                        <a:rPr lang="en-US" sz="800" b="0" i="0" u="none" strike="noStrike" dirty="0">
                          <a:solidFill>
                            <a:srgbClr val="000000"/>
                          </a:solidFill>
                          <a:effectLst/>
                          <a:latin typeface="Arial"/>
                        </a:rPr>
                      </a:br>
                      <a:r>
                        <a:rPr lang="en-US" sz="800" b="0" i="0" u="none" strike="noStrike" dirty="0">
                          <a:solidFill>
                            <a:srgbClr val="000000"/>
                          </a:solidFill>
                          <a:effectLst/>
                          <a:latin typeface="Arial"/>
                        </a:rPr>
                        <a:t>2. Save the Policy ARN.</a:t>
                      </a:r>
                    </a:p>
                  </a:txBody>
                  <a:tcPr marL="0" marR="0" marT="0" marB="0" anchor="b"/>
                </a:tc>
                <a:tc>
                  <a:txBody>
                    <a:bodyPr/>
                    <a:lstStyle/>
                    <a:p>
                      <a:pPr algn="l" fontAlgn="b"/>
                      <a:r>
                        <a:rPr lang="en-US" sz="800" b="0" i="0" u="none" strike="noStrike" dirty="0">
                          <a:solidFill>
                            <a:srgbClr val="000000"/>
                          </a:solidFill>
                          <a:effectLst/>
                          <a:latin typeface="Arial"/>
                        </a:rPr>
                        <a:t>AWS </a:t>
                      </a:r>
                      <a:r>
                        <a:rPr lang="en-US" sz="800" b="0" i="0" u="none" strike="noStrike" dirty="0" err="1">
                          <a:solidFill>
                            <a:srgbClr val="000000"/>
                          </a:solidFill>
                          <a:effectLst/>
                          <a:latin typeface="Arial"/>
                        </a:rPr>
                        <a:t>IoT</a:t>
                      </a:r>
                      <a:r>
                        <a:rPr lang="en-US" sz="800" b="0" i="0" u="none" strike="noStrike" dirty="0">
                          <a:solidFill>
                            <a:srgbClr val="000000"/>
                          </a:solidFill>
                          <a:effectLst/>
                          <a:latin typeface="Arial"/>
                        </a:rPr>
                        <a:t> POLICY ECE574_Policy Should be created and visible in AWS</a:t>
                      </a:r>
                      <a:br>
                        <a:rPr lang="en-US" sz="800" b="0" i="0" u="none" strike="noStrike" dirty="0">
                          <a:solidFill>
                            <a:srgbClr val="000000"/>
                          </a:solidFill>
                          <a:effectLst/>
                          <a:latin typeface="Arial"/>
                        </a:rPr>
                      </a:br>
                      <a:r>
                        <a:rPr lang="en-US" sz="800" b="0" i="0" u="none" strike="noStrike" dirty="0">
                          <a:solidFill>
                            <a:srgbClr val="000000"/>
                          </a:solidFill>
                          <a:effectLst/>
                          <a:latin typeface="Arial"/>
                        </a:rPr>
                        <a:t>Console</a:t>
                      </a:r>
                    </a:p>
                  </a:txBody>
                  <a:tcPr marL="0" marR="0" marT="0" marB="0" anchor="b"/>
                </a:tc>
                <a:tc>
                  <a:txBody>
                    <a:bodyPr/>
                    <a:lstStyle/>
                    <a:p>
                      <a:pPr marL="0" algn="ctr" rtl="0" eaLnBrk="1" fontAlgn="b" latinLnBrk="0" hangingPunct="1"/>
                      <a:r>
                        <a:rPr kumimoji="0" lang="en-US" sz="800" b="0" i="0" u="none" strike="noStrike" kern="1200" dirty="0">
                          <a:solidFill>
                            <a:srgbClr val="000000"/>
                          </a:solidFill>
                          <a:effectLst/>
                          <a:latin typeface="Arial"/>
                          <a:ea typeface="+mn-ea"/>
                          <a:cs typeface="+mn-cs"/>
                        </a:rPr>
                        <a:t>AWS </a:t>
                      </a:r>
                      <a:r>
                        <a:rPr kumimoji="0" lang="en-US" sz="800" b="0" i="0" u="none" strike="noStrike" kern="1200" dirty="0" err="1">
                          <a:solidFill>
                            <a:srgbClr val="000000"/>
                          </a:solidFill>
                          <a:effectLst/>
                          <a:latin typeface="Arial"/>
                          <a:ea typeface="+mn-ea"/>
                          <a:cs typeface="+mn-cs"/>
                        </a:rPr>
                        <a:t>IoT</a:t>
                      </a:r>
                      <a:r>
                        <a:rPr kumimoji="0" lang="en-US" sz="800" b="0" i="0" u="none" strike="noStrike" kern="1200" dirty="0">
                          <a:solidFill>
                            <a:srgbClr val="000000"/>
                          </a:solidFill>
                          <a:effectLst/>
                          <a:latin typeface="Arial"/>
                          <a:ea typeface="+mn-ea"/>
                          <a:cs typeface="+mn-cs"/>
                        </a:rPr>
                        <a:t> Policy visible in AWS Console</a:t>
                      </a:r>
                    </a:p>
                  </a:txBody>
                  <a:tcPr marL="6343" marR="6343" marT="6343" marB="0" anchor="b"/>
                </a:tc>
                <a:tc>
                  <a:txBody>
                    <a:bodyPr/>
                    <a:lstStyle/>
                    <a:p>
                      <a:pPr marL="0" algn="ctr" rtl="0" eaLnBrk="1" fontAlgn="b" latinLnBrk="0" hangingPunct="1"/>
                      <a:r>
                        <a:rPr kumimoji="0" lang="en-US" sz="800" b="0" i="0" u="none" strike="noStrike" kern="1200">
                          <a:solidFill>
                            <a:srgbClr val="000000"/>
                          </a:solidFill>
                          <a:effectLst/>
                          <a:latin typeface="Arial"/>
                          <a:ea typeface="+mn-ea"/>
                          <a:cs typeface="+mn-cs"/>
                        </a:rPr>
                        <a:t>Pass</a:t>
                      </a:r>
                    </a:p>
                  </a:txBody>
                  <a:tcPr marL="6343" marR="6343" marT="6343" marB="0" anchor="b"/>
                </a:tc>
                <a:extLst>
                  <a:ext uri="{0D108BD9-81ED-4DB2-BD59-A6C34878D82A}">
                    <a16:rowId xmlns:a16="http://schemas.microsoft.com/office/drawing/2014/main" val="10002"/>
                  </a:ext>
                </a:extLst>
              </a:tr>
              <a:tr h="891176">
                <a:tc>
                  <a:txBody>
                    <a:bodyPr/>
                    <a:lstStyle/>
                    <a:p>
                      <a:pPr marL="0" algn="ctr" rtl="0" eaLnBrk="1" fontAlgn="b" latinLnBrk="0" hangingPunct="1"/>
                      <a:r>
                        <a:rPr kumimoji="0" lang="en-US" sz="800" b="0" i="0" u="none" strike="noStrike" kern="1200">
                          <a:solidFill>
                            <a:srgbClr val="000000"/>
                          </a:solidFill>
                          <a:effectLst/>
                          <a:latin typeface="Arial"/>
                          <a:ea typeface="+mn-ea"/>
                          <a:cs typeface="+mn-cs"/>
                        </a:rPr>
                        <a:t>3</a:t>
                      </a:r>
                    </a:p>
                  </a:txBody>
                  <a:tcPr marL="6343" marR="6343" marT="6343" marB="0" anchor="b"/>
                </a:tc>
                <a:tc>
                  <a:txBody>
                    <a:bodyPr/>
                    <a:lstStyle/>
                    <a:p>
                      <a:pPr algn="l" fontAlgn="b"/>
                      <a:r>
                        <a:rPr lang="en-US" sz="800" b="0" i="0" u="none" strike="noStrike" dirty="0">
                          <a:solidFill>
                            <a:srgbClr val="000000"/>
                          </a:solidFill>
                          <a:effectLst/>
                          <a:latin typeface="Arial"/>
                        </a:rPr>
                        <a:t>Attaching the Thing and Policy to Certificates</a:t>
                      </a:r>
                    </a:p>
                  </a:txBody>
                  <a:tcPr marL="0" marR="0" marT="0" marB="0" anchor="b"/>
                </a:tc>
                <a:tc>
                  <a:txBody>
                    <a:bodyPr/>
                    <a:lstStyle/>
                    <a:p>
                      <a:pPr algn="l" fontAlgn="b"/>
                      <a:r>
                        <a:rPr lang="en-US" sz="800" b="0" i="0" u="none" strike="noStrike" dirty="0">
                          <a:solidFill>
                            <a:srgbClr val="000000"/>
                          </a:solidFill>
                          <a:effectLst/>
                          <a:latin typeface="Arial"/>
                        </a:rPr>
                        <a:t>1. Open the Generated Certificate in  AWS </a:t>
                      </a:r>
                      <a:r>
                        <a:rPr lang="en-US" sz="800" b="0" i="0" u="none" strike="noStrike" dirty="0" err="1">
                          <a:solidFill>
                            <a:srgbClr val="000000"/>
                          </a:solidFill>
                          <a:effectLst/>
                          <a:latin typeface="Arial"/>
                        </a:rPr>
                        <a:t>IoT</a:t>
                      </a:r>
                      <a:r>
                        <a:rPr lang="en-US" sz="800" b="0" i="0" u="none" strike="noStrike" dirty="0">
                          <a:solidFill>
                            <a:srgbClr val="000000"/>
                          </a:solidFill>
                          <a:effectLst/>
                          <a:latin typeface="Arial"/>
                        </a:rPr>
                        <a:t> Console.</a:t>
                      </a:r>
                      <a:br>
                        <a:rPr lang="en-US" sz="800" b="0" i="0" u="none" strike="noStrike" dirty="0">
                          <a:solidFill>
                            <a:srgbClr val="000000"/>
                          </a:solidFill>
                          <a:effectLst/>
                          <a:latin typeface="Arial"/>
                        </a:rPr>
                      </a:br>
                      <a:r>
                        <a:rPr lang="en-US" sz="800" b="0" i="0" u="none" strike="noStrike" dirty="0">
                          <a:solidFill>
                            <a:srgbClr val="000000"/>
                          </a:solidFill>
                          <a:effectLst/>
                          <a:latin typeface="Arial"/>
                        </a:rPr>
                        <a:t>2. In Actions select Attach Thing.</a:t>
                      </a:r>
                      <a:br>
                        <a:rPr lang="en-US" sz="800" b="0" i="0" u="none" strike="noStrike" dirty="0">
                          <a:solidFill>
                            <a:srgbClr val="000000"/>
                          </a:solidFill>
                          <a:effectLst/>
                          <a:latin typeface="Arial"/>
                        </a:rPr>
                      </a:br>
                      <a:r>
                        <a:rPr lang="en-US" sz="800" b="0" i="0" u="none" strike="noStrike" dirty="0">
                          <a:solidFill>
                            <a:srgbClr val="000000"/>
                          </a:solidFill>
                          <a:effectLst/>
                          <a:latin typeface="Arial"/>
                        </a:rPr>
                        <a:t>3.Then again In Actions select Attach Policy </a:t>
                      </a:r>
                    </a:p>
                  </a:txBody>
                  <a:tcPr marL="0" marR="0" marT="0" marB="0" anchor="b"/>
                </a:tc>
                <a:tc>
                  <a:txBody>
                    <a:bodyPr/>
                    <a:lstStyle/>
                    <a:p>
                      <a:pPr algn="l" fontAlgn="b"/>
                      <a:r>
                        <a:rPr lang="en-US" sz="800" b="0" i="0" u="none" strike="noStrike">
                          <a:solidFill>
                            <a:srgbClr val="000000"/>
                          </a:solidFill>
                          <a:effectLst/>
                          <a:latin typeface="Arial"/>
                        </a:rPr>
                        <a:t>The Policy ECE574_Policy and Thing ECE574_Project should be Attached and visible In the Certificate Console. </a:t>
                      </a:r>
                    </a:p>
                  </a:txBody>
                  <a:tcPr marL="0" marR="0" marT="0" marB="0" anchor="b"/>
                </a:tc>
                <a:tc>
                  <a:txBody>
                    <a:bodyPr/>
                    <a:lstStyle/>
                    <a:p>
                      <a:pPr marL="0" algn="ctr" rtl="0" eaLnBrk="1" fontAlgn="b" latinLnBrk="0" hangingPunct="1"/>
                      <a:r>
                        <a:rPr kumimoji="0" lang="en-US" sz="800" b="0" i="0" u="none" strike="noStrike" kern="1200" dirty="0">
                          <a:solidFill>
                            <a:srgbClr val="000000"/>
                          </a:solidFill>
                          <a:effectLst/>
                          <a:latin typeface="Arial"/>
                          <a:ea typeface="+mn-ea"/>
                          <a:cs typeface="+mn-cs"/>
                        </a:rPr>
                        <a:t>Policy</a:t>
                      </a:r>
                      <a:r>
                        <a:rPr kumimoji="0" lang="en-US" sz="800" b="0" i="0" u="none" strike="noStrike" kern="1200" baseline="0" dirty="0">
                          <a:solidFill>
                            <a:srgbClr val="000000"/>
                          </a:solidFill>
                          <a:effectLst/>
                          <a:latin typeface="Arial"/>
                          <a:ea typeface="+mn-ea"/>
                          <a:cs typeface="+mn-cs"/>
                        </a:rPr>
                        <a:t> and Thing visible in Certificate Console</a:t>
                      </a:r>
                      <a:endParaRPr kumimoji="0" lang="en-US" sz="800" b="0" i="0" u="none" strike="noStrike" kern="1200" dirty="0">
                        <a:solidFill>
                          <a:srgbClr val="000000"/>
                        </a:solidFill>
                        <a:effectLst/>
                        <a:latin typeface="Arial"/>
                        <a:ea typeface="+mn-ea"/>
                        <a:cs typeface="+mn-cs"/>
                      </a:endParaRPr>
                    </a:p>
                  </a:txBody>
                  <a:tcPr marL="6343" marR="6343" marT="6343" marB="0" anchor="b"/>
                </a:tc>
                <a:tc>
                  <a:txBody>
                    <a:bodyPr/>
                    <a:lstStyle/>
                    <a:p>
                      <a:pPr marL="0" algn="ctr" rtl="0" eaLnBrk="1" fontAlgn="b" latinLnBrk="0" hangingPunct="1"/>
                      <a:r>
                        <a:rPr kumimoji="0" lang="en-US" sz="800" b="0" i="0" u="none" strike="noStrike" kern="1200">
                          <a:solidFill>
                            <a:srgbClr val="000000"/>
                          </a:solidFill>
                          <a:effectLst/>
                          <a:latin typeface="Arial"/>
                          <a:ea typeface="+mn-ea"/>
                          <a:cs typeface="+mn-cs"/>
                        </a:rPr>
                        <a:t>Pass</a:t>
                      </a:r>
                    </a:p>
                  </a:txBody>
                  <a:tcPr marL="6343" marR="6343" marT="6343" marB="0" anchor="b"/>
                </a:tc>
                <a:extLst>
                  <a:ext uri="{0D108BD9-81ED-4DB2-BD59-A6C34878D82A}">
                    <a16:rowId xmlns:a16="http://schemas.microsoft.com/office/drawing/2014/main" val="10003"/>
                  </a:ext>
                </a:extLst>
              </a:tr>
              <a:tr h="597002">
                <a:tc>
                  <a:txBody>
                    <a:bodyPr/>
                    <a:lstStyle/>
                    <a:p>
                      <a:pPr marL="0" algn="ctr" rtl="0" eaLnBrk="1" fontAlgn="b" latinLnBrk="0" hangingPunct="1"/>
                      <a:r>
                        <a:rPr kumimoji="0" lang="en-US" sz="800" b="0" i="0" u="none" strike="noStrike" kern="1200">
                          <a:solidFill>
                            <a:srgbClr val="000000"/>
                          </a:solidFill>
                          <a:effectLst/>
                          <a:latin typeface="Arial"/>
                          <a:ea typeface="+mn-ea"/>
                          <a:cs typeface="+mn-cs"/>
                        </a:rPr>
                        <a:t>4</a:t>
                      </a:r>
                    </a:p>
                  </a:txBody>
                  <a:tcPr marL="6343" marR="6343" marT="6343" marB="0" anchor="b"/>
                </a:tc>
                <a:tc>
                  <a:txBody>
                    <a:bodyPr/>
                    <a:lstStyle/>
                    <a:p>
                      <a:pPr algn="l" fontAlgn="b"/>
                      <a:r>
                        <a:rPr lang="en-US" sz="800" b="0" i="0" u="none" strike="noStrike" dirty="0">
                          <a:solidFill>
                            <a:srgbClr val="000000"/>
                          </a:solidFill>
                          <a:effectLst/>
                          <a:latin typeface="Arial"/>
                        </a:rPr>
                        <a:t>Subscribe and Publish a message to the created Topic </a:t>
                      </a:r>
                      <a:br>
                        <a:rPr lang="en-US" sz="800" b="0" i="0" u="none" strike="noStrike" dirty="0">
                          <a:solidFill>
                            <a:srgbClr val="000000"/>
                          </a:solidFill>
                          <a:effectLst/>
                          <a:latin typeface="Arial"/>
                        </a:rPr>
                      </a:br>
                      <a:r>
                        <a:rPr lang="en-US" sz="800" b="0" i="0" u="none" strike="noStrike" dirty="0">
                          <a:solidFill>
                            <a:srgbClr val="000000"/>
                          </a:solidFill>
                          <a:effectLst/>
                          <a:latin typeface="Arial"/>
                        </a:rPr>
                        <a:t>using AWS MQTT Client</a:t>
                      </a:r>
                    </a:p>
                  </a:txBody>
                  <a:tcPr marL="0" marR="0" marT="0" marB="0" anchor="b"/>
                </a:tc>
                <a:tc>
                  <a:txBody>
                    <a:bodyPr/>
                    <a:lstStyle/>
                    <a:p>
                      <a:pPr algn="l" fontAlgn="b"/>
                      <a:r>
                        <a:rPr lang="en-US" sz="800" b="0" i="0" u="none" strike="noStrike" dirty="0">
                          <a:solidFill>
                            <a:srgbClr val="000000"/>
                          </a:solidFill>
                          <a:effectLst/>
                          <a:latin typeface="Arial"/>
                        </a:rPr>
                        <a:t>1. In test Console Enter  the Topic ECE574_Project under Subscription Topic.  </a:t>
                      </a:r>
                      <a:br>
                        <a:rPr lang="en-US" sz="800" b="0" i="0" u="none" strike="noStrike" dirty="0">
                          <a:solidFill>
                            <a:srgbClr val="000000"/>
                          </a:solidFill>
                          <a:effectLst/>
                          <a:latin typeface="Arial"/>
                        </a:rPr>
                      </a:br>
                      <a:r>
                        <a:rPr lang="en-US" sz="800" b="0" i="0" u="none" strike="noStrike" dirty="0">
                          <a:solidFill>
                            <a:srgbClr val="000000"/>
                          </a:solidFill>
                          <a:effectLst/>
                          <a:latin typeface="Arial"/>
                        </a:rPr>
                        <a:t>2. Click on </a:t>
                      </a:r>
                      <a:r>
                        <a:rPr lang="en-US" sz="800" b="0" i="0" u="none" strike="noStrike" dirty="0" err="1">
                          <a:solidFill>
                            <a:srgbClr val="000000"/>
                          </a:solidFill>
                          <a:effectLst/>
                          <a:latin typeface="Arial"/>
                        </a:rPr>
                        <a:t>Scbscribe</a:t>
                      </a:r>
                      <a:r>
                        <a:rPr lang="en-US" sz="800" b="0" i="0" u="none" strike="noStrike" dirty="0">
                          <a:solidFill>
                            <a:srgbClr val="000000"/>
                          </a:solidFill>
                          <a:effectLst/>
                          <a:latin typeface="Arial"/>
                        </a:rPr>
                        <a:t> to Topic.</a:t>
                      </a:r>
                      <a:br>
                        <a:rPr lang="en-US" sz="800" b="0" i="0" u="none" strike="noStrike" dirty="0">
                          <a:solidFill>
                            <a:srgbClr val="000000"/>
                          </a:solidFill>
                          <a:effectLst/>
                          <a:latin typeface="Arial"/>
                        </a:rPr>
                      </a:br>
                      <a:r>
                        <a:rPr lang="en-US" sz="800" b="0" i="0" u="none" strike="noStrike" dirty="0">
                          <a:solidFill>
                            <a:srgbClr val="000000"/>
                          </a:solidFill>
                          <a:effectLst/>
                          <a:latin typeface="Arial"/>
                        </a:rPr>
                        <a:t>3.Specify a topic and a message to publish with a </a:t>
                      </a:r>
                      <a:r>
                        <a:rPr lang="en-US" sz="800" b="0" i="0" u="none" strike="noStrike" dirty="0" err="1">
                          <a:solidFill>
                            <a:srgbClr val="000000"/>
                          </a:solidFill>
                          <a:effectLst/>
                          <a:latin typeface="Arial"/>
                        </a:rPr>
                        <a:t>QoS</a:t>
                      </a:r>
                      <a:r>
                        <a:rPr lang="en-US" sz="800" b="0" i="0" u="none" strike="noStrike" dirty="0">
                          <a:solidFill>
                            <a:srgbClr val="000000"/>
                          </a:solidFill>
                          <a:effectLst/>
                          <a:latin typeface="Arial"/>
                        </a:rPr>
                        <a:t> of 0.</a:t>
                      </a:r>
                      <a:br>
                        <a:rPr lang="en-US" sz="800" b="0" i="0" u="none" strike="noStrike" dirty="0">
                          <a:solidFill>
                            <a:srgbClr val="000000"/>
                          </a:solidFill>
                          <a:effectLst/>
                          <a:latin typeface="Arial"/>
                        </a:rPr>
                      </a:br>
                      <a:r>
                        <a:rPr lang="en-US" sz="800" b="0" i="0" u="none" strike="noStrike" dirty="0">
                          <a:solidFill>
                            <a:srgbClr val="000000"/>
                          </a:solidFill>
                          <a:effectLst/>
                          <a:latin typeface="Arial"/>
                        </a:rPr>
                        <a:t>4.Click on Publish to Topic</a:t>
                      </a:r>
                    </a:p>
                  </a:txBody>
                  <a:tcPr marL="0" marR="0" marT="0" marB="0" anchor="b"/>
                </a:tc>
                <a:tc>
                  <a:txBody>
                    <a:bodyPr/>
                    <a:lstStyle/>
                    <a:p>
                      <a:pPr algn="l" fontAlgn="b"/>
                      <a:r>
                        <a:rPr lang="en-US" sz="800" b="0" i="0" u="none" strike="noStrike" dirty="0">
                          <a:solidFill>
                            <a:srgbClr val="000000"/>
                          </a:solidFill>
                          <a:effectLst/>
                          <a:latin typeface="Arial"/>
                        </a:rPr>
                        <a:t>The Published message should be visible on subscriptions under</a:t>
                      </a:r>
                      <a:br>
                        <a:rPr lang="en-US" sz="800" b="0" i="0" u="none" strike="noStrike" dirty="0">
                          <a:solidFill>
                            <a:srgbClr val="000000"/>
                          </a:solidFill>
                          <a:effectLst/>
                          <a:latin typeface="Arial"/>
                        </a:rPr>
                      </a:br>
                      <a:r>
                        <a:rPr lang="en-US" sz="800" b="0" i="0" u="none" strike="noStrike" dirty="0">
                          <a:solidFill>
                            <a:srgbClr val="000000"/>
                          </a:solidFill>
                          <a:effectLst/>
                          <a:latin typeface="Arial"/>
                        </a:rPr>
                        <a:t> Thing ECE574_Project. </a:t>
                      </a:r>
                    </a:p>
                  </a:txBody>
                  <a:tcPr marL="0" marR="0" marT="0" marB="0" anchor="b"/>
                </a:tc>
                <a:tc>
                  <a:txBody>
                    <a:bodyPr/>
                    <a:lstStyle/>
                    <a:p>
                      <a:pPr marL="0" algn="ctr" rtl="0" eaLnBrk="1" fontAlgn="b" latinLnBrk="0" hangingPunct="1"/>
                      <a:r>
                        <a:rPr kumimoji="0" lang="en-US" sz="800" b="0" i="0" u="none" strike="noStrike" kern="1200" dirty="0">
                          <a:solidFill>
                            <a:srgbClr val="000000"/>
                          </a:solidFill>
                          <a:effectLst/>
                          <a:latin typeface="Arial"/>
                          <a:ea typeface="+mn-ea"/>
                          <a:cs typeface="+mn-cs"/>
                        </a:rPr>
                        <a:t>Published</a:t>
                      </a:r>
                      <a:r>
                        <a:rPr kumimoji="0" lang="en-US" sz="800" b="0" i="0" u="none" strike="noStrike" kern="1200" baseline="0" dirty="0">
                          <a:solidFill>
                            <a:srgbClr val="000000"/>
                          </a:solidFill>
                          <a:effectLst/>
                          <a:latin typeface="Arial"/>
                          <a:ea typeface="+mn-ea"/>
                          <a:cs typeface="+mn-cs"/>
                        </a:rPr>
                        <a:t> message visible on subscriptions console</a:t>
                      </a:r>
                      <a:endParaRPr kumimoji="0" lang="en-US" sz="800" b="0" i="0" u="none" strike="noStrike" kern="1200" dirty="0">
                        <a:solidFill>
                          <a:srgbClr val="000000"/>
                        </a:solidFill>
                        <a:effectLst/>
                        <a:latin typeface="Arial"/>
                        <a:ea typeface="+mn-ea"/>
                        <a:cs typeface="+mn-cs"/>
                      </a:endParaRPr>
                    </a:p>
                  </a:txBody>
                  <a:tcPr marL="6343" marR="6343" marT="6343" marB="0" anchor="b"/>
                </a:tc>
                <a:tc>
                  <a:txBody>
                    <a:bodyPr/>
                    <a:lstStyle/>
                    <a:p>
                      <a:pPr marL="0" algn="ctr" rtl="0" eaLnBrk="1" fontAlgn="b" latinLnBrk="0" hangingPunct="1"/>
                      <a:r>
                        <a:rPr kumimoji="0" lang="en-US" sz="800" b="0" i="0" u="none" strike="noStrike" kern="1200">
                          <a:solidFill>
                            <a:srgbClr val="000000"/>
                          </a:solidFill>
                          <a:effectLst/>
                          <a:latin typeface="Arial"/>
                          <a:ea typeface="+mn-ea"/>
                          <a:cs typeface="+mn-cs"/>
                        </a:rPr>
                        <a:t>Pass</a:t>
                      </a:r>
                    </a:p>
                  </a:txBody>
                  <a:tcPr marL="6343" marR="6343" marT="6343" marB="0" anchor="b"/>
                </a:tc>
                <a:extLst>
                  <a:ext uri="{0D108BD9-81ED-4DB2-BD59-A6C34878D82A}">
                    <a16:rowId xmlns:a16="http://schemas.microsoft.com/office/drawing/2014/main" val="10004"/>
                  </a:ext>
                </a:extLst>
              </a:tr>
              <a:tr h="597002">
                <a:tc>
                  <a:txBody>
                    <a:bodyPr/>
                    <a:lstStyle/>
                    <a:p>
                      <a:pPr marL="0" algn="ctr" rtl="0" eaLnBrk="1" fontAlgn="b" latinLnBrk="0" hangingPunct="1"/>
                      <a:r>
                        <a:rPr kumimoji="0" lang="en-US" sz="800" b="0" i="0" u="none" strike="noStrike" kern="1200">
                          <a:solidFill>
                            <a:srgbClr val="000000"/>
                          </a:solidFill>
                          <a:effectLst/>
                          <a:latin typeface="Arial"/>
                          <a:ea typeface="+mn-ea"/>
                          <a:cs typeface="+mn-cs"/>
                        </a:rPr>
                        <a:t>5</a:t>
                      </a:r>
                    </a:p>
                  </a:txBody>
                  <a:tcPr marL="6343" marR="6343" marT="6343" marB="0" anchor="b"/>
                </a:tc>
                <a:tc>
                  <a:txBody>
                    <a:bodyPr/>
                    <a:lstStyle/>
                    <a:p>
                      <a:pPr algn="l" fontAlgn="b"/>
                      <a:r>
                        <a:rPr lang="en-US" sz="800" b="0" i="0" u="none" strike="noStrike" dirty="0">
                          <a:solidFill>
                            <a:srgbClr val="000000"/>
                          </a:solidFill>
                          <a:effectLst/>
                          <a:latin typeface="Arial"/>
                        </a:rPr>
                        <a:t>Creation of SNS topic in Amazon SNS</a:t>
                      </a:r>
                    </a:p>
                  </a:txBody>
                  <a:tcPr marL="0" marR="0" marT="0" marB="0" anchor="b"/>
                </a:tc>
                <a:tc>
                  <a:txBody>
                    <a:bodyPr/>
                    <a:lstStyle/>
                    <a:p>
                      <a:pPr algn="l" fontAlgn="b"/>
                      <a:r>
                        <a:rPr lang="en-US" sz="800" b="0" i="0" u="none" strike="noStrike" dirty="0">
                          <a:solidFill>
                            <a:srgbClr val="000000"/>
                          </a:solidFill>
                          <a:effectLst/>
                          <a:latin typeface="Arial"/>
                        </a:rPr>
                        <a:t>1. Open Amazon SNS Console.</a:t>
                      </a:r>
                      <a:br>
                        <a:rPr lang="en-US" sz="800" b="0" i="0" u="none" strike="noStrike" dirty="0">
                          <a:solidFill>
                            <a:srgbClr val="000000"/>
                          </a:solidFill>
                          <a:effectLst/>
                          <a:latin typeface="Arial"/>
                        </a:rPr>
                      </a:br>
                      <a:r>
                        <a:rPr lang="en-US" sz="800" b="0" i="0" u="none" strike="noStrike" dirty="0">
                          <a:solidFill>
                            <a:srgbClr val="000000"/>
                          </a:solidFill>
                          <a:effectLst/>
                          <a:latin typeface="Arial"/>
                        </a:rPr>
                        <a:t>2. Create a Topic </a:t>
                      </a:r>
                      <a:r>
                        <a:rPr lang="en-US" sz="800" b="0" i="0" u="none" strike="noStrike" dirty="0" err="1">
                          <a:solidFill>
                            <a:srgbClr val="000000"/>
                          </a:solidFill>
                          <a:effectLst/>
                          <a:latin typeface="Arial"/>
                        </a:rPr>
                        <a:t>ChildAlertSystem</a:t>
                      </a:r>
                      <a:r>
                        <a:rPr lang="en-US" sz="800" b="0" i="0" u="none" strike="noStrike" dirty="0">
                          <a:solidFill>
                            <a:srgbClr val="000000"/>
                          </a:solidFill>
                          <a:effectLst/>
                          <a:latin typeface="Arial"/>
                        </a:rPr>
                        <a:t>.</a:t>
                      </a:r>
                      <a:br>
                        <a:rPr lang="en-US" sz="800" b="0" i="0" u="none" strike="noStrike" dirty="0">
                          <a:solidFill>
                            <a:srgbClr val="000000"/>
                          </a:solidFill>
                          <a:effectLst/>
                          <a:latin typeface="Arial"/>
                        </a:rPr>
                      </a:br>
                      <a:r>
                        <a:rPr lang="en-US" sz="800" b="0" i="0" u="none" strike="noStrike" dirty="0">
                          <a:solidFill>
                            <a:srgbClr val="000000"/>
                          </a:solidFill>
                          <a:effectLst/>
                          <a:latin typeface="Arial"/>
                        </a:rPr>
                        <a:t>3.copy and save the topic ARN</a:t>
                      </a:r>
                    </a:p>
                  </a:txBody>
                  <a:tcPr marL="0" marR="0" marT="0" marB="0" anchor="b"/>
                </a:tc>
                <a:tc>
                  <a:txBody>
                    <a:bodyPr/>
                    <a:lstStyle/>
                    <a:p>
                      <a:pPr algn="l" fontAlgn="b"/>
                      <a:r>
                        <a:rPr lang="en-US" sz="800" b="0" i="0" u="none" strike="noStrike" dirty="0">
                          <a:solidFill>
                            <a:srgbClr val="000000"/>
                          </a:solidFill>
                          <a:effectLst/>
                          <a:latin typeface="Arial"/>
                        </a:rPr>
                        <a:t>The Topic Child Alert System should be created and visible in Amazon </a:t>
                      </a:r>
                      <a:br>
                        <a:rPr lang="en-US" sz="800" b="0" i="0" u="none" strike="noStrike" dirty="0">
                          <a:solidFill>
                            <a:srgbClr val="000000"/>
                          </a:solidFill>
                          <a:effectLst/>
                          <a:latin typeface="Arial"/>
                        </a:rPr>
                      </a:br>
                      <a:r>
                        <a:rPr lang="en-US" sz="800" b="0" i="0" u="none" strike="noStrike" dirty="0">
                          <a:solidFill>
                            <a:srgbClr val="000000"/>
                          </a:solidFill>
                          <a:effectLst/>
                          <a:latin typeface="Arial"/>
                        </a:rPr>
                        <a:t>SNS</a:t>
                      </a:r>
                    </a:p>
                  </a:txBody>
                  <a:tcPr marL="0" marR="0" marT="0" marB="0" anchor="b"/>
                </a:tc>
                <a:tc>
                  <a:txBody>
                    <a:bodyPr/>
                    <a:lstStyle/>
                    <a:p>
                      <a:pPr marL="0" algn="ctr" rtl="0" eaLnBrk="1" fontAlgn="b" latinLnBrk="0" hangingPunct="1"/>
                      <a:r>
                        <a:rPr kumimoji="0" lang="en-US" sz="800" b="0" i="0" u="none" strike="noStrike" kern="1200" dirty="0">
                          <a:solidFill>
                            <a:srgbClr val="000000"/>
                          </a:solidFill>
                          <a:effectLst/>
                          <a:latin typeface="Arial"/>
                          <a:ea typeface="+mn-ea"/>
                          <a:cs typeface="+mn-cs"/>
                        </a:rPr>
                        <a:t>Child</a:t>
                      </a:r>
                      <a:r>
                        <a:rPr kumimoji="0" lang="en-US" sz="800" b="0" i="0" u="none" strike="noStrike" kern="1200" baseline="0" dirty="0">
                          <a:solidFill>
                            <a:srgbClr val="000000"/>
                          </a:solidFill>
                          <a:effectLst/>
                          <a:latin typeface="Arial"/>
                          <a:ea typeface="+mn-ea"/>
                          <a:cs typeface="+mn-cs"/>
                        </a:rPr>
                        <a:t> Alert System topic is visible</a:t>
                      </a:r>
                      <a:endParaRPr kumimoji="0" lang="en-US" sz="800" b="0" i="0" u="none" strike="noStrike" kern="1200" dirty="0">
                        <a:solidFill>
                          <a:srgbClr val="000000"/>
                        </a:solidFill>
                        <a:effectLst/>
                        <a:latin typeface="Arial"/>
                        <a:ea typeface="+mn-ea"/>
                        <a:cs typeface="+mn-cs"/>
                      </a:endParaRPr>
                    </a:p>
                  </a:txBody>
                  <a:tcPr marL="6343" marR="6343" marT="6343" marB="0" anchor="b"/>
                </a:tc>
                <a:tc>
                  <a:txBody>
                    <a:bodyPr/>
                    <a:lstStyle/>
                    <a:p>
                      <a:pPr marL="0" algn="ctr" rtl="0" eaLnBrk="1" fontAlgn="b" latinLnBrk="0" hangingPunct="1"/>
                      <a:r>
                        <a:rPr kumimoji="0" lang="en-US" sz="800" b="0" i="0" u="none" strike="noStrike" kern="1200">
                          <a:solidFill>
                            <a:srgbClr val="000000"/>
                          </a:solidFill>
                          <a:effectLst/>
                          <a:latin typeface="Arial"/>
                          <a:ea typeface="+mn-ea"/>
                          <a:cs typeface="+mn-cs"/>
                        </a:rPr>
                        <a:t>Pass</a:t>
                      </a:r>
                    </a:p>
                  </a:txBody>
                  <a:tcPr marL="6343" marR="6343" marT="6343" marB="0" anchor="b"/>
                </a:tc>
                <a:extLst>
                  <a:ext uri="{0D108BD9-81ED-4DB2-BD59-A6C34878D82A}">
                    <a16:rowId xmlns:a16="http://schemas.microsoft.com/office/drawing/2014/main" val="10005"/>
                  </a:ext>
                </a:extLst>
              </a:tr>
              <a:tr h="449914">
                <a:tc>
                  <a:txBody>
                    <a:bodyPr/>
                    <a:lstStyle/>
                    <a:p>
                      <a:pPr marL="0" algn="ctr" rtl="0" eaLnBrk="1" fontAlgn="b" latinLnBrk="0" hangingPunct="1"/>
                      <a:r>
                        <a:rPr kumimoji="0" lang="en-US" sz="800" b="0" i="0" u="none" strike="noStrike" kern="1200">
                          <a:solidFill>
                            <a:srgbClr val="000000"/>
                          </a:solidFill>
                          <a:effectLst/>
                          <a:latin typeface="Arial"/>
                          <a:ea typeface="+mn-ea"/>
                          <a:cs typeface="+mn-cs"/>
                        </a:rPr>
                        <a:t>6</a:t>
                      </a:r>
                    </a:p>
                  </a:txBody>
                  <a:tcPr marL="6343" marR="6343" marT="6343" marB="0" anchor="b"/>
                </a:tc>
                <a:tc>
                  <a:txBody>
                    <a:bodyPr/>
                    <a:lstStyle/>
                    <a:p>
                      <a:pPr algn="l" fontAlgn="b"/>
                      <a:r>
                        <a:rPr lang="en-US" sz="800" b="0" i="0" u="none" strike="noStrike" dirty="0">
                          <a:solidFill>
                            <a:srgbClr val="000000"/>
                          </a:solidFill>
                          <a:effectLst/>
                          <a:latin typeface="Arial"/>
                        </a:rPr>
                        <a:t>Creation of SNS topic Subscription in Amazon SNS</a:t>
                      </a:r>
                    </a:p>
                  </a:txBody>
                  <a:tcPr marL="0" marR="0" marT="0" marB="0" anchor="b"/>
                </a:tc>
                <a:tc>
                  <a:txBody>
                    <a:bodyPr/>
                    <a:lstStyle/>
                    <a:p>
                      <a:pPr algn="l" fontAlgn="b"/>
                      <a:r>
                        <a:rPr lang="en-US" sz="800" b="0" i="0" u="none" strike="noStrike" dirty="0">
                          <a:solidFill>
                            <a:srgbClr val="000000"/>
                          </a:solidFill>
                          <a:effectLst/>
                          <a:latin typeface="Arial"/>
                        </a:rPr>
                        <a:t>1.Open the created SNS  topic.</a:t>
                      </a:r>
                      <a:br>
                        <a:rPr lang="en-US" sz="800" b="0" i="0" u="none" strike="noStrike" dirty="0">
                          <a:solidFill>
                            <a:srgbClr val="000000"/>
                          </a:solidFill>
                          <a:effectLst/>
                          <a:latin typeface="Arial"/>
                        </a:rPr>
                      </a:br>
                      <a:r>
                        <a:rPr lang="en-US" sz="800" b="0" i="0" u="none" strike="noStrike" dirty="0">
                          <a:solidFill>
                            <a:srgbClr val="000000"/>
                          </a:solidFill>
                          <a:effectLst/>
                          <a:latin typeface="Arial"/>
                        </a:rPr>
                        <a:t>2. Click on Create Subscription.</a:t>
                      </a:r>
                      <a:br>
                        <a:rPr lang="en-US" sz="800" b="0" i="0" u="none" strike="noStrike" dirty="0">
                          <a:solidFill>
                            <a:srgbClr val="000000"/>
                          </a:solidFill>
                          <a:effectLst/>
                          <a:latin typeface="Arial"/>
                        </a:rPr>
                      </a:br>
                      <a:r>
                        <a:rPr lang="en-US" sz="800" b="0" i="0" u="none" strike="noStrike" dirty="0">
                          <a:solidFill>
                            <a:srgbClr val="000000"/>
                          </a:solidFill>
                          <a:effectLst/>
                          <a:latin typeface="Arial"/>
                        </a:rPr>
                        <a:t>3.Select the Protocol type and enter the endpoint(Mobile </a:t>
                      </a:r>
                      <a:r>
                        <a:rPr lang="en-US" sz="800" b="0" i="0" u="none" strike="noStrike" dirty="0" err="1">
                          <a:solidFill>
                            <a:srgbClr val="000000"/>
                          </a:solidFill>
                          <a:effectLst/>
                          <a:latin typeface="Arial"/>
                        </a:rPr>
                        <a:t>Numer</a:t>
                      </a:r>
                      <a:r>
                        <a:rPr lang="en-US" sz="800" b="0" i="0" u="none" strike="noStrike" dirty="0">
                          <a:solidFill>
                            <a:srgbClr val="000000"/>
                          </a:solidFill>
                          <a:effectLst/>
                          <a:latin typeface="Arial"/>
                        </a:rPr>
                        <a:t>).</a:t>
                      </a:r>
                      <a:br>
                        <a:rPr lang="en-US" sz="800" b="0" i="0" u="none" strike="noStrike" dirty="0">
                          <a:solidFill>
                            <a:srgbClr val="000000"/>
                          </a:solidFill>
                          <a:effectLst/>
                          <a:latin typeface="Arial"/>
                        </a:rPr>
                      </a:br>
                      <a:r>
                        <a:rPr lang="en-US" sz="800" b="0" i="0" u="none" strike="noStrike" dirty="0">
                          <a:solidFill>
                            <a:srgbClr val="000000"/>
                          </a:solidFill>
                          <a:effectLst/>
                          <a:latin typeface="Arial"/>
                        </a:rPr>
                        <a:t>4.Click on Create Subscription.</a:t>
                      </a:r>
                    </a:p>
                  </a:txBody>
                  <a:tcPr marL="0" marR="0" marT="0" marB="0" anchor="b"/>
                </a:tc>
                <a:tc>
                  <a:txBody>
                    <a:bodyPr/>
                    <a:lstStyle/>
                    <a:p>
                      <a:pPr algn="l" fontAlgn="b"/>
                      <a:r>
                        <a:rPr lang="en-US" sz="800" b="0" i="0" u="none" strike="noStrike" dirty="0">
                          <a:solidFill>
                            <a:srgbClr val="000000"/>
                          </a:solidFill>
                          <a:effectLst/>
                          <a:latin typeface="Arial"/>
                        </a:rPr>
                        <a:t>The SNS Subscriptions should be created and visible under SNS topic</a:t>
                      </a:r>
                    </a:p>
                  </a:txBody>
                  <a:tcPr marL="0" marR="0" marT="0" marB="0" anchor="b"/>
                </a:tc>
                <a:tc>
                  <a:txBody>
                    <a:bodyPr/>
                    <a:lstStyle/>
                    <a:p>
                      <a:pPr marL="0" algn="ctr" rtl="0" eaLnBrk="1" fontAlgn="b" latinLnBrk="0" hangingPunct="1"/>
                      <a:r>
                        <a:rPr kumimoji="0" lang="en-US" sz="800" b="0" i="0" u="none" strike="noStrike" kern="1200" dirty="0">
                          <a:solidFill>
                            <a:srgbClr val="000000"/>
                          </a:solidFill>
                          <a:effectLst/>
                          <a:latin typeface="Arial"/>
                          <a:ea typeface="+mn-ea"/>
                          <a:cs typeface="+mn-cs"/>
                        </a:rPr>
                        <a:t>SNS endpoint subscriptions are visible</a:t>
                      </a:r>
                    </a:p>
                  </a:txBody>
                  <a:tcPr marL="6343" marR="6343" marT="6343" marB="0" anchor="b"/>
                </a:tc>
                <a:tc>
                  <a:txBody>
                    <a:bodyPr/>
                    <a:lstStyle/>
                    <a:p>
                      <a:pPr marL="0" algn="ctr" rtl="0" eaLnBrk="1" fontAlgn="b" latinLnBrk="0" hangingPunct="1"/>
                      <a:r>
                        <a:rPr kumimoji="0" lang="en-US" sz="800" b="0" i="0" u="none" strike="noStrike" kern="1200" dirty="0">
                          <a:solidFill>
                            <a:srgbClr val="000000"/>
                          </a:solidFill>
                          <a:effectLst/>
                          <a:latin typeface="Arial"/>
                          <a:ea typeface="+mn-ea"/>
                          <a:cs typeface="+mn-cs"/>
                        </a:rPr>
                        <a:t>Pass</a:t>
                      </a:r>
                    </a:p>
                  </a:txBody>
                  <a:tcPr marL="6343" marR="6343" marT="6343" marB="0" anchor="b"/>
                </a:tc>
                <a:extLst>
                  <a:ext uri="{0D108BD9-81ED-4DB2-BD59-A6C34878D82A}">
                    <a16:rowId xmlns:a16="http://schemas.microsoft.com/office/drawing/2014/main" val="10006"/>
                  </a:ext>
                </a:extLst>
              </a:tr>
              <a:tr h="449914">
                <a:tc>
                  <a:txBody>
                    <a:bodyPr/>
                    <a:lstStyle/>
                    <a:p>
                      <a:pPr marL="0" algn="ctr" rtl="0" eaLnBrk="1" fontAlgn="b" latinLnBrk="0" hangingPunct="1"/>
                      <a:r>
                        <a:rPr kumimoji="0" lang="en-US" sz="800" b="0" i="0" u="none" strike="noStrike" kern="1200" dirty="0">
                          <a:solidFill>
                            <a:srgbClr val="000000"/>
                          </a:solidFill>
                          <a:effectLst/>
                          <a:latin typeface="Arial"/>
                          <a:ea typeface="+mn-ea"/>
                          <a:cs typeface="+mn-cs"/>
                        </a:rPr>
                        <a:t>7</a:t>
                      </a:r>
                    </a:p>
                  </a:txBody>
                  <a:tcPr marL="6343" marR="6343" marT="6343" marB="0" anchor="b"/>
                </a:tc>
                <a:tc>
                  <a:txBody>
                    <a:bodyPr/>
                    <a:lstStyle/>
                    <a:p>
                      <a:pPr algn="l" fontAlgn="b"/>
                      <a:r>
                        <a:rPr lang="en-US" sz="800" b="0" i="0" u="none" strike="noStrike" dirty="0">
                          <a:solidFill>
                            <a:srgbClr val="000000"/>
                          </a:solidFill>
                          <a:effectLst/>
                          <a:latin typeface="Arial"/>
                        </a:rPr>
                        <a:t>Publishing a message in SNS topic</a:t>
                      </a:r>
                    </a:p>
                  </a:txBody>
                  <a:tcPr marL="0" marR="0" marT="0" marB="0" anchor="b"/>
                </a:tc>
                <a:tc>
                  <a:txBody>
                    <a:bodyPr/>
                    <a:lstStyle/>
                    <a:p>
                      <a:pPr algn="l" fontAlgn="b"/>
                      <a:r>
                        <a:rPr lang="en-US" sz="800" b="0" i="0" u="none" strike="noStrike" dirty="0">
                          <a:solidFill>
                            <a:srgbClr val="000000"/>
                          </a:solidFill>
                          <a:effectLst/>
                          <a:latin typeface="Arial"/>
                        </a:rPr>
                        <a:t>1. click on Publish Message.</a:t>
                      </a:r>
                      <a:br>
                        <a:rPr lang="en-US" sz="800" b="0" i="0" u="none" strike="noStrike" dirty="0">
                          <a:solidFill>
                            <a:srgbClr val="000000"/>
                          </a:solidFill>
                          <a:effectLst/>
                          <a:latin typeface="Arial"/>
                        </a:rPr>
                      </a:br>
                      <a:r>
                        <a:rPr lang="en-US" sz="800" b="0" i="0" u="none" strike="noStrike" dirty="0">
                          <a:solidFill>
                            <a:srgbClr val="000000"/>
                          </a:solidFill>
                          <a:effectLst/>
                          <a:latin typeface="Arial"/>
                        </a:rPr>
                        <a:t>2.Fill the Message Details and</a:t>
                      </a:r>
                      <a:br>
                        <a:rPr lang="en-US" sz="800" b="0" i="0" u="none" strike="noStrike" dirty="0">
                          <a:solidFill>
                            <a:srgbClr val="000000"/>
                          </a:solidFill>
                          <a:effectLst/>
                          <a:latin typeface="Arial"/>
                        </a:rPr>
                      </a:br>
                      <a:r>
                        <a:rPr lang="en-US" sz="800" b="0" i="0" u="none" strike="noStrike" dirty="0">
                          <a:solidFill>
                            <a:srgbClr val="000000"/>
                          </a:solidFill>
                          <a:effectLst/>
                          <a:latin typeface="Arial"/>
                        </a:rPr>
                        <a:t> Body and Attributes.</a:t>
                      </a:r>
                      <a:br>
                        <a:rPr lang="en-US" sz="800" b="0" i="0" u="none" strike="noStrike" dirty="0">
                          <a:solidFill>
                            <a:srgbClr val="000000"/>
                          </a:solidFill>
                          <a:effectLst/>
                          <a:latin typeface="Arial"/>
                        </a:rPr>
                      </a:br>
                      <a:r>
                        <a:rPr lang="en-US" sz="800" b="0" i="0" u="none" strike="noStrike" dirty="0">
                          <a:solidFill>
                            <a:srgbClr val="000000"/>
                          </a:solidFill>
                          <a:effectLst/>
                          <a:latin typeface="Arial"/>
                        </a:rPr>
                        <a:t>3.Click on publish message.</a:t>
                      </a:r>
                    </a:p>
                  </a:txBody>
                  <a:tcPr marL="0" marR="0" marT="0" marB="0" anchor="b"/>
                </a:tc>
                <a:tc>
                  <a:txBody>
                    <a:bodyPr/>
                    <a:lstStyle/>
                    <a:p>
                      <a:pPr algn="l" fontAlgn="b"/>
                      <a:r>
                        <a:rPr lang="en-US" sz="800" b="0" i="0" u="none" strike="noStrike" dirty="0">
                          <a:solidFill>
                            <a:srgbClr val="000000"/>
                          </a:solidFill>
                          <a:effectLst/>
                          <a:latin typeface="Arial"/>
                        </a:rPr>
                        <a:t>The Published message should be visible in provided End Point Mobile.</a:t>
                      </a:r>
                    </a:p>
                  </a:txBody>
                  <a:tcPr marL="0" marR="0" marT="0" marB="0" anchor="b"/>
                </a:tc>
                <a:tc>
                  <a:txBody>
                    <a:bodyPr/>
                    <a:lstStyle/>
                    <a:p>
                      <a:pPr marL="0" algn="ctr" rtl="0" eaLnBrk="1" fontAlgn="b" latinLnBrk="0" hangingPunct="1"/>
                      <a:r>
                        <a:rPr kumimoji="0" lang="en-US" sz="800" b="0" i="0" u="none" strike="noStrike" kern="1200" dirty="0">
                          <a:solidFill>
                            <a:srgbClr val="000000"/>
                          </a:solidFill>
                          <a:effectLst/>
                          <a:latin typeface="Arial"/>
                          <a:ea typeface="+mn-ea"/>
                          <a:cs typeface="+mn-cs"/>
                        </a:rPr>
                        <a:t>Messages received on mobile devices</a:t>
                      </a:r>
                    </a:p>
                  </a:txBody>
                  <a:tcPr marL="6343" marR="6343" marT="6343" marB="0" anchor="b"/>
                </a:tc>
                <a:tc>
                  <a:txBody>
                    <a:bodyPr/>
                    <a:lstStyle/>
                    <a:p>
                      <a:pPr marL="0" algn="ctr" rtl="0" eaLnBrk="1" fontAlgn="b" latinLnBrk="0" hangingPunct="1"/>
                      <a:endParaRPr kumimoji="0" lang="en-US" sz="800" b="0" i="0" u="none" strike="noStrike" kern="1200" dirty="0">
                        <a:solidFill>
                          <a:srgbClr val="000000"/>
                        </a:solidFill>
                        <a:effectLst/>
                        <a:latin typeface="Arial"/>
                        <a:ea typeface="+mn-ea"/>
                        <a:cs typeface="+mn-cs"/>
                      </a:endParaRPr>
                    </a:p>
                  </a:txBody>
                  <a:tcPr marL="6343" marR="6343" marT="6343" marB="0" anchor="b"/>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571991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System Testing and Results</a:t>
            </a:r>
          </a:p>
        </p:txBody>
      </p:sp>
      <p:sp>
        <p:nvSpPr>
          <p:cNvPr id="6" name="Content Placeholder 5"/>
          <p:cNvSpPr>
            <a:spLocks noGrp="1"/>
          </p:cNvSpPr>
          <p:nvPr>
            <p:ph sz="quarter" idx="2"/>
          </p:nvPr>
        </p:nvSpPr>
        <p:spPr>
          <a:xfrm>
            <a:off x="457200" y="1295400"/>
            <a:ext cx="8229600" cy="4876800"/>
          </a:xfrm>
        </p:spPr>
        <p:txBody>
          <a:bodyPr>
            <a:normAutofit/>
          </a:bodyPr>
          <a:lstStyle/>
          <a:p>
            <a:r>
              <a:rPr lang="en-US" dirty="0"/>
              <a:t>Procedure</a:t>
            </a:r>
          </a:p>
          <a:p>
            <a:pPr lvl="1"/>
            <a:r>
              <a:rPr lang="en-US" dirty="0"/>
              <a:t>Weight applied to strain gauges</a:t>
            </a:r>
          </a:p>
          <a:p>
            <a:pPr lvl="1"/>
            <a:r>
              <a:rPr lang="en-US" dirty="0"/>
              <a:t>Remove weight from driver gauges</a:t>
            </a:r>
          </a:p>
          <a:p>
            <a:r>
              <a:rPr lang="en-US" dirty="0"/>
              <a:t>Results</a:t>
            </a:r>
          </a:p>
          <a:p>
            <a:pPr lvl="1"/>
            <a:r>
              <a:rPr lang="en-US" dirty="0"/>
              <a:t>System waits for selected timeframe</a:t>
            </a:r>
          </a:p>
          <a:p>
            <a:pPr lvl="1"/>
            <a:r>
              <a:rPr lang="en-US" dirty="0"/>
              <a:t>Serial monitor provides warning that driver is absent</a:t>
            </a:r>
          </a:p>
          <a:p>
            <a:pPr lvl="1"/>
            <a:r>
              <a:rPr lang="en-US" dirty="0"/>
              <a:t>Texts and emails received on both mobile devices</a:t>
            </a:r>
          </a:p>
          <a:p>
            <a:r>
              <a:rPr lang="en-US" dirty="0"/>
              <a:t>System-level testing was successful</a:t>
            </a:r>
          </a:p>
        </p:txBody>
      </p:sp>
    </p:spTree>
    <p:extLst>
      <p:ext uri="{BB962C8B-B14F-4D97-AF65-F5344CB8AC3E}">
        <p14:creationId xmlns:p14="http://schemas.microsoft.com/office/powerpoint/2010/main" val="3672020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Future Scope</a:t>
            </a:r>
          </a:p>
        </p:txBody>
      </p:sp>
      <p:sp>
        <p:nvSpPr>
          <p:cNvPr id="6" name="Content Placeholder 5"/>
          <p:cNvSpPr>
            <a:spLocks noGrp="1"/>
          </p:cNvSpPr>
          <p:nvPr>
            <p:ph sz="quarter" idx="2"/>
          </p:nvPr>
        </p:nvSpPr>
        <p:spPr>
          <a:xfrm>
            <a:off x="457200" y="1295400"/>
            <a:ext cx="8229600" cy="4876800"/>
          </a:xfrm>
        </p:spPr>
        <p:txBody>
          <a:bodyPr>
            <a:normAutofit lnSpcReduction="10000"/>
          </a:bodyPr>
          <a:lstStyle/>
          <a:p>
            <a:pPr lvl="1" fontAlgn="base"/>
            <a:r>
              <a:rPr lang="en-US" sz="2400" b="1" i="1" dirty="0">
                <a:effectLst>
                  <a:outerShdw sx="0" sy="0">
                    <a:srgbClr val="000000"/>
                  </a:outerShdw>
                </a:effectLst>
              </a:rPr>
              <a:t>Temperature sensor</a:t>
            </a:r>
          </a:p>
          <a:p>
            <a:pPr marL="0" indent="0">
              <a:buNone/>
            </a:pPr>
            <a:r>
              <a:rPr lang="en-US" sz="2800" dirty="0"/>
              <a:t>A temperature sensor connected to the Arduino would be a possible source for future work. This number could then be reported along with the alert message.</a:t>
            </a:r>
          </a:p>
          <a:p>
            <a:pPr lvl="1" fontAlgn="base"/>
            <a:r>
              <a:rPr lang="en-US" sz="2400" b="1" i="1" dirty="0">
                <a:effectLst>
                  <a:outerShdw sx="0" sy="0">
                    <a:srgbClr val="000000"/>
                  </a:outerShdw>
                </a:effectLst>
              </a:rPr>
              <a:t>Adjustable Alert Intervals</a:t>
            </a:r>
          </a:p>
          <a:p>
            <a:pPr marL="0" indent="0">
              <a:buNone/>
            </a:pPr>
            <a:r>
              <a:rPr lang="en-US" sz="2800" dirty="0"/>
              <a:t>An adjustable alert interval is another future improvement that could be made.  Ideally this would use the temperature sensor from the previous section to adjust the alert interval based upon the temperature inside the vehicle.  This would provide an earlier alert when the temperature reaches more dangerous levels.</a:t>
            </a:r>
          </a:p>
        </p:txBody>
      </p:sp>
    </p:spTree>
    <p:extLst>
      <p:ext uri="{BB962C8B-B14F-4D97-AF65-F5344CB8AC3E}">
        <p14:creationId xmlns:p14="http://schemas.microsoft.com/office/powerpoint/2010/main" val="2629970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Future Scope</a:t>
            </a:r>
          </a:p>
        </p:txBody>
      </p:sp>
      <p:sp>
        <p:nvSpPr>
          <p:cNvPr id="6" name="Content Placeholder 5"/>
          <p:cNvSpPr>
            <a:spLocks noGrp="1"/>
          </p:cNvSpPr>
          <p:nvPr>
            <p:ph sz="quarter" idx="2"/>
          </p:nvPr>
        </p:nvSpPr>
        <p:spPr>
          <a:xfrm>
            <a:off x="457200" y="1295400"/>
            <a:ext cx="8229600" cy="4876800"/>
          </a:xfrm>
        </p:spPr>
        <p:txBody>
          <a:bodyPr>
            <a:normAutofit/>
          </a:bodyPr>
          <a:lstStyle/>
          <a:p>
            <a:pPr lvl="1" fontAlgn="base"/>
            <a:r>
              <a:rPr lang="en-US" sz="2400" b="1" i="1" dirty="0">
                <a:effectLst>
                  <a:outerShdw sx="0" sy="0">
                    <a:srgbClr val="000000"/>
                  </a:outerShdw>
                </a:effectLst>
              </a:rPr>
              <a:t>Additional Sensors</a:t>
            </a:r>
          </a:p>
          <a:p>
            <a:pPr marL="0" indent="0">
              <a:buNone/>
            </a:pPr>
            <a:r>
              <a:rPr lang="en-US" sz="2800" dirty="0"/>
              <a:t>Additional (preferably plug-and-play) sensors would improve the system, as they would allow for the monitoring of multiple children or even multiple adults.  For instance, if an adult is in the passenger seat but the driver is not present (if the vehicle were getting refueled, for example), then there would be no need to send an alert.  This would likely require code in the firmware to measure the amount of weight on the sensors and some threshold weight level that determines if the person is a child or an adult.</a:t>
            </a:r>
          </a:p>
        </p:txBody>
      </p:sp>
    </p:spTree>
    <p:extLst>
      <p:ext uri="{BB962C8B-B14F-4D97-AF65-F5344CB8AC3E}">
        <p14:creationId xmlns:p14="http://schemas.microsoft.com/office/powerpoint/2010/main" val="246048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Conclusion</a:t>
            </a:r>
          </a:p>
        </p:txBody>
      </p:sp>
      <p:sp>
        <p:nvSpPr>
          <p:cNvPr id="6" name="Content Placeholder 5"/>
          <p:cNvSpPr>
            <a:spLocks noGrp="1"/>
          </p:cNvSpPr>
          <p:nvPr>
            <p:ph sz="quarter" idx="2"/>
          </p:nvPr>
        </p:nvSpPr>
        <p:spPr>
          <a:xfrm>
            <a:off x="457200" y="1295400"/>
            <a:ext cx="8229600" cy="4876800"/>
          </a:xfrm>
        </p:spPr>
        <p:txBody>
          <a:bodyPr>
            <a:normAutofit/>
          </a:bodyPr>
          <a:lstStyle/>
          <a:p>
            <a:r>
              <a:rPr lang="en-US" dirty="0"/>
              <a:t>Developed a child car seat alert system</a:t>
            </a:r>
          </a:p>
          <a:p>
            <a:r>
              <a:rPr lang="en-US" dirty="0"/>
              <a:t>All requirements successfully met</a:t>
            </a:r>
          </a:p>
          <a:p>
            <a:r>
              <a:rPr lang="en-US" dirty="0"/>
              <a:t>System monitors seat sensors for a driver and child</a:t>
            </a:r>
          </a:p>
          <a:p>
            <a:r>
              <a:rPr lang="en-US" dirty="0"/>
              <a:t>Sends text and email alert if child has been left alone in the car</a:t>
            </a:r>
          </a:p>
        </p:txBody>
      </p:sp>
    </p:spTree>
    <p:extLst>
      <p:ext uri="{BB962C8B-B14F-4D97-AF65-F5344CB8AC3E}">
        <p14:creationId xmlns:p14="http://schemas.microsoft.com/office/powerpoint/2010/main" val="1544150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sz="quarter" idx="1"/>
          </p:nvPr>
        </p:nvSpPr>
        <p:spPr/>
        <p:txBody>
          <a:bodyPr/>
          <a:lstStyle/>
          <a:p>
            <a:r>
              <a:rPr lang="en-US" dirty="0"/>
              <a:t>Concept</a:t>
            </a:r>
          </a:p>
          <a:p>
            <a:r>
              <a:rPr lang="en-US" dirty="0"/>
              <a:t>System Design</a:t>
            </a:r>
          </a:p>
          <a:p>
            <a:r>
              <a:rPr lang="en-US" dirty="0"/>
              <a:t>Design Methodology</a:t>
            </a:r>
          </a:p>
          <a:p>
            <a:r>
              <a:rPr lang="en-US" dirty="0"/>
              <a:t>Requirements</a:t>
            </a:r>
          </a:p>
          <a:p>
            <a:r>
              <a:rPr lang="en-US" dirty="0"/>
              <a:t>Module Testing</a:t>
            </a:r>
          </a:p>
          <a:p>
            <a:r>
              <a:rPr lang="en-US" dirty="0"/>
              <a:t>System Testing and Results</a:t>
            </a:r>
          </a:p>
          <a:p>
            <a:r>
              <a:rPr lang="en-US" dirty="0"/>
              <a:t>Future Scope</a:t>
            </a:r>
          </a:p>
          <a:p>
            <a:r>
              <a:rPr lang="en-US" dirty="0"/>
              <a:t>Conclusion</a:t>
            </a:r>
          </a:p>
        </p:txBody>
      </p:sp>
    </p:spTree>
    <p:extLst>
      <p:ext uri="{BB962C8B-B14F-4D97-AF65-F5344CB8AC3E}">
        <p14:creationId xmlns:p14="http://schemas.microsoft.com/office/powerpoint/2010/main" val="6128556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References</a:t>
            </a:r>
          </a:p>
        </p:txBody>
      </p:sp>
      <p:sp>
        <p:nvSpPr>
          <p:cNvPr id="6" name="Content Placeholder 5"/>
          <p:cNvSpPr>
            <a:spLocks noGrp="1"/>
          </p:cNvSpPr>
          <p:nvPr>
            <p:ph sz="quarter" idx="2"/>
          </p:nvPr>
        </p:nvSpPr>
        <p:spPr>
          <a:xfrm>
            <a:off x="457200" y="1295400"/>
            <a:ext cx="8229600" cy="4876800"/>
          </a:xfrm>
        </p:spPr>
        <p:txBody>
          <a:bodyPr>
            <a:normAutofit fontScale="62500" lnSpcReduction="20000"/>
          </a:bodyPr>
          <a:lstStyle/>
          <a:p>
            <a:pPr lvl="0"/>
            <a:r>
              <a:rPr lang="en-US" dirty="0"/>
              <a:t>Willingham, A. (2018, July 20). </a:t>
            </a:r>
            <a:r>
              <a:rPr lang="en-US" i="1" dirty="0"/>
              <a:t>Hot Car Deaths Child Charts Graphs</a:t>
            </a:r>
            <a:r>
              <a:rPr lang="en-US" dirty="0"/>
              <a:t>. Retrieved 11 28, 2019, from CNN: https://www.cnn.com/2018/07/03/health/hot-car-deaths-child-charts-graphs-trnd/index.html</a:t>
            </a:r>
          </a:p>
          <a:p>
            <a:pPr lvl="0"/>
            <a:r>
              <a:rPr lang="en-US" dirty="0" err="1"/>
              <a:t>Sprovieri</a:t>
            </a:r>
            <a:r>
              <a:rPr lang="en-US" dirty="0"/>
              <a:t>, J. (2014, July 1). </a:t>
            </a:r>
            <a:r>
              <a:rPr lang="en-US" i="1" dirty="0"/>
              <a:t>Wire Harness Recycling</a:t>
            </a:r>
            <a:r>
              <a:rPr lang="en-US" dirty="0"/>
              <a:t>. Retrieved 11 28, 2019, from Assembly Mag: https://www.assemblymag.com/articles/92263-wire-harness-recycling</a:t>
            </a:r>
          </a:p>
          <a:p>
            <a:pPr lvl="0"/>
            <a:r>
              <a:rPr lang="en-US" dirty="0"/>
              <a:t>Miller, S. S. (2019, 8 9). </a:t>
            </a:r>
            <a:r>
              <a:rPr lang="en-US" i="1" dirty="0"/>
              <a:t>High-tech alarms go off when kids are left in hot cars</a:t>
            </a:r>
            <a:r>
              <a:rPr lang="en-US" dirty="0"/>
              <a:t>. Retrieved 11 28, 2019, from Mashable: </a:t>
            </a:r>
            <a:r>
              <a:rPr lang="en-US" u="sng" dirty="0">
                <a:hlinkClick r:id="rId2"/>
              </a:rPr>
              <a:t>https://mashable.com/article/car-seat-alarms-prevent-hot-car-death</a:t>
            </a:r>
            <a:endParaRPr lang="en-US" dirty="0"/>
          </a:p>
          <a:p>
            <a:pPr lvl="0"/>
            <a:r>
              <a:rPr lang="en-US" dirty="0"/>
              <a:t>Baldwin, D. (2019, 8 21). Life-Saving Car Seat Alarms That Remind Parents There’s a Baby in the Back Seat. Retrieved 28 11, 2019, from Fatherly: https://www.fatherly.com/gear/best-car-seat-alarms/</a:t>
            </a:r>
          </a:p>
          <a:p>
            <a:pPr lvl="0"/>
            <a:r>
              <a:rPr lang="en-US" dirty="0"/>
              <a:t>Marcoux, H. (2019, 7 18). 5 safety apps that remind parents there's a baby in the back seat. Retrieved 11 28, 2019, from Motherly: https://www.mother.ly/news/best-car-seat-sensor-app?rebelltitem=5#rebelltitem5</a:t>
            </a:r>
          </a:p>
          <a:p>
            <a:pPr lvl="0"/>
            <a:r>
              <a:rPr lang="en-US" dirty="0"/>
              <a:t>Wikipedia. (2019, 11 07). </a:t>
            </a:r>
            <a:r>
              <a:rPr lang="en-US" i="1" dirty="0"/>
              <a:t>Strain Gauge</a:t>
            </a:r>
            <a:r>
              <a:rPr lang="en-US" dirty="0"/>
              <a:t>. Retrieved 11 28, 2019, from Wikipedia: </a:t>
            </a:r>
            <a:r>
              <a:rPr lang="en-US" u="sng" dirty="0">
                <a:hlinkClick r:id="rId3"/>
              </a:rPr>
              <a:t>https://en.wikipedia.org/wiki/Strain_gauge</a:t>
            </a:r>
            <a:endParaRPr lang="en-US" dirty="0"/>
          </a:p>
          <a:p>
            <a:pPr lvl="0"/>
            <a:r>
              <a:rPr lang="en-US" dirty="0"/>
              <a:t>Wikipedia. (2019, November 27). </a:t>
            </a:r>
            <a:r>
              <a:rPr lang="en-US" i="1" dirty="0"/>
              <a:t>Wheatstone Bridge</a:t>
            </a:r>
            <a:r>
              <a:rPr lang="en-US" dirty="0"/>
              <a:t>. Retrieved 11 28, 2019, from Wikipedia: https://en.wikipedia.org/wiki/Wheatstone_bridge</a:t>
            </a:r>
          </a:p>
          <a:p>
            <a:pPr lvl="0"/>
            <a:r>
              <a:rPr lang="en-US" dirty="0"/>
              <a:t>Avia Semiconductor. (2017, 1 1). </a:t>
            </a:r>
            <a:r>
              <a:rPr lang="en-US" i="1" dirty="0"/>
              <a:t>HX711</a:t>
            </a:r>
            <a:r>
              <a:rPr lang="en-US" dirty="0"/>
              <a:t>. Retrieved 11 28, 2019, from </a:t>
            </a:r>
            <a:r>
              <a:rPr lang="en-US" dirty="0" err="1"/>
              <a:t>alldatasheet</a:t>
            </a:r>
            <a:r>
              <a:rPr lang="en-US" dirty="0"/>
              <a:t>: https://www.alldatasheet.com/datasheet-pdf/pdf/1132222/AVIA/HX711.html</a:t>
            </a:r>
          </a:p>
          <a:p>
            <a:pPr lvl="0"/>
            <a:r>
              <a:rPr lang="en-US" dirty="0" err="1"/>
              <a:t>Digikey</a:t>
            </a:r>
            <a:r>
              <a:rPr lang="en-US" dirty="0"/>
              <a:t>. (2014, 5 28). </a:t>
            </a:r>
            <a:r>
              <a:rPr lang="en-US" i="1" dirty="0" err="1"/>
              <a:t>Schemeit</a:t>
            </a:r>
            <a:r>
              <a:rPr lang="en-US" dirty="0"/>
              <a:t>. Retrieved 11 28, 2019, from </a:t>
            </a:r>
            <a:r>
              <a:rPr lang="en-US" dirty="0" err="1"/>
              <a:t>Digikey</a:t>
            </a:r>
            <a:r>
              <a:rPr lang="en-US" dirty="0"/>
              <a:t>: https://www.digikey.com/schemeit/project</a:t>
            </a:r>
          </a:p>
        </p:txBody>
      </p:sp>
    </p:spTree>
    <p:extLst>
      <p:ext uri="{BB962C8B-B14F-4D97-AF65-F5344CB8AC3E}">
        <p14:creationId xmlns:p14="http://schemas.microsoft.com/office/powerpoint/2010/main" val="1473190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References</a:t>
            </a:r>
          </a:p>
        </p:txBody>
      </p:sp>
      <p:sp>
        <p:nvSpPr>
          <p:cNvPr id="6" name="Content Placeholder 5"/>
          <p:cNvSpPr>
            <a:spLocks noGrp="1"/>
          </p:cNvSpPr>
          <p:nvPr>
            <p:ph sz="quarter" idx="2"/>
          </p:nvPr>
        </p:nvSpPr>
        <p:spPr>
          <a:xfrm>
            <a:off x="457200" y="1295400"/>
            <a:ext cx="8229600" cy="4876800"/>
          </a:xfrm>
        </p:spPr>
        <p:txBody>
          <a:bodyPr>
            <a:normAutofit fontScale="55000" lnSpcReduction="20000"/>
          </a:bodyPr>
          <a:lstStyle/>
          <a:p>
            <a:pPr lvl="0"/>
            <a:r>
              <a:rPr lang="en-US" i="1" dirty="0"/>
              <a:t>Software</a:t>
            </a:r>
            <a:r>
              <a:rPr lang="en-US" dirty="0"/>
              <a:t>. (2015, 5 15). Retrieved 11 28, 2019, from Arduino: https://www.arduino.cc/en/Main/Software</a:t>
            </a:r>
          </a:p>
          <a:p>
            <a:pPr lvl="0"/>
            <a:r>
              <a:rPr lang="en-US" dirty="0"/>
              <a:t>Wikipedia. (2019, 11 5). </a:t>
            </a:r>
            <a:r>
              <a:rPr lang="en-US" i="1" dirty="0"/>
              <a:t>MQTT</a:t>
            </a:r>
            <a:r>
              <a:rPr lang="en-US" dirty="0"/>
              <a:t>. Retrieved 11 28, 2019, from Wikipedia: https://en.wikipedia.org/wiki/MQTT</a:t>
            </a:r>
          </a:p>
          <a:p>
            <a:r>
              <a:rPr lang="en-US" dirty="0"/>
              <a:t>Fahad, E. (2019, 4 27). </a:t>
            </a:r>
            <a:r>
              <a:rPr lang="en-US" i="1" dirty="0"/>
              <a:t>HX711 Load cell or Strain Gauge and Arduino</a:t>
            </a:r>
            <a:r>
              <a:rPr lang="en-US" dirty="0"/>
              <a:t>. Retrieved 11 28, 2019, from Electronic </a:t>
            </a:r>
            <a:r>
              <a:rPr lang="en-US" dirty="0" err="1"/>
              <a:t>CLinic</a:t>
            </a:r>
            <a:r>
              <a:rPr lang="en-US" dirty="0"/>
              <a:t>: </a:t>
            </a:r>
            <a:r>
              <a:rPr lang="en-US" u="sng" dirty="0">
                <a:hlinkClick r:id="rId2"/>
              </a:rPr>
              <a:t>https://www.electroniclinic.com/hx711-load-cell-or-strain-gauge-and-arduino</a:t>
            </a:r>
            <a:endParaRPr lang="en-US" dirty="0"/>
          </a:p>
          <a:p>
            <a:r>
              <a:rPr lang="en-US" dirty="0"/>
              <a:t>AWS IoT Developer Guide  </a:t>
            </a:r>
            <a:r>
              <a:rPr lang="en-US" dirty="0" err="1"/>
              <a:t>Retreived</a:t>
            </a:r>
            <a:r>
              <a:rPr lang="en-US" dirty="0"/>
              <a:t> 11 28, 2019, from AWS Console: </a:t>
            </a:r>
            <a:r>
              <a:rPr lang="en-US" u="sng" dirty="0">
                <a:hlinkClick r:id="rId3"/>
              </a:rPr>
              <a:t>https://docs.amazonaws.cn/en_us/iot/latest/developerguide/iot-dg.pdf</a:t>
            </a:r>
            <a:endParaRPr lang="en-US" dirty="0"/>
          </a:p>
          <a:p>
            <a:r>
              <a:rPr lang="en-US" dirty="0"/>
              <a:t> </a:t>
            </a:r>
            <a:r>
              <a:rPr lang="en-US" dirty="0" err="1"/>
              <a:t>Annaconda</a:t>
            </a:r>
            <a:r>
              <a:rPr lang="en-US" dirty="0"/>
              <a:t> Python Software Download, </a:t>
            </a:r>
            <a:r>
              <a:rPr lang="en-US" dirty="0" err="1"/>
              <a:t>Retreived</a:t>
            </a:r>
            <a:r>
              <a:rPr lang="en-US" dirty="0"/>
              <a:t> 11 28, 2019 from Anaconda Distributions: </a:t>
            </a:r>
            <a:r>
              <a:rPr lang="en-US" u="sng" dirty="0">
                <a:hlinkClick r:id="rId4"/>
              </a:rPr>
              <a:t>https://www.anaconda.com/distribution/</a:t>
            </a:r>
            <a:r>
              <a:rPr lang="en-US" dirty="0"/>
              <a:t>   </a:t>
            </a:r>
          </a:p>
          <a:p>
            <a:r>
              <a:rPr lang="en-US" dirty="0"/>
              <a:t> Anaconda Python    Documentation for reference, </a:t>
            </a:r>
            <a:r>
              <a:rPr lang="en-US" dirty="0" err="1"/>
              <a:t>Retreived</a:t>
            </a:r>
            <a:r>
              <a:rPr lang="en-US" dirty="0"/>
              <a:t> 11 28, 2019 from Anaconda Distribution </a:t>
            </a:r>
            <a:r>
              <a:rPr lang="en-US" u="sng" dirty="0">
                <a:hlinkClick r:id="rId5"/>
              </a:rPr>
              <a:t>https://docs.anaconda.com/anaconda/</a:t>
            </a:r>
            <a:r>
              <a:rPr lang="en-US" dirty="0"/>
              <a:t>     </a:t>
            </a:r>
          </a:p>
          <a:p>
            <a:r>
              <a:rPr lang="en-US" dirty="0"/>
              <a:t>  AWS IoT </a:t>
            </a:r>
            <a:r>
              <a:rPr lang="en-US" dirty="0" err="1"/>
              <a:t>Retreived</a:t>
            </a:r>
            <a:r>
              <a:rPr lang="en-US" dirty="0"/>
              <a:t> 11, 28, 2019 from AWS IoT Console: </a:t>
            </a:r>
            <a:r>
              <a:rPr lang="en-US" u="sng" dirty="0">
                <a:hlinkClick r:id="rId6"/>
              </a:rPr>
              <a:t>https://docs.aws.amazon.com/iot/latest/developerguide/what-is-aws-iot.html</a:t>
            </a:r>
            <a:endParaRPr lang="en-US" dirty="0"/>
          </a:p>
          <a:p>
            <a:r>
              <a:rPr lang="en-US" dirty="0"/>
              <a:t> TCP/IP Socket Programming for server </a:t>
            </a:r>
            <a:r>
              <a:rPr lang="en-US" dirty="0" err="1"/>
              <a:t>connction</a:t>
            </a:r>
            <a:r>
              <a:rPr lang="en-US" dirty="0"/>
              <a:t>, </a:t>
            </a:r>
            <a:r>
              <a:rPr lang="en-US" dirty="0" err="1"/>
              <a:t>Retreived</a:t>
            </a:r>
            <a:r>
              <a:rPr lang="en-US" dirty="0"/>
              <a:t> 11,28,2109:</a:t>
            </a:r>
          </a:p>
          <a:p>
            <a:r>
              <a:rPr lang="en-US" u="sng" dirty="0">
                <a:hlinkClick r:id="rId7"/>
              </a:rPr>
              <a:t>https://pymotw.com/2/socket/tcp.html</a:t>
            </a:r>
            <a:endParaRPr lang="en-US" dirty="0"/>
          </a:p>
          <a:p>
            <a:r>
              <a:rPr lang="en-US" dirty="0"/>
              <a:t>  Setting Calibration Factor  for load cells, </a:t>
            </a:r>
            <a:r>
              <a:rPr lang="en-US" dirty="0" err="1"/>
              <a:t>Retreived</a:t>
            </a:r>
            <a:r>
              <a:rPr lang="en-US" dirty="0"/>
              <a:t> 11,28,2019: </a:t>
            </a:r>
            <a:r>
              <a:rPr lang="en-US" u="sng" dirty="0">
                <a:hlinkClick r:id="rId8"/>
              </a:rPr>
              <a:t>https://gist.github.com/matt448/14d118e2fc5b6217da11</a:t>
            </a:r>
            <a:endParaRPr lang="en-US" dirty="0"/>
          </a:p>
          <a:p>
            <a:r>
              <a:rPr lang="en-US" dirty="0"/>
              <a:t>  Connecting the HX711  to a three wire load  Cells , </a:t>
            </a:r>
            <a:r>
              <a:rPr lang="en-US" dirty="0" err="1"/>
              <a:t>Retreived</a:t>
            </a:r>
            <a:r>
              <a:rPr lang="en-US" dirty="0"/>
              <a:t> 11,28,2019</a:t>
            </a:r>
            <a:r>
              <a:rPr lang="en-US" u="sng" dirty="0">
                <a:hlinkClick r:id="rId9"/>
              </a:rPr>
              <a:t>https://electronics.stackexchange.com/questions/199487/connect-hx711-to-a-three-wire-load-cell</a:t>
            </a:r>
            <a:endParaRPr lang="en-US" dirty="0"/>
          </a:p>
        </p:txBody>
      </p:sp>
    </p:spTree>
    <p:extLst>
      <p:ext uri="{BB962C8B-B14F-4D97-AF65-F5344CB8AC3E}">
        <p14:creationId xmlns:p14="http://schemas.microsoft.com/office/powerpoint/2010/main" val="2216523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a:t>
            </a:r>
          </a:p>
        </p:txBody>
      </p:sp>
      <p:sp>
        <p:nvSpPr>
          <p:cNvPr id="3" name="Content Placeholder 2"/>
          <p:cNvSpPr>
            <a:spLocks noGrp="1"/>
          </p:cNvSpPr>
          <p:nvPr>
            <p:ph sz="quarter" idx="1"/>
          </p:nvPr>
        </p:nvSpPr>
        <p:spPr/>
        <p:txBody>
          <a:bodyPr/>
          <a:lstStyle/>
          <a:p>
            <a:r>
              <a:rPr lang="en-US" dirty="0"/>
              <a:t>Each year, an average of 37 children die in hot cars in the US</a:t>
            </a:r>
          </a:p>
          <a:p>
            <a:r>
              <a:rPr lang="en-US" dirty="0"/>
              <a:t>Design a system for monitoring a vehicle for a child left alone in a car</a:t>
            </a:r>
          </a:p>
          <a:p>
            <a:r>
              <a:rPr lang="en-US" dirty="0"/>
              <a:t>Use an embedded system for monitoring</a:t>
            </a:r>
          </a:p>
          <a:p>
            <a:pPr lvl="1"/>
            <a:r>
              <a:rPr lang="en-US" dirty="0"/>
              <a:t>Connects to software running on PC via Wi-Fi</a:t>
            </a:r>
          </a:p>
          <a:p>
            <a:r>
              <a:rPr lang="en-US" dirty="0"/>
              <a:t>Utilize a software backend that connects to Amazon Web Services (AWS) Internet of Things (IoT) for communicating with the user</a:t>
            </a:r>
          </a:p>
          <a:p>
            <a:r>
              <a:rPr lang="en-US" dirty="0"/>
              <a:t>Send an alert via text and email if a child is left alone in a vehicle</a:t>
            </a:r>
          </a:p>
          <a:p>
            <a:pPr lvl="1"/>
            <a:endParaRPr lang="en-US" dirty="0"/>
          </a:p>
          <a:p>
            <a:pPr lvl="1"/>
            <a:endParaRPr lang="en-US" dirty="0"/>
          </a:p>
        </p:txBody>
      </p:sp>
    </p:spTree>
    <p:extLst>
      <p:ext uri="{BB962C8B-B14F-4D97-AF65-F5344CB8AC3E}">
        <p14:creationId xmlns:p14="http://schemas.microsoft.com/office/powerpoint/2010/main" val="2657765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System Design</a:t>
            </a:r>
          </a:p>
        </p:txBody>
      </p:sp>
      <p:sp>
        <p:nvSpPr>
          <p:cNvPr id="3" name="Rectangle 1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5" name="Canvas 1"/>
          <p:cNvGrpSpPr>
            <a:grpSpLocks/>
          </p:cNvGrpSpPr>
          <p:nvPr/>
        </p:nvGrpSpPr>
        <p:grpSpPr bwMode="auto">
          <a:xfrm>
            <a:off x="914400" y="1219201"/>
            <a:ext cx="7315200" cy="4876799"/>
            <a:chOff x="0" y="0"/>
            <a:chExt cx="54864" cy="36099"/>
          </a:xfrm>
        </p:grpSpPr>
        <p:sp>
          <p:nvSpPr>
            <p:cNvPr id="7" name="AutoShape 17"/>
            <p:cNvSpPr>
              <a:spLocks noChangeAspect="1" noChangeArrowheads="1"/>
            </p:cNvSpPr>
            <p:nvPr/>
          </p:nvSpPr>
          <p:spPr bwMode="auto">
            <a:xfrm>
              <a:off x="0" y="0"/>
              <a:ext cx="54864" cy="3609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3"/>
            <p:cNvSpPr>
              <a:spLocks noChangeArrowheads="1"/>
            </p:cNvSpPr>
            <p:nvPr/>
          </p:nvSpPr>
          <p:spPr bwMode="auto">
            <a:xfrm>
              <a:off x="21062" y="2842"/>
              <a:ext cx="12840" cy="6017"/>
            </a:xfrm>
            <a:prstGeom prst="rect">
              <a:avLst/>
            </a:prstGeom>
            <a:solidFill>
              <a:srgbClr val="4472C4"/>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uk-UA" altLang="en-US" sz="1200" b="0" i="0" u="none" strike="noStrike" cap="none" normalizeH="0" baseline="0">
                  <a:ln>
                    <a:noFill/>
                  </a:ln>
                  <a:solidFill>
                    <a:schemeClr val="tx1"/>
                  </a:solidFill>
                  <a:effectLst/>
                  <a:latin typeface="Arial" pitchFamily="34" charset="0"/>
                  <a:ea typeface="Times New Roman" pitchFamily="18" charset="0"/>
                  <a:cs typeface="Times New Roman" pitchFamily="18" charset="0"/>
                </a:rPr>
                <a:t>Child Alert System</a:t>
              </a:r>
              <a:endParaRPr kumimoji="0" lang="uk-UA" alt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4"/>
            <p:cNvSpPr>
              <a:spLocks noChangeArrowheads="1"/>
            </p:cNvSpPr>
            <p:nvPr/>
          </p:nvSpPr>
          <p:spPr bwMode="auto">
            <a:xfrm>
              <a:off x="8053" y="13360"/>
              <a:ext cx="11135" cy="5496"/>
            </a:xfrm>
            <a:prstGeom prst="rect">
              <a:avLst/>
            </a:prstGeom>
            <a:solidFill>
              <a:srgbClr val="4472C4"/>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itchFamily="34" charset="0"/>
                  <a:ea typeface="Calibri" pitchFamily="34" charset="0"/>
                  <a:cs typeface="Arial" pitchFamily="34" charset="0"/>
                </a:rPr>
                <a:t>Embedded System</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9"/>
            <p:cNvSpPr>
              <a:spLocks noChangeArrowheads="1"/>
            </p:cNvSpPr>
            <p:nvPr/>
          </p:nvSpPr>
          <p:spPr bwMode="auto">
            <a:xfrm>
              <a:off x="35948" y="13244"/>
              <a:ext cx="11131" cy="5493"/>
            </a:xfrm>
            <a:prstGeom prst="rect">
              <a:avLst/>
            </a:prstGeom>
            <a:solidFill>
              <a:srgbClr val="4472C4"/>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IoT Server</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1" name="Rectangle 10"/>
            <p:cNvSpPr>
              <a:spLocks noChangeArrowheads="1"/>
            </p:cNvSpPr>
            <p:nvPr/>
          </p:nvSpPr>
          <p:spPr bwMode="auto">
            <a:xfrm>
              <a:off x="2084" y="23025"/>
              <a:ext cx="11131" cy="5493"/>
            </a:xfrm>
            <a:prstGeom prst="rect">
              <a:avLst/>
            </a:prstGeom>
            <a:solidFill>
              <a:srgbClr val="4472C4"/>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itchFamily="34" charset="0"/>
                  <a:ea typeface="Calibri" pitchFamily="34" charset="0"/>
                  <a:cs typeface="Arial" pitchFamily="34" charset="0"/>
                </a:rPr>
                <a:t>Hardware</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1"/>
            <p:cNvSpPr>
              <a:spLocks noChangeArrowheads="1"/>
            </p:cNvSpPr>
            <p:nvPr/>
          </p:nvSpPr>
          <p:spPr bwMode="auto">
            <a:xfrm>
              <a:off x="16771" y="23025"/>
              <a:ext cx="11132" cy="5493"/>
            </a:xfrm>
            <a:prstGeom prst="rect">
              <a:avLst/>
            </a:prstGeom>
            <a:solidFill>
              <a:srgbClr val="4472C4"/>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itchFamily="34" charset="0"/>
                  <a:ea typeface="Calibri" pitchFamily="34" charset="0"/>
                  <a:cs typeface="Arial" pitchFamily="34" charset="0"/>
                </a:rPr>
                <a:t>Software</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12"/>
            <p:cNvSpPr>
              <a:spLocks noChangeArrowheads="1"/>
            </p:cNvSpPr>
            <p:nvPr/>
          </p:nvSpPr>
          <p:spPr bwMode="auto">
            <a:xfrm>
              <a:off x="852" y="31030"/>
              <a:ext cx="8434" cy="4311"/>
            </a:xfrm>
            <a:prstGeom prst="rect">
              <a:avLst/>
            </a:prstGeom>
            <a:solidFill>
              <a:srgbClr val="4472C4"/>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itchFamily="34" charset="0"/>
                  <a:ea typeface="Calibri" pitchFamily="34" charset="0"/>
                  <a:cs typeface="Arial" pitchFamily="34" charset="0"/>
                </a:rPr>
                <a:t>Sensors</a:t>
              </a:r>
              <a:endParaRPr kumimoji="0" lang="en-US" alt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p:txBody>
        </p:sp>
        <p:sp>
          <p:nvSpPr>
            <p:cNvPr id="14" name="Rectangle 13"/>
            <p:cNvSpPr>
              <a:spLocks noChangeArrowheads="1"/>
            </p:cNvSpPr>
            <p:nvPr/>
          </p:nvSpPr>
          <p:spPr bwMode="auto">
            <a:xfrm>
              <a:off x="11749" y="31028"/>
              <a:ext cx="8433" cy="4316"/>
            </a:xfrm>
            <a:prstGeom prst="rect">
              <a:avLst/>
            </a:prstGeom>
            <a:solidFill>
              <a:srgbClr val="4472C4"/>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itchFamily="34" charset="0"/>
                  <a:ea typeface="Calibri" pitchFamily="34" charset="0"/>
                  <a:cs typeface="Arial" pitchFamily="34" charset="0"/>
                </a:rPr>
                <a:t>Wireless Hardware</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Straight Arrow Connector 14"/>
            <p:cNvSpPr>
              <a:spLocks noChangeShapeType="1"/>
            </p:cNvSpPr>
            <p:nvPr/>
          </p:nvSpPr>
          <p:spPr bwMode="auto">
            <a:xfrm rot="5400000">
              <a:off x="18301" y="4179"/>
              <a:ext cx="4501" cy="13861"/>
            </a:xfrm>
            <a:prstGeom prst="bentConnector3">
              <a:avLst>
                <a:gd name="adj1" fmla="val 50000"/>
              </a:avLst>
            </a:prstGeom>
            <a:noFill/>
            <a:ln w="127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Straight Arrow Connector 14"/>
            <p:cNvSpPr>
              <a:spLocks noChangeShapeType="1"/>
            </p:cNvSpPr>
            <p:nvPr/>
          </p:nvSpPr>
          <p:spPr bwMode="auto">
            <a:xfrm rot="16200000" flipH="1">
              <a:off x="32305" y="4036"/>
              <a:ext cx="4385" cy="14031"/>
            </a:xfrm>
            <a:prstGeom prst="bentConnector3">
              <a:avLst>
                <a:gd name="adj1" fmla="val 50000"/>
              </a:avLst>
            </a:prstGeom>
            <a:noFill/>
            <a:ln w="127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Straight Arrow Connector 14"/>
            <p:cNvSpPr>
              <a:spLocks noChangeShapeType="1"/>
            </p:cNvSpPr>
            <p:nvPr/>
          </p:nvSpPr>
          <p:spPr bwMode="auto">
            <a:xfrm rot="5400000">
              <a:off x="8551" y="17955"/>
              <a:ext cx="4169" cy="5971"/>
            </a:xfrm>
            <a:prstGeom prst="bentConnector3">
              <a:avLst>
                <a:gd name="adj1" fmla="val 50000"/>
              </a:avLst>
            </a:prstGeom>
            <a:noFill/>
            <a:ln w="127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Straight Arrow Connector 14"/>
            <p:cNvSpPr>
              <a:spLocks noChangeShapeType="1"/>
            </p:cNvSpPr>
            <p:nvPr/>
          </p:nvSpPr>
          <p:spPr bwMode="auto">
            <a:xfrm rot="16200000" flipH="1">
              <a:off x="15894" y="16583"/>
              <a:ext cx="4169" cy="8716"/>
            </a:xfrm>
            <a:prstGeom prst="bentConnector3">
              <a:avLst>
                <a:gd name="adj1" fmla="val 50000"/>
              </a:avLst>
            </a:prstGeom>
            <a:noFill/>
            <a:ln w="127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Straight Arrow Connector 14"/>
            <p:cNvSpPr>
              <a:spLocks noChangeShapeType="1"/>
            </p:cNvSpPr>
            <p:nvPr/>
          </p:nvSpPr>
          <p:spPr bwMode="auto">
            <a:xfrm rot="16200000" flipH="1">
              <a:off x="9714" y="25615"/>
              <a:ext cx="2510" cy="8316"/>
            </a:xfrm>
            <a:prstGeom prst="bentConnector3">
              <a:avLst>
                <a:gd name="adj1" fmla="val 50000"/>
              </a:avLst>
            </a:prstGeom>
            <a:noFill/>
            <a:ln w="127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Straight Arrow Connector 14"/>
            <p:cNvSpPr>
              <a:spLocks noChangeShapeType="1"/>
            </p:cNvSpPr>
            <p:nvPr/>
          </p:nvSpPr>
          <p:spPr bwMode="auto">
            <a:xfrm rot="5400000">
              <a:off x="4341" y="28560"/>
              <a:ext cx="2511" cy="2427"/>
            </a:xfrm>
            <a:prstGeom prst="bentConnector3">
              <a:avLst>
                <a:gd name="adj1" fmla="val 50000"/>
              </a:avLst>
            </a:prstGeom>
            <a:noFill/>
            <a:ln w="127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20"/>
            <p:cNvSpPr>
              <a:spLocks noChangeArrowheads="1"/>
            </p:cNvSpPr>
            <p:nvPr/>
          </p:nvSpPr>
          <p:spPr bwMode="auto">
            <a:xfrm>
              <a:off x="36033" y="23190"/>
              <a:ext cx="11131" cy="5486"/>
            </a:xfrm>
            <a:prstGeom prst="rect">
              <a:avLst/>
            </a:prstGeom>
            <a:solidFill>
              <a:srgbClr val="4472C4"/>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itchFamily="34" charset="0"/>
                  <a:ea typeface="Times New Roman" pitchFamily="18" charset="0"/>
                  <a:cs typeface="Arial" pitchFamily="34" charset="0"/>
                </a:rPr>
                <a:t>         SNS </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grpSp>
      <p:cxnSp>
        <p:nvCxnSpPr>
          <p:cNvPr id="26" name="Straight Arrow Connector 25"/>
          <p:cNvCxnSpPr>
            <a:stCxn id="10" idx="2"/>
            <a:endCxn id="21" idx="0"/>
          </p:cNvCxnSpPr>
          <p:nvPr/>
        </p:nvCxnSpPr>
        <p:spPr>
          <a:xfrm>
            <a:off x="6449534" y="3750479"/>
            <a:ext cx="11333" cy="601578"/>
          </a:xfrm>
          <a:prstGeom prst="straightConnector1">
            <a:avLst/>
          </a:prstGeom>
          <a:noFill/>
          <a:ln w="12700">
            <a:solidFill>
              <a:srgbClr val="000000"/>
            </a:solidFill>
            <a:miter lim="800000"/>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361599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Entity Relationship Diagram</a:t>
            </a:r>
          </a:p>
        </p:txBody>
      </p:sp>
      <p:sp>
        <p:nvSpPr>
          <p:cNvPr id="3" name="Rectangle 1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24" name="Canvas 69"/>
          <p:cNvGrpSpPr/>
          <p:nvPr/>
        </p:nvGrpSpPr>
        <p:grpSpPr>
          <a:xfrm>
            <a:off x="533400" y="1886045"/>
            <a:ext cx="7772400" cy="3752755"/>
            <a:chOff x="0" y="0"/>
            <a:chExt cx="5769610" cy="2635909"/>
          </a:xfrm>
        </p:grpSpPr>
        <p:sp>
          <p:nvSpPr>
            <p:cNvPr id="25" name="Rectangle 24"/>
            <p:cNvSpPr/>
            <p:nvPr/>
          </p:nvSpPr>
          <p:spPr>
            <a:xfrm>
              <a:off x="0" y="0"/>
              <a:ext cx="5769610" cy="2635885"/>
            </a:xfrm>
            <a:prstGeom prst="rect">
              <a:avLst/>
            </a:prstGeom>
          </p:spPr>
        </p:sp>
        <p:sp>
          <p:nvSpPr>
            <p:cNvPr id="26" name="Text Box 34"/>
            <p:cNvSpPr txBox="1"/>
            <p:nvPr/>
          </p:nvSpPr>
          <p:spPr>
            <a:xfrm>
              <a:off x="3757095" y="35999"/>
              <a:ext cx="1274474" cy="634889"/>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a:cs typeface="Microsoft Uighur"/>
                </a:rPr>
                <a:t>Child</a:t>
              </a:r>
            </a:p>
          </p:txBody>
        </p:sp>
        <p:sp>
          <p:nvSpPr>
            <p:cNvPr id="27" name="Text Box 4"/>
            <p:cNvSpPr txBox="1"/>
            <p:nvPr/>
          </p:nvSpPr>
          <p:spPr>
            <a:xfrm>
              <a:off x="3804502" y="1220437"/>
              <a:ext cx="1274445" cy="63436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100">
                  <a:effectLst/>
                  <a:latin typeface="Times New Roman"/>
                  <a:ea typeface="Calibri"/>
                </a:rPr>
                <a:t>Driver</a:t>
              </a:r>
              <a:endParaRPr lang="en-US" sz="1200">
                <a:effectLst/>
                <a:latin typeface="Times New Roman"/>
                <a:ea typeface="Times New Roman"/>
              </a:endParaRPr>
            </a:p>
          </p:txBody>
        </p:sp>
        <p:sp>
          <p:nvSpPr>
            <p:cNvPr id="28" name="Text Box 4"/>
            <p:cNvSpPr txBox="1"/>
            <p:nvPr/>
          </p:nvSpPr>
          <p:spPr>
            <a:xfrm>
              <a:off x="180037" y="694532"/>
              <a:ext cx="1274445" cy="63436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100">
                  <a:effectLst/>
                  <a:latin typeface="Times New Roman"/>
                  <a:ea typeface="Calibri"/>
                </a:rPr>
                <a:t>Embedded System</a:t>
              </a:r>
              <a:endParaRPr lang="en-US" sz="1200">
                <a:effectLst/>
                <a:latin typeface="Times New Roman"/>
                <a:ea typeface="Times New Roman"/>
              </a:endParaRPr>
            </a:p>
          </p:txBody>
        </p:sp>
        <p:sp>
          <p:nvSpPr>
            <p:cNvPr id="29" name="Text Box 4"/>
            <p:cNvSpPr txBox="1"/>
            <p:nvPr/>
          </p:nvSpPr>
          <p:spPr>
            <a:xfrm>
              <a:off x="1932994" y="2002179"/>
              <a:ext cx="1274445" cy="63373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100">
                  <a:effectLst/>
                  <a:latin typeface="Times New Roman"/>
                  <a:ea typeface="Calibri"/>
                </a:rPr>
                <a:t>AWS IoT </a:t>
              </a:r>
              <a:endParaRPr lang="en-US" sz="1200">
                <a:effectLst/>
                <a:latin typeface="Times New Roman"/>
                <a:ea typeface="Times New Roman"/>
              </a:endParaRPr>
            </a:p>
          </p:txBody>
        </p:sp>
        <p:sp>
          <p:nvSpPr>
            <p:cNvPr id="30" name="Text Box 4"/>
            <p:cNvSpPr txBox="1"/>
            <p:nvPr/>
          </p:nvSpPr>
          <p:spPr>
            <a:xfrm>
              <a:off x="1956683" y="694602"/>
              <a:ext cx="1274445" cy="63373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100">
                  <a:effectLst/>
                  <a:latin typeface="Times New Roman"/>
                  <a:ea typeface="Calibri"/>
                </a:rPr>
                <a:t>Sensors</a:t>
              </a:r>
              <a:endParaRPr lang="en-US" sz="1200">
                <a:effectLst/>
                <a:latin typeface="Times New Roman"/>
                <a:ea typeface="Times New Roman"/>
              </a:endParaRPr>
            </a:p>
          </p:txBody>
        </p:sp>
        <p:cxnSp>
          <p:nvCxnSpPr>
            <p:cNvPr id="31" name="Straight Connector 30"/>
            <p:cNvCxnSpPr/>
            <p:nvPr/>
          </p:nvCxnSpPr>
          <p:spPr>
            <a:xfrm flipV="1">
              <a:off x="1454482" y="1011467"/>
              <a:ext cx="502201" cy="248"/>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50"/>
            <p:cNvCxnSpPr/>
            <p:nvPr/>
          </p:nvCxnSpPr>
          <p:spPr>
            <a:xfrm rot="16200000" flipH="1">
              <a:off x="880054" y="1266103"/>
              <a:ext cx="990147" cy="1115734"/>
            </a:xfrm>
            <a:prstGeom prst="bentConnector2">
              <a:avLst/>
            </a:prstGeom>
          </p:spPr>
          <p:style>
            <a:lnRef idx="2">
              <a:schemeClr val="dk1"/>
            </a:lnRef>
            <a:fillRef idx="0">
              <a:schemeClr val="dk1"/>
            </a:fillRef>
            <a:effectRef idx="1">
              <a:schemeClr val="dk1"/>
            </a:effectRef>
            <a:fontRef idx="minor">
              <a:schemeClr val="tx1"/>
            </a:fontRef>
          </p:style>
        </p:cxnSp>
        <p:cxnSp>
          <p:nvCxnSpPr>
            <p:cNvPr id="33" name="Straight Connector 50"/>
            <p:cNvCxnSpPr/>
            <p:nvPr/>
          </p:nvCxnSpPr>
          <p:spPr>
            <a:xfrm flipV="1">
              <a:off x="3231128" y="353444"/>
              <a:ext cx="525967" cy="658023"/>
            </a:xfrm>
            <a:prstGeom prst="bentConnector3">
              <a:avLst>
                <a:gd name="adj1" fmla="val 55405"/>
              </a:avLst>
            </a:prstGeom>
          </p:spPr>
          <p:style>
            <a:lnRef idx="2">
              <a:schemeClr val="dk1"/>
            </a:lnRef>
            <a:fillRef idx="0">
              <a:schemeClr val="dk1"/>
            </a:fillRef>
            <a:effectRef idx="1">
              <a:schemeClr val="dk1"/>
            </a:effectRef>
            <a:fontRef idx="minor">
              <a:schemeClr val="tx1"/>
            </a:fontRef>
          </p:style>
        </p:cxnSp>
        <p:cxnSp>
          <p:nvCxnSpPr>
            <p:cNvPr id="34" name="Straight Connector 50"/>
            <p:cNvCxnSpPr/>
            <p:nvPr/>
          </p:nvCxnSpPr>
          <p:spPr>
            <a:xfrm>
              <a:off x="3231128" y="1011467"/>
              <a:ext cx="573374" cy="526153"/>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sp>
          <p:nvSpPr>
            <p:cNvPr id="35" name="Text Box 43"/>
            <p:cNvSpPr txBox="1"/>
            <p:nvPr/>
          </p:nvSpPr>
          <p:spPr>
            <a:xfrm>
              <a:off x="3505989" y="841399"/>
              <a:ext cx="691723" cy="25584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dirty="0">
                  <a:effectLst/>
                  <a:ea typeface="Calibri"/>
                  <a:cs typeface="Microsoft Uighur"/>
                </a:rPr>
                <a:t>Monitor</a:t>
              </a:r>
            </a:p>
          </p:txBody>
        </p:sp>
        <p:sp>
          <p:nvSpPr>
            <p:cNvPr id="36" name="Text Box 23"/>
            <p:cNvSpPr txBox="1"/>
            <p:nvPr/>
          </p:nvSpPr>
          <p:spPr>
            <a:xfrm>
              <a:off x="1388146" y="750770"/>
              <a:ext cx="691515" cy="25527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a:effectLst/>
                  <a:latin typeface="Times New Roman"/>
                  <a:ea typeface="Calibri"/>
                </a:rPr>
                <a:t>Monitor</a:t>
              </a:r>
              <a:endParaRPr lang="en-US" sz="1200">
                <a:effectLst/>
                <a:latin typeface="Times New Roman"/>
                <a:ea typeface="Times New Roman"/>
              </a:endParaRPr>
            </a:p>
          </p:txBody>
        </p:sp>
        <p:cxnSp>
          <p:nvCxnSpPr>
            <p:cNvPr id="37" name="Straight Connector 36"/>
            <p:cNvCxnSpPr/>
            <p:nvPr/>
          </p:nvCxnSpPr>
          <p:spPr>
            <a:xfrm>
              <a:off x="1871196" y="963228"/>
              <a:ext cx="0" cy="91069"/>
            </a:xfrm>
            <a:prstGeom prst="line">
              <a:avLst/>
            </a:prstGeom>
          </p:spPr>
          <p:style>
            <a:lnRef idx="2">
              <a:schemeClr val="dk1"/>
            </a:lnRef>
            <a:fillRef idx="0">
              <a:schemeClr val="dk1"/>
            </a:fillRef>
            <a:effectRef idx="1">
              <a:schemeClr val="dk1"/>
            </a:effectRef>
            <a:fontRef idx="minor">
              <a:schemeClr val="tx1"/>
            </a:fontRef>
          </p:style>
        </p:cxnSp>
        <p:cxnSp>
          <p:nvCxnSpPr>
            <p:cNvPr id="38" name="Straight Connector 37"/>
            <p:cNvCxnSpPr/>
            <p:nvPr/>
          </p:nvCxnSpPr>
          <p:spPr>
            <a:xfrm>
              <a:off x="1496380" y="963499"/>
              <a:ext cx="0" cy="90805"/>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p:cNvCxnSpPr/>
            <p:nvPr/>
          </p:nvCxnSpPr>
          <p:spPr>
            <a:xfrm>
              <a:off x="1562352" y="964141"/>
              <a:ext cx="0" cy="90170"/>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Connector 39"/>
            <p:cNvCxnSpPr/>
            <p:nvPr/>
          </p:nvCxnSpPr>
          <p:spPr>
            <a:xfrm flipH="1">
              <a:off x="1893999" y="940156"/>
              <a:ext cx="62684" cy="90166"/>
            </a:xfrm>
            <a:prstGeom prst="line">
              <a:avLst/>
            </a:prstGeom>
          </p:spPr>
          <p:style>
            <a:lnRef idx="2">
              <a:schemeClr val="dk1"/>
            </a:lnRef>
            <a:fillRef idx="0">
              <a:schemeClr val="dk1"/>
            </a:fillRef>
            <a:effectRef idx="1">
              <a:schemeClr val="dk1"/>
            </a:effectRef>
            <a:fontRef idx="minor">
              <a:schemeClr val="tx1"/>
            </a:fontRef>
          </p:style>
        </p:cxnSp>
        <p:cxnSp>
          <p:nvCxnSpPr>
            <p:cNvPr id="41" name="Straight Connector 40"/>
            <p:cNvCxnSpPr/>
            <p:nvPr/>
          </p:nvCxnSpPr>
          <p:spPr>
            <a:xfrm flipH="1" flipV="1">
              <a:off x="1893999" y="1024929"/>
              <a:ext cx="62684" cy="68014"/>
            </a:xfrm>
            <a:prstGeom prst="line">
              <a:avLst/>
            </a:prstGeom>
          </p:spPr>
          <p:style>
            <a:lnRef idx="2">
              <a:schemeClr val="dk1"/>
            </a:lnRef>
            <a:fillRef idx="0">
              <a:schemeClr val="dk1"/>
            </a:fillRef>
            <a:effectRef idx="1">
              <a:schemeClr val="dk1"/>
            </a:effectRef>
            <a:fontRef idx="minor">
              <a:schemeClr val="tx1"/>
            </a:fontRef>
          </p:style>
        </p:cxnSp>
        <p:cxnSp>
          <p:nvCxnSpPr>
            <p:cNvPr id="42" name="Straight Connector 41"/>
            <p:cNvCxnSpPr/>
            <p:nvPr/>
          </p:nvCxnSpPr>
          <p:spPr>
            <a:xfrm flipH="1" flipV="1">
              <a:off x="3683624" y="353150"/>
              <a:ext cx="62230" cy="67945"/>
            </a:xfrm>
            <a:prstGeom prst="line">
              <a:avLst/>
            </a:prstGeom>
          </p:spPr>
          <p:style>
            <a:lnRef idx="2">
              <a:schemeClr val="dk1"/>
            </a:lnRef>
            <a:fillRef idx="0">
              <a:schemeClr val="dk1"/>
            </a:fillRef>
            <a:effectRef idx="1">
              <a:schemeClr val="dk1"/>
            </a:effectRef>
            <a:fontRef idx="minor">
              <a:schemeClr val="tx1"/>
            </a:fontRef>
          </p:style>
        </p:cxnSp>
        <p:sp>
          <p:nvSpPr>
            <p:cNvPr id="43" name="Oval 42"/>
            <p:cNvSpPr/>
            <p:nvPr/>
          </p:nvSpPr>
          <p:spPr>
            <a:xfrm>
              <a:off x="3539155" y="294909"/>
              <a:ext cx="126288" cy="1184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44" name="Straight Connector 50"/>
            <p:cNvCxnSpPr/>
            <p:nvPr/>
          </p:nvCxnSpPr>
          <p:spPr>
            <a:xfrm flipV="1">
              <a:off x="3207439" y="1854802"/>
              <a:ext cx="1234286" cy="464242"/>
            </a:xfrm>
            <a:prstGeom prst="bentConnector2">
              <a:avLst/>
            </a:prstGeom>
          </p:spPr>
          <p:style>
            <a:lnRef idx="2">
              <a:schemeClr val="dk1"/>
            </a:lnRef>
            <a:fillRef idx="0">
              <a:schemeClr val="dk1"/>
            </a:fillRef>
            <a:effectRef idx="1">
              <a:schemeClr val="dk1"/>
            </a:effectRef>
            <a:fontRef idx="minor">
              <a:schemeClr val="tx1"/>
            </a:fontRef>
          </p:style>
        </p:cxnSp>
        <p:cxnSp>
          <p:nvCxnSpPr>
            <p:cNvPr id="45" name="Straight Connector 44"/>
            <p:cNvCxnSpPr/>
            <p:nvPr/>
          </p:nvCxnSpPr>
          <p:spPr>
            <a:xfrm>
              <a:off x="3327233" y="2281067"/>
              <a:ext cx="0" cy="88265"/>
            </a:xfrm>
            <a:prstGeom prst="line">
              <a:avLst/>
            </a:prstGeom>
          </p:spPr>
          <p:style>
            <a:lnRef idx="2">
              <a:schemeClr val="dk1"/>
            </a:lnRef>
            <a:fillRef idx="0">
              <a:schemeClr val="dk1"/>
            </a:fillRef>
            <a:effectRef idx="1">
              <a:schemeClr val="dk1"/>
            </a:effectRef>
            <a:fontRef idx="minor">
              <a:schemeClr val="tx1"/>
            </a:fontRef>
          </p:style>
        </p:cxnSp>
        <p:cxnSp>
          <p:nvCxnSpPr>
            <p:cNvPr id="46" name="Straight Connector 45"/>
            <p:cNvCxnSpPr/>
            <p:nvPr/>
          </p:nvCxnSpPr>
          <p:spPr>
            <a:xfrm>
              <a:off x="3271988" y="2279162"/>
              <a:ext cx="0" cy="90170"/>
            </a:xfrm>
            <a:prstGeom prst="line">
              <a:avLst/>
            </a:prstGeom>
          </p:spPr>
          <p:style>
            <a:lnRef idx="2">
              <a:schemeClr val="dk1"/>
            </a:lnRef>
            <a:fillRef idx="0">
              <a:schemeClr val="dk1"/>
            </a:fillRef>
            <a:effectRef idx="1">
              <a:schemeClr val="dk1"/>
            </a:effectRef>
            <a:fontRef idx="minor">
              <a:schemeClr val="tx1"/>
            </a:fontRef>
          </p:style>
        </p:cxnSp>
        <p:cxnSp>
          <p:nvCxnSpPr>
            <p:cNvPr id="47" name="Straight Connector 46"/>
            <p:cNvCxnSpPr/>
            <p:nvPr/>
          </p:nvCxnSpPr>
          <p:spPr>
            <a:xfrm rot="5400000">
              <a:off x="4440903" y="1860103"/>
              <a:ext cx="0" cy="88900"/>
            </a:xfrm>
            <a:prstGeom prst="line">
              <a:avLst/>
            </a:prstGeom>
          </p:spPr>
          <p:style>
            <a:lnRef idx="2">
              <a:schemeClr val="dk1"/>
            </a:lnRef>
            <a:fillRef idx="0">
              <a:schemeClr val="dk1"/>
            </a:fillRef>
            <a:effectRef idx="1">
              <a:schemeClr val="dk1"/>
            </a:effectRef>
            <a:fontRef idx="minor">
              <a:schemeClr val="tx1"/>
            </a:fontRef>
          </p:style>
        </p:cxnSp>
        <p:cxnSp>
          <p:nvCxnSpPr>
            <p:cNvPr id="48" name="Straight Connector 47"/>
            <p:cNvCxnSpPr/>
            <p:nvPr/>
          </p:nvCxnSpPr>
          <p:spPr>
            <a:xfrm rot="5400000">
              <a:off x="4440586" y="1939160"/>
              <a:ext cx="0" cy="88265"/>
            </a:xfrm>
            <a:prstGeom prst="line">
              <a:avLst/>
            </a:prstGeom>
          </p:spPr>
          <p:style>
            <a:lnRef idx="2">
              <a:schemeClr val="dk1"/>
            </a:lnRef>
            <a:fillRef idx="0">
              <a:schemeClr val="dk1"/>
            </a:fillRef>
            <a:effectRef idx="1">
              <a:schemeClr val="dk1"/>
            </a:effectRef>
            <a:fontRef idx="minor">
              <a:schemeClr val="tx1"/>
            </a:fontRef>
          </p:style>
        </p:cxnSp>
        <p:sp>
          <p:nvSpPr>
            <p:cNvPr id="49" name="Oval 48"/>
            <p:cNvSpPr/>
            <p:nvPr/>
          </p:nvSpPr>
          <p:spPr>
            <a:xfrm>
              <a:off x="3591233" y="1466928"/>
              <a:ext cx="125730" cy="1181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0" name="Text Box 23"/>
            <p:cNvSpPr txBox="1"/>
            <p:nvPr/>
          </p:nvSpPr>
          <p:spPr>
            <a:xfrm>
              <a:off x="715166" y="2359378"/>
              <a:ext cx="1336311" cy="25128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a:effectLst/>
                  <a:latin typeface="Times New Roman"/>
                  <a:ea typeface="Calibri"/>
                </a:rPr>
                <a:t>Communicates with</a:t>
              </a:r>
              <a:endParaRPr lang="en-US" sz="1200">
                <a:effectLst/>
                <a:latin typeface="Times New Roman"/>
                <a:ea typeface="Times New Roman"/>
              </a:endParaRPr>
            </a:p>
          </p:txBody>
        </p:sp>
        <p:sp>
          <p:nvSpPr>
            <p:cNvPr id="51" name="Text Box 23"/>
            <p:cNvSpPr txBox="1"/>
            <p:nvPr/>
          </p:nvSpPr>
          <p:spPr>
            <a:xfrm>
              <a:off x="3638611" y="2372237"/>
              <a:ext cx="559101" cy="25463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a:effectLst/>
                  <a:latin typeface="Times New Roman"/>
                  <a:ea typeface="Calibri"/>
                </a:rPr>
                <a:t>Alerts</a:t>
              </a:r>
              <a:endParaRPr lang="en-US" sz="1200">
                <a:effectLst/>
                <a:latin typeface="Times New Roman"/>
                <a:ea typeface="Times New Roman"/>
              </a:endParaRPr>
            </a:p>
          </p:txBody>
        </p:sp>
        <p:cxnSp>
          <p:nvCxnSpPr>
            <p:cNvPr id="52" name="Straight Connector 51"/>
            <p:cNvCxnSpPr/>
            <p:nvPr/>
          </p:nvCxnSpPr>
          <p:spPr>
            <a:xfrm>
              <a:off x="3235866" y="926964"/>
              <a:ext cx="52070" cy="88900"/>
            </a:xfrm>
            <a:prstGeom prst="line">
              <a:avLst/>
            </a:prstGeom>
          </p:spPr>
          <p:style>
            <a:lnRef idx="2">
              <a:schemeClr val="dk1"/>
            </a:lnRef>
            <a:fillRef idx="0">
              <a:schemeClr val="dk1"/>
            </a:fillRef>
            <a:effectRef idx="1">
              <a:schemeClr val="dk1"/>
            </a:effectRef>
            <a:fontRef idx="minor">
              <a:schemeClr val="tx1"/>
            </a:fontRef>
          </p:style>
        </p:cxnSp>
        <p:cxnSp>
          <p:nvCxnSpPr>
            <p:cNvPr id="53" name="Straight Connector 52"/>
            <p:cNvCxnSpPr/>
            <p:nvPr/>
          </p:nvCxnSpPr>
          <p:spPr>
            <a:xfrm flipV="1">
              <a:off x="3235866" y="1011419"/>
              <a:ext cx="52070" cy="76835"/>
            </a:xfrm>
            <a:prstGeom prst="line">
              <a:avLst/>
            </a:prstGeom>
          </p:spPr>
          <p:style>
            <a:lnRef idx="2">
              <a:schemeClr val="dk1"/>
            </a:lnRef>
            <a:fillRef idx="0">
              <a:schemeClr val="dk1"/>
            </a:fillRef>
            <a:effectRef idx="1">
              <a:schemeClr val="dk1"/>
            </a:effectRef>
            <a:fontRef idx="minor">
              <a:schemeClr val="tx1"/>
            </a:fontRef>
          </p:style>
        </p:cxnSp>
        <p:cxnSp>
          <p:nvCxnSpPr>
            <p:cNvPr id="54" name="Straight Connector 53"/>
            <p:cNvCxnSpPr/>
            <p:nvPr/>
          </p:nvCxnSpPr>
          <p:spPr>
            <a:xfrm>
              <a:off x="1826829" y="2279179"/>
              <a:ext cx="0" cy="90170"/>
            </a:xfrm>
            <a:prstGeom prst="line">
              <a:avLst/>
            </a:prstGeom>
          </p:spPr>
          <p:style>
            <a:lnRef idx="2">
              <a:schemeClr val="dk1"/>
            </a:lnRef>
            <a:fillRef idx="0">
              <a:schemeClr val="dk1"/>
            </a:fillRef>
            <a:effectRef idx="1">
              <a:schemeClr val="dk1"/>
            </a:effectRef>
            <a:fontRef idx="minor">
              <a:schemeClr val="tx1"/>
            </a:fontRef>
          </p:style>
        </p:cxnSp>
        <p:cxnSp>
          <p:nvCxnSpPr>
            <p:cNvPr id="55" name="Straight Connector 54"/>
            <p:cNvCxnSpPr/>
            <p:nvPr/>
          </p:nvCxnSpPr>
          <p:spPr>
            <a:xfrm>
              <a:off x="1892869" y="2279814"/>
              <a:ext cx="0" cy="89535"/>
            </a:xfrm>
            <a:prstGeom prst="line">
              <a:avLst/>
            </a:prstGeom>
          </p:spPr>
          <p:style>
            <a:lnRef idx="2">
              <a:schemeClr val="dk1"/>
            </a:lnRef>
            <a:fillRef idx="0">
              <a:schemeClr val="dk1"/>
            </a:fillRef>
            <a:effectRef idx="1">
              <a:schemeClr val="dk1"/>
            </a:effectRef>
            <a:fontRef idx="minor">
              <a:schemeClr val="tx1"/>
            </a:fontRef>
          </p:style>
        </p:cxnSp>
        <p:cxnSp>
          <p:nvCxnSpPr>
            <p:cNvPr id="56" name="Straight Connector 55"/>
            <p:cNvCxnSpPr/>
            <p:nvPr/>
          </p:nvCxnSpPr>
          <p:spPr>
            <a:xfrm rot="5400000">
              <a:off x="824200" y="1334419"/>
              <a:ext cx="0" cy="89535"/>
            </a:xfrm>
            <a:prstGeom prst="line">
              <a:avLst/>
            </a:prstGeom>
          </p:spPr>
          <p:style>
            <a:lnRef idx="2">
              <a:schemeClr val="dk1"/>
            </a:lnRef>
            <a:fillRef idx="0">
              <a:schemeClr val="dk1"/>
            </a:fillRef>
            <a:effectRef idx="1">
              <a:schemeClr val="dk1"/>
            </a:effectRef>
            <a:fontRef idx="minor">
              <a:schemeClr val="tx1"/>
            </a:fontRef>
          </p:style>
        </p:cxnSp>
        <p:cxnSp>
          <p:nvCxnSpPr>
            <p:cNvPr id="57" name="Straight Connector 56"/>
            <p:cNvCxnSpPr/>
            <p:nvPr/>
          </p:nvCxnSpPr>
          <p:spPr>
            <a:xfrm rot="5400000">
              <a:off x="823883" y="1413457"/>
              <a:ext cx="0" cy="88900"/>
            </a:xfrm>
            <a:prstGeom prst="line">
              <a:avLst/>
            </a:prstGeom>
          </p:spPr>
          <p:style>
            <a:lnRef idx="2">
              <a:schemeClr val="dk1"/>
            </a:lnRef>
            <a:fillRef idx="0">
              <a:schemeClr val="dk1"/>
            </a:fillRef>
            <a:effectRef idx="1">
              <a:schemeClr val="dk1"/>
            </a:effectRef>
            <a:fontRef idx="minor">
              <a:schemeClr val="tx1"/>
            </a:fontRef>
          </p:style>
        </p:cxnSp>
        <p:cxnSp>
          <p:nvCxnSpPr>
            <p:cNvPr id="58" name="Straight Connector 57"/>
            <p:cNvCxnSpPr/>
            <p:nvPr/>
          </p:nvCxnSpPr>
          <p:spPr>
            <a:xfrm>
              <a:off x="3338746" y="964783"/>
              <a:ext cx="0" cy="89535"/>
            </a:xfrm>
            <a:prstGeom prst="line">
              <a:avLst/>
            </a:prstGeom>
          </p:spPr>
          <p:style>
            <a:lnRef idx="2">
              <a:schemeClr val="dk1"/>
            </a:lnRef>
            <a:fillRef idx="0">
              <a:schemeClr val="dk1"/>
            </a:fillRef>
            <a:effectRef idx="1">
              <a:schemeClr val="dk1"/>
            </a:effectRef>
            <a:fontRef idx="minor">
              <a:schemeClr val="tx1"/>
            </a:fontRef>
          </p:style>
        </p:cxnSp>
        <p:cxnSp>
          <p:nvCxnSpPr>
            <p:cNvPr id="59" name="Straight Connector 58"/>
            <p:cNvCxnSpPr/>
            <p:nvPr/>
          </p:nvCxnSpPr>
          <p:spPr>
            <a:xfrm>
              <a:off x="3764562" y="1492123"/>
              <a:ext cx="0" cy="88896"/>
            </a:xfrm>
            <a:prstGeom prst="line">
              <a:avLst/>
            </a:prstGeom>
          </p:spPr>
          <p:style>
            <a:lnRef idx="2">
              <a:schemeClr val="dk1"/>
            </a:lnRef>
            <a:fillRef idx="0">
              <a:schemeClr val="dk1"/>
            </a:fillRef>
            <a:effectRef idx="1">
              <a:schemeClr val="dk1"/>
            </a:effectRef>
            <a:fontRef idx="minor">
              <a:schemeClr val="tx1"/>
            </a:fontRef>
          </p:style>
        </p:cxnSp>
        <p:cxnSp>
          <p:nvCxnSpPr>
            <p:cNvPr id="60" name="Straight Connector 59"/>
            <p:cNvCxnSpPr/>
            <p:nvPr/>
          </p:nvCxnSpPr>
          <p:spPr>
            <a:xfrm flipH="1">
              <a:off x="3683624" y="268695"/>
              <a:ext cx="62230" cy="89535"/>
            </a:xfrm>
            <a:prstGeom prst="line">
              <a:avLst/>
            </a:prstGeom>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463486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Hardware Selection</a:t>
            </a:r>
          </a:p>
        </p:txBody>
      </p:sp>
      <p:sp>
        <p:nvSpPr>
          <p:cNvPr id="6" name="Content Placeholder 5"/>
          <p:cNvSpPr>
            <a:spLocks noGrp="1"/>
          </p:cNvSpPr>
          <p:nvPr>
            <p:ph sz="quarter" idx="2"/>
          </p:nvPr>
        </p:nvSpPr>
        <p:spPr>
          <a:xfrm>
            <a:off x="457200" y="1295400"/>
            <a:ext cx="8229600" cy="4876800"/>
          </a:xfrm>
        </p:spPr>
        <p:txBody>
          <a:bodyPr>
            <a:normAutofit/>
          </a:bodyPr>
          <a:lstStyle/>
          <a:p>
            <a:r>
              <a:rPr lang="en-US" dirty="0"/>
              <a:t>Arduino Nano 33 IoT selected as embedded system processor</a:t>
            </a:r>
          </a:p>
          <a:p>
            <a:pPr lvl="1"/>
            <a:r>
              <a:rPr lang="en-US" dirty="0"/>
              <a:t>Contains onboard Wi-Fi/Bluetooth module</a:t>
            </a:r>
          </a:p>
          <a:p>
            <a:r>
              <a:rPr lang="en-US" dirty="0"/>
              <a:t>3-wire strain gauges</a:t>
            </a:r>
          </a:p>
          <a:p>
            <a:pPr lvl="1"/>
            <a:r>
              <a:rPr lang="en-US" dirty="0"/>
              <a:t>Used in pairs to monitor driver and child</a:t>
            </a:r>
          </a:p>
          <a:p>
            <a:pPr lvl="1"/>
            <a:r>
              <a:rPr lang="en-US" dirty="0"/>
              <a:t>Generates a voltage differential when force is applied</a:t>
            </a:r>
          </a:p>
          <a:p>
            <a:r>
              <a:rPr lang="en-US" dirty="0"/>
              <a:t>HX711 ADC board</a:t>
            </a:r>
          </a:p>
          <a:p>
            <a:pPr lvl="1"/>
            <a:r>
              <a:rPr lang="en-US" dirty="0"/>
              <a:t>Combines strain gauges in Wheatstone bridge</a:t>
            </a:r>
          </a:p>
          <a:p>
            <a:pPr lvl="1"/>
            <a:r>
              <a:rPr lang="en-US" dirty="0"/>
              <a:t>24-bit ADC communicates with Arduino</a:t>
            </a:r>
          </a:p>
          <a:p>
            <a:pPr lvl="1"/>
            <a:r>
              <a:rPr lang="en-US" dirty="0"/>
              <a:t>Allows Arduino to read voltage difference from strain gauges</a:t>
            </a:r>
          </a:p>
        </p:txBody>
      </p:sp>
    </p:spTree>
    <p:extLst>
      <p:ext uri="{BB962C8B-B14F-4D97-AF65-F5344CB8AC3E}">
        <p14:creationId xmlns:p14="http://schemas.microsoft.com/office/powerpoint/2010/main" val="3066971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Detailed System Diagram</a:t>
            </a:r>
          </a:p>
        </p:txBody>
      </p:sp>
      <p:sp>
        <p:nvSpPr>
          <p:cNvPr id="8" name="Rectangle 3"/>
          <p:cNvSpPr>
            <a:spLocks noChangeArrowheads="1"/>
          </p:cNvSpPr>
          <p:nvPr/>
        </p:nvSpPr>
        <p:spPr bwMode="auto">
          <a:xfrm>
            <a:off x="4419600" y="4572000"/>
            <a:ext cx="1712000" cy="812867"/>
          </a:xfrm>
          <a:prstGeom prst="rect">
            <a:avLst/>
          </a:prstGeom>
          <a:solidFill>
            <a:srgbClr val="4472C4"/>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Times New Roman" pitchFamily="18" charset="0"/>
                <a:cs typeface="Times New Roman" pitchFamily="18" charset="0"/>
              </a:rPr>
              <a:t>Embedded System</a:t>
            </a:r>
            <a:endParaRPr kumimoji="0" lang="uk-UA"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9" name="Rectangle 3"/>
          <p:cNvSpPr>
            <a:spLocks noChangeArrowheads="1"/>
          </p:cNvSpPr>
          <p:nvPr/>
        </p:nvSpPr>
        <p:spPr bwMode="auto">
          <a:xfrm>
            <a:off x="4419600" y="2514599"/>
            <a:ext cx="1712000" cy="812867"/>
          </a:xfrm>
          <a:prstGeom prst="rect">
            <a:avLst/>
          </a:prstGeom>
          <a:solidFill>
            <a:srgbClr val="4472C4"/>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Times New Roman" pitchFamily="18" charset="0"/>
                <a:cs typeface="Times New Roman" pitchFamily="18" charset="0"/>
              </a:rPr>
              <a:t>PC Console</a:t>
            </a:r>
            <a:endParaRPr kumimoji="0" lang="uk-UA"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0" name="Rectangle 3"/>
          <p:cNvSpPr>
            <a:spLocks noChangeArrowheads="1"/>
          </p:cNvSpPr>
          <p:nvPr/>
        </p:nvSpPr>
        <p:spPr bwMode="auto">
          <a:xfrm>
            <a:off x="4419600" y="1219199"/>
            <a:ext cx="1712000" cy="812867"/>
          </a:xfrm>
          <a:prstGeom prst="rect">
            <a:avLst/>
          </a:prstGeom>
          <a:solidFill>
            <a:srgbClr val="4472C4"/>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Times New Roman" pitchFamily="18" charset="0"/>
                <a:cs typeface="Times New Roman" pitchFamily="18" charset="0"/>
              </a:rPr>
              <a:t>AWS</a:t>
            </a:r>
            <a:r>
              <a:rPr kumimoji="0" lang="en-US" altLang="en-US" sz="1200" b="0" i="0" u="none" strike="noStrike" cap="none" normalizeH="0" dirty="0">
                <a:ln>
                  <a:noFill/>
                </a:ln>
                <a:solidFill>
                  <a:schemeClr val="tx1"/>
                </a:solidFill>
                <a:effectLst/>
                <a:latin typeface="Arial" pitchFamily="34" charset="0"/>
                <a:ea typeface="Times New Roman" pitchFamily="18" charset="0"/>
                <a:cs typeface="Times New Roman" pitchFamily="18" charset="0"/>
              </a:rPr>
              <a:t> IoT</a:t>
            </a:r>
            <a:endParaRPr kumimoji="0" lang="uk-UA" altLang="en-US" sz="1800" b="0" i="0" u="none" strike="noStrike" cap="none" normalizeH="0" baseline="0" dirty="0">
              <a:ln>
                <a:noFill/>
              </a:ln>
              <a:solidFill>
                <a:schemeClr val="tx1"/>
              </a:solidFill>
              <a:effectLst/>
              <a:latin typeface="Arial" pitchFamily="34" charset="0"/>
              <a:cs typeface="Arial" pitchFamily="34" charset="0"/>
            </a:endParaRPr>
          </a:p>
        </p:txBody>
      </p:sp>
      <p:cxnSp>
        <p:nvCxnSpPr>
          <p:cNvPr id="12" name="Straight Arrow Connector 11"/>
          <p:cNvCxnSpPr>
            <a:stCxn id="9" idx="0"/>
            <a:endCxn id="10" idx="2"/>
          </p:cNvCxnSpPr>
          <p:nvPr/>
        </p:nvCxnSpPr>
        <p:spPr>
          <a:xfrm flipV="1">
            <a:off x="5275600" y="2032066"/>
            <a:ext cx="0" cy="4825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Rectangle 3"/>
          <p:cNvSpPr>
            <a:spLocks noChangeArrowheads="1"/>
          </p:cNvSpPr>
          <p:nvPr/>
        </p:nvSpPr>
        <p:spPr bwMode="auto">
          <a:xfrm>
            <a:off x="7118230" y="1219199"/>
            <a:ext cx="1712000" cy="812867"/>
          </a:xfrm>
          <a:prstGeom prst="rect">
            <a:avLst/>
          </a:prstGeom>
          <a:solidFill>
            <a:srgbClr val="4472C4"/>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Times New Roman" pitchFamily="18" charset="0"/>
                <a:cs typeface="Times New Roman" pitchFamily="18" charset="0"/>
              </a:rPr>
              <a:t>AWS</a:t>
            </a:r>
            <a:r>
              <a:rPr kumimoji="0" lang="en-US" altLang="en-US" sz="1200" b="0" i="0" u="none" strike="noStrike" cap="none" normalizeH="0" dirty="0">
                <a:ln>
                  <a:noFill/>
                </a:ln>
                <a:solidFill>
                  <a:schemeClr val="tx1"/>
                </a:solidFill>
                <a:effectLst/>
                <a:latin typeface="Arial" pitchFamily="34" charset="0"/>
                <a:ea typeface="Times New Roman" pitchFamily="18" charset="0"/>
                <a:cs typeface="Times New Roman" pitchFamily="18" charset="0"/>
              </a:rPr>
              <a:t> SNS</a:t>
            </a:r>
            <a:endParaRPr kumimoji="0" lang="uk-UA" altLang="en-US" sz="1800" b="0" i="0" u="none" strike="noStrike" cap="none" normalizeH="0" baseline="0" dirty="0">
              <a:ln>
                <a:noFill/>
              </a:ln>
              <a:solidFill>
                <a:schemeClr val="tx1"/>
              </a:solidFill>
              <a:effectLst/>
              <a:latin typeface="Arial" pitchFamily="34" charset="0"/>
              <a:cs typeface="Arial" pitchFamily="34" charset="0"/>
            </a:endParaRPr>
          </a:p>
        </p:txBody>
      </p:sp>
      <p:cxnSp>
        <p:nvCxnSpPr>
          <p:cNvPr id="16" name="Straight Arrow Connector 15"/>
          <p:cNvCxnSpPr>
            <a:stCxn id="10" idx="3"/>
            <a:endCxn id="15" idx="1"/>
          </p:cNvCxnSpPr>
          <p:nvPr/>
        </p:nvCxnSpPr>
        <p:spPr>
          <a:xfrm>
            <a:off x="6131600" y="1625633"/>
            <a:ext cx="98663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9" name="Picture 18"/>
          <p:cNvPicPr/>
          <p:nvPr/>
        </p:nvPicPr>
        <p:blipFill>
          <a:blip r:embed="rId2"/>
          <a:stretch>
            <a:fillRect/>
          </a:stretch>
        </p:blipFill>
        <p:spPr>
          <a:xfrm>
            <a:off x="33031" y="3556067"/>
            <a:ext cx="3879047" cy="2590800"/>
          </a:xfrm>
          <a:prstGeom prst="rect">
            <a:avLst/>
          </a:prstGeom>
        </p:spPr>
      </p:pic>
      <p:cxnSp>
        <p:nvCxnSpPr>
          <p:cNvPr id="22" name="Straight Arrow Connector 21"/>
          <p:cNvCxnSpPr/>
          <p:nvPr/>
        </p:nvCxnSpPr>
        <p:spPr>
          <a:xfrm>
            <a:off x="3810000" y="3505200"/>
            <a:ext cx="615351" cy="1066800"/>
          </a:xfrm>
          <a:prstGeom prst="straightConnector1">
            <a:avLst/>
          </a:prstGeom>
          <a:ln>
            <a:prstDash val="dash"/>
            <a:tailEnd type="none" w="sm" len="sm"/>
          </a:ln>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flipV="1">
            <a:off x="3810000" y="5384867"/>
            <a:ext cx="615351" cy="762000"/>
          </a:xfrm>
          <a:prstGeom prst="straightConnector1">
            <a:avLst/>
          </a:prstGeom>
          <a:ln>
            <a:prstDash val="dash"/>
            <a:tailEnd type="none" w="sm" len="sm"/>
          </a:ln>
        </p:spPr>
        <p:style>
          <a:lnRef idx="3">
            <a:schemeClr val="dk1"/>
          </a:lnRef>
          <a:fillRef idx="0">
            <a:schemeClr val="dk1"/>
          </a:fillRef>
          <a:effectRef idx="2">
            <a:schemeClr val="dk1"/>
          </a:effectRef>
          <a:fontRef idx="minor">
            <a:schemeClr val="tx1"/>
          </a:fontRef>
        </p:style>
      </p:cxnSp>
      <p:sp>
        <p:nvSpPr>
          <p:cNvPr id="29" name="Rectangle 28"/>
          <p:cNvSpPr/>
          <p:nvPr/>
        </p:nvSpPr>
        <p:spPr>
          <a:xfrm>
            <a:off x="33031" y="3505200"/>
            <a:ext cx="3776969" cy="26416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p:cNvSpPr/>
          <p:nvPr/>
        </p:nvSpPr>
        <p:spPr>
          <a:xfrm rot="16200000">
            <a:off x="4566596" y="3561469"/>
            <a:ext cx="1244534" cy="776525"/>
          </a:xfrm>
          <a:custGeom>
            <a:avLst/>
            <a:gdLst>
              <a:gd name="connsiteX0" fmla="*/ 0 w 2846717"/>
              <a:gd name="connsiteY0" fmla="*/ 759133 h 776523"/>
              <a:gd name="connsiteX1" fmla="*/ 914400 w 2846717"/>
              <a:gd name="connsiteY1" fmla="*/ 69020 h 776523"/>
              <a:gd name="connsiteX2" fmla="*/ 1595887 w 2846717"/>
              <a:gd name="connsiteY2" fmla="*/ 776386 h 776523"/>
              <a:gd name="connsiteX3" fmla="*/ 2329132 w 2846717"/>
              <a:gd name="connsiteY3" fmla="*/ 9 h 776523"/>
              <a:gd name="connsiteX4" fmla="*/ 2846717 w 2846717"/>
              <a:gd name="connsiteY4" fmla="*/ 759133 h 776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6717" h="776523">
                <a:moveTo>
                  <a:pt x="0" y="759133"/>
                </a:moveTo>
                <a:cubicBezTo>
                  <a:pt x="324209" y="412639"/>
                  <a:pt x="648419" y="66145"/>
                  <a:pt x="914400" y="69020"/>
                </a:cubicBezTo>
                <a:cubicBezTo>
                  <a:pt x="1180381" y="71895"/>
                  <a:pt x="1360098" y="787888"/>
                  <a:pt x="1595887" y="776386"/>
                </a:cubicBezTo>
                <a:cubicBezTo>
                  <a:pt x="1831676" y="764884"/>
                  <a:pt x="2120660" y="2884"/>
                  <a:pt x="2329132" y="9"/>
                </a:cubicBezTo>
                <a:cubicBezTo>
                  <a:pt x="2537604" y="-2866"/>
                  <a:pt x="2704381" y="651303"/>
                  <a:pt x="2846717" y="759133"/>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5638800" y="3657600"/>
            <a:ext cx="776526" cy="369332"/>
          </a:xfrm>
          <a:prstGeom prst="rect">
            <a:avLst/>
          </a:prstGeom>
          <a:noFill/>
        </p:spPr>
        <p:txBody>
          <a:bodyPr wrap="square" rtlCol="0">
            <a:spAutoFit/>
          </a:bodyPr>
          <a:lstStyle/>
          <a:p>
            <a:r>
              <a:rPr lang="en-US" dirty="0"/>
              <a:t>Wi-Fi</a:t>
            </a:r>
          </a:p>
        </p:txBody>
      </p:sp>
      <p:sp>
        <p:nvSpPr>
          <p:cNvPr id="62" name="Freeform 61"/>
          <p:cNvSpPr/>
          <p:nvPr/>
        </p:nvSpPr>
        <p:spPr>
          <a:xfrm rot="5400000">
            <a:off x="7614595" y="2268946"/>
            <a:ext cx="1244534" cy="776525"/>
          </a:xfrm>
          <a:custGeom>
            <a:avLst/>
            <a:gdLst>
              <a:gd name="connsiteX0" fmla="*/ 0 w 2846717"/>
              <a:gd name="connsiteY0" fmla="*/ 759133 h 776523"/>
              <a:gd name="connsiteX1" fmla="*/ 914400 w 2846717"/>
              <a:gd name="connsiteY1" fmla="*/ 69020 h 776523"/>
              <a:gd name="connsiteX2" fmla="*/ 1595887 w 2846717"/>
              <a:gd name="connsiteY2" fmla="*/ 776386 h 776523"/>
              <a:gd name="connsiteX3" fmla="*/ 2329132 w 2846717"/>
              <a:gd name="connsiteY3" fmla="*/ 9 h 776523"/>
              <a:gd name="connsiteX4" fmla="*/ 2846717 w 2846717"/>
              <a:gd name="connsiteY4" fmla="*/ 759133 h 776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6717" h="776523">
                <a:moveTo>
                  <a:pt x="0" y="759133"/>
                </a:moveTo>
                <a:cubicBezTo>
                  <a:pt x="324209" y="412639"/>
                  <a:pt x="648419" y="66145"/>
                  <a:pt x="914400" y="69020"/>
                </a:cubicBezTo>
                <a:cubicBezTo>
                  <a:pt x="1180381" y="71895"/>
                  <a:pt x="1360098" y="787888"/>
                  <a:pt x="1595887" y="776386"/>
                </a:cubicBezTo>
                <a:cubicBezTo>
                  <a:pt x="1831676" y="764884"/>
                  <a:pt x="2120660" y="2884"/>
                  <a:pt x="2329132" y="9"/>
                </a:cubicBezTo>
                <a:cubicBezTo>
                  <a:pt x="2537604" y="-2866"/>
                  <a:pt x="2704381" y="651303"/>
                  <a:pt x="2846717" y="759133"/>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7111041" y="2520350"/>
            <a:ext cx="685800" cy="646331"/>
          </a:xfrm>
          <a:prstGeom prst="rect">
            <a:avLst/>
          </a:prstGeom>
          <a:noFill/>
        </p:spPr>
        <p:txBody>
          <a:bodyPr wrap="square" rtlCol="0">
            <a:spAutoFit/>
          </a:bodyPr>
          <a:lstStyle/>
          <a:p>
            <a:r>
              <a:rPr lang="en-US" dirty="0"/>
              <a:t>SMS</a:t>
            </a:r>
          </a:p>
          <a:p>
            <a:r>
              <a:rPr lang="en-US" dirty="0"/>
              <a:t>Email</a:t>
            </a:r>
          </a:p>
        </p:txBody>
      </p:sp>
      <p:pic>
        <p:nvPicPr>
          <p:cNvPr id="7171" name="Picture 3" descr="C:\Users\ckatkins\AppData\Local\Microsoft\Windows\INetCache\IE\RW97ZABO\asus_padfone_infinity_android_phone_with_tablet_station_announced_2[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9949" y="3279476"/>
            <a:ext cx="1257300" cy="125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Flow Diagrams</a:t>
            </a:r>
          </a:p>
        </p:txBody>
      </p:sp>
      <p:sp>
        <p:nvSpPr>
          <p:cNvPr id="21" name="Flowchart: Connector 20"/>
          <p:cNvSpPr/>
          <p:nvPr/>
        </p:nvSpPr>
        <p:spPr>
          <a:xfrm>
            <a:off x="3456622" y="1752600"/>
            <a:ext cx="988695" cy="924560"/>
          </a:xfrm>
          <a:prstGeom prst="flowChartConnector">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a:cs typeface="Microsoft Uighur"/>
              </a:rPr>
              <a:t>Child Alert System</a:t>
            </a:r>
          </a:p>
        </p:txBody>
      </p:sp>
      <p:sp>
        <p:nvSpPr>
          <p:cNvPr id="22" name="Rectangle 21"/>
          <p:cNvSpPr/>
          <p:nvPr/>
        </p:nvSpPr>
        <p:spPr>
          <a:xfrm>
            <a:off x="1077277" y="1938020"/>
            <a:ext cx="1229360" cy="532765"/>
          </a:xfrm>
          <a:prstGeom prst="rect">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a:cs typeface="Microsoft Uighur"/>
              </a:rPr>
              <a:t>Sensors</a:t>
            </a:r>
          </a:p>
        </p:txBody>
      </p:sp>
      <p:sp>
        <p:nvSpPr>
          <p:cNvPr id="23" name="Rectangle 22"/>
          <p:cNvSpPr/>
          <p:nvPr/>
        </p:nvSpPr>
        <p:spPr>
          <a:xfrm>
            <a:off x="5693727" y="1935480"/>
            <a:ext cx="1240155" cy="523875"/>
          </a:xfrm>
          <a:prstGeom prst="rect">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a:cs typeface="Microsoft Uighur"/>
              </a:rPr>
              <a:t>Alert</a:t>
            </a:r>
          </a:p>
        </p:txBody>
      </p:sp>
      <p:cxnSp>
        <p:nvCxnSpPr>
          <p:cNvPr id="24" name="Straight Arrow Connector 23"/>
          <p:cNvCxnSpPr/>
          <p:nvPr/>
        </p:nvCxnSpPr>
        <p:spPr>
          <a:xfrm>
            <a:off x="2306637" y="2193290"/>
            <a:ext cx="11671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443412" y="2190750"/>
            <a:ext cx="12642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 Box 2"/>
          <p:cNvSpPr txBox="1">
            <a:spLocks noChangeArrowheads="1"/>
          </p:cNvSpPr>
          <p:nvPr/>
        </p:nvSpPr>
        <p:spPr bwMode="auto">
          <a:xfrm>
            <a:off x="2487612" y="2068830"/>
            <a:ext cx="620395" cy="27432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800">
                <a:effectLst/>
                <a:latin typeface="Times New Roman"/>
                <a:ea typeface="Calibri"/>
                <a:cs typeface="Microsoft Uighur"/>
              </a:rPr>
              <a:t>Input data</a:t>
            </a:r>
            <a:endParaRPr lang="en-US" sz="1100">
              <a:effectLst/>
              <a:latin typeface="Calibri"/>
              <a:ea typeface="Calibri"/>
              <a:cs typeface="Microsoft Uighur"/>
            </a:endParaRPr>
          </a:p>
        </p:txBody>
      </p:sp>
      <p:sp>
        <p:nvSpPr>
          <p:cNvPr id="27" name="Text Box 2"/>
          <p:cNvSpPr txBox="1">
            <a:spLocks noChangeArrowheads="1"/>
          </p:cNvSpPr>
          <p:nvPr/>
        </p:nvSpPr>
        <p:spPr bwMode="auto">
          <a:xfrm>
            <a:off x="4669472" y="2075180"/>
            <a:ext cx="678815" cy="27432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800">
                <a:effectLst/>
                <a:latin typeface="Times New Roman"/>
                <a:ea typeface="Calibri"/>
                <a:cs typeface="Microsoft Uighur"/>
              </a:rPr>
              <a:t>Output data</a:t>
            </a:r>
            <a:endParaRPr lang="en-US" sz="1100">
              <a:effectLst/>
              <a:latin typeface="Calibri"/>
              <a:ea typeface="Calibri"/>
              <a:cs typeface="Microsoft Uighur"/>
            </a:endParaRPr>
          </a:p>
        </p:txBody>
      </p:sp>
      <p:sp>
        <p:nvSpPr>
          <p:cNvPr id="41" name="Text Box 83"/>
          <p:cNvSpPr txBox="1"/>
          <p:nvPr/>
        </p:nvSpPr>
        <p:spPr>
          <a:xfrm>
            <a:off x="1744656" y="5432425"/>
            <a:ext cx="657225" cy="261620"/>
          </a:xfrm>
          <a:prstGeom prst="rect">
            <a:avLst/>
          </a:prstGeom>
          <a:ln/>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Times New Roman"/>
                <a:ea typeface="Calibri"/>
                <a:cs typeface="Microsoft Uighur"/>
              </a:rPr>
              <a:t>Sensors</a:t>
            </a:r>
            <a:endParaRPr lang="en-US" sz="1100">
              <a:effectLst/>
              <a:ea typeface="Calibri"/>
              <a:cs typeface="Microsoft Uighur"/>
            </a:endParaRPr>
          </a:p>
        </p:txBody>
      </p:sp>
      <p:sp>
        <p:nvSpPr>
          <p:cNvPr id="42" name="Rectangle 41"/>
          <p:cNvSpPr/>
          <p:nvPr/>
        </p:nvSpPr>
        <p:spPr>
          <a:xfrm>
            <a:off x="5237791" y="3869690"/>
            <a:ext cx="829310" cy="400685"/>
          </a:xfrm>
          <a:prstGeom prst="rect">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a:cs typeface="Microsoft Uighur"/>
              </a:rPr>
              <a:t>Alert</a:t>
            </a:r>
          </a:p>
        </p:txBody>
      </p:sp>
      <p:sp>
        <p:nvSpPr>
          <p:cNvPr id="43" name="Flowchart: Connector 42"/>
          <p:cNvSpPr/>
          <p:nvPr/>
        </p:nvSpPr>
        <p:spPr>
          <a:xfrm>
            <a:off x="3572186" y="5264150"/>
            <a:ext cx="1077595" cy="82931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000">
                <a:effectLst/>
                <a:ea typeface="Calibri"/>
                <a:cs typeface="Microsoft Uighur"/>
              </a:rPr>
              <a:t>Embedded System</a:t>
            </a:r>
            <a:endParaRPr lang="en-US" sz="1100">
              <a:effectLst/>
              <a:ea typeface="Calibri"/>
              <a:cs typeface="Microsoft Uighur"/>
            </a:endParaRPr>
          </a:p>
        </p:txBody>
      </p:sp>
      <p:sp>
        <p:nvSpPr>
          <p:cNvPr id="44" name="Flowchart: Connector 43"/>
          <p:cNvSpPr/>
          <p:nvPr/>
        </p:nvSpPr>
        <p:spPr>
          <a:xfrm>
            <a:off x="2982271" y="3761740"/>
            <a:ext cx="890270" cy="700405"/>
          </a:xfrm>
          <a:prstGeom prst="flowChartConnector">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800">
                <a:effectLst/>
                <a:latin typeface="Times New Roman"/>
                <a:ea typeface="Calibri"/>
                <a:cs typeface="Microsoft Uighur"/>
              </a:rPr>
              <a:t>AWS IoT</a:t>
            </a:r>
            <a:endParaRPr lang="en-US" sz="1100">
              <a:effectLst/>
              <a:ea typeface="Calibri"/>
              <a:cs typeface="Microsoft Uighur"/>
            </a:endParaRPr>
          </a:p>
        </p:txBody>
      </p:sp>
      <p:cxnSp>
        <p:nvCxnSpPr>
          <p:cNvPr id="45" name="Straight Arrow Connector 44"/>
          <p:cNvCxnSpPr/>
          <p:nvPr/>
        </p:nvCxnSpPr>
        <p:spPr>
          <a:xfrm flipV="1">
            <a:off x="3873176" y="4062095"/>
            <a:ext cx="1325880" cy="6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 Box 2"/>
          <p:cNvSpPr txBox="1">
            <a:spLocks noChangeArrowheads="1"/>
          </p:cNvSpPr>
          <p:nvPr/>
        </p:nvSpPr>
        <p:spPr bwMode="auto">
          <a:xfrm>
            <a:off x="4029386" y="3924935"/>
            <a:ext cx="783590" cy="25463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800">
                <a:effectLst/>
                <a:latin typeface="Times New Roman"/>
                <a:ea typeface="Calibri"/>
                <a:cs typeface="Microsoft Uighur"/>
              </a:rPr>
              <a:t>Send an Alert</a:t>
            </a:r>
            <a:endParaRPr lang="en-US" sz="1100">
              <a:effectLst/>
              <a:latin typeface="Calibri"/>
              <a:ea typeface="Calibri"/>
              <a:cs typeface="Microsoft Uighur"/>
            </a:endParaRPr>
          </a:p>
        </p:txBody>
      </p:sp>
      <p:cxnSp>
        <p:nvCxnSpPr>
          <p:cNvPr id="47" name="Straight Arrow Connector 46"/>
          <p:cNvCxnSpPr/>
          <p:nvPr/>
        </p:nvCxnSpPr>
        <p:spPr>
          <a:xfrm>
            <a:off x="2403151" y="5563235"/>
            <a:ext cx="1155700" cy="45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 Box 2"/>
          <p:cNvSpPr txBox="1">
            <a:spLocks noChangeArrowheads="1"/>
          </p:cNvSpPr>
          <p:nvPr/>
        </p:nvSpPr>
        <p:spPr bwMode="auto">
          <a:xfrm>
            <a:off x="2593016" y="5460365"/>
            <a:ext cx="789305" cy="2286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800">
                <a:effectLst/>
                <a:latin typeface="Times New Roman"/>
                <a:ea typeface="Calibri"/>
                <a:cs typeface="Microsoft Uighur"/>
              </a:rPr>
              <a:t>Sensor Status</a:t>
            </a:r>
            <a:endParaRPr lang="en-US" sz="1100">
              <a:effectLst/>
              <a:latin typeface="Calibri"/>
              <a:ea typeface="Calibri"/>
              <a:cs typeface="Microsoft Uighur"/>
            </a:endParaRPr>
          </a:p>
        </p:txBody>
      </p:sp>
      <p:cxnSp>
        <p:nvCxnSpPr>
          <p:cNvPr id="49" name="Straight Arrow Connector 48"/>
          <p:cNvCxnSpPr/>
          <p:nvPr/>
        </p:nvCxnSpPr>
        <p:spPr>
          <a:xfrm flipH="1" flipV="1">
            <a:off x="3650926" y="4408805"/>
            <a:ext cx="306705" cy="868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 Box 97"/>
          <p:cNvSpPr txBox="1"/>
          <p:nvPr/>
        </p:nvSpPr>
        <p:spPr>
          <a:xfrm>
            <a:off x="3382956" y="4728845"/>
            <a:ext cx="874395" cy="261620"/>
          </a:xfrm>
          <a:prstGeom prst="rect">
            <a:avLst/>
          </a:prstGeom>
          <a:solidFill>
            <a:sysClr val="window" lastClr="FFFFFF"/>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800">
                <a:effectLst/>
                <a:latin typeface="Times New Roman"/>
                <a:ea typeface="Calibri"/>
                <a:cs typeface="Microsoft Uighur"/>
              </a:rPr>
              <a:t>Send an Alert</a:t>
            </a:r>
            <a:endParaRPr lang="en-US" sz="1100">
              <a:effectLst/>
              <a:latin typeface="Calibri"/>
              <a:ea typeface="Calibri"/>
              <a:cs typeface="Microsoft Uighur"/>
            </a:endParaRPr>
          </a:p>
        </p:txBody>
      </p:sp>
      <p:sp>
        <p:nvSpPr>
          <p:cNvPr id="51" name="Text Box 2"/>
          <p:cNvSpPr txBox="1">
            <a:spLocks noChangeArrowheads="1"/>
          </p:cNvSpPr>
          <p:nvPr/>
        </p:nvSpPr>
        <p:spPr bwMode="auto">
          <a:xfrm>
            <a:off x="1255867" y="1328468"/>
            <a:ext cx="977577" cy="4572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600" dirty="0">
                <a:effectLst/>
                <a:latin typeface="Times New Roman"/>
                <a:ea typeface="Calibri"/>
                <a:cs typeface="Microsoft Uighur"/>
              </a:rPr>
              <a:t>Level 0</a:t>
            </a:r>
            <a:endParaRPr lang="en-US" sz="2800" dirty="0">
              <a:effectLst/>
              <a:latin typeface="Calibri"/>
              <a:ea typeface="Calibri"/>
              <a:cs typeface="Microsoft Uighur"/>
            </a:endParaRPr>
          </a:p>
        </p:txBody>
      </p:sp>
      <p:sp>
        <p:nvSpPr>
          <p:cNvPr id="52" name="Text Box 2"/>
          <p:cNvSpPr txBox="1">
            <a:spLocks noChangeArrowheads="1"/>
          </p:cNvSpPr>
          <p:nvPr/>
        </p:nvSpPr>
        <p:spPr bwMode="auto">
          <a:xfrm>
            <a:off x="1203168" y="3304540"/>
            <a:ext cx="977577" cy="4572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600" dirty="0">
                <a:effectLst/>
                <a:latin typeface="Times New Roman"/>
                <a:ea typeface="Calibri"/>
                <a:cs typeface="Microsoft Uighur"/>
              </a:rPr>
              <a:t>Level 1</a:t>
            </a:r>
            <a:endParaRPr lang="en-US" sz="2800" dirty="0">
              <a:effectLst/>
              <a:latin typeface="Calibri"/>
              <a:ea typeface="Calibri"/>
              <a:cs typeface="Microsoft Uighur"/>
            </a:endParaRPr>
          </a:p>
        </p:txBody>
      </p:sp>
      <p:cxnSp>
        <p:nvCxnSpPr>
          <p:cNvPr id="53" name="Straight Arrow Connector 52"/>
          <p:cNvCxnSpPr/>
          <p:nvPr/>
        </p:nvCxnSpPr>
        <p:spPr>
          <a:xfrm flipH="1">
            <a:off x="2987668" y="2349500"/>
            <a:ext cx="395289" cy="138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4029386" y="2343150"/>
            <a:ext cx="506731" cy="1526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544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Design Methodology</a:t>
            </a:r>
          </a:p>
        </p:txBody>
      </p:sp>
      <p:sp>
        <p:nvSpPr>
          <p:cNvPr id="6" name="Content Placeholder 5"/>
          <p:cNvSpPr>
            <a:spLocks noGrp="1"/>
          </p:cNvSpPr>
          <p:nvPr>
            <p:ph sz="quarter" idx="2"/>
          </p:nvPr>
        </p:nvSpPr>
        <p:spPr>
          <a:xfrm>
            <a:off x="457200" y="1295400"/>
            <a:ext cx="8229600" cy="4876800"/>
          </a:xfrm>
        </p:spPr>
        <p:txBody>
          <a:bodyPr>
            <a:normAutofit lnSpcReduction="10000"/>
          </a:bodyPr>
          <a:lstStyle/>
          <a:p>
            <a:r>
              <a:rPr lang="en-US" dirty="0"/>
              <a:t>Project used the Agile methodology throughout development for several reasons:</a:t>
            </a:r>
          </a:p>
          <a:p>
            <a:pPr lvl="1"/>
            <a:r>
              <a:rPr lang="en-US" dirty="0"/>
              <a:t>Short project timeline</a:t>
            </a:r>
          </a:p>
          <a:p>
            <a:pPr lvl="1"/>
            <a:r>
              <a:rPr lang="en-US" dirty="0"/>
              <a:t>Rapid development</a:t>
            </a:r>
          </a:p>
          <a:p>
            <a:pPr lvl="1"/>
            <a:r>
              <a:rPr lang="en-US" dirty="0"/>
              <a:t>Adaptation to changes</a:t>
            </a:r>
          </a:p>
          <a:p>
            <a:r>
              <a:rPr lang="en-US" dirty="0"/>
              <a:t>Project was divided into three phases:</a:t>
            </a:r>
          </a:p>
          <a:p>
            <a:pPr lvl="1"/>
            <a:r>
              <a:rPr lang="en-US" dirty="0"/>
              <a:t>Identify system and subsystem requirements</a:t>
            </a:r>
          </a:p>
          <a:p>
            <a:pPr lvl="2"/>
            <a:r>
              <a:rPr lang="en-US" dirty="0"/>
              <a:t>Includes choosing hardware and programming languages</a:t>
            </a:r>
          </a:p>
          <a:p>
            <a:pPr lvl="1"/>
            <a:r>
              <a:rPr lang="en-US" dirty="0"/>
              <a:t>Subsystem design, implementation, and testing</a:t>
            </a:r>
          </a:p>
          <a:p>
            <a:pPr lvl="1"/>
            <a:r>
              <a:rPr lang="en-US" dirty="0"/>
              <a:t>System integration and testing</a:t>
            </a:r>
          </a:p>
          <a:p>
            <a:r>
              <a:rPr lang="en-US" dirty="0"/>
              <a:t>Short weekly meetings held to discuss problems, design, and progress</a:t>
            </a:r>
          </a:p>
        </p:txBody>
      </p:sp>
    </p:spTree>
    <p:extLst>
      <p:ext uri="{BB962C8B-B14F-4D97-AF65-F5344CB8AC3E}">
        <p14:creationId xmlns:p14="http://schemas.microsoft.com/office/powerpoint/2010/main" val="9283248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1054</TotalTime>
  <Words>2359</Words>
  <Application>Microsoft Office PowerPoint</Application>
  <PresentationFormat>On-screen Show (4:3)</PresentationFormat>
  <Paragraphs>239</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Bookman Old Style</vt:lpstr>
      <vt:lpstr>Calibri</vt:lpstr>
      <vt:lpstr>Gill Sans MT</vt:lpstr>
      <vt:lpstr>Times New Roman</vt:lpstr>
      <vt:lpstr>Wingdings</vt:lpstr>
      <vt:lpstr>Wingdings 3</vt:lpstr>
      <vt:lpstr>Origin</vt:lpstr>
      <vt:lpstr>Car Child Seat Alert System</vt:lpstr>
      <vt:lpstr>Overview</vt:lpstr>
      <vt:lpstr>Concept</vt:lpstr>
      <vt:lpstr>System Design</vt:lpstr>
      <vt:lpstr>Entity Relationship Diagram</vt:lpstr>
      <vt:lpstr>Hardware Selection</vt:lpstr>
      <vt:lpstr>Detailed System Diagram</vt:lpstr>
      <vt:lpstr>Data Flow Diagrams</vt:lpstr>
      <vt:lpstr>Design Methodology</vt:lpstr>
      <vt:lpstr>Requirements</vt:lpstr>
      <vt:lpstr>Requirements</vt:lpstr>
      <vt:lpstr>Requirements</vt:lpstr>
      <vt:lpstr>Testing Plan</vt:lpstr>
      <vt:lpstr>Embedded System Testing</vt:lpstr>
      <vt:lpstr>Backend System Testing</vt:lpstr>
      <vt:lpstr>System Testing and Results</vt:lpstr>
      <vt:lpstr>Future Scope</vt:lpstr>
      <vt:lpstr>Future Scope</vt:lpstr>
      <vt:lpstr>Conclusion</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Hardware and Embedded Security in the Context of Internet of Things</dc:title>
  <dc:creator>ckatkins</dc:creator>
  <cp:lastModifiedBy>Trishok K.</cp:lastModifiedBy>
  <cp:revision>134</cp:revision>
  <dcterms:created xsi:type="dcterms:W3CDTF">2017-06-06T01:18:48Z</dcterms:created>
  <dcterms:modified xsi:type="dcterms:W3CDTF">2019-12-08T17:34:55Z</dcterms:modified>
</cp:coreProperties>
</file>