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5" r:id="rId4"/>
    <p:sldId id="266" r:id="rId5"/>
    <p:sldId id="275" r:id="rId6"/>
    <p:sldId id="280" r:id="rId7"/>
    <p:sldId id="279" r:id="rId8"/>
    <p:sldId id="272" r:id="rId9"/>
    <p:sldId id="274" r:id="rId10"/>
    <p:sldId id="269" r:id="rId11"/>
    <p:sldId id="273" r:id="rId12"/>
    <p:sldId id="276" r:id="rId13"/>
    <p:sldId id="27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F8D19A-CDA4-40C2-B5D8-B7BBF35B7617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900" dirty="0" smtClean="0"/>
              <a:t>Car Child Seat Alert System</a:t>
            </a: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Presenters: Christopher Atkinson</a:t>
            </a:r>
          </a:p>
          <a:p>
            <a:r>
              <a:rPr lang="en-US" dirty="0" err="1" smtClean="0"/>
              <a:t>Prithvi</a:t>
            </a:r>
            <a:r>
              <a:rPr lang="en-US" dirty="0" smtClean="0"/>
              <a:t> </a:t>
            </a:r>
            <a:r>
              <a:rPr lang="en-US" dirty="0" err="1"/>
              <a:t>Thimmanayakanahalli</a:t>
            </a:r>
            <a:r>
              <a:rPr lang="en-US" dirty="0"/>
              <a:t> </a:t>
            </a:r>
            <a:r>
              <a:rPr lang="en-US" dirty="0" err="1"/>
              <a:t>Bachireddy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0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uk-UA" sz="2700" dirty="0"/>
              <a:t>System Requirements</a:t>
            </a:r>
            <a:endParaRPr lang="en-US" dirty="0"/>
          </a:p>
          <a:p>
            <a:pPr lvl="1"/>
            <a:r>
              <a:rPr lang="uk-UA" dirty="0"/>
              <a:t>[SYSFUNCT001]  The system shall consist of hardware and software components that have the capability of monitoring a vehicle for the presence of a driver and child as well as the capability of alerting a user via text or email.</a:t>
            </a:r>
            <a:endParaRPr lang="en-US" sz="2100" dirty="0"/>
          </a:p>
          <a:p>
            <a:pPr lvl="1"/>
            <a:r>
              <a:rPr lang="uk-UA" dirty="0"/>
              <a:t>[SYSFUNCT002]  The system shall have a user-configurable delay for signaling an emergency event.</a:t>
            </a:r>
            <a:endParaRPr lang="en-US" sz="2100" dirty="0"/>
          </a:p>
          <a:p>
            <a:pPr lvl="1"/>
            <a:r>
              <a:rPr lang="uk-UA" dirty="0"/>
              <a:t>[SYSPERF001]  The system shall alert a user within 30 seconds (1-sigma) of an emergency event.</a:t>
            </a:r>
            <a:endParaRPr lang="en-US" sz="2100" dirty="0"/>
          </a:p>
          <a:p>
            <a:r>
              <a:rPr lang="uk-UA" sz="2700" dirty="0"/>
              <a:t>Embedded System Requirements</a:t>
            </a:r>
            <a:endParaRPr lang="en-US" dirty="0"/>
          </a:p>
          <a:p>
            <a:pPr lvl="1"/>
            <a:r>
              <a:rPr lang="uk-UA" dirty="0"/>
              <a:t>[ESFUNCT001]  The hardware shall consist of an embedded system with one or more microprocessors, one or more sensors, and the hardware to support a wireless communication method (WI-FI or Bluetooth preferred).</a:t>
            </a:r>
            <a:endParaRPr lang="en-US" sz="2100" dirty="0"/>
          </a:p>
          <a:p>
            <a:pPr lvl="1"/>
            <a:r>
              <a:rPr lang="uk-UA" dirty="0"/>
              <a:t>[ESPERF001]  The hardware shall transmit an alert to the backend system within 15 seconds (1-sigma) of an emergency event</a:t>
            </a:r>
            <a:r>
              <a:rPr lang="uk-UA" dirty="0" smtClean="0"/>
              <a:t>.</a:t>
            </a:r>
            <a:r>
              <a:rPr lang="en-US" sz="3100" dirty="0"/>
              <a:t> </a:t>
            </a:r>
            <a:endParaRPr lang="en-US" sz="2700" dirty="0"/>
          </a:p>
          <a:p>
            <a:r>
              <a:rPr lang="uk-UA" sz="2700" dirty="0"/>
              <a:t>Backend Requirements</a:t>
            </a:r>
            <a:endParaRPr lang="en-US" dirty="0"/>
          </a:p>
          <a:p>
            <a:pPr lvl="1"/>
            <a:r>
              <a:rPr lang="uk-UA" dirty="0"/>
              <a:t>[BEFUNCT001]  The software shall receive notifications wirelessly (using WI-FI or Bluetooth) from the hardware and transmit a notification to the user via text message or email.</a:t>
            </a:r>
            <a:endParaRPr lang="en-US" sz="2100" dirty="0"/>
          </a:p>
          <a:p>
            <a:pPr lvl="1"/>
            <a:r>
              <a:rPr lang="uk-UA" dirty="0"/>
              <a:t>[BEFUNCT002]  The software shall be written in a high-level programming language such as C++, Java, or a similar language.</a:t>
            </a:r>
            <a:endParaRPr lang="en-US" sz="2100" dirty="0"/>
          </a:p>
          <a:p>
            <a:pPr lvl="1"/>
            <a:r>
              <a:rPr lang="uk-UA" dirty="0"/>
              <a:t>[BEPERF001]  The software shall transmit an alert to the user within 15 seconds (1-sigma) of an alert received from the hardware.</a:t>
            </a:r>
            <a:endParaRPr lang="en-US" sz="21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1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Testing plan designed for system and subsystem designs</a:t>
            </a:r>
          </a:p>
          <a:p>
            <a:r>
              <a:rPr lang="en-US" dirty="0" smtClean="0"/>
              <a:t>Subsystem modules tested individually before integration to verify requirements compliance and functionality</a:t>
            </a:r>
          </a:p>
          <a:p>
            <a:r>
              <a:rPr lang="en-US" dirty="0" smtClean="0"/>
              <a:t>System then integrated and tested</a:t>
            </a:r>
          </a:p>
        </p:txBody>
      </p:sp>
    </p:spTree>
    <p:extLst>
      <p:ext uri="{BB962C8B-B14F-4D97-AF65-F5344CB8AC3E}">
        <p14:creationId xmlns:p14="http://schemas.microsoft.com/office/powerpoint/2010/main" val="192867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Testing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73216"/>
              </p:ext>
            </p:extLst>
          </p:nvPr>
        </p:nvGraphicFramePr>
        <p:xfrm>
          <a:off x="152401" y="1447800"/>
          <a:ext cx="8763000" cy="468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/>
                <a:gridCol w="2294332"/>
                <a:gridCol w="1571918"/>
                <a:gridCol w="1919747"/>
                <a:gridCol w="1598674"/>
                <a:gridCol w="722414"/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Arduino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Program Arduino with code that connects to a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Print a SSID of the network and the IP address of the Arduino to a serial output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Printed lines to serial monitor that display the SSID of the network and the IP address assigned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Arduino successfully connects and transmits the SSID and ssigned IP address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-7050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alert generation code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Apply weight to both strain gauges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Remove weight from driver gauge for more than 30 seconds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will display a message that a child has been left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Received a message on serial readout that a child was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408" y="257908"/>
            <a:ext cx="8229600" cy="914400"/>
          </a:xfrm>
        </p:spPr>
        <p:txBody>
          <a:bodyPr/>
          <a:lstStyle/>
          <a:p>
            <a:r>
              <a:rPr lang="en-US" dirty="0" smtClean="0"/>
              <a:t>Backend System Testing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32DCFD82-A59F-4BA3-9AED-EDE54D708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96" y="9867046"/>
            <a:ext cx="4013200" cy="2003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89911AB0-10AD-4000-9B2B-F0D4761FD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71" y="8544658"/>
            <a:ext cx="4052887" cy="13096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9AB3D14-0A4B-4F3F-90B4-7CD6AC3D8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508" y="11324371"/>
            <a:ext cx="4046538" cy="18208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21C7AC2-A41C-467B-AFFA-ECCBA6D2F5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496" y="13203971"/>
            <a:ext cx="4000500" cy="176688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15712"/>
              </p:ext>
            </p:extLst>
          </p:nvPr>
        </p:nvGraphicFramePr>
        <p:xfrm>
          <a:off x="152401" y="1447800"/>
          <a:ext cx="8763000" cy="520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/>
                <a:gridCol w="1172884"/>
                <a:gridCol w="2693366"/>
                <a:gridCol w="1919747"/>
                <a:gridCol w="1598674"/>
                <a:gridCol w="722414"/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and Certificate creation 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1.Create a AWS IOT Account.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Register Thing In AWS IOT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While Registering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Thing,Download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Certificates and Keys.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Save the Thing ARN for further process.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ECE574_Project and Certificate (a407f17540af4eff9cea03e3cc1b63b8555b3bfb90bd61d32311944b8267349b)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Certificate visible in AWS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policy creation 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Create Policy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Save the Policy ARN.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POLICY ECE574_Policy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AWS </a:t>
                      </a:r>
                      <a:r>
                        <a:rPr kumimoji="0" lang="en-US" sz="8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Policy visible in AWS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Attaching the Thing and Policy to Certificates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the Generated Certificate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In Actions select Attach Thing.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3.Then again In Actions select Attach Policy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Policy ECE574_Policy and Thing ECE574_Project should be Attached and visible In the Certificate Console.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Policy</a:t>
                      </a:r>
                      <a:r>
                        <a:rPr kumimoji="0" lang="en-US" sz="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and Thing visible in Certificate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Subscribe and Publish a message to the created Topic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AWS MQTT Client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In test Console Enter  the Topic ECE574_Project under Subscription Topic. 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Scbscribe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3.Specify a topic and a message to publish with 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QoS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0.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Publish to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should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 visible on subscriptions under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Thing ECE574_Project.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Published</a:t>
                      </a:r>
                      <a:r>
                        <a:rPr kumimoji="0" lang="en-US" sz="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message visible on subscriptions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Amazon SNS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Create a Topic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ChildAlertSystem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3.copy and save the topic ARN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Topic Child Alert System should be created and visible in Amazon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Child</a:t>
                      </a:r>
                      <a:r>
                        <a:rPr kumimoji="0" lang="en-US" sz="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Alert System topic is visible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Subscription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1.Open the created SNS 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Create Subscription.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3.Select the Protocol type and enter the endpoint(Mobile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Create Subscription.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SNS Subscriptions should be created and visible under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SNS endpoint subscriptions are visible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Publishing a message in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click on Publish Message.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2.Fill the Message Details and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Body and Attributes.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3.Click on publish message.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should be visible in provided End Point Mobile.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Messages received on mobile devices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9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and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Weight applied to strain gauges</a:t>
            </a:r>
          </a:p>
          <a:p>
            <a:pPr lvl="1"/>
            <a:r>
              <a:rPr lang="en-US" dirty="0" smtClean="0"/>
              <a:t>Remove weight from driver gauges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System waits for selected timeframe</a:t>
            </a:r>
          </a:p>
          <a:p>
            <a:pPr lvl="1"/>
            <a:r>
              <a:rPr lang="en-US" dirty="0" smtClean="0"/>
              <a:t>Serial monitor provides warning that driver is absent</a:t>
            </a:r>
          </a:p>
          <a:p>
            <a:pPr lvl="1"/>
            <a:r>
              <a:rPr lang="en-US" dirty="0" smtClean="0"/>
              <a:t>Texts and emails received on both mobile devices</a:t>
            </a:r>
          </a:p>
          <a:p>
            <a:r>
              <a:rPr lang="en-US" dirty="0" smtClean="0"/>
              <a:t>System-level testing was 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Developed a child car seat alert system</a:t>
            </a:r>
          </a:p>
          <a:p>
            <a:r>
              <a:rPr lang="en-US" dirty="0" smtClean="0"/>
              <a:t>All requirements successfully met</a:t>
            </a:r>
            <a:endParaRPr lang="en-US" dirty="0" smtClean="0"/>
          </a:p>
          <a:p>
            <a:r>
              <a:rPr lang="en-US" dirty="0" smtClean="0"/>
              <a:t>System monitors seat sensors for a driver and child</a:t>
            </a:r>
          </a:p>
          <a:p>
            <a:r>
              <a:rPr lang="en-US" dirty="0" smtClean="0"/>
              <a:t>Sends text and email alert if child has been left alone in the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 smtClean="0"/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Design Methodology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Module Testing</a:t>
            </a:r>
            <a:endParaRPr lang="en-US" dirty="0" smtClean="0"/>
          </a:p>
          <a:p>
            <a:r>
              <a:rPr lang="en-US" dirty="0" smtClean="0"/>
              <a:t>System Testing and Results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5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year, an average of 37 children </a:t>
            </a:r>
            <a:r>
              <a:rPr lang="en-US" dirty="0" smtClean="0"/>
              <a:t>die in hot cars in the US</a:t>
            </a:r>
            <a:endParaRPr lang="en-US" dirty="0" smtClean="0"/>
          </a:p>
          <a:p>
            <a:r>
              <a:rPr lang="en-US" dirty="0" smtClean="0"/>
              <a:t>Design a system for monitoring a vehicle for a child left alone in a car</a:t>
            </a:r>
          </a:p>
          <a:p>
            <a:r>
              <a:rPr lang="en-US" dirty="0" smtClean="0"/>
              <a:t>Use an embedded system for monitoring</a:t>
            </a:r>
          </a:p>
          <a:p>
            <a:pPr lvl="1"/>
            <a:r>
              <a:rPr lang="en-US" dirty="0" smtClean="0"/>
              <a:t>Connects to software running on PC via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Utilize a software backend that connects to Amazon Web Services (AWS) Internet of Things (</a:t>
            </a:r>
            <a:r>
              <a:rPr lang="en-US" dirty="0" err="1" smtClean="0"/>
              <a:t>IoT</a:t>
            </a:r>
            <a:r>
              <a:rPr lang="en-US" dirty="0" smtClean="0"/>
              <a:t>) for communicating with the user</a:t>
            </a:r>
          </a:p>
          <a:p>
            <a:r>
              <a:rPr lang="en-US" dirty="0" smtClean="0"/>
              <a:t>Send an alert via text and email if a child is left alone in a vehicle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Canvas 1"/>
          <p:cNvGrpSpPr>
            <a:grpSpLocks/>
          </p:cNvGrpSpPr>
          <p:nvPr/>
        </p:nvGrpSpPr>
        <p:grpSpPr bwMode="auto">
          <a:xfrm>
            <a:off x="914400" y="1219201"/>
            <a:ext cx="7315200" cy="4876799"/>
            <a:chOff x="0" y="0"/>
            <a:chExt cx="54864" cy="36099"/>
          </a:xfrm>
        </p:grpSpPr>
        <p:sp>
          <p:nvSpPr>
            <p:cNvPr id="7" name="AutoShape 1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360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062" y="2842"/>
              <a:ext cx="12840" cy="6017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Child Alert System</a:t>
              </a:r>
              <a:endParaRPr kumimoji="0" lang="uk-UA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053" y="13360"/>
              <a:ext cx="11135" cy="549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Embedded System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48" y="13244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IOT 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84" y="23025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Hardware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771" y="23025"/>
              <a:ext cx="11132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Software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2" y="31030"/>
              <a:ext cx="8434" cy="4311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Sensors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749" y="31028"/>
              <a:ext cx="8433" cy="431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Wireless Hardware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Straight Arrow Connector 14"/>
            <p:cNvSpPr>
              <a:spLocks noChangeShapeType="1"/>
            </p:cNvSpPr>
            <p:nvPr/>
          </p:nvSpPr>
          <p:spPr bwMode="auto">
            <a:xfrm rot="5400000">
              <a:off x="18301" y="4179"/>
              <a:ext cx="4501" cy="1386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32305" y="4036"/>
              <a:ext cx="4385" cy="1403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traight Arrow Connector 14"/>
            <p:cNvSpPr>
              <a:spLocks noChangeShapeType="1"/>
            </p:cNvSpPr>
            <p:nvPr/>
          </p:nvSpPr>
          <p:spPr bwMode="auto">
            <a:xfrm rot="5400000">
              <a:off x="8551" y="17955"/>
              <a:ext cx="4169" cy="597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15894" y="16583"/>
              <a:ext cx="4169" cy="87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9714" y="25615"/>
              <a:ext cx="2510" cy="83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Straight Arrow Connector 14"/>
            <p:cNvSpPr>
              <a:spLocks noChangeShapeType="1"/>
            </p:cNvSpPr>
            <p:nvPr/>
          </p:nvSpPr>
          <p:spPr bwMode="auto">
            <a:xfrm rot="5400000">
              <a:off x="4341" y="28560"/>
              <a:ext cx="2511" cy="242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033" y="23190"/>
              <a:ext cx="11131" cy="548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SNS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6" name="Straight Arrow Connector 25"/>
          <p:cNvCxnSpPr>
            <a:stCxn id="10" idx="2"/>
            <a:endCxn id="21" idx="0"/>
          </p:cNvCxnSpPr>
          <p:nvPr/>
        </p:nvCxnSpPr>
        <p:spPr>
          <a:xfrm>
            <a:off x="6449534" y="3750479"/>
            <a:ext cx="11333" cy="60157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615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Canvas 69"/>
          <p:cNvGrpSpPr/>
          <p:nvPr/>
        </p:nvGrpSpPr>
        <p:grpSpPr>
          <a:xfrm>
            <a:off x="533400" y="1886045"/>
            <a:ext cx="7772400" cy="3752755"/>
            <a:chOff x="0" y="0"/>
            <a:chExt cx="5769610" cy="263590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769610" cy="2635885"/>
            </a:xfrm>
            <a:prstGeom prst="rect">
              <a:avLst/>
            </a:prstGeom>
          </p:spPr>
        </p:sp>
        <p:sp>
          <p:nvSpPr>
            <p:cNvPr id="26" name="Text Box 34"/>
            <p:cNvSpPr txBox="1"/>
            <p:nvPr/>
          </p:nvSpPr>
          <p:spPr>
            <a:xfrm>
              <a:off x="3757095" y="35999"/>
              <a:ext cx="1274474" cy="63488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/>
                  <a:cs typeface="Microsoft Uighur"/>
                </a:rPr>
                <a:t>Child</a:t>
              </a:r>
            </a:p>
          </p:txBody>
        </p:sp>
        <p:sp>
          <p:nvSpPr>
            <p:cNvPr id="27" name="Text Box 4"/>
            <p:cNvSpPr txBox="1"/>
            <p:nvPr/>
          </p:nvSpPr>
          <p:spPr>
            <a:xfrm>
              <a:off x="3804502" y="1220437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Driver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4"/>
            <p:cNvSpPr txBox="1"/>
            <p:nvPr/>
          </p:nvSpPr>
          <p:spPr>
            <a:xfrm>
              <a:off x="180037" y="694532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Embedded System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4"/>
            <p:cNvSpPr txBox="1"/>
            <p:nvPr/>
          </p:nvSpPr>
          <p:spPr>
            <a:xfrm>
              <a:off x="1932994" y="2002179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AWS IoT 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4"/>
            <p:cNvSpPr txBox="1"/>
            <p:nvPr/>
          </p:nvSpPr>
          <p:spPr>
            <a:xfrm>
              <a:off x="1956683" y="694602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Sensors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454482" y="1011467"/>
              <a:ext cx="502201" cy="2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50"/>
            <p:cNvCxnSpPr/>
            <p:nvPr/>
          </p:nvCxnSpPr>
          <p:spPr>
            <a:xfrm rot="16200000" flipH="1">
              <a:off x="880054" y="1266103"/>
              <a:ext cx="990147" cy="111573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50"/>
            <p:cNvCxnSpPr/>
            <p:nvPr/>
          </p:nvCxnSpPr>
          <p:spPr>
            <a:xfrm flipV="1">
              <a:off x="3231128" y="353444"/>
              <a:ext cx="525967" cy="658023"/>
            </a:xfrm>
            <a:prstGeom prst="bentConnector3">
              <a:avLst>
                <a:gd name="adj1" fmla="val 5540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50"/>
            <p:cNvCxnSpPr/>
            <p:nvPr/>
          </p:nvCxnSpPr>
          <p:spPr>
            <a:xfrm>
              <a:off x="3231128" y="1011467"/>
              <a:ext cx="573374" cy="526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43"/>
            <p:cNvSpPr txBox="1"/>
            <p:nvPr/>
          </p:nvSpPr>
          <p:spPr>
            <a:xfrm>
              <a:off x="3505989" y="841399"/>
              <a:ext cx="691723" cy="2558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/>
                  <a:cs typeface="Microsoft Uighur"/>
                </a:rPr>
                <a:t>Monitor</a:t>
              </a: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1388146" y="750770"/>
              <a:ext cx="691515" cy="2552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Monitor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871196" y="963228"/>
              <a:ext cx="0" cy="9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96380" y="963499"/>
              <a:ext cx="0" cy="9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62352" y="964141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93999" y="940156"/>
              <a:ext cx="62684" cy="901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893999" y="1024929"/>
              <a:ext cx="62684" cy="680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683624" y="353150"/>
              <a:ext cx="62230" cy="67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539155" y="294909"/>
              <a:ext cx="126288" cy="1184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4" name="Straight Connector 50"/>
            <p:cNvCxnSpPr/>
            <p:nvPr/>
          </p:nvCxnSpPr>
          <p:spPr>
            <a:xfrm flipV="1">
              <a:off x="3207439" y="1854802"/>
              <a:ext cx="1234286" cy="464242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7233" y="2281067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271988" y="2279162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440903" y="1860103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440586" y="1939160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591233" y="1466928"/>
              <a:ext cx="125730" cy="118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Text Box 23"/>
            <p:cNvSpPr txBox="1"/>
            <p:nvPr/>
          </p:nvSpPr>
          <p:spPr>
            <a:xfrm>
              <a:off x="715166" y="2359378"/>
              <a:ext cx="1336311" cy="2512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Communicates with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1" name="Text Box 23"/>
            <p:cNvSpPr txBox="1"/>
            <p:nvPr/>
          </p:nvSpPr>
          <p:spPr>
            <a:xfrm>
              <a:off x="3638611" y="2372237"/>
              <a:ext cx="559101" cy="254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Alerts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35866" y="926964"/>
              <a:ext cx="5207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235866" y="1011419"/>
              <a:ext cx="52070" cy="768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26829" y="2279179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892869" y="2279814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824200" y="1334419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823883" y="1413457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38746" y="964783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764562" y="1492123"/>
              <a:ext cx="0" cy="88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683624" y="268695"/>
              <a:ext cx="6223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4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Arduino Nano 33 </a:t>
            </a:r>
            <a:r>
              <a:rPr lang="en-US" dirty="0" err="1" smtClean="0"/>
              <a:t>IoT</a:t>
            </a:r>
            <a:r>
              <a:rPr lang="en-US" dirty="0" smtClean="0"/>
              <a:t> selected as embedded system processor</a:t>
            </a:r>
          </a:p>
          <a:p>
            <a:pPr lvl="1"/>
            <a:r>
              <a:rPr lang="en-US" dirty="0" smtClean="0"/>
              <a:t>Contains onboard </a:t>
            </a:r>
            <a:r>
              <a:rPr lang="en-US" dirty="0" err="1" smtClean="0"/>
              <a:t>WiFi</a:t>
            </a:r>
            <a:r>
              <a:rPr lang="en-US" dirty="0" smtClean="0"/>
              <a:t>/Bluetooth module</a:t>
            </a:r>
          </a:p>
          <a:p>
            <a:r>
              <a:rPr lang="en-US" dirty="0" smtClean="0"/>
              <a:t>3-wire strain gauges</a:t>
            </a:r>
          </a:p>
          <a:p>
            <a:pPr lvl="1"/>
            <a:r>
              <a:rPr lang="en-US" dirty="0" smtClean="0"/>
              <a:t>Used in pairs to monitor driver and child</a:t>
            </a:r>
          </a:p>
          <a:p>
            <a:pPr lvl="1"/>
            <a:r>
              <a:rPr lang="en-US" dirty="0" smtClean="0"/>
              <a:t>Generates a voltage differential when force is applied</a:t>
            </a:r>
          </a:p>
          <a:p>
            <a:r>
              <a:rPr lang="en-US" dirty="0" smtClean="0"/>
              <a:t>HX711 ADC board</a:t>
            </a:r>
          </a:p>
          <a:p>
            <a:pPr lvl="1"/>
            <a:r>
              <a:rPr lang="en-US" dirty="0" smtClean="0"/>
              <a:t>Combines strain gauges in Wheatstone bridge</a:t>
            </a:r>
            <a:endParaRPr lang="en-US" dirty="0" smtClean="0"/>
          </a:p>
          <a:p>
            <a:pPr lvl="1"/>
            <a:r>
              <a:rPr lang="en-US" dirty="0" smtClean="0"/>
              <a:t>24-bit ADC communicates with Arduino</a:t>
            </a:r>
          </a:p>
          <a:p>
            <a:pPr lvl="1"/>
            <a:r>
              <a:rPr lang="en-US" dirty="0" smtClean="0"/>
              <a:t>Allows Arduino to read voltage difference from strain gauges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97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System Diagram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19600" y="4572000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Embedded System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9600" y="25145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PC Console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1960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IoT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9" idx="0"/>
            <a:endCxn id="10" idx="2"/>
          </p:cNvCxnSpPr>
          <p:nvPr/>
        </p:nvCxnSpPr>
        <p:spPr>
          <a:xfrm flipV="1">
            <a:off x="5275600" y="2032066"/>
            <a:ext cx="0" cy="48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11823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SNS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1"/>
          </p:cNvCxnSpPr>
          <p:nvPr/>
        </p:nvCxnSpPr>
        <p:spPr>
          <a:xfrm>
            <a:off x="6131600" y="1625633"/>
            <a:ext cx="9866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3031" y="3556067"/>
            <a:ext cx="3879047" cy="2590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810000" y="3505200"/>
            <a:ext cx="615351" cy="10668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10000" y="5384867"/>
            <a:ext cx="615351" cy="7620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031" y="3505200"/>
            <a:ext cx="3776969" cy="2641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16200000">
            <a:off x="4566596" y="3561469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638800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 rot="5400000">
            <a:off x="7614595" y="2268946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11041" y="252035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</a:p>
          <a:p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7171" name="Picture 3" descr="C:\Users\ckatkins\AppData\Local\Microsoft\Windows\INetCache\IE\RW97ZABO\asus_padfone_infinity_android_phone_with_tablet_station_announced_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49" y="32794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3456622" y="1752600"/>
            <a:ext cx="988695" cy="92456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Child Alert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7277" y="1938020"/>
            <a:ext cx="1229360" cy="532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Sensors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3727" y="1935480"/>
            <a:ext cx="1240155" cy="523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6637" y="2193290"/>
            <a:ext cx="116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43412" y="2190750"/>
            <a:ext cx="126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487612" y="2068830"/>
            <a:ext cx="62039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Input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669472" y="2075180"/>
            <a:ext cx="67881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Output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41" name="Text Box 83"/>
          <p:cNvSpPr txBox="1"/>
          <p:nvPr/>
        </p:nvSpPr>
        <p:spPr>
          <a:xfrm>
            <a:off x="1744656" y="5432425"/>
            <a:ext cx="657225" cy="2616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/>
                <a:ea typeface="Calibri"/>
                <a:cs typeface="Microsoft Uighur"/>
              </a:rPr>
              <a:t>Sensors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37791" y="3869690"/>
            <a:ext cx="829310" cy="4006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3572186" y="5264150"/>
            <a:ext cx="1077595" cy="829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ea typeface="Calibri"/>
                <a:cs typeface="Microsoft Uighur"/>
              </a:rPr>
              <a:t>Embedded System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2982271" y="3761740"/>
            <a:ext cx="890270" cy="700405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AWS IoT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873176" y="4062095"/>
            <a:ext cx="132588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029386" y="3924935"/>
            <a:ext cx="783590" cy="2546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03151" y="5563235"/>
            <a:ext cx="11557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2593016" y="5460365"/>
            <a:ext cx="78930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Sensor Status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650926" y="4408805"/>
            <a:ext cx="306705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7"/>
          <p:cNvSpPr txBox="1"/>
          <p:nvPr/>
        </p:nvSpPr>
        <p:spPr>
          <a:xfrm>
            <a:off x="3382956" y="4728845"/>
            <a:ext cx="874395" cy="26162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255867" y="1328468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ffectLst/>
                <a:latin typeface="Times New Roman"/>
                <a:ea typeface="Calibri"/>
                <a:cs typeface="Microsoft Uighur"/>
              </a:rPr>
              <a:t>Level 0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203168" y="3304540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ffectLst/>
                <a:latin typeface="Times New Roman"/>
                <a:ea typeface="Calibri"/>
                <a:cs typeface="Microsoft Uighur"/>
              </a:rPr>
              <a:t>Level 1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987668" y="2349500"/>
            <a:ext cx="395289" cy="1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029386" y="2343150"/>
            <a:ext cx="506731" cy="15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used the Agile methodology throughout development</a:t>
            </a:r>
          </a:p>
          <a:p>
            <a:r>
              <a:rPr lang="en-US" dirty="0" smtClean="0"/>
              <a:t>Project was divided into three phases:</a:t>
            </a:r>
          </a:p>
          <a:p>
            <a:pPr lvl="1"/>
            <a:r>
              <a:rPr lang="en-US" dirty="0" smtClean="0"/>
              <a:t>Identify system and subsystem requirements</a:t>
            </a:r>
          </a:p>
          <a:p>
            <a:pPr lvl="2"/>
            <a:r>
              <a:rPr lang="en-US" dirty="0" smtClean="0"/>
              <a:t>Includes choosing hardware and programming languages</a:t>
            </a:r>
          </a:p>
          <a:p>
            <a:pPr lvl="1"/>
            <a:r>
              <a:rPr lang="en-US" dirty="0" smtClean="0"/>
              <a:t>Subsystem design, implementation, and testing</a:t>
            </a:r>
          </a:p>
          <a:p>
            <a:pPr lvl="1"/>
            <a:r>
              <a:rPr lang="en-US" dirty="0" smtClean="0"/>
              <a:t>System integration and testing</a:t>
            </a:r>
          </a:p>
          <a:p>
            <a:r>
              <a:rPr lang="en-US" dirty="0" smtClean="0"/>
              <a:t>Short weekly meetings held to discuss problems, design, and progress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32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1012</TotalTime>
  <Words>1056</Words>
  <Application>Microsoft Office PowerPoint</Application>
  <PresentationFormat>On-screen Show (4:3)</PresentationFormat>
  <Paragraphs>200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Car Child Seat Alert System</vt:lpstr>
      <vt:lpstr>Overview</vt:lpstr>
      <vt:lpstr>Concept</vt:lpstr>
      <vt:lpstr>System Design</vt:lpstr>
      <vt:lpstr>Entity Relationship Diagram</vt:lpstr>
      <vt:lpstr>Hardware Selection</vt:lpstr>
      <vt:lpstr>Detailed System Diagram</vt:lpstr>
      <vt:lpstr>Data Flow Diagrams</vt:lpstr>
      <vt:lpstr>Design Methodology</vt:lpstr>
      <vt:lpstr>Requirements</vt:lpstr>
      <vt:lpstr>Testing Plan</vt:lpstr>
      <vt:lpstr>Embedded System Testing</vt:lpstr>
      <vt:lpstr>Backend System Testing</vt:lpstr>
      <vt:lpstr>System Testing and 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and Embedded Security in the Context of Internet of Things</dc:title>
  <dc:creator>ckatkins</dc:creator>
  <cp:lastModifiedBy>ckatkins</cp:lastModifiedBy>
  <cp:revision>115</cp:revision>
  <dcterms:created xsi:type="dcterms:W3CDTF">2017-06-06T01:18:48Z</dcterms:created>
  <dcterms:modified xsi:type="dcterms:W3CDTF">2019-12-01T03:02:48Z</dcterms:modified>
</cp:coreProperties>
</file>