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257" r:id="rId3"/>
    <p:sldId id="265" r:id="rId4"/>
    <p:sldId id="266" r:id="rId5"/>
    <p:sldId id="275" r:id="rId6"/>
    <p:sldId id="280" r:id="rId7"/>
    <p:sldId id="279" r:id="rId8"/>
    <p:sldId id="272" r:id="rId9"/>
    <p:sldId id="274" r:id="rId10"/>
    <p:sldId id="269" r:id="rId11"/>
    <p:sldId id="281" r:id="rId12"/>
    <p:sldId id="282" r:id="rId13"/>
    <p:sldId id="273" r:id="rId14"/>
    <p:sldId id="276" r:id="rId15"/>
    <p:sldId id="278" r:id="rId16"/>
    <p:sldId id="270" r:id="rId17"/>
    <p:sldId id="271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rishok K." initials="TK" lastIdx="3" clrIdx="0">
    <p:extLst>
      <p:ext uri="{19B8F6BF-5375-455C-9EA6-DF929625EA0E}">
        <p15:presenceInfo xmlns:p15="http://schemas.microsoft.com/office/powerpoint/2012/main" userId="Trishok K.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43" autoAdjust="0"/>
    <p:restoredTop sz="94660"/>
  </p:normalViewPr>
  <p:slideViewPr>
    <p:cSldViewPr>
      <p:cViewPr varScale="1">
        <p:scale>
          <a:sx n="74" d="100"/>
          <a:sy n="74" d="100"/>
        </p:scale>
        <p:origin x="850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2-05T19:43:07.573" idx="1">
    <p:pos x="10" y="10"/>
    <p:text>Add future Scope</p:text>
    <p:extLst>
      <p:ext uri="{C676402C-5697-4E1C-873F-D02D1690AC5C}">
        <p15:threadingInfo xmlns:p15="http://schemas.microsoft.com/office/powerpoint/2012/main" timeZoneBias="300"/>
      </p:ext>
    </p:extLst>
  </p:cm>
  <p:cm authorId="1" dt="2019-12-05T19:43:20.520" idx="2">
    <p:pos x="106" y="106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2-05T20:07:32.535" idx="3">
    <p:pos x="1663" y="1093"/>
    <p:text>Add the points why agile that were added in report</p:text>
    <p:extLst>
      <p:ext uri="{C676402C-5697-4E1C-873F-D02D1690AC5C}">
        <p15:threadingInfo xmlns:p15="http://schemas.microsoft.com/office/powerpoint/2012/main" timeZoneBias="30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41F8D19A-CDA4-40C2-B5D8-B7BBF35B7617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70DFB258-774C-4C5B-8EDD-42C0B00F6E09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8D19A-CDA4-40C2-B5D8-B7BBF35B7617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FB258-774C-4C5B-8EDD-42C0B00F6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8D19A-CDA4-40C2-B5D8-B7BBF35B7617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FB258-774C-4C5B-8EDD-42C0B00F6E0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8D19A-CDA4-40C2-B5D8-B7BBF35B7617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FB258-774C-4C5B-8EDD-42C0B00F6E0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41F8D19A-CDA4-40C2-B5D8-B7BBF35B7617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70DFB258-774C-4C5B-8EDD-42C0B00F6E0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8D19A-CDA4-40C2-B5D8-B7BBF35B7617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FB258-774C-4C5B-8EDD-42C0B00F6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8D19A-CDA4-40C2-B5D8-B7BBF35B7617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FB258-774C-4C5B-8EDD-42C0B00F6E0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8D19A-CDA4-40C2-B5D8-B7BBF35B7617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FB258-774C-4C5B-8EDD-42C0B00F6E0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8D19A-CDA4-40C2-B5D8-B7BBF35B7617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FB258-774C-4C5B-8EDD-42C0B00F6E0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8D19A-CDA4-40C2-B5D8-B7BBF35B7617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FB258-774C-4C5B-8EDD-42C0B00F6E0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8D19A-CDA4-40C2-B5D8-B7BBF35B7617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FB258-774C-4C5B-8EDD-42C0B00F6E0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1F8D19A-CDA4-40C2-B5D8-B7BBF35B7617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0DFB258-774C-4C5B-8EDD-42C0B00F6E09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900" dirty="0"/>
              <a:t>Car Child Seat Alert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Presenters: Christopher Atkinson</a:t>
            </a:r>
          </a:p>
          <a:p>
            <a:r>
              <a:rPr lang="en-US" dirty="0"/>
              <a:t>Prithvi Thimmanayakanahalli Bachireddy</a:t>
            </a:r>
          </a:p>
        </p:txBody>
      </p:sp>
    </p:spTree>
    <p:extLst>
      <p:ext uri="{BB962C8B-B14F-4D97-AF65-F5344CB8AC3E}">
        <p14:creationId xmlns:p14="http://schemas.microsoft.com/office/powerpoint/2010/main" val="3679509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2"/>
          </p:nvPr>
        </p:nvSpPr>
        <p:spPr>
          <a:xfrm>
            <a:off x="457200" y="1295400"/>
            <a:ext cx="8229600" cy="4876800"/>
          </a:xfrm>
        </p:spPr>
        <p:txBody>
          <a:bodyPr>
            <a:normAutofit/>
          </a:bodyPr>
          <a:lstStyle/>
          <a:p>
            <a:r>
              <a:rPr lang="uk-UA" sz="2700" dirty="0"/>
              <a:t>System Requirements</a:t>
            </a:r>
            <a:endParaRPr lang="en-US" dirty="0">
              <a:latin typeface="Gill Sans MT" panose="020B0502020104020203" pitchFamily="34" charset="0"/>
            </a:endParaRPr>
          </a:p>
          <a:p>
            <a:pPr lvl="1"/>
            <a:r>
              <a:rPr lang="uk-UA" dirty="0"/>
              <a:t>[SYSFUNCT001]  The system shall consist of hardware and software components that have the capability of monitoring a vehicle for the presence of a driver and child as well as the capability of alerting a user via text or email.</a:t>
            </a:r>
            <a:endParaRPr lang="en-US" sz="2100" dirty="0">
              <a:latin typeface="Gill Sans MT" panose="020B0502020104020203" pitchFamily="34" charset="0"/>
            </a:endParaRPr>
          </a:p>
          <a:p>
            <a:pPr lvl="1"/>
            <a:r>
              <a:rPr lang="uk-UA" dirty="0"/>
              <a:t>[SYSFUNCT002]  The system shall have a user-configurable delay for signaling an emergency event.</a:t>
            </a:r>
            <a:endParaRPr lang="en-US" sz="2100" dirty="0">
              <a:latin typeface="Gill Sans MT" panose="020B0502020104020203" pitchFamily="34" charset="0"/>
            </a:endParaRPr>
          </a:p>
          <a:p>
            <a:pPr lvl="1"/>
            <a:r>
              <a:rPr lang="uk-UA" dirty="0"/>
              <a:t>[SYSPERF001]  The system shall alert a user within 30 seconds (1-sigma) of an emergency event.</a:t>
            </a:r>
            <a:endParaRPr lang="en-US" dirty="0"/>
          </a:p>
          <a:p>
            <a:pPr lvl="1"/>
            <a:r>
              <a:rPr lang="en-US" sz="2100" dirty="0">
                <a:latin typeface="Gill Sans MT" panose="020B0502020104020203" pitchFamily="34" charset="0"/>
              </a:rPr>
              <a:t>[SYSPERF002] The system shall alert a user for the second time with 3 minutes delay if no action is taken for the first alert. </a:t>
            </a:r>
          </a:p>
          <a:p>
            <a:endParaRPr lang="en-US" dirty="0">
              <a:latin typeface="Gill Sans MT" panose="020B0502020104020203" pitchFamily="34" charset="0"/>
            </a:endParaRPr>
          </a:p>
          <a:p>
            <a:endParaRPr lang="en-US" dirty="0">
              <a:latin typeface="Gill Sans MT" panose="020B0502020104020203" pitchFamily="34" charset="0"/>
            </a:endParaRPr>
          </a:p>
          <a:p>
            <a:endParaRPr lang="en-US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5511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2"/>
          </p:nvPr>
        </p:nvSpPr>
        <p:spPr>
          <a:xfrm>
            <a:off x="457200" y="1295400"/>
            <a:ext cx="8229600" cy="4876800"/>
          </a:xfrm>
        </p:spPr>
        <p:txBody>
          <a:bodyPr>
            <a:normAutofit/>
          </a:bodyPr>
          <a:lstStyle/>
          <a:p>
            <a:r>
              <a:rPr lang="uk-UA" sz="2700" dirty="0"/>
              <a:t>Embedded System Requirements</a:t>
            </a:r>
            <a:endParaRPr lang="en-US" dirty="0">
              <a:latin typeface="Gill Sans MT" panose="020B0502020104020203" pitchFamily="34" charset="0"/>
            </a:endParaRPr>
          </a:p>
          <a:p>
            <a:pPr lvl="1"/>
            <a:r>
              <a:rPr lang="uk-UA" dirty="0"/>
              <a:t>[ESFUNCT001]  The hardware shall consist of an embedded system with one or more microprocessors, one or more sensors, and the hardware to support a wireless communication method (WI-FI or Bluetooth preferred).</a:t>
            </a:r>
            <a:endParaRPr lang="en-US" sz="2100" dirty="0">
              <a:latin typeface="Gill Sans MT" panose="020B0502020104020203" pitchFamily="34" charset="0"/>
            </a:endParaRPr>
          </a:p>
          <a:p>
            <a:pPr lvl="1"/>
            <a:r>
              <a:rPr lang="uk-UA" dirty="0"/>
              <a:t>[ESPERF001]  The hardware shall transmit an alert to the backend system within 15 seconds (1-sigma) of an emergency event.</a:t>
            </a:r>
            <a:r>
              <a:rPr lang="en-US" sz="3100" dirty="0">
                <a:latin typeface="Gill Sans MT" panose="020B0502020104020203" pitchFamily="34" charset="0"/>
              </a:rPr>
              <a:t> </a:t>
            </a:r>
            <a:endParaRPr lang="en-US" sz="2700" dirty="0">
              <a:latin typeface="Gill Sans MT" panose="020B0502020104020203" pitchFamily="34" charset="0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0"/>
            </a:endParaRPr>
          </a:p>
          <a:p>
            <a:endParaRPr lang="en-US" dirty="0">
              <a:latin typeface="Gill Sans MT" panose="020B0502020104020203" pitchFamily="34" charset="0"/>
            </a:endParaRPr>
          </a:p>
          <a:p>
            <a:endParaRPr lang="en-US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58995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2"/>
          </p:nvPr>
        </p:nvSpPr>
        <p:spPr>
          <a:xfrm>
            <a:off x="457200" y="1295400"/>
            <a:ext cx="8229600" cy="4876800"/>
          </a:xfrm>
        </p:spPr>
        <p:txBody>
          <a:bodyPr>
            <a:normAutofit/>
          </a:bodyPr>
          <a:lstStyle/>
          <a:p>
            <a:r>
              <a:rPr lang="uk-UA" sz="2700" dirty="0"/>
              <a:t>Backend Requirements</a:t>
            </a:r>
            <a:endParaRPr lang="en-US" dirty="0">
              <a:latin typeface="Gill Sans MT" panose="020B0502020104020203" pitchFamily="34" charset="0"/>
            </a:endParaRPr>
          </a:p>
          <a:p>
            <a:pPr lvl="1"/>
            <a:r>
              <a:rPr lang="uk-UA" dirty="0"/>
              <a:t>[BEFUNCT001]  The software shall receive notifications wirelessly (using WI-FI or Bluetooth) from the hardware and transmit a notification to the user via text message or email.</a:t>
            </a:r>
            <a:endParaRPr lang="en-US" sz="2100" dirty="0">
              <a:latin typeface="Gill Sans MT" panose="020B0502020104020203" pitchFamily="34" charset="0"/>
            </a:endParaRPr>
          </a:p>
          <a:p>
            <a:pPr lvl="1"/>
            <a:r>
              <a:rPr lang="uk-UA" dirty="0"/>
              <a:t>[BEFUNCT002]  The software shall be written in a high-level programming language such as C++, Java, or a similar language.</a:t>
            </a:r>
            <a:endParaRPr lang="en-US" sz="2100" dirty="0">
              <a:latin typeface="Gill Sans MT" panose="020B0502020104020203" pitchFamily="34" charset="0"/>
            </a:endParaRPr>
          </a:p>
          <a:p>
            <a:pPr lvl="1"/>
            <a:r>
              <a:rPr lang="uk-UA" dirty="0"/>
              <a:t>[BEPERF001]  The software shall transmit an alert to the user within 15 seconds (1-sigma) of an alert received from the hardware.</a:t>
            </a:r>
            <a:endParaRPr lang="en-US" sz="2100" dirty="0">
              <a:latin typeface="Gill Sans MT" panose="020B0502020104020203" pitchFamily="34" charset="0"/>
            </a:endParaRPr>
          </a:p>
          <a:p>
            <a:endParaRPr lang="en-US" dirty="0">
              <a:latin typeface="Gill Sans MT" panose="020B0502020104020203" pitchFamily="34" charset="0"/>
            </a:endParaRPr>
          </a:p>
          <a:p>
            <a:endParaRPr lang="en-US" dirty="0">
              <a:latin typeface="Gill Sans MT" panose="020B0502020104020203" pitchFamily="34" charset="0"/>
            </a:endParaRPr>
          </a:p>
          <a:p>
            <a:endParaRPr lang="en-US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74668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Plan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2"/>
          </p:nvPr>
        </p:nvSpPr>
        <p:spPr>
          <a:xfrm>
            <a:off x="457200" y="1295400"/>
            <a:ext cx="8229600" cy="4876800"/>
          </a:xfrm>
        </p:spPr>
        <p:txBody>
          <a:bodyPr>
            <a:normAutofit/>
          </a:bodyPr>
          <a:lstStyle/>
          <a:p>
            <a:r>
              <a:rPr lang="en-US" dirty="0"/>
              <a:t>Testing plan designed for system and subsystem designs</a:t>
            </a:r>
          </a:p>
          <a:p>
            <a:r>
              <a:rPr lang="en-US" dirty="0"/>
              <a:t>Subsystem modules tested individually before integration to verify requirements compliance and functionality</a:t>
            </a:r>
          </a:p>
          <a:p>
            <a:r>
              <a:rPr lang="en-US" dirty="0"/>
              <a:t>System then integrated and tested</a:t>
            </a:r>
          </a:p>
        </p:txBody>
      </p:sp>
    </p:spTree>
    <p:extLst>
      <p:ext uri="{BB962C8B-B14F-4D97-AF65-F5344CB8AC3E}">
        <p14:creationId xmlns:p14="http://schemas.microsoft.com/office/powerpoint/2010/main" val="19286727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Embedded System Testing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5473216"/>
              </p:ext>
            </p:extLst>
          </p:nvPr>
        </p:nvGraphicFramePr>
        <p:xfrm>
          <a:off x="152401" y="1447800"/>
          <a:ext cx="8763000" cy="468358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559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43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19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197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986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24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73043"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Test Case No</a:t>
                      </a:r>
                    </a:p>
                  </a:txBody>
                  <a:tcPr marL="6343" marR="6343" marT="6343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Test Objective</a:t>
                      </a:r>
                    </a:p>
                  </a:txBody>
                  <a:tcPr marL="6343" marR="6343" marT="6343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Test  Procedure</a:t>
                      </a:r>
                    </a:p>
                  </a:txBody>
                  <a:tcPr marL="6343" marR="6343" marT="6343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Expected Result</a:t>
                      </a:r>
                    </a:p>
                  </a:txBody>
                  <a:tcPr marL="6343" marR="6343" marT="6343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Actual Result</a:t>
                      </a:r>
                    </a:p>
                  </a:txBody>
                  <a:tcPr marL="6343" marR="6343" marT="6343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Test Case Result</a:t>
                      </a:r>
                    </a:p>
                  </a:txBody>
                  <a:tcPr marL="6343" marR="6343" marT="6343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4089"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343" marR="6343" marT="6343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Test Arduino </a:t>
                      </a:r>
                      <a:r>
                        <a:rPr kumimoji="0" lang="en-US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WiFi</a:t>
                      </a:r>
                      <a:r>
                        <a:rPr kumimoji="0"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 connection</a:t>
                      </a:r>
                    </a:p>
                  </a:txBody>
                  <a:tcPr marL="6343" marR="6343" marT="6343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1.  Program Arduino with code that connects to a </a:t>
                      </a:r>
                      <a:r>
                        <a:rPr kumimoji="0" lang="en-US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WiFi</a:t>
                      </a:r>
                      <a:r>
                        <a:rPr kumimoji="0"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 connection</a:t>
                      </a:r>
                      <a:br>
                        <a:rPr kumimoji="0"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</a:br>
                      <a:r>
                        <a:rPr kumimoji="0"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2.  Print a SSID of the network and the IP address of the Arduino to a serial output</a:t>
                      </a:r>
                    </a:p>
                  </a:txBody>
                  <a:tcPr marL="6343" marR="6343" marT="6343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Printed lines to serial monitor that display the SSID of the network and the IP address assigned</a:t>
                      </a:r>
                    </a:p>
                  </a:txBody>
                  <a:tcPr marL="6343" marR="6343" marT="6343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Arduino successfully connects and transmits the SSID and ssigned IP address</a:t>
                      </a:r>
                    </a:p>
                  </a:txBody>
                  <a:tcPr marL="6343" marR="6343" marT="6343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Pass</a:t>
                      </a:r>
                    </a:p>
                  </a:txBody>
                  <a:tcPr marL="6343" marR="6343" marT="6343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1176"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6343" marR="6343" marT="6343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Test Driver strain gauge configuration</a:t>
                      </a:r>
                    </a:p>
                  </a:txBody>
                  <a:tcPr marL="6343" marR="6343" marT="6343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1.  Wire strain gauges together</a:t>
                      </a:r>
                      <a:br>
                        <a:rPr kumimoji="0"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</a:br>
                      <a:r>
                        <a:rPr kumimoji="0"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2.  Connect strain gauges to HX711</a:t>
                      </a:r>
                      <a:br>
                        <a:rPr kumimoji="0"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</a:br>
                      <a:r>
                        <a:rPr kumimoji="0"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3.  Connect HX711 to power</a:t>
                      </a:r>
                      <a:br>
                        <a:rPr kumimoji="0"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</a:br>
                      <a:r>
                        <a:rPr kumimoji="0"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4.  Apply pressure to strain gauges and monitor the A+ and A- pins for voltage differences with a voltmeter</a:t>
                      </a:r>
                    </a:p>
                  </a:txBody>
                  <a:tcPr marL="6343" marR="6343" marT="6343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Extremely small voltage differential will be visible on a voltmeter</a:t>
                      </a:r>
                    </a:p>
                  </a:txBody>
                  <a:tcPr marL="6343" marR="6343" marT="6343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Voltage differential of 3-8 mv</a:t>
                      </a:r>
                    </a:p>
                  </a:txBody>
                  <a:tcPr marL="6343" marR="6343" marT="6343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Pass</a:t>
                      </a:r>
                    </a:p>
                  </a:txBody>
                  <a:tcPr marL="6343" marR="6343" marT="6343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1176"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6343" marR="6343" marT="6343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Test Child strain gauge configuration</a:t>
                      </a:r>
                    </a:p>
                  </a:txBody>
                  <a:tcPr marL="6343" marR="6343" marT="6343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1.  Wire strain gauges together</a:t>
                      </a:r>
                      <a:br>
                        <a:rPr kumimoji="0"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</a:br>
                      <a:r>
                        <a:rPr kumimoji="0"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2.  Connect strain gauges to HX711</a:t>
                      </a:r>
                      <a:br>
                        <a:rPr kumimoji="0"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</a:br>
                      <a:r>
                        <a:rPr kumimoji="0"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3.  Connect HX711 to power</a:t>
                      </a:r>
                      <a:br>
                        <a:rPr kumimoji="0"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</a:br>
                      <a:r>
                        <a:rPr kumimoji="0"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4.  Apply pressure to strain gauges and monitor the A+ and A- pins for voltage differences with a voltmeter</a:t>
                      </a:r>
                    </a:p>
                  </a:txBody>
                  <a:tcPr marL="6343" marR="6343" marT="6343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Extremely small voltage differential will be visible on a voltmeter</a:t>
                      </a:r>
                    </a:p>
                  </a:txBody>
                  <a:tcPr marL="6343" marR="6343" marT="6343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Voltage differential of 3-8 mv</a:t>
                      </a:r>
                    </a:p>
                  </a:txBody>
                  <a:tcPr marL="6343" marR="6343" marT="6343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Pass</a:t>
                      </a:r>
                    </a:p>
                  </a:txBody>
                  <a:tcPr marL="6343" marR="6343" marT="6343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7002"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6343" marR="6343" marT="6343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Test Driver HX711 configuration</a:t>
                      </a:r>
                    </a:p>
                  </a:txBody>
                  <a:tcPr marL="6343" marR="6343" marT="6343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1.  Connect strain gauges to HX711</a:t>
                      </a:r>
                      <a:br>
                        <a:rPr kumimoji="0"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</a:br>
                      <a:r>
                        <a:rPr kumimoji="0"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2.  Connect HX711 to Arduino</a:t>
                      </a:r>
                      <a:br>
                        <a:rPr kumimoji="0"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</a:br>
                      <a:r>
                        <a:rPr kumimoji="0"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3.  Program Arduino with a program to read the HX711</a:t>
                      </a:r>
                    </a:p>
                  </a:txBody>
                  <a:tcPr marL="6343" marR="6343" marT="6343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Serial readout of strain gauge force.  Result will initially be uncalibrated so may be unusual</a:t>
                      </a:r>
                    </a:p>
                  </a:txBody>
                  <a:tcPr marL="6343" marR="6343" marT="6343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Displayed rresulting force in KG. Calibration factor of  7050 chosen to zero scale</a:t>
                      </a:r>
                    </a:p>
                  </a:txBody>
                  <a:tcPr marL="6343" marR="6343" marT="6343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Pass</a:t>
                      </a:r>
                    </a:p>
                  </a:txBody>
                  <a:tcPr marL="6343" marR="6343" marT="6343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7002"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6343" marR="6343" marT="6343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Test Child HX711 configuration</a:t>
                      </a:r>
                    </a:p>
                  </a:txBody>
                  <a:tcPr marL="6343" marR="6343" marT="6343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1.  Connect strain gauges to HX711</a:t>
                      </a:r>
                      <a:br>
                        <a:rPr kumimoji="0"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</a:br>
                      <a:r>
                        <a:rPr kumimoji="0"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2.  Connect HX711 to Arduino</a:t>
                      </a:r>
                      <a:br>
                        <a:rPr kumimoji="0"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</a:br>
                      <a:r>
                        <a:rPr kumimoji="0"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3.  Program Arduino with a program to read the HX711</a:t>
                      </a:r>
                    </a:p>
                  </a:txBody>
                  <a:tcPr marL="6343" marR="6343" marT="6343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Serial readout of strain gauge force.  Result will initially be uncalibrated so may be unusual</a:t>
                      </a:r>
                    </a:p>
                  </a:txBody>
                  <a:tcPr marL="6343" marR="6343" marT="6343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Displayed rresulting force in KG. Calibration factor of  -7050 chosen to zero scale</a:t>
                      </a:r>
                    </a:p>
                  </a:txBody>
                  <a:tcPr marL="6343" marR="6343" marT="6343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Pass</a:t>
                      </a:r>
                    </a:p>
                  </a:txBody>
                  <a:tcPr marL="6343" marR="6343" marT="6343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9914"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6343" marR="6343" marT="6343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Test alert generation code</a:t>
                      </a:r>
                    </a:p>
                  </a:txBody>
                  <a:tcPr marL="6343" marR="6343" marT="6343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1.  Apply weight to both strain gauges</a:t>
                      </a:r>
                      <a:br>
                        <a:rPr kumimoji="0"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</a:br>
                      <a:r>
                        <a:rPr kumimoji="0"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2.  Remove weight from driver gauge for more than 30 seconds</a:t>
                      </a:r>
                    </a:p>
                  </a:txBody>
                  <a:tcPr marL="6343" marR="6343" marT="6343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Serial readout will display a message that a child has been left alone in the car</a:t>
                      </a:r>
                    </a:p>
                  </a:txBody>
                  <a:tcPr marL="6343" marR="6343" marT="6343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Received a message on serial readout that a child was alone in the car</a:t>
                      </a:r>
                    </a:p>
                  </a:txBody>
                  <a:tcPr marL="6343" marR="6343" marT="6343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Pass</a:t>
                      </a:r>
                    </a:p>
                  </a:txBody>
                  <a:tcPr marL="6343" marR="6343" marT="6343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73694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408" y="257908"/>
            <a:ext cx="8229600" cy="914400"/>
          </a:xfrm>
        </p:spPr>
        <p:txBody>
          <a:bodyPr/>
          <a:lstStyle/>
          <a:p>
            <a:r>
              <a:rPr lang="en-US" dirty="0"/>
              <a:t>Backend System Testing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2DCFD82-A59F-4BA3-9AED-EDE54D70811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4796" y="9867046"/>
            <a:ext cx="4013200" cy="200342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89911AB0-10AD-4000-9B2B-F0D4761FD8F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5271" y="8544658"/>
            <a:ext cx="4052887" cy="1309688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F9AB3D14-0A4B-4F3F-90B4-7CD6AC3D8B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0508" y="11324371"/>
            <a:ext cx="4046538" cy="182086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B21C7AC2-A41C-467B-AFFA-ECCBA6D2F55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7496" y="13203971"/>
            <a:ext cx="4000500" cy="1766887"/>
          </a:xfrm>
          <a:prstGeom prst="rect">
            <a:avLst/>
          </a:prstGeom>
        </p:spPr>
      </p:pic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4515712"/>
              </p:ext>
            </p:extLst>
          </p:nvPr>
        </p:nvGraphicFramePr>
        <p:xfrm>
          <a:off x="152401" y="1447800"/>
          <a:ext cx="8763000" cy="520242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559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2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933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197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986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24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73043"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Test Case No</a:t>
                      </a:r>
                    </a:p>
                  </a:txBody>
                  <a:tcPr marL="6343" marR="6343" marT="6343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Test Objective</a:t>
                      </a:r>
                    </a:p>
                  </a:txBody>
                  <a:tcPr marL="6343" marR="6343" marT="6343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Test  Procedure</a:t>
                      </a:r>
                    </a:p>
                  </a:txBody>
                  <a:tcPr marL="6343" marR="6343" marT="6343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Expected Result</a:t>
                      </a:r>
                    </a:p>
                  </a:txBody>
                  <a:tcPr marL="6343" marR="6343" marT="6343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Actual Result</a:t>
                      </a:r>
                    </a:p>
                  </a:txBody>
                  <a:tcPr marL="6343" marR="6343" marT="6343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Test Case Result</a:t>
                      </a:r>
                    </a:p>
                  </a:txBody>
                  <a:tcPr marL="6343" marR="6343" marT="6343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4089"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343" marR="6343" marT="63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AWS IOT Topic and Certificate creation ECE574_Project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1.Create a AWS IOT Account.</a:t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2. Register Thing In AWS IOT Console.</a:t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3. While Registering 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Thing,Download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Certificates and Keys.</a:t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4. Save the Thing ARN for further process.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AWS IOT TOPIC ECE574_Project and Certificate (a407f17540af4eff9cea03e3cc1b63b8555b3bfb90bd61d32311944b8267349b) Should be created and visible in AWS</a:t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Console.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Certificate visible in AWS Console</a:t>
                      </a:r>
                    </a:p>
                  </a:txBody>
                  <a:tcPr marL="6343" marR="6343" marT="6343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Pass</a:t>
                      </a:r>
                    </a:p>
                  </a:txBody>
                  <a:tcPr marL="6343" marR="6343" marT="6343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1176"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6343" marR="6343" marT="63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AWS IOT policy creation </a:t>
                      </a:r>
                      <a:r>
                        <a:rPr kumimoji="0"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ECE574_Project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1. Create Policy in  AWS 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IoT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Console</a:t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2. Save the Policy ARN.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AWS 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IoT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POLICY ECE574_Policy Should be created and visible in AWS</a:t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Console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AWS </a:t>
                      </a:r>
                      <a:r>
                        <a:rPr kumimoji="0" lang="en-US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IoT</a:t>
                      </a:r>
                      <a:r>
                        <a:rPr kumimoji="0"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 Policy visible in AWS Console</a:t>
                      </a:r>
                    </a:p>
                  </a:txBody>
                  <a:tcPr marL="6343" marR="6343" marT="6343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Pass</a:t>
                      </a:r>
                    </a:p>
                  </a:txBody>
                  <a:tcPr marL="6343" marR="6343" marT="6343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1176"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6343" marR="6343" marT="63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Attaching the Thing and Policy to Certificates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1. Open the Generated Certificate in  AWS 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IoT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Console.</a:t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2. In Actions select Attach Thing.</a:t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3.Then again In Actions select Attach Policy 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The Policy ECE574_Policy and Thing ECE574_Project should be Attached and visible In the Certificate Console. 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Policy</a:t>
                      </a:r>
                      <a:r>
                        <a:rPr kumimoji="0" lang="en-US" sz="800" b="0" i="0" u="none" strike="noStrike" kern="1200" baseline="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 and Thing visible in Certificate Console</a:t>
                      </a:r>
                      <a:endParaRPr kumimoji="0"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6343" marR="6343" marT="6343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Pass</a:t>
                      </a:r>
                    </a:p>
                  </a:txBody>
                  <a:tcPr marL="6343" marR="6343" marT="6343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7002"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6343" marR="6343" marT="63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Subscribe and Publish a message to the created Topic </a:t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using AWS MQTT Client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1. In test Console Enter  the Topic ECE574_Project under Subscription Topic.  </a:t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2. Click on 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Scbscribe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to Topic.</a:t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3.Specify a topic and a message to publish with a 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QoS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of 0.</a:t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4.Click on Publish to Topic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The Published message should be visible on subscriptions under</a:t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Thing ECE574_Project. 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Published</a:t>
                      </a:r>
                      <a:r>
                        <a:rPr kumimoji="0" lang="en-US" sz="800" b="0" i="0" u="none" strike="noStrike" kern="1200" baseline="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 message visible on subscriptions console</a:t>
                      </a:r>
                      <a:endParaRPr kumimoji="0"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6343" marR="6343" marT="6343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Pass</a:t>
                      </a:r>
                    </a:p>
                  </a:txBody>
                  <a:tcPr marL="6343" marR="6343" marT="6343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7002"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6343" marR="6343" marT="63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Creation of SNS topic in Amazon SNS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1. Open Amazon SNS Console.</a:t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2. Create a Topic 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ChildAlertSystem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.</a:t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3.copy and save the topic ARN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The Topic Child Alert System should be created and visible in Amazon </a:t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SNS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Child</a:t>
                      </a:r>
                      <a:r>
                        <a:rPr kumimoji="0" lang="en-US" sz="800" b="0" i="0" u="none" strike="noStrike" kern="1200" baseline="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 Alert System topic is visible</a:t>
                      </a:r>
                      <a:endParaRPr kumimoji="0"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6343" marR="6343" marT="6343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Pass</a:t>
                      </a:r>
                    </a:p>
                  </a:txBody>
                  <a:tcPr marL="6343" marR="6343" marT="6343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9914"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6343" marR="6343" marT="63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Creation of SNS topic Subscription in Amazon SNS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1.Open the created SNS  topic.</a:t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2. Click on Create Subscription.</a:t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3.Select the Protocol type and enter the endpoint(Mobile 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Numer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).</a:t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4.Click on Create Subscription.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The SNS Subscriptions should be created and visible under SNS topic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SNS endpoint subscriptions are visible</a:t>
                      </a:r>
                    </a:p>
                  </a:txBody>
                  <a:tcPr marL="6343" marR="6343" marT="6343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Pass</a:t>
                      </a:r>
                    </a:p>
                  </a:txBody>
                  <a:tcPr marL="6343" marR="6343" marT="6343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9914"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6343" marR="6343" marT="63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Publishing a message in SNS topic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1. click on Publish Message.</a:t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2.Fill the Message Details and</a:t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Body and Attributes.</a:t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3.Click on publish message.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The Published message should be visible in provided End Point Mobile.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Messages received on mobile devices</a:t>
                      </a:r>
                    </a:p>
                  </a:txBody>
                  <a:tcPr marL="6343" marR="6343" marT="6343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endParaRPr kumimoji="0"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6343" marR="6343" marT="6343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19919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Testing and Results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2"/>
          </p:nvPr>
        </p:nvSpPr>
        <p:spPr>
          <a:xfrm>
            <a:off x="457200" y="1295400"/>
            <a:ext cx="8229600" cy="4876800"/>
          </a:xfrm>
        </p:spPr>
        <p:txBody>
          <a:bodyPr>
            <a:normAutofit/>
          </a:bodyPr>
          <a:lstStyle/>
          <a:p>
            <a:r>
              <a:rPr lang="en-US" dirty="0"/>
              <a:t>Procedure</a:t>
            </a:r>
          </a:p>
          <a:p>
            <a:pPr lvl="1"/>
            <a:r>
              <a:rPr lang="en-US" dirty="0"/>
              <a:t>Weight applied to strain gauges</a:t>
            </a:r>
          </a:p>
          <a:p>
            <a:pPr lvl="1"/>
            <a:r>
              <a:rPr lang="en-US" dirty="0"/>
              <a:t>Remove weight from driver gauges</a:t>
            </a:r>
          </a:p>
          <a:p>
            <a:r>
              <a:rPr lang="en-US" dirty="0"/>
              <a:t>Results</a:t>
            </a:r>
          </a:p>
          <a:p>
            <a:pPr lvl="1"/>
            <a:r>
              <a:rPr lang="en-US" dirty="0"/>
              <a:t>System waits for selected timeframe</a:t>
            </a:r>
          </a:p>
          <a:p>
            <a:pPr lvl="1"/>
            <a:r>
              <a:rPr lang="en-US" dirty="0"/>
              <a:t>Serial monitor provides warning that driver is absent</a:t>
            </a:r>
          </a:p>
          <a:p>
            <a:pPr lvl="1"/>
            <a:r>
              <a:rPr lang="en-US" dirty="0"/>
              <a:t>Texts and emails received on both mobile devices</a:t>
            </a:r>
          </a:p>
          <a:p>
            <a:r>
              <a:rPr lang="en-US" dirty="0"/>
              <a:t>System-level testing was successful</a:t>
            </a:r>
          </a:p>
        </p:txBody>
      </p:sp>
    </p:spTree>
    <p:extLst>
      <p:ext uri="{BB962C8B-B14F-4D97-AF65-F5344CB8AC3E}">
        <p14:creationId xmlns:p14="http://schemas.microsoft.com/office/powerpoint/2010/main" val="36720202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2"/>
          </p:nvPr>
        </p:nvSpPr>
        <p:spPr>
          <a:xfrm>
            <a:off x="457200" y="1295400"/>
            <a:ext cx="8229600" cy="4876800"/>
          </a:xfrm>
        </p:spPr>
        <p:txBody>
          <a:bodyPr>
            <a:normAutofit/>
          </a:bodyPr>
          <a:lstStyle/>
          <a:p>
            <a:r>
              <a:rPr lang="en-US" dirty="0"/>
              <a:t>Developed a child car seat alert system</a:t>
            </a:r>
          </a:p>
          <a:p>
            <a:r>
              <a:rPr lang="en-US" dirty="0"/>
              <a:t>All requirements successfully met</a:t>
            </a:r>
          </a:p>
          <a:p>
            <a:r>
              <a:rPr lang="en-US" dirty="0"/>
              <a:t>System monitors seat sensors for a driver and child</a:t>
            </a:r>
          </a:p>
          <a:p>
            <a:r>
              <a:rPr lang="en-US" dirty="0"/>
              <a:t>Sends text and email alert if child has been left alone in the car</a:t>
            </a:r>
          </a:p>
        </p:txBody>
      </p:sp>
    </p:spTree>
    <p:extLst>
      <p:ext uri="{BB962C8B-B14F-4D97-AF65-F5344CB8AC3E}">
        <p14:creationId xmlns:p14="http://schemas.microsoft.com/office/powerpoint/2010/main" val="2629970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Concept</a:t>
            </a:r>
          </a:p>
          <a:p>
            <a:r>
              <a:rPr lang="en-US" dirty="0"/>
              <a:t>System Design</a:t>
            </a:r>
          </a:p>
          <a:p>
            <a:r>
              <a:rPr lang="en-US" dirty="0"/>
              <a:t>Design Methodology</a:t>
            </a:r>
          </a:p>
          <a:p>
            <a:r>
              <a:rPr lang="en-US" dirty="0"/>
              <a:t>Requirements</a:t>
            </a:r>
          </a:p>
          <a:p>
            <a:r>
              <a:rPr lang="en-US" dirty="0"/>
              <a:t>Module Testing</a:t>
            </a:r>
          </a:p>
          <a:p>
            <a:r>
              <a:rPr lang="en-US" dirty="0"/>
              <a:t>System Testing and Results</a:t>
            </a:r>
          </a:p>
          <a:p>
            <a:r>
              <a:rPr lang="en-US" dirty="0"/>
              <a:t>Future Scope</a:t>
            </a:r>
          </a:p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612855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Each year, an average of 37 children die in hot cars in the US</a:t>
            </a:r>
          </a:p>
          <a:p>
            <a:r>
              <a:rPr lang="en-US" dirty="0"/>
              <a:t>Design a system for monitoring a vehicle for a child left alone in a car</a:t>
            </a:r>
          </a:p>
          <a:p>
            <a:r>
              <a:rPr lang="en-US" dirty="0"/>
              <a:t>Use an embedded system for monitoring</a:t>
            </a:r>
          </a:p>
          <a:p>
            <a:pPr lvl="1"/>
            <a:r>
              <a:rPr lang="en-US" dirty="0"/>
              <a:t>Connects to software running on PC via Wi-Fi</a:t>
            </a:r>
          </a:p>
          <a:p>
            <a:r>
              <a:rPr lang="en-US" dirty="0"/>
              <a:t>Utilize a software backend that connects to Amazon Web Services (AWS) Internet of Things (IoT) for communicating with the user</a:t>
            </a:r>
          </a:p>
          <a:p>
            <a:r>
              <a:rPr lang="en-US" dirty="0"/>
              <a:t>Send an alert via text and email if a child is left alone in a vehicle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765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Design</a:t>
            </a:r>
          </a:p>
        </p:txBody>
      </p:sp>
      <p:sp>
        <p:nvSpPr>
          <p:cNvPr id="3" name="Rectangle 18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5" name="Canvas 1"/>
          <p:cNvGrpSpPr>
            <a:grpSpLocks/>
          </p:cNvGrpSpPr>
          <p:nvPr/>
        </p:nvGrpSpPr>
        <p:grpSpPr bwMode="auto">
          <a:xfrm>
            <a:off x="914400" y="1219201"/>
            <a:ext cx="7315200" cy="4876799"/>
            <a:chOff x="0" y="0"/>
            <a:chExt cx="54864" cy="36099"/>
          </a:xfrm>
        </p:grpSpPr>
        <p:sp>
          <p:nvSpPr>
            <p:cNvPr id="7" name="AutoShape 17"/>
            <p:cNvSpPr>
              <a:spLocks noChangeAspect="1" noChangeArrowheads="1"/>
            </p:cNvSpPr>
            <p:nvPr/>
          </p:nvSpPr>
          <p:spPr bwMode="auto">
            <a:xfrm>
              <a:off x="0" y="0"/>
              <a:ext cx="54864" cy="36099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Rectangle 3"/>
            <p:cNvSpPr>
              <a:spLocks noChangeArrowheads="1"/>
            </p:cNvSpPr>
            <p:nvPr/>
          </p:nvSpPr>
          <p:spPr bwMode="auto">
            <a:xfrm>
              <a:off x="21062" y="2842"/>
              <a:ext cx="12840" cy="6017"/>
            </a:xfrm>
            <a:prstGeom prst="rect">
              <a:avLst/>
            </a:prstGeom>
            <a:solidFill>
              <a:srgbClr val="4472C4"/>
            </a:solidFill>
            <a:ln w="12700">
              <a:solidFill>
                <a:srgbClr val="2F528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altLang="en-US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Child Alert System</a:t>
              </a:r>
              <a:endParaRPr kumimoji="0" lang="uk-UA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Rectangle 4"/>
            <p:cNvSpPr>
              <a:spLocks noChangeArrowheads="1"/>
            </p:cNvSpPr>
            <p:nvPr/>
          </p:nvSpPr>
          <p:spPr bwMode="auto">
            <a:xfrm>
              <a:off x="8053" y="13360"/>
              <a:ext cx="11135" cy="5496"/>
            </a:xfrm>
            <a:prstGeom prst="rect">
              <a:avLst/>
            </a:prstGeom>
            <a:solidFill>
              <a:srgbClr val="4472C4"/>
            </a:solidFill>
            <a:ln w="12700">
              <a:solidFill>
                <a:srgbClr val="2F528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Embedded System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35948" y="13244"/>
              <a:ext cx="11131" cy="5493"/>
            </a:xfrm>
            <a:prstGeom prst="rect">
              <a:avLst/>
            </a:prstGeom>
            <a:solidFill>
              <a:srgbClr val="4472C4"/>
            </a:solidFill>
            <a:ln w="12700">
              <a:solidFill>
                <a:srgbClr val="2F528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IoT Server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2084" y="23025"/>
              <a:ext cx="11131" cy="5493"/>
            </a:xfrm>
            <a:prstGeom prst="rect">
              <a:avLst/>
            </a:prstGeom>
            <a:solidFill>
              <a:srgbClr val="4472C4"/>
            </a:solidFill>
            <a:ln w="12700">
              <a:solidFill>
                <a:srgbClr val="2F528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Hardware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16771" y="23025"/>
              <a:ext cx="11132" cy="5493"/>
            </a:xfrm>
            <a:prstGeom prst="rect">
              <a:avLst/>
            </a:prstGeom>
            <a:solidFill>
              <a:srgbClr val="4472C4"/>
            </a:solidFill>
            <a:ln w="12700">
              <a:solidFill>
                <a:srgbClr val="2F528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Software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852" y="31030"/>
              <a:ext cx="8434" cy="4311"/>
            </a:xfrm>
            <a:prstGeom prst="rect">
              <a:avLst/>
            </a:prstGeom>
            <a:solidFill>
              <a:srgbClr val="4472C4"/>
            </a:solidFill>
            <a:ln w="12700">
              <a:solidFill>
                <a:srgbClr val="2F528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Sensors</a:t>
              </a:r>
              <a:endPara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endParaRP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11749" y="31028"/>
              <a:ext cx="8433" cy="4316"/>
            </a:xfrm>
            <a:prstGeom prst="rect">
              <a:avLst/>
            </a:prstGeom>
            <a:solidFill>
              <a:srgbClr val="4472C4"/>
            </a:solidFill>
            <a:ln w="12700">
              <a:solidFill>
                <a:srgbClr val="2F528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Wireless Hardware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Straight Arrow Connector 14"/>
            <p:cNvSpPr>
              <a:spLocks noChangeShapeType="1"/>
            </p:cNvSpPr>
            <p:nvPr/>
          </p:nvSpPr>
          <p:spPr bwMode="auto">
            <a:xfrm rot="5400000">
              <a:off x="18301" y="4179"/>
              <a:ext cx="4501" cy="13861"/>
            </a:xfrm>
            <a:prstGeom prst="bentConnector3">
              <a:avLst>
                <a:gd name="adj1" fmla="val 50000"/>
              </a:avLst>
            </a:prstGeom>
            <a:noFill/>
            <a:ln w="1270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Straight Arrow Connector 14"/>
            <p:cNvSpPr>
              <a:spLocks noChangeShapeType="1"/>
            </p:cNvSpPr>
            <p:nvPr/>
          </p:nvSpPr>
          <p:spPr bwMode="auto">
            <a:xfrm rot="16200000" flipH="1">
              <a:off x="32305" y="4036"/>
              <a:ext cx="4385" cy="14031"/>
            </a:xfrm>
            <a:prstGeom prst="bentConnector3">
              <a:avLst>
                <a:gd name="adj1" fmla="val 50000"/>
              </a:avLst>
            </a:prstGeom>
            <a:noFill/>
            <a:ln w="1270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Straight Arrow Connector 14"/>
            <p:cNvSpPr>
              <a:spLocks noChangeShapeType="1"/>
            </p:cNvSpPr>
            <p:nvPr/>
          </p:nvSpPr>
          <p:spPr bwMode="auto">
            <a:xfrm rot="5400000">
              <a:off x="8551" y="17955"/>
              <a:ext cx="4169" cy="5971"/>
            </a:xfrm>
            <a:prstGeom prst="bentConnector3">
              <a:avLst>
                <a:gd name="adj1" fmla="val 50000"/>
              </a:avLst>
            </a:prstGeom>
            <a:noFill/>
            <a:ln w="1270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Straight Arrow Connector 14"/>
            <p:cNvSpPr>
              <a:spLocks noChangeShapeType="1"/>
            </p:cNvSpPr>
            <p:nvPr/>
          </p:nvSpPr>
          <p:spPr bwMode="auto">
            <a:xfrm rot="16200000" flipH="1">
              <a:off x="15894" y="16583"/>
              <a:ext cx="4169" cy="8716"/>
            </a:xfrm>
            <a:prstGeom prst="bentConnector3">
              <a:avLst>
                <a:gd name="adj1" fmla="val 50000"/>
              </a:avLst>
            </a:prstGeom>
            <a:noFill/>
            <a:ln w="1270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Straight Arrow Connector 14"/>
            <p:cNvSpPr>
              <a:spLocks noChangeShapeType="1"/>
            </p:cNvSpPr>
            <p:nvPr/>
          </p:nvSpPr>
          <p:spPr bwMode="auto">
            <a:xfrm rot="16200000" flipH="1">
              <a:off x="9714" y="25615"/>
              <a:ext cx="2510" cy="8316"/>
            </a:xfrm>
            <a:prstGeom prst="bentConnector3">
              <a:avLst>
                <a:gd name="adj1" fmla="val 50000"/>
              </a:avLst>
            </a:prstGeom>
            <a:noFill/>
            <a:ln w="1270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Straight Arrow Connector 14"/>
            <p:cNvSpPr>
              <a:spLocks noChangeShapeType="1"/>
            </p:cNvSpPr>
            <p:nvPr/>
          </p:nvSpPr>
          <p:spPr bwMode="auto">
            <a:xfrm rot="5400000">
              <a:off x="4341" y="28560"/>
              <a:ext cx="2511" cy="2427"/>
            </a:xfrm>
            <a:prstGeom prst="bentConnector3">
              <a:avLst>
                <a:gd name="adj1" fmla="val 50000"/>
              </a:avLst>
            </a:prstGeom>
            <a:noFill/>
            <a:ln w="1270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36033" y="23190"/>
              <a:ext cx="11131" cy="5486"/>
            </a:xfrm>
            <a:prstGeom prst="rect">
              <a:avLst/>
            </a:prstGeom>
            <a:solidFill>
              <a:srgbClr val="4472C4"/>
            </a:solidFill>
            <a:ln w="12700">
              <a:solidFill>
                <a:srgbClr val="2F528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         SNS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cxnSp>
        <p:nvCxnSpPr>
          <p:cNvPr id="26" name="Straight Arrow Connector 25"/>
          <p:cNvCxnSpPr>
            <a:stCxn id="10" idx="2"/>
            <a:endCxn id="21" idx="0"/>
          </p:cNvCxnSpPr>
          <p:nvPr/>
        </p:nvCxnSpPr>
        <p:spPr>
          <a:xfrm>
            <a:off x="6449534" y="3750479"/>
            <a:ext cx="11333" cy="601578"/>
          </a:xfrm>
          <a:prstGeom prst="straightConnector1">
            <a:avLst/>
          </a:prstGeom>
          <a:noFill/>
          <a:ln w="1270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361599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Relationship Diagram</a:t>
            </a:r>
          </a:p>
        </p:txBody>
      </p:sp>
      <p:sp>
        <p:nvSpPr>
          <p:cNvPr id="3" name="Rectangle 18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24" name="Canvas 69"/>
          <p:cNvGrpSpPr/>
          <p:nvPr/>
        </p:nvGrpSpPr>
        <p:grpSpPr>
          <a:xfrm>
            <a:off x="533400" y="1886045"/>
            <a:ext cx="7772400" cy="3752755"/>
            <a:chOff x="0" y="0"/>
            <a:chExt cx="5769610" cy="2635909"/>
          </a:xfrm>
        </p:grpSpPr>
        <p:sp>
          <p:nvSpPr>
            <p:cNvPr id="25" name="Rectangle 24"/>
            <p:cNvSpPr/>
            <p:nvPr/>
          </p:nvSpPr>
          <p:spPr>
            <a:xfrm>
              <a:off x="0" y="0"/>
              <a:ext cx="5769610" cy="2635885"/>
            </a:xfrm>
            <a:prstGeom prst="rect">
              <a:avLst/>
            </a:prstGeom>
          </p:spPr>
        </p:sp>
        <p:sp>
          <p:nvSpPr>
            <p:cNvPr id="26" name="Text Box 34"/>
            <p:cNvSpPr txBox="1"/>
            <p:nvPr/>
          </p:nvSpPr>
          <p:spPr>
            <a:xfrm>
              <a:off x="3757095" y="35999"/>
              <a:ext cx="1274474" cy="634889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ea typeface="Calibri"/>
                  <a:cs typeface="Microsoft Uighur"/>
                </a:rPr>
                <a:t>Child</a:t>
              </a:r>
            </a:p>
          </p:txBody>
        </p:sp>
        <p:sp>
          <p:nvSpPr>
            <p:cNvPr id="27" name="Text Box 4"/>
            <p:cNvSpPr txBox="1"/>
            <p:nvPr/>
          </p:nvSpPr>
          <p:spPr>
            <a:xfrm>
              <a:off x="3804502" y="1220437"/>
              <a:ext cx="1274445" cy="634365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>
                  <a:effectLst/>
                  <a:latin typeface="Times New Roman"/>
                  <a:ea typeface="Calibri"/>
                </a:rPr>
                <a:t>Driver</a:t>
              </a:r>
              <a:endParaRPr lang="en-US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28" name="Text Box 4"/>
            <p:cNvSpPr txBox="1"/>
            <p:nvPr/>
          </p:nvSpPr>
          <p:spPr>
            <a:xfrm>
              <a:off x="180037" y="694532"/>
              <a:ext cx="1274445" cy="634365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>
                  <a:effectLst/>
                  <a:latin typeface="Times New Roman"/>
                  <a:ea typeface="Calibri"/>
                </a:rPr>
                <a:t>Embedded System</a:t>
              </a:r>
              <a:endParaRPr lang="en-US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29" name="Text Box 4"/>
            <p:cNvSpPr txBox="1"/>
            <p:nvPr/>
          </p:nvSpPr>
          <p:spPr>
            <a:xfrm>
              <a:off x="1932994" y="2002179"/>
              <a:ext cx="1274445" cy="633730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>
                  <a:effectLst/>
                  <a:latin typeface="Times New Roman"/>
                  <a:ea typeface="Calibri"/>
                </a:rPr>
                <a:t>AWS IoT </a:t>
              </a:r>
              <a:endParaRPr lang="en-US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30" name="Text Box 4"/>
            <p:cNvSpPr txBox="1"/>
            <p:nvPr/>
          </p:nvSpPr>
          <p:spPr>
            <a:xfrm>
              <a:off x="1956683" y="694602"/>
              <a:ext cx="1274445" cy="633730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>
                  <a:effectLst/>
                  <a:latin typeface="Times New Roman"/>
                  <a:ea typeface="Calibri"/>
                </a:rPr>
                <a:t>Sensors</a:t>
              </a:r>
              <a:endParaRPr lang="en-US" sz="12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31" name="Straight Connector 30"/>
            <p:cNvCxnSpPr/>
            <p:nvPr/>
          </p:nvCxnSpPr>
          <p:spPr>
            <a:xfrm flipV="1">
              <a:off x="1454482" y="1011467"/>
              <a:ext cx="502201" cy="24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50"/>
            <p:cNvCxnSpPr/>
            <p:nvPr/>
          </p:nvCxnSpPr>
          <p:spPr>
            <a:xfrm rot="16200000" flipH="1">
              <a:off x="880054" y="1266103"/>
              <a:ext cx="990147" cy="1115734"/>
            </a:xfrm>
            <a:prstGeom prst="bentConnector2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50"/>
            <p:cNvCxnSpPr/>
            <p:nvPr/>
          </p:nvCxnSpPr>
          <p:spPr>
            <a:xfrm flipV="1">
              <a:off x="3231128" y="353444"/>
              <a:ext cx="525967" cy="658023"/>
            </a:xfrm>
            <a:prstGeom prst="bentConnector3">
              <a:avLst>
                <a:gd name="adj1" fmla="val 55405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50"/>
            <p:cNvCxnSpPr/>
            <p:nvPr/>
          </p:nvCxnSpPr>
          <p:spPr>
            <a:xfrm>
              <a:off x="3231128" y="1011467"/>
              <a:ext cx="573374" cy="526153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Text Box 43"/>
            <p:cNvSpPr txBox="1"/>
            <p:nvPr/>
          </p:nvSpPr>
          <p:spPr>
            <a:xfrm>
              <a:off x="3505989" y="841399"/>
              <a:ext cx="691723" cy="255842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 dirty="0">
                  <a:effectLst/>
                  <a:ea typeface="Calibri"/>
                  <a:cs typeface="Microsoft Uighur"/>
                </a:rPr>
                <a:t>Monitor</a:t>
              </a:r>
            </a:p>
          </p:txBody>
        </p:sp>
        <p:sp>
          <p:nvSpPr>
            <p:cNvPr id="36" name="Text Box 23"/>
            <p:cNvSpPr txBox="1"/>
            <p:nvPr/>
          </p:nvSpPr>
          <p:spPr>
            <a:xfrm>
              <a:off x="1388146" y="750770"/>
              <a:ext cx="691515" cy="25527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>
                  <a:effectLst/>
                  <a:latin typeface="Times New Roman"/>
                  <a:ea typeface="Calibri"/>
                </a:rPr>
                <a:t>Monitor</a:t>
              </a:r>
              <a:endParaRPr lang="en-US" sz="12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1871196" y="963228"/>
              <a:ext cx="0" cy="910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1496380" y="963499"/>
              <a:ext cx="0" cy="9080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1562352" y="964141"/>
              <a:ext cx="0" cy="9017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H="1">
              <a:off x="1893999" y="940156"/>
              <a:ext cx="62684" cy="9016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H="1" flipV="1">
              <a:off x="1893999" y="1024929"/>
              <a:ext cx="62684" cy="6801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H="1" flipV="1">
              <a:off x="3683624" y="353150"/>
              <a:ext cx="62230" cy="6794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>
            <a:xfrm>
              <a:off x="3539155" y="294909"/>
              <a:ext cx="126288" cy="11841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cxnSp>
          <p:nvCxnSpPr>
            <p:cNvPr id="44" name="Straight Connector 50"/>
            <p:cNvCxnSpPr/>
            <p:nvPr/>
          </p:nvCxnSpPr>
          <p:spPr>
            <a:xfrm flipV="1">
              <a:off x="3207439" y="1854802"/>
              <a:ext cx="1234286" cy="464242"/>
            </a:xfrm>
            <a:prstGeom prst="bentConnector2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3327233" y="2281067"/>
              <a:ext cx="0" cy="8826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3271988" y="2279162"/>
              <a:ext cx="0" cy="9017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5400000">
              <a:off x="4440903" y="1860103"/>
              <a:ext cx="0" cy="889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5400000">
              <a:off x="4440586" y="1939160"/>
              <a:ext cx="0" cy="8826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Oval 48"/>
            <p:cNvSpPr/>
            <p:nvPr/>
          </p:nvSpPr>
          <p:spPr>
            <a:xfrm>
              <a:off x="3591233" y="1466928"/>
              <a:ext cx="125730" cy="11811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0" name="Text Box 23"/>
            <p:cNvSpPr txBox="1"/>
            <p:nvPr/>
          </p:nvSpPr>
          <p:spPr>
            <a:xfrm>
              <a:off x="715166" y="2359378"/>
              <a:ext cx="1336311" cy="251287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>
                  <a:effectLst/>
                  <a:latin typeface="Times New Roman"/>
                  <a:ea typeface="Calibri"/>
                </a:rPr>
                <a:t>Communicates with</a:t>
              </a:r>
              <a:endParaRPr lang="en-US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51" name="Text Box 23"/>
            <p:cNvSpPr txBox="1"/>
            <p:nvPr/>
          </p:nvSpPr>
          <p:spPr>
            <a:xfrm>
              <a:off x="3638611" y="2372237"/>
              <a:ext cx="559101" cy="25463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>
                  <a:effectLst/>
                  <a:latin typeface="Times New Roman"/>
                  <a:ea typeface="Calibri"/>
                </a:rPr>
                <a:t>Alerts</a:t>
              </a:r>
              <a:endParaRPr lang="en-US" sz="12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52" name="Straight Connector 51"/>
            <p:cNvCxnSpPr/>
            <p:nvPr/>
          </p:nvCxnSpPr>
          <p:spPr>
            <a:xfrm>
              <a:off x="3235866" y="926964"/>
              <a:ext cx="52070" cy="889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V="1">
              <a:off x="3235866" y="1011419"/>
              <a:ext cx="52070" cy="7683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1826829" y="2279179"/>
              <a:ext cx="0" cy="9017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1892869" y="2279814"/>
              <a:ext cx="0" cy="8953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824200" y="1334419"/>
              <a:ext cx="0" cy="8953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823883" y="1413457"/>
              <a:ext cx="0" cy="889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3338746" y="964783"/>
              <a:ext cx="0" cy="8953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3764562" y="1492123"/>
              <a:ext cx="0" cy="8889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H="1">
              <a:off x="3683624" y="268695"/>
              <a:ext cx="62230" cy="8953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63486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Selection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2"/>
          </p:nvPr>
        </p:nvSpPr>
        <p:spPr>
          <a:xfrm>
            <a:off x="457200" y="1295400"/>
            <a:ext cx="8229600" cy="4876800"/>
          </a:xfrm>
        </p:spPr>
        <p:txBody>
          <a:bodyPr>
            <a:normAutofit/>
          </a:bodyPr>
          <a:lstStyle/>
          <a:p>
            <a:r>
              <a:rPr lang="en-US" dirty="0"/>
              <a:t>Arduino Nano 33 IoT selected as embedded system processor</a:t>
            </a:r>
          </a:p>
          <a:p>
            <a:pPr lvl="1"/>
            <a:r>
              <a:rPr lang="en-US" dirty="0"/>
              <a:t>Contains onboard Wi-Fi/Bluetooth module</a:t>
            </a:r>
          </a:p>
          <a:p>
            <a:r>
              <a:rPr lang="en-US" dirty="0"/>
              <a:t>3-wire strain gauges</a:t>
            </a:r>
          </a:p>
          <a:p>
            <a:pPr lvl="1"/>
            <a:r>
              <a:rPr lang="en-US" dirty="0"/>
              <a:t>Used in pairs to monitor driver and child</a:t>
            </a:r>
          </a:p>
          <a:p>
            <a:pPr lvl="1"/>
            <a:r>
              <a:rPr lang="en-US" dirty="0"/>
              <a:t>Generates a voltage differential when force is applied</a:t>
            </a:r>
          </a:p>
          <a:p>
            <a:r>
              <a:rPr lang="en-US" dirty="0"/>
              <a:t>HX711 ADC board</a:t>
            </a:r>
          </a:p>
          <a:p>
            <a:pPr lvl="1"/>
            <a:r>
              <a:rPr lang="en-US" dirty="0"/>
              <a:t>Combines strain gauges in Wheatstone bridge</a:t>
            </a:r>
          </a:p>
          <a:p>
            <a:pPr lvl="1"/>
            <a:r>
              <a:rPr lang="en-US" dirty="0"/>
              <a:t>24-bit ADC communicates with Arduino</a:t>
            </a:r>
          </a:p>
          <a:p>
            <a:pPr lvl="1"/>
            <a:r>
              <a:rPr lang="en-US" dirty="0"/>
              <a:t>Allows Arduino to read voltage difference from strain gauges</a:t>
            </a:r>
          </a:p>
        </p:txBody>
      </p:sp>
    </p:spTree>
    <p:extLst>
      <p:ext uri="{BB962C8B-B14F-4D97-AF65-F5344CB8AC3E}">
        <p14:creationId xmlns:p14="http://schemas.microsoft.com/office/powerpoint/2010/main" val="3066971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Detailed System Diagram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4419600" y="4572000"/>
            <a:ext cx="1712000" cy="812867"/>
          </a:xfrm>
          <a:prstGeom prst="rect">
            <a:avLst/>
          </a:prstGeom>
          <a:solidFill>
            <a:srgbClr val="4472C4"/>
          </a:solidFill>
          <a:ln w="12700">
            <a:solidFill>
              <a:srgbClr val="2F528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Embedded System</a:t>
            </a:r>
            <a:endParaRPr kumimoji="0" lang="uk-UA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4419600" y="2514599"/>
            <a:ext cx="1712000" cy="812867"/>
          </a:xfrm>
          <a:prstGeom prst="rect">
            <a:avLst/>
          </a:prstGeom>
          <a:solidFill>
            <a:srgbClr val="4472C4"/>
          </a:solidFill>
          <a:ln w="12700">
            <a:solidFill>
              <a:srgbClr val="2F528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PC Console</a:t>
            </a:r>
            <a:endParaRPr kumimoji="0" lang="uk-UA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4419600" y="1219199"/>
            <a:ext cx="1712000" cy="812867"/>
          </a:xfrm>
          <a:prstGeom prst="rect">
            <a:avLst/>
          </a:prstGeom>
          <a:solidFill>
            <a:srgbClr val="4472C4"/>
          </a:solidFill>
          <a:ln w="12700">
            <a:solidFill>
              <a:srgbClr val="2F528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AWS</a:t>
            </a:r>
            <a:r>
              <a:rPr kumimoji="0" lang="en-US" altLang="en-US" sz="12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IoT</a:t>
            </a:r>
            <a:endParaRPr kumimoji="0" lang="uk-UA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2" name="Straight Arrow Connector 11"/>
          <p:cNvCxnSpPr>
            <a:stCxn id="9" idx="0"/>
            <a:endCxn id="10" idx="2"/>
          </p:cNvCxnSpPr>
          <p:nvPr/>
        </p:nvCxnSpPr>
        <p:spPr>
          <a:xfrm flipV="1">
            <a:off x="5275600" y="2032066"/>
            <a:ext cx="0" cy="4825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7118230" y="1219199"/>
            <a:ext cx="1712000" cy="812867"/>
          </a:xfrm>
          <a:prstGeom prst="rect">
            <a:avLst/>
          </a:prstGeom>
          <a:solidFill>
            <a:srgbClr val="4472C4"/>
          </a:solidFill>
          <a:ln w="12700">
            <a:solidFill>
              <a:srgbClr val="2F528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AWS</a:t>
            </a:r>
            <a:r>
              <a:rPr kumimoji="0" lang="en-US" altLang="en-US" sz="12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SNS</a:t>
            </a:r>
            <a:endParaRPr kumimoji="0" lang="uk-UA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6" name="Straight Arrow Connector 15"/>
          <p:cNvCxnSpPr>
            <a:stCxn id="10" idx="3"/>
            <a:endCxn id="15" idx="1"/>
          </p:cNvCxnSpPr>
          <p:nvPr/>
        </p:nvCxnSpPr>
        <p:spPr>
          <a:xfrm>
            <a:off x="6131600" y="1625633"/>
            <a:ext cx="98663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9" name="Picture 18"/>
          <p:cNvPicPr/>
          <p:nvPr/>
        </p:nvPicPr>
        <p:blipFill>
          <a:blip r:embed="rId2"/>
          <a:stretch>
            <a:fillRect/>
          </a:stretch>
        </p:blipFill>
        <p:spPr>
          <a:xfrm>
            <a:off x="33031" y="3556067"/>
            <a:ext cx="3879047" cy="2590800"/>
          </a:xfrm>
          <a:prstGeom prst="rect">
            <a:avLst/>
          </a:prstGeom>
        </p:spPr>
      </p:pic>
      <p:cxnSp>
        <p:nvCxnSpPr>
          <p:cNvPr id="22" name="Straight Arrow Connector 21"/>
          <p:cNvCxnSpPr/>
          <p:nvPr/>
        </p:nvCxnSpPr>
        <p:spPr>
          <a:xfrm>
            <a:off x="3810000" y="3505200"/>
            <a:ext cx="615351" cy="1066800"/>
          </a:xfrm>
          <a:prstGeom prst="straightConnector1">
            <a:avLst/>
          </a:prstGeom>
          <a:ln>
            <a:prstDash val="dash"/>
            <a:tailEnd type="none" w="sm" len="sm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3810000" y="5384867"/>
            <a:ext cx="615351" cy="762000"/>
          </a:xfrm>
          <a:prstGeom prst="straightConnector1">
            <a:avLst/>
          </a:prstGeom>
          <a:ln>
            <a:prstDash val="dash"/>
            <a:tailEnd type="none" w="sm" len="sm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33031" y="3505200"/>
            <a:ext cx="3776969" cy="26416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reeform 59"/>
          <p:cNvSpPr/>
          <p:nvPr/>
        </p:nvSpPr>
        <p:spPr>
          <a:xfrm rot="16200000">
            <a:off x="4566596" y="3561469"/>
            <a:ext cx="1244534" cy="776525"/>
          </a:xfrm>
          <a:custGeom>
            <a:avLst/>
            <a:gdLst>
              <a:gd name="connsiteX0" fmla="*/ 0 w 2846717"/>
              <a:gd name="connsiteY0" fmla="*/ 759133 h 776523"/>
              <a:gd name="connsiteX1" fmla="*/ 914400 w 2846717"/>
              <a:gd name="connsiteY1" fmla="*/ 69020 h 776523"/>
              <a:gd name="connsiteX2" fmla="*/ 1595887 w 2846717"/>
              <a:gd name="connsiteY2" fmla="*/ 776386 h 776523"/>
              <a:gd name="connsiteX3" fmla="*/ 2329132 w 2846717"/>
              <a:gd name="connsiteY3" fmla="*/ 9 h 776523"/>
              <a:gd name="connsiteX4" fmla="*/ 2846717 w 2846717"/>
              <a:gd name="connsiteY4" fmla="*/ 759133 h 776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6717" h="776523">
                <a:moveTo>
                  <a:pt x="0" y="759133"/>
                </a:moveTo>
                <a:cubicBezTo>
                  <a:pt x="324209" y="412639"/>
                  <a:pt x="648419" y="66145"/>
                  <a:pt x="914400" y="69020"/>
                </a:cubicBezTo>
                <a:cubicBezTo>
                  <a:pt x="1180381" y="71895"/>
                  <a:pt x="1360098" y="787888"/>
                  <a:pt x="1595887" y="776386"/>
                </a:cubicBezTo>
                <a:cubicBezTo>
                  <a:pt x="1831676" y="764884"/>
                  <a:pt x="2120660" y="2884"/>
                  <a:pt x="2329132" y="9"/>
                </a:cubicBezTo>
                <a:cubicBezTo>
                  <a:pt x="2537604" y="-2866"/>
                  <a:pt x="2704381" y="651303"/>
                  <a:pt x="2846717" y="759133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5638800" y="3657600"/>
            <a:ext cx="77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Wi-Fi</a:t>
            </a:r>
          </a:p>
        </p:txBody>
      </p:sp>
      <p:sp>
        <p:nvSpPr>
          <p:cNvPr id="62" name="Freeform 61"/>
          <p:cNvSpPr/>
          <p:nvPr/>
        </p:nvSpPr>
        <p:spPr>
          <a:xfrm rot="5400000">
            <a:off x="7614595" y="2268946"/>
            <a:ext cx="1244534" cy="776525"/>
          </a:xfrm>
          <a:custGeom>
            <a:avLst/>
            <a:gdLst>
              <a:gd name="connsiteX0" fmla="*/ 0 w 2846717"/>
              <a:gd name="connsiteY0" fmla="*/ 759133 h 776523"/>
              <a:gd name="connsiteX1" fmla="*/ 914400 w 2846717"/>
              <a:gd name="connsiteY1" fmla="*/ 69020 h 776523"/>
              <a:gd name="connsiteX2" fmla="*/ 1595887 w 2846717"/>
              <a:gd name="connsiteY2" fmla="*/ 776386 h 776523"/>
              <a:gd name="connsiteX3" fmla="*/ 2329132 w 2846717"/>
              <a:gd name="connsiteY3" fmla="*/ 9 h 776523"/>
              <a:gd name="connsiteX4" fmla="*/ 2846717 w 2846717"/>
              <a:gd name="connsiteY4" fmla="*/ 759133 h 776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6717" h="776523">
                <a:moveTo>
                  <a:pt x="0" y="759133"/>
                </a:moveTo>
                <a:cubicBezTo>
                  <a:pt x="324209" y="412639"/>
                  <a:pt x="648419" y="66145"/>
                  <a:pt x="914400" y="69020"/>
                </a:cubicBezTo>
                <a:cubicBezTo>
                  <a:pt x="1180381" y="71895"/>
                  <a:pt x="1360098" y="787888"/>
                  <a:pt x="1595887" y="776386"/>
                </a:cubicBezTo>
                <a:cubicBezTo>
                  <a:pt x="1831676" y="764884"/>
                  <a:pt x="2120660" y="2884"/>
                  <a:pt x="2329132" y="9"/>
                </a:cubicBezTo>
                <a:cubicBezTo>
                  <a:pt x="2537604" y="-2866"/>
                  <a:pt x="2704381" y="651303"/>
                  <a:pt x="2846717" y="759133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7111041" y="2520350"/>
            <a:ext cx="68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SMS</a:t>
            </a:r>
          </a:p>
          <a:p>
            <a:r>
              <a:rPr lang="en-US" dirty="0"/>
              <a:t>Email</a:t>
            </a:r>
          </a:p>
        </p:txBody>
      </p:sp>
      <p:pic>
        <p:nvPicPr>
          <p:cNvPr id="7171" name="Picture 3" descr="C:\Users\ckatkins\AppData\Local\Microsoft\Windows\INetCache\IE\RW97ZABO\asus_padfone_infinity_android_phone_with_tablet_station_announced_2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9949" y="3279476"/>
            <a:ext cx="12573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3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Diagrams</a:t>
            </a:r>
          </a:p>
        </p:txBody>
      </p:sp>
      <p:sp>
        <p:nvSpPr>
          <p:cNvPr id="21" name="Flowchart: Connector 20"/>
          <p:cNvSpPr/>
          <p:nvPr/>
        </p:nvSpPr>
        <p:spPr>
          <a:xfrm>
            <a:off x="3456622" y="1752600"/>
            <a:ext cx="988695" cy="924560"/>
          </a:xfrm>
          <a:prstGeom prst="flowChartConnector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>
                <a:effectLst/>
                <a:ea typeface="Calibri"/>
                <a:cs typeface="Microsoft Uighur"/>
              </a:rPr>
              <a:t>Child Alert System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77277" y="1938020"/>
            <a:ext cx="1229360" cy="5327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>
                <a:effectLst/>
                <a:ea typeface="Calibri"/>
                <a:cs typeface="Microsoft Uighur"/>
              </a:rPr>
              <a:t>Sensors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693727" y="1935480"/>
            <a:ext cx="1240155" cy="52387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>
                <a:effectLst/>
                <a:ea typeface="Calibri"/>
                <a:cs typeface="Microsoft Uighur"/>
              </a:rPr>
              <a:t>Alert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306637" y="2193290"/>
            <a:ext cx="11671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4443412" y="2190750"/>
            <a:ext cx="12642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Box 2"/>
          <p:cNvSpPr txBox="1">
            <a:spLocks noChangeArrowheads="1"/>
          </p:cNvSpPr>
          <p:nvPr/>
        </p:nvSpPr>
        <p:spPr bwMode="auto">
          <a:xfrm>
            <a:off x="2487612" y="2068830"/>
            <a:ext cx="620395" cy="27432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>
                <a:effectLst/>
                <a:latin typeface="Times New Roman"/>
                <a:ea typeface="Calibri"/>
                <a:cs typeface="Microsoft Uighur"/>
              </a:rPr>
              <a:t>Input data</a:t>
            </a:r>
            <a:endParaRPr lang="en-US" sz="1100">
              <a:effectLst/>
              <a:latin typeface="Calibri"/>
              <a:ea typeface="Calibri"/>
              <a:cs typeface="Microsoft Uighur"/>
            </a:endParaRPr>
          </a:p>
        </p:txBody>
      </p:sp>
      <p:sp>
        <p:nvSpPr>
          <p:cNvPr id="27" name="Text Box 2"/>
          <p:cNvSpPr txBox="1">
            <a:spLocks noChangeArrowheads="1"/>
          </p:cNvSpPr>
          <p:nvPr/>
        </p:nvSpPr>
        <p:spPr bwMode="auto">
          <a:xfrm>
            <a:off x="4669472" y="2075180"/>
            <a:ext cx="678815" cy="27432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>
                <a:effectLst/>
                <a:latin typeface="Times New Roman"/>
                <a:ea typeface="Calibri"/>
                <a:cs typeface="Microsoft Uighur"/>
              </a:rPr>
              <a:t>Output data</a:t>
            </a:r>
            <a:endParaRPr lang="en-US" sz="1100">
              <a:effectLst/>
              <a:latin typeface="Calibri"/>
              <a:ea typeface="Calibri"/>
              <a:cs typeface="Microsoft Uighur"/>
            </a:endParaRPr>
          </a:p>
        </p:txBody>
      </p:sp>
      <p:sp>
        <p:nvSpPr>
          <p:cNvPr id="41" name="Text Box 83"/>
          <p:cNvSpPr txBox="1"/>
          <p:nvPr/>
        </p:nvSpPr>
        <p:spPr>
          <a:xfrm>
            <a:off x="1744656" y="5432425"/>
            <a:ext cx="657225" cy="26162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>
                <a:effectLst/>
                <a:latin typeface="Times New Roman"/>
                <a:ea typeface="Calibri"/>
                <a:cs typeface="Microsoft Uighur"/>
              </a:rPr>
              <a:t>Sensors</a:t>
            </a:r>
            <a:endParaRPr lang="en-US" sz="1100">
              <a:effectLst/>
              <a:ea typeface="Calibri"/>
              <a:cs typeface="Microsoft Uighur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237791" y="3869690"/>
            <a:ext cx="829310" cy="40068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>
                <a:effectLst/>
                <a:ea typeface="Calibri"/>
                <a:cs typeface="Microsoft Uighur"/>
              </a:rPr>
              <a:t>Alert</a:t>
            </a:r>
          </a:p>
        </p:txBody>
      </p:sp>
      <p:sp>
        <p:nvSpPr>
          <p:cNvPr id="43" name="Flowchart: Connector 42"/>
          <p:cNvSpPr/>
          <p:nvPr/>
        </p:nvSpPr>
        <p:spPr>
          <a:xfrm>
            <a:off x="3572186" y="5264150"/>
            <a:ext cx="1077595" cy="82931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>
                <a:effectLst/>
                <a:ea typeface="Calibri"/>
                <a:cs typeface="Microsoft Uighur"/>
              </a:rPr>
              <a:t>Embedded System</a:t>
            </a:r>
            <a:endParaRPr lang="en-US" sz="1100">
              <a:effectLst/>
              <a:ea typeface="Calibri"/>
              <a:cs typeface="Microsoft Uighur"/>
            </a:endParaRPr>
          </a:p>
        </p:txBody>
      </p:sp>
      <p:sp>
        <p:nvSpPr>
          <p:cNvPr id="44" name="Flowchart: Connector 43"/>
          <p:cNvSpPr/>
          <p:nvPr/>
        </p:nvSpPr>
        <p:spPr>
          <a:xfrm>
            <a:off x="2982271" y="3761740"/>
            <a:ext cx="890270" cy="700405"/>
          </a:xfrm>
          <a:prstGeom prst="flowChartConnecto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>
                <a:effectLst/>
                <a:latin typeface="Times New Roman"/>
                <a:ea typeface="Calibri"/>
                <a:cs typeface="Microsoft Uighur"/>
              </a:rPr>
              <a:t>AWS IoT</a:t>
            </a:r>
            <a:endParaRPr lang="en-US" sz="1100">
              <a:effectLst/>
              <a:ea typeface="Calibri"/>
              <a:cs typeface="Microsoft Uighur"/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 flipV="1">
            <a:off x="3873176" y="4062095"/>
            <a:ext cx="1325880" cy="6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 Box 2"/>
          <p:cNvSpPr txBox="1">
            <a:spLocks noChangeArrowheads="1"/>
          </p:cNvSpPr>
          <p:nvPr/>
        </p:nvSpPr>
        <p:spPr bwMode="auto">
          <a:xfrm>
            <a:off x="4029386" y="3924935"/>
            <a:ext cx="783590" cy="25463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>
                <a:effectLst/>
                <a:latin typeface="Times New Roman"/>
                <a:ea typeface="Calibri"/>
                <a:cs typeface="Microsoft Uighur"/>
              </a:rPr>
              <a:t>Send an Alert</a:t>
            </a:r>
            <a:endParaRPr lang="en-US" sz="1100">
              <a:effectLst/>
              <a:latin typeface="Calibri"/>
              <a:ea typeface="Calibri"/>
              <a:cs typeface="Microsoft Uighur"/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2403151" y="5563235"/>
            <a:ext cx="1155700" cy="45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 Box 2"/>
          <p:cNvSpPr txBox="1">
            <a:spLocks noChangeArrowheads="1"/>
          </p:cNvSpPr>
          <p:nvPr/>
        </p:nvSpPr>
        <p:spPr bwMode="auto">
          <a:xfrm>
            <a:off x="2593016" y="5460365"/>
            <a:ext cx="789305" cy="2286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>
                <a:effectLst/>
                <a:latin typeface="Times New Roman"/>
                <a:ea typeface="Calibri"/>
                <a:cs typeface="Microsoft Uighur"/>
              </a:rPr>
              <a:t>Sensor Status</a:t>
            </a:r>
            <a:endParaRPr lang="en-US" sz="1100">
              <a:effectLst/>
              <a:latin typeface="Calibri"/>
              <a:ea typeface="Calibri"/>
              <a:cs typeface="Microsoft Uighur"/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 flipH="1" flipV="1">
            <a:off x="3650926" y="4408805"/>
            <a:ext cx="306705" cy="868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 Box 97"/>
          <p:cNvSpPr txBox="1"/>
          <p:nvPr/>
        </p:nvSpPr>
        <p:spPr>
          <a:xfrm>
            <a:off x="3382956" y="4728845"/>
            <a:ext cx="874395" cy="261620"/>
          </a:xfrm>
          <a:prstGeom prst="rect">
            <a:avLst/>
          </a:prstGeom>
          <a:solidFill>
            <a:sysClr val="window" lastClr="FFFFFF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>
                <a:effectLst/>
                <a:latin typeface="Times New Roman"/>
                <a:ea typeface="Calibri"/>
                <a:cs typeface="Microsoft Uighur"/>
              </a:rPr>
              <a:t>Send an Alert</a:t>
            </a:r>
            <a:endParaRPr lang="en-US" sz="1100">
              <a:effectLst/>
              <a:latin typeface="Calibri"/>
              <a:ea typeface="Calibri"/>
              <a:cs typeface="Microsoft Uighur"/>
            </a:endParaRPr>
          </a:p>
        </p:txBody>
      </p:sp>
      <p:sp>
        <p:nvSpPr>
          <p:cNvPr id="51" name="Text Box 2"/>
          <p:cNvSpPr txBox="1">
            <a:spLocks noChangeArrowheads="1"/>
          </p:cNvSpPr>
          <p:nvPr/>
        </p:nvSpPr>
        <p:spPr bwMode="auto">
          <a:xfrm>
            <a:off x="1255867" y="1328468"/>
            <a:ext cx="977577" cy="4572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effectLst/>
                <a:latin typeface="Times New Roman"/>
                <a:ea typeface="Calibri"/>
                <a:cs typeface="Microsoft Uighur"/>
              </a:rPr>
              <a:t>Level 0</a:t>
            </a:r>
            <a:endParaRPr lang="en-US" sz="2800" dirty="0">
              <a:effectLst/>
              <a:latin typeface="Calibri"/>
              <a:ea typeface="Calibri"/>
              <a:cs typeface="Microsoft Uighur"/>
            </a:endParaRPr>
          </a:p>
        </p:txBody>
      </p:sp>
      <p:sp>
        <p:nvSpPr>
          <p:cNvPr id="52" name="Text Box 2"/>
          <p:cNvSpPr txBox="1">
            <a:spLocks noChangeArrowheads="1"/>
          </p:cNvSpPr>
          <p:nvPr/>
        </p:nvSpPr>
        <p:spPr bwMode="auto">
          <a:xfrm>
            <a:off x="1203168" y="3304540"/>
            <a:ext cx="977577" cy="4572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effectLst/>
                <a:latin typeface="Times New Roman"/>
                <a:ea typeface="Calibri"/>
                <a:cs typeface="Microsoft Uighur"/>
              </a:rPr>
              <a:t>Level 1</a:t>
            </a:r>
            <a:endParaRPr lang="en-US" sz="2800" dirty="0">
              <a:effectLst/>
              <a:latin typeface="Calibri"/>
              <a:ea typeface="Calibri"/>
              <a:cs typeface="Microsoft Uighur"/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 flipH="1">
            <a:off x="2987668" y="2349500"/>
            <a:ext cx="395289" cy="1384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>
            <a:off x="4029386" y="2343150"/>
            <a:ext cx="506731" cy="1526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5544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Methodology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2"/>
          </p:nvPr>
        </p:nvSpPr>
        <p:spPr>
          <a:xfrm>
            <a:off x="457200" y="1295400"/>
            <a:ext cx="8229600" cy="4876800"/>
          </a:xfrm>
        </p:spPr>
        <p:txBody>
          <a:bodyPr>
            <a:normAutofit/>
          </a:bodyPr>
          <a:lstStyle/>
          <a:p>
            <a:r>
              <a:rPr lang="en-US" dirty="0"/>
              <a:t>Project used the Agile methodology throughout development</a:t>
            </a:r>
          </a:p>
          <a:p>
            <a:r>
              <a:rPr lang="en-US" dirty="0"/>
              <a:t>Project was divided into three phases:</a:t>
            </a:r>
          </a:p>
          <a:p>
            <a:pPr lvl="1"/>
            <a:r>
              <a:rPr lang="en-US" dirty="0"/>
              <a:t>Identify system and subsystem requirements</a:t>
            </a:r>
          </a:p>
          <a:p>
            <a:pPr lvl="2"/>
            <a:r>
              <a:rPr lang="en-US" dirty="0"/>
              <a:t>Includes choosing hardware and programming languages</a:t>
            </a:r>
          </a:p>
          <a:p>
            <a:pPr lvl="1"/>
            <a:r>
              <a:rPr lang="en-US" dirty="0"/>
              <a:t>Subsystem design, implementation, and testing</a:t>
            </a:r>
          </a:p>
          <a:p>
            <a:pPr lvl="1"/>
            <a:r>
              <a:rPr lang="en-US" dirty="0"/>
              <a:t>System integration and testing</a:t>
            </a:r>
          </a:p>
          <a:p>
            <a:r>
              <a:rPr lang="en-US" dirty="0"/>
              <a:t>Short weekly meetings held to discuss problems, design, and progress</a:t>
            </a:r>
          </a:p>
        </p:txBody>
      </p:sp>
    </p:spTree>
    <p:extLst>
      <p:ext uri="{BB962C8B-B14F-4D97-AF65-F5344CB8AC3E}">
        <p14:creationId xmlns:p14="http://schemas.microsoft.com/office/powerpoint/2010/main" val="9283248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1045</TotalTime>
  <Words>1518</Words>
  <Application>Microsoft Office PowerPoint</Application>
  <PresentationFormat>On-screen Show (4:3)</PresentationFormat>
  <Paragraphs>206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Bookman Old Style</vt:lpstr>
      <vt:lpstr>Calibri</vt:lpstr>
      <vt:lpstr>Gill Sans MT</vt:lpstr>
      <vt:lpstr>Times New Roman</vt:lpstr>
      <vt:lpstr>Wingdings</vt:lpstr>
      <vt:lpstr>Wingdings 3</vt:lpstr>
      <vt:lpstr>Origin</vt:lpstr>
      <vt:lpstr>Car Child Seat Alert System</vt:lpstr>
      <vt:lpstr>Overview</vt:lpstr>
      <vt:lpstr>Concept</vt:lpstr>
      <vt:lpstr>System Design</vt:lpstr>
      <vt:lpstr>Entity Relationship Diagram</vt:lpstr>
      <vt:lpstr>Hardware Selection</vt:lpstr>
      <vt:lpstr>Detailed System Diagram</vt:lpstr>
      <vt:lpstr>Data Flow Diagrams</vt:lpstr>
      <vt:lpstr>Design Methodology</vt:lpstr>
      <vt:lpstr>Requirements</vt:lpstr>
      <vt:lpstr>Requirements</vt:lpstr>
      <vt:lpstr>Requirements</vt:lpstr>
      <vt:lpstr>Testing Plan</vt:lpstr>
      <vt:lpstr>Embedded System Testing</vt:lpstr>
      <vt:lpstr>Backend System Testing</vt:lpstr>
      <vt:lpstr>System Testing and 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Hardware and Embedded Security in the Context of Internet of Things</dc:title>
  <dc:creator>ckatkins</dc:creator>
  <cp:lastModifiedBy>Trishok K.</cp:lastModifiedBy>
  <cp:revision>126</cp:revision>
  <dcterms:created xsi:type="dcterms:W3CDTF">2017-06-06T01:18:48Z</dcterms:created>
  <dcterms:modified xsi:type="dcterms:W3CDTF">2019-12-06T01:07:57Z</dcterms:modified>
</cp:coreProperties>
</file>