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2860000" cy="27432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lvl1pPr>
    <a:lvl2pPr marL="0" marR="0" indent="1358332"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lvl2pPr>
    <a:lvl3pPr marL="0" marR="0" indent="2716665"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lvl3pPr>
    <a:lvl4pPr marL="0" marR="0" indent="4075000"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lvl4pPr>
    <a:lvl5pPr marL="0" marR="0" indent="5433333"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lvl5pPr>
    <a:lvl6pPr marL="0" marR="0" indent="6791667"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lvl6pPr>
    <a:lvl7pPr marL="0" marR="0" indent="8150000"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lvl7pPr>
    <a:lvl8pPr marL="0" marR="0" indent="9508334"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lvl8pPr>
    <a:lvl9pPr marL="0" marR="0" indent="10866667"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488" y="-20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358332" latinLnBrk="0">
      <a:defRPr sz="1200">
        <a:latin typeface="+mj-lt"/>
        <a:ea typeface="+mj-ea"/>
        <a:cs typeface="+mj-cs"/>
        <a:sym typeface="Calibri"/>
      </a:defRPr>
    </a:lvl1pPr>
    <a:lvl2pPr indent="228600" defTabSz="1358332" latinLnBrk="0">
      <a:defRPr sz="1200">
        <a:latin typeface="+mj-lt"/>
        <a:ea typeface="+mj-ea"/>
        <a:cs typeface="+mj-cs"/>
        <a:sym typeface="Calibri"/>
      </a:defRPr>
    </a:lvl2pPr>
    <a:lvl3pPr indent="457200" defTabSz="1358332" latinLnBrk="0">
      <a:defRPr sz="1200">
        <a:latin typeface="+mj-lt"/>
        <a:ea typeface="+mj-ea"/>
        <a:cs typeface="+mj-cs"/>
        <a:sym typeface="Calibri"/>
      </a:defRPr>
    </a:lvl3pPr>
    <a:lvl4pPr indent="685800" defTabSz="1358332" latinLnBrk="0">
      <a:defRPr sz="1200">
        <a:latin typeface="+mj-lt"/>
        <a:ea typeface="+mj-ea"/>
        <a:cs typeface="+mj-cs"/>
        <a:sym typeface="Calibri"/>
      </a:defRPr>
    </a:lvl4pPr>
    <a:lvl5pPr indent="914400" defTabSz="1358332" latinLnBrk="0">
      <a:defRPr sz="1200">
        <a:latin typeface="+mj-lt"/>
        <a:ea typeface="+mj-ea"/>
        <a:cs typeface="+mj-cs"/>
        <a:sym typeface="Calibri"/>
      </a:defRPr>
    </a:lvl5pPr>
    <a:lvl6pPr indent="1143000" defTabSz="1358332" latinLnBrk="0">
      <a:defRPr sz="1200">
        <a:latin typeface="+mj-lt"/>
        <a:ea typeface="+mj-ea"/>
        <a:cs typeface="+mj-cs"/>
        <a:sym typeface="Calibri"/>
      </a:defRPr>
    </a:lvl6pPr>
    <a:lvl7pPr indent="1371600" defTabSz="1358332" latinLnBrk="0">
      <a:defRPr sz="1200">
        <a:latin typeface="+mj-lt"/>
        <a:ea typeface="+mj-ea"/>
        <a:cs typeface="+mj-cs"/>
        <a:sym typeface="Calibri"/>
      </a:defRPr>
    </a:lvl7pPr>
    <a:lvl8pPr indent="1600200" defTabSz="1358332" latinLnBrk="0">
      <a:defRPr sz="1200">
        <a:latin typeface="+mj-lt"/>
        <a:ea typeface="+mj-ea"/>
        <a:cs typeface="+mj-cs"/>
        <a:sym typeface="Calibri"/>
      </a:defRPr>
    </a:lvl8pPr>
    <a:lvl9pPr indent="1828800" defTabSz="1358332"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14500" y="8521702"/>
            <a:ext cx="19431000" cy="5880101"/>
          </a:xfrm>
          <a:prstGeom prst="rect">
            <a:avLst/>
          </a:prstGeom>
        </p:spPr>
        <p:txBody>
          <a:bodyPr/>
          <a:lstStyle/>
          <a:p>
            <a:r>
              <a:t>Title Text</a:t>
            </a:r>
          </a:p>
        </p:txBody>
      </p:sp>
      <p:sp>
        <p:nvSpPr>
          <p:cNvPr id="12" name="Body Level One…"/>
          <p:cNvSpPr txBox="1">
            <a:spLocks noGrp="1"/>
          </p:cNvSpPr>
          <p:nvPr>
            <p:ph type="body" sz="quarter" idx="1"/>
          </p:nvPr>
        </p:nvSpPr>
        <p:spPr>
          <a:xfrm>
            <a:off x="3429000" y="15544800"/>
            <a:ext cx="16002000" cy="7010400"/>
          </a:xfrm>
          <a:prstGeom prst="rect">
            <a:avLst/>
          </a:prstGeom>
        </p:spPr>
        <p:txBody>
          <a:bodyPr/>
          <a:lstStyle>
            <a:lvl1pPr marL="0" indent="0" algn="ctr">
              <a:buSzTx/>
              <a:buFontTx/>
              <a:buNone/>
              <a:defRPr>
                <a:solidFill>
                  <a:srgbClr val="888888"/>
                </a:solidFill>
              </a:defRPr>
            </a:lvl1pPr>
            <a:lvl2pPr marL="0" indent="1358332" algn="ctr">
              <a:buSzTx/>
              <a:buFontTx/>
              <a:buNone/>
              <a:defRPr>
                <a:solidFill>
                  <a:srgbClr val="888888"/>
                </a:solidFill>
              </a:defRPr>
            </a:lvl2pPr>
            <a:lvl3pPr marL="0" indent="2716665" algn="ctr">
              <a:buSzTx/>
              <a:buFontTx/>
              <a:buNone/>
              <a:defRPr>
                <a:solidFill>
                  <a:srgbClr val="888888"/>
                </a:solidFill>
              </a:defRPr>
            </a:lvl3pPr>
            <a:lvl4pPr marL="0" indent="4075000" algn="ctr">
              <a:buSzTx/>
              <a:buFontTx/>
              <a:buNone/>
              <a:defRPr>
                <a:solidFill>
                  <a:srgbClr val="888888"/>
                </a:solidFill>
              </a:defRPr>
            </a:lvl4pPr>
            <a:lvl5pPr marL="0" indent="5433333"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1805782" y="17627601"/>
            <a:ext cx="19431001" cy="5448301"/>
          </a:xfrm>
          <a:prstGeom prst="rect">
            <a:avLst/>
          </a:prstGeom>
        </p:spPr>
        <p:txBody>
          <a:bodyPr anchor="t"/>
          <a:lstStyle>
            <a:lvl1pPr algn="l">
              <a:defRPr sz="11900" b="1" cap="all"/>
            </a:lvl1pPr>
          </a:lstStyle>
          <a:p>
            <a:r>
              <a:t>Title Text</a:t>
            </a:r>
          </a:p>
        </p:txBody>
      </p:sp>
      <p:sp>
        <p:nvSpPr>
          <p:cNvPr id="30" name="Body Level One…"/>
          <p:cNvSpPr txBox="1">
            <a:spLocks noGrp="1"/>
          </p:cNvSpPr>
          <p:nvPr>
            <p:ph type="body" sz="quarter" idx="1"/>
          </p:nvPr>
        </p:nvSpPr>
        <p:spPr>
          <a:xfrm>
            <a:off x="1805782" y="11626853"/>
            <a:ext cx="19431001" cy="6000749"/>
          </a:xfrm>
          <a:prstGeom prst="rect">
            <a:avLst/>
          </a:prstGeom>
        </p:spPr>
        <p:txBody>
          <a:bodyPr anchor="b"/>
          <a:lstStyle>
            <a:lvl1pPr marL="0" indent="0">
              <a:spcBef>
                <a:spcPts val="1400"/>
              </a:spcBef>
              <a:buSzTx/>
              <a:buFontTx/>
              <a:buNone/>
              <a:defRPr sz="5900">
                <a:solidFill>
                  <a:srgbClr val="888888"/>
                </a:solidFill>
              </a:defRPr>
            </a:lvl1pPr>
            <a:lvl2pPr marL="0" indent="1358332">
              <a:spcBef>
                <a:spcPts val="1400"/>
              </a:spcBef>
              <a:buSzTx/>
              <a:buFontTx/>
              <a:buNone/>
              <a:defRPr sz="5900">
                <a:solidFill>
                  <a:srgbClr val="888888"/>
                </a:solidFill>
              </a:defRPr>
            </a:lvl2pPr>
            <a:lvl3pPr marL="0" indent="2716665">
              <a:spcBef>
                <a:spcPts val="1400"/>
              </a:spcBef>
              <a:buSzTx/>
              <a:buFontTx/>
              <a:buNone/>
              <a:defRPr sz="5900">
                <a:solidFill>
                  <a:srgbClr val="888888"/>
                </a:solidFill>
              </a:defRPr>
            </a:lvl3pPr>
            <a:lvl4pPr marL="0" indent="4075000">
              <a:spcBef>
                <a:spcPts val="1400"/>
              </a:spcBef>
              <a:buSzTx/>
              <a:buFontTx/>
              <a:buNone/>
              <a:defRPr sz="5900">
                <a:solidFill>
                  <a:srgbClr val="888888"/>
                </a:solidFill>
              </a:defRPr>
            </a:lvl4pPr>
            <a:lvl5pPr marL="0" indent="5433333">
              <a:spcBef>
                <a:spcPts val="1400"/>
              </a:spcBef>
              <a:buSzTx/>
              <a:buFontTx/>
              <a:buNone/>
              <a:defRPr sz="59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1143000" y="6400801"/>
            <a:ext cx="10096500" cy="18103853"/>
          </a:xfrm>
          <a:prstGeom prst="rect">
            <a:avLst/>
          </a:prstGeom>
        </p:spPr>
        <p:txBody>
          <a:bodyPr/>
          <a:lstStyle>
            <a:lvl1pPr>
              <a:spcBef>
                <a:spcPts val="2000"/>
              </a:spcBef>
              <a:defRPr sz="8400"/>
            </a:lvl1pPr>
            <a:lvl2pPr marL="2362735" indent="-1004402">
              <a:spcBef>
                <a:spcPts val="2000"/>
              </a:spcBef>
              <a:defRPr sz="8400"/>
            </a:lvl2pPr>
            <a:lvl3pPr marL="3683617" indent="-966949">
              <a:spcBef>
                <a:spcPts val="2000"/>
              </a:spcBef>
              <a:defRPr sz="8400"/>
            </a:lvl3pPr>
            <a:lvl4pPr marL="5131482" indent="-1056482">
              <a:spcBef>
                <a:spcPts val="2000"/>
              </a:spcBef>
              <a:defRPr sz="8400"/>
            </a:lvl4pPr>
            <a:lvl5pPr marL="6489815" indent="-1056482">
              <a:spcBef>
                <a:spcPts val="2000"/>
              </a:spcBef>
              <a:defRPr sz="84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1143000" y="6140453"/>
            <a:ext cx="10100471" cy="2559049"/>
          </a:xfrm>
          <a:prstGeom prst="rect">
            <a:avLst/>
          </a:prstGeom>
        </p:spPr>
        <p:txBody>
          <a:bodyPr anchor="b"/>
          <a:lstStyle>
            <a:lvl1pPr marL="0" indent="0">
              <a:spcBef>
                <a:spcPts val="1700"/>
              </a:spcBef>
              <a:buSzTx/>
              <a:buFontTx/>
              <a:buNone/>
              <a:defRPr sz="7100" b="1"/>
            </a:lvl1pPr>
            <a:lvl2pPr marL="0" indent="1358332">
              <a:spcBef>
                <a:spcPts val="1700"/>
              </a:spcBef>
              <a:buSzTx/>
              <a:buFontTx/>
              <a:buNone/>
              <a:defRPr sz="7100" b="1"/>
            </a:lvl2pPr>
            <a:lvl3pPr marL="0" indent="2716665">
              <a:spcBef>
                <a:spcPts val="1700"/>
              </a:spcBef>
              <a:buSzTx/>
              <a:buFontTx/>
              <a:buNone/>
              <a:defRPr sz="7100" b="1"/>
            </a:lvl3pPr>
            <a:lvl4pPr marL="0" indent="4075000">
              <a:spcBef>
                <a:spcPts val="1700"/>
              </a:spcBef>
              <a:buSzTx/>
              <a:buFontTx/>
              <a:buNone/>
              <a:defRPr sz="7100" b="1"/>
            </a:lvl4pPr>
            <a:lvl5pPr marL="0" indent="5433333">
              <a:spcBef>
                <a:spcPts val="1700"/>
              </a:spcBef>
              <a:buSzTx/>
              <a:buFontTx/>
              <a:buNone/>
              <a:defRPr sz="71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11612563" y="6140453"/>
            <a:ext cx="10104440" cy="2559049"/>
          </a:xfrm>
          <a:prstGeom prst="rect">
            <a:avLst/>
          </a:prstGeom>
        </p:spPr>
        <p:txBody>
          <a:bodyPr anchor="b"/>
          <a:lstStyle/>
          <a:p>
            <a:pPr marL="0" indent="0">
              <a:spcBef>
                <a:spcPts val="1700"/>
              </a:spcBef>
              <a:buSzTx/>
              <a:buFontTx/>
              <a:buNone/>
              <a:defRPr sz="71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1143003" y="1092200"/>
            <a:ext cx="7520783" cy="4648200"/>
          </a:xfrm>
          <a:prstGeom prst="rect">
            <a:avLst/>
          </a:prstGeom>
        </p:spPr>
        <p:txBody>
          <a:bodyPr anchor="b"/>
          <a:lstStyle>
            <a:lvl1pPr algn="l">
              <a:defRPr sz="5900" b="1"/>
            </a:lvl1pPr>
          </a:lstStyle>
          <a:p>
            <a:r>
              <a:t>Title Text</a:t>
            </a:r>
          </a:p>
        </p:txBody>
      </p:sp>
      <p:sp>
        <p:nvSpPr>
          <p:cNvPr id="73" name="Body Level One…"/>
          <p:cNvSpPr txBox="1">
            <a:spLocks noGrp="1"/>
          </p:cNvSpPr>
          <p:nvPr>
            <p:ph type="body" idx="1"/>
          </p:nvPr>
        </p:nvSpPr>
        <p:spPr>
          <a:xfrm>
            <a:off x="8937625" y="1092202"/>
            <a:ext cx="12779376" cy="2341245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1143003" y="5740403"/>
            <a:ext cx="7520783" cy="18764252"/>
          </a:xfrm>
          <a:prstGeom prst="rect">
            <a:avLst/>
          </a:prstGeom>
        </p:spPr>
        <p:txBody>
          <a:bodyPr/>
          <a:lstStyle/>
          <a:p>
            <a:pPr marL="0" indent="0">
              <a:spcBef>
                <a:spcPts val="1000"/>
              </a:spcBef>
              <a:buSzTx/>
              <a:buFontTx/>
              <a:buNone/>
              <a:defRPr sz="42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4480719" y="19202401"/>
            <a:ext cx="13716001" cy="2266954"/>
          </a:xfrm>
          <a:prstGeom prst="rect">
            <a:avLst/>
          </a:prstGeom>
        </p:spPr>
        <p:txBody>
          <a:bodyPr anchor="b"/>
          <a:lstStyle>
            <a:lvl1pPr algn="l">
              <a:defRPr sz="5900" b="1"/>
            </a:lvl1pPr>
          </a:lstStyle>
          <a:p>
            <a:r>
              <a:t>Title Text</a:t>
            </a:r>
          </a:p>
        </p:txBody>
      </p:sp>
      <p:sp>
        <p:nvSpPr>
          <p:cNvPr id="83" name="Picture Placeholder 2"/>
          <p:cNvSpPr>
            <a:spLocks noGrp="1"/>
          </p:cNvSpPr>
          <p:nvPr>
            <p:ph type="pic" sz="half" idx="21"/>
          </p:nvPr>
        </p:nvSpPr>
        <p:spPr>
          <a:xfrm>
            <a:off x="4480719" y="2451100"/>
            <a:ext cx="13716001" cy="16459200"/>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4480719" y="21469353"/>
            <a:ext cx="13716001" cy="3219449"/>
          </a:xfrm>
          <a:prstGeom prst="rect">
            <a:avLst/>
          </a:prstGeom>
        </p:spPr>
        <p:txBody>
          <a:bodyPr/>
          <a:lstStyle>
            <a:lvl1pPr marL="0" indent="0">
              <a:spcBef>
                <a:spcPts val="1000"/>
              </a:spcBef>
              <a:buSzTx/>
              <a:buFontTx/>
              <a:buNone/>
              <a:defRPr sz="4200"/>
            </a:lvl1pPr>
            <a:lvl2pPr marL="0" indent="1358332">
              <a:spcBef>
                <a:spcPts val="1000"/>
              </a:spcBef>
              <a:buSzTx/>
              <a:buFontTx/>
              <a:buNone/>
              <a:defRPr sz="4200"/>
            </a:lvl2pPr>
            <a:lvl3pPr marL="0" indent="2716665">
              <a:spcBef>
                <a:spcPts val="1000"/>
              </a:spcBef>
              <a:buSzTx/>
              <a:buFontTx/>
              <a:buNone/>
              <a:defRPr sz="4200"/>
            </a:lvl3pPr>
            <a:lvl4pPr marL="0" indent="4075000">
              <a:spcBef>
                <a:spcPts val="1000"/>
              </a:spcBef>
              <a:buSzTx/>
              <a:buFontTx/>
              <a:buNone/>
              <a:defRPr sz="4200"/>
            </a:lvl4pPr>
            <a:lvl5pPr marL="0" indent="5433333">
              <a:spcBef>
                <a:spcPts val="1000"/>
              </a:spcBef>
              <a:buSzTx/>
              <a:buFontTx/>
              <a:buNone/>
              <a:defRPr sz="42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143000" y="1098553"/>
            <a:ext cx="20574000" cy="457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5834" tIns="135834" rIns="135834" bIns="135834" anchor="ctr">
            <a:normAutofit/>
          </a:bodyPr>
          <a:lstStyle/>
          <a:p>
            <a:r>
              <a:t>Title Text</a:t>
            </a:r>
          </a:p>
        </p:txBody>
      </p:sp>
      <p:sp>
        <p:nvSpPr>
          <p:cNvPr id="3" name="Body Level One…"/>
          <p:cNvSpPr txBox="1">
            <a:spLocks noGrp="1"/>
          </p:cNvSpPr>
          <p:nvPr>
            <p:ph type="body" idx="1"/>
          </p:nvPr>
        </p:nvSpPr>
        <p:spPr>
          <a:xfrm>
            <a:off x="1143000" y="6400801"/>
            <a:ext cx="20574000" cy="181038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35834" tIns="135834" rIns="135834" bIns="13583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20982054" y="25795820"/>
            <a:ext cx="734947" cy="719666"/>
          </a:xfrm>
          <a:prstGeom prst="rect">
            <a:avLst/>
          </a:prstGeom>
          <a:ln w="12700">
            <a:miter lim="400000"/>
          </a:ln>
        </p:spPr>
        <p:txBody>
          <a:bodyPr wrap="none" lIns="135834" tIns="135834" rIns="135834" bIns="135834" anchor="ctr">
            <a:spAutoFit/>
          </a:bodyPr>
          <a:lstStyle>
            <a:lvl1pPr algn="r">
              <a:defRPr sz="35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1358332" rtl="0" latinLnBrk="0">
        <a:lnSpc>
          <a:spcPct val="100000"/>
        </a:lnSpc>
        <a:spcBef>
          <a:spcPts val="0"/>
        </a:spcBef>
        <a:spcAft>
          <a:spcPts val="0"/>
        </a:spcAft>
        <a:buClrTx/>
        <a:buSzTx/>
        <a:buFontTx/>
        <a:buNone/>
        <a:tabLst/>
        <a:defRPr sz="13100" b="0" i="0" u="none" strike="noStrike" cap="none" spc="0" baseline="0">
          <a:solidFill>
            <a:srgbClr val="000000"/>
          </a:solidFill>
          <a:uFillTx/>
          <a:latin typeface="+mj-lt"/>
          <a:ea typeface="+mj-ea"/>
          <a:cs typeface="+mj-cs"/>
          <a:sym typeface="Calibri"/>
        </a:defRPr>
      </a:lvl1pPr>
      <a:lvl2pPr marL="0" marR="0" indent="0" algn="ctr" defTabSz="1358332" rtl="0" latinLnBrk="0">
        <a:lnSpc>
          <a:spcPct val="100000"/>
        </a:lnSpc>
        <a:spcBef>
          <a:spcPts val="0"/>
        </a:spcBef>
        <a:spcAft>
          <a:spcPts val="0"/>
        </a:spcAft>
        <a:buClrTx/>
        <a:buSzTx/>
        <a:buFontTx/>
        <a:buNone/>
        <a:tabLst/>
        <a:defRPr sz="13100" b="0" i="0" u="none" strike="noStrike" cap="none" spc="0" baseline="0">
          <a:solidFill>
            <a:srgbClr val="000000"/>
          </a:solidFill>
          <a:uFillTx/>
          <a:latin typeface="+mj-lt"/>
          <a:ea typeface="+mj-ea"/>
          <a:cs typeface="+mj-cs"/>
          <a:sym typeface="Calibri"/>
        </a:defRPr>
      </a:lvl2pPr>
      <a:lvl3pPr marL="0" marR="0" indent="0" algn="ctr" defTabSz="1358332" rtl="0" latinLnBrk="0">
        <a:lnSpc>
          <a:spcPct val="100000"/>
        </a:lnSpc>
        <a:spcBef>
          <a:spcPts val="0"/>
        </a:spcBef>
        <a:spcAft>
          <a:spcPts val="0"/>
        </a:spcAft>
        <a:buClrTx/>
        <a:buSzTx/>
        <a:buFontTx/>
        <a:buNone/>
        <a:tabLst/>
        <a:defRPr sz="13100" b="0" i="0" u="none" strike="noStrike" cap="none" spc="0" baseline="0">
          <a:solidFill>
            <a:srgbClr val="000000"/>
          </a:solidFill>
          <a:uFillTx/>
          <a:latin typeface="+mj-lt"/>
          <a:ea typeface="+mj-ea"/>
          <a:cs typeface="+mj-cs"/>
          <a:sym typeface="Calibri"/>
        </a:defRPr>
      </a:lvl3pPr>
      <a:lvl4pPr marL="0" marR="0" indent="0" algn="ctr" defTabSz="1358332" rtl="0" latinLnBrk="0">
        <a:lnSpc>
          <a:spcPct val="100000"/>
        </a:lnSpc>
        <a:spcBef>
          <a:spcPts val="0"/>
        </a:spcBef>
        <a:spcAft>
          <a:spcPts val="0"/>
        </a:spcAft>
        <a:buClrTx/>
        <a:buSzTx/>
        <a:buFontTx/>
        <a:buNone/>
        <a:tabLst/>
        <a:defRPr sz="13100" b="0" i="0" u="none" strike="noStrike" cap="none" spc="0" baseline="0">
          <a:solidFill>
            <a:srgbClr val="000000"/>
          </a:solidFill>
          <a:uFillTx/>
          <a:latin typeface="+mj-lt"/>
          <a:ea typeface="+mj-ea"/>
          <a:cs typeface="+mj-cs"/>
          <a:sym typeface="Calibri"/>
        </a:defRPr>
      </a:lvl4pPr>
      <a:lvl5pPr marL="0" marR="0" indent="0" algn="ctr" defTabSz="1358332" rtl="0" latinLnBrk="0">
        <a:lnSpc>
          <a:spcPct val="100000"/>
        </a:lnSpc>
        <a:spcBef>
          <a:spcPts val="0"/>
        </a:spcBef>
        <a:spcAft>
          <a:spcPts val="0"/>
        </a:spcAft>
        <a:buClrTx/>
        <a:buSzTx/>
        <a:buFontTx/>
        <a:buNone/>
        <a:tabLst/>
        <a:defRPr sz="13100" b="0" i="0" u="none" strike="noStrike" cap="none" spc="0" baseline="0">
          <a:solidFill>
            <a:srgbClr val="000000"/>
          </a:solidFill>
          <a:uFillTx/>
          <a:latin typeface="+mj-lt"/>
          <a:ea typeface="+mj-ea"/>
          <a:cs typeface="+mj-cs"/>
          <a:sym typeface="Calibri"/>
        </a:defRPr>
      </a:lvl5pPr>
      <a:lvl6pPr marL="0" marR="0" indent="0" algn="ctr" defTabSz="1358332" rtl="0" latinLnBrk="0">
        <a:lnSpc>
          <a:spcPct val="100000"/>
        </a:lnSpc>
        <a:spcBef>
          <a:spcPts val="0"/>
        </a:spcBef>
        <a:spcAft>
          <a:spcPts val="0"/>
        </a:spcAft>
        <a:buClrTx/>
        <a:buSzTx/>
        <a:buFontTx/>
        <a:buNone/>
        <a:tabLst/>
        <a:defRPr sz="13100" b="0" i="0" u="none" strike="noStrike" cap="none" spc="0" baseline="0">
          <a:solidFill>
            <a:srgbClr val="000000"/>
          </a:solidFill>
          <a:uFillTx/>
          <a:latin typeface="+mj-lt"/>
          <a:ea typeface="+mj-ea"/>
          <a:cs typeface="+mj-cs"/>
          <a:sym typeface="Calibri"/>
        </a:defRPr>
      </a:lvl6pPr>
      <a:lvl7pPr marL="0" marR="0" indent="0" algn="ctr" defTabSz="1358332" rtl="0" latinLnBrk="0">
        <a:lnSpc>
          <a:spcPct val="100000"/>
        </a:lnSpc>
        <a:spcBef>
          <a:spcPts val="0"/>
        </a:spcBef>
        <a:spcAft>
          <a:spcPts val="0"/>
        </a:spcAft>
        <a:buClrTx/>
        <a:buSzTx/>
        <a:buFontTx/>
        <a:buNone/>
        <a:tabLst/>
        <a:defRPr sz="13100" b="0" i="0" u="none" strike="noStrike" cap="none" spc="0" baseline="0">
          <a:solidFill>
            <a:srgbClr val="000000"/>
          </a:solidFill>
          <a:uFillTx/>
          <a:latin typeface="+mj-lt"/>
          <a:ea typeface="+mj-ea"/>
          <a:cs typeface="+mj-cs"/>
          <a:sym typeface="Calibri"/>
        </a:defRPr>
      </a:lvl7pPr>
      <a:lvl8pPr marL="0" marR="0" indent="0" algn="ctr" defTabSz="1358332" rtl="0" latinLnBrk="0">
        <a:lnSpc>
          <a:spcPct val="100000"/>
        </a:lnSpc>
        <a:spcBef>
          <a:spcPts val="0"/>
        </a:spcBef>
        <a:spcAft>
          <a:spcPts val="0"/>
        </a:spcAft>
        <a:buClrTx/>
        <a:buSzTx/>
        <a:buFontTx/>
        <a:buNone/>
        <a:tabLst/>
        <a:defRPr sz="13100" b="0" i="0" u="none" strike="noStrike" cap="none" spc="0" baseline="0">
          <a:solidFill>
            <a:srgbClr val="000000"/>
          </a:solidFill>
          <a:uFillTx/>
          <a:latin typeface="+mj-lt"/>
          <a:ea typeface="+mj-ea"/>
          <a:cs typeface="+mj-cs"/>
          <a:sym typeface="Calibri"/>
        </a:defRPr>
      </a:lvl8pPr>
      <a:lvl9pPr marL="0" marR="0" indent="0" algn="ctr" defTabSz="1358332" rtl="0" latinLnBrk="0">
        <a:lnSpc>
          <a:spcPct val="100000"/>
        </a:lnSpc>
        <a:spcBef>
          <a:spcPts val="0"/>
        </a:spcBef>
        <a:spcAft>
          <a:spcPts val="0"/>
        </a:spcAft>
        <a:buClrTx/>
        <a:buSzTx/>
        <a:buFontTx/>
        <a:buNone/>
        <a:tabLst/>
        <a:defRPr sz="13100" b="0" i="0" u="none" strike="noStrike" cap="none" spc="0" baseline="0">
          <a:solidFill>
            <a:srgbClr val="000000"/>
          </a:solidFill>
          <a:uFillTx/>
          <a:latin typeface="+mj-lt"/>
          <a:ea typeface="+mj-ea"/>
          <a:cs typeface="+mj-cs"/>
          <a:sym typeface="Calibri"/>
        </a:defRPr>
      </a:lvl9pPr>
    </p:titleStyle>
    <p:bodyStyle>
      <a:lvl1pPr marL="1018750" marR="0" indent="-1018750" algn="l" defTabSz="1358332" rtl="0" latinLnBrk="0">
        <a:lnSpc>
          <a:spcPct val="100000"/>
        </a:lnSpc>
        <a:spcBef>
          <a:spcPts val="2300"/>
        </a:spcBef>
        <a:spcAft>
          <a:spcPts val="0"/>
        </a:spcAft>
        <a:buClrTx/>
        <a:buSzPct val="100000"/>
        <a:buFont typeface="Arial"/>
        <a:buChar char="•"/>
        <a:tabLst/>
        <a:defRPr sz="9600" b="0" i="0" u="none" strike="noStrike" cap="none" spc="0" baseline="0">
          <a:solidFill>
            <a:srgbClr val="000000"/>
          </a:solidFill>
          <a:uFillTx/>
          <a:latin typeface="+mj-lt"/>
          <a:ea typeface="+mj-ea"/>
          <a:cs typeface="+mj-cs"/>
          <a:sym typeface="Calibri"/>
        </a:defRPr>
      </a:lvl1pPr>
      <a:lvl2pPr marL="2328571" marR="0" indent="-970238" algn="l" defTabSz="1358332" rtl="0" latinLnBrk="0">
        <a:lnSpc>
          <a:spcPct val="100000"/>
        </a:lnSpc>
        <a:spcBef>
          <a:spcPts val="2300"/>
        </a:spcBef>
        <a:spcAft>
          <a:spcPts val="0"/>
        </a:spcAft>
        <a:buClrTx/>
        <a:buSzPct val="100000"/>
        <a:buFont typeface="Arial"/>
        <a:buChar char="–"/>
        <a:tabLst/>
        <a:defRPr sz="9600" b="0" i="0" u="none" strike="noStrike" cap="none" spc="0" baseline="0">
          <a:solidFill>
            <a:srgbClr val="000000"/>
          </a:solidFill>
          <a:uFillTx/>
          <a:latin typeface="+mj-lt"/>
          <a:ea typeface="+mj-ea"/>
          <a:cs typeface="+mj-cs"/>
          <a:sym typeface="Calibri"/>
        </a:defRPr>
      </a:lvl2pPr>
      <a:lvl3pPr marL="3634978" marR="0" indent="-918310" algn="l" defTabSz="1358332" rtl="0" latinLnBrk="0">
        <a:lnSpc>
          <a:spcPct val="100000"/>
        </a:lnSpc>
        <a:spcBef>
          <a:spcPts val="2300"/>
        </a:spcBef>
        <a:spcAft>
          <a:spcPts val="0"/>
        </a:spcAft>
        <a:buClrTx/>
        <a:buSzPct val="100000"/>
        <a:buFont typeface="Arial"/>
        <a:buChar char="•"/>
        <a:tabLst/>
        <a:defRPr sz="9600" b="0" i="0" u="none" strike="noStrike" cap="none" spc="0" baseline="0">
          <a:solidFill>
            <a:srgbClr val="000000"/>
          </a:solidFill>
          <a:uFillTx/>
          <a:latin typeface="+mj-lt"/>
          <a:ea typeface="+mj-ea"/>
          <a:cs typeface="+mj-cs"/>
          <a:sym typeface="Calibri"/>
        </a:defRPr>
      </a:lvl3pPr>
      <a:lvl4pPr marL="5180086" marR="0" indent="-1105085" algn="l" defTabSz="1358332" rtl="0" latinLnBrk="0">
        <a:lnSpc>
          <a:spcPct val="100000"/>
        </a:lnSpc>
        <a:spcBef>
          <a:spcPts val="2300"/>
        </a:spcBef>
        <a:spcAft>
          <a:spcPts val="0"/>
        </a:spcAft>
        <a:buClrTx/>
        <a:buSzPct val="100000"/>
        <a:buFont typeface="Arial"/>
        <a:buChar char="–"/>
        <a:tabLst/>
        <a:defRPr sz="9600" b="0" i="0" u="none" strike="noStrike" cap="none" spc="0" baseline="0">
          <a:solidFill>
            <a:srgbClr val="000000"/>
          </a:solidFill>
          <a:uFillTx/>
          <a:latin typeface="+mj-lt"/>
          <a:ea typeface="+mj-ea"/>
          <a:cs typeface="+mj-cs"/>
          <a:sym typeface="Calibri"/>
        </a:defRPr>
      </a:lvl4pPr>
      <a:lvl5pPr marL="6538419" marR="0" indent="-1105085" algn="l" defTabSz="1358332" rtl="0" latinLnBrk="0">
        <a:lnSpc>
          <a:spcPct val="100000"/>
        </a:lnSpc>
        <a:spcBef>
          <a:spcPts val="2300"/>
        </a:spcBef>
        <a:spcAft>
          <a:spcPts val="0"/>
        </a:spcAft>
        <a:buClrTx/>
        <a:buSzPct val="100000"/>
        <a:buFont typeface="Arial"/>
        <a:buChar char="»"/>
        <a:tabLst/>
        <a:defRPr sz="9600" b="0" i="0" u="none" strike="noStrike" cap="none" spc="0" baseline="0">
          <a:solidFill>
            <a:srgbClr val="000000"/>
          </a:solidFill>
          <a:uFillTx/>
          <a:latin typeface="+mj-lt"/>
          <a:ea typeface="+mj-ea"/>
          <a:cs typeface="+mj-cs"/>
          <a:sym typeface="Calibri"/>
        </a:defRPr>
      </a:lvl5pPr>
      <a:lvl6pPr marL="7896752" marR="0" indent="-1105085" algn="l" defTabSz="1358332" rtl="0" latinLnBrk="0">
        <a:lnSpc>
          <a:spcPct val="100000"/>
        </a:lnSpc>
        <a:spcBef>
          <a:spcPts val="2300"/>
        </a:spcBef>
        <a:spcAft>
          <a:spcPts val="0"/>
        </a:spcAft>
        <a:buClrTx/>
        <a:buSzPct val="100000"/>
        <a:buFont typeface="Arial"/>
        <a:buChar char="•"/>
        <a:tabLst/>
        <a:defRPr sz="9600" b="0" i="0" u="none" strike="noStrike" cap="none" spc="0" baseline="0">
          <a:solidFill>
            <a:srgbClr val="000000"/>
          </a:solidFill>
          <a:uFillTx/>
          <a:latin typeface="+mj-lt"/>
          <a:ea typeface="+mj-ea"/>
          <a:cs typeface="+mj-cs"/>
          <a:sym typeface="Calibri"/>
        </a:defRPr>
      </a:lvl6pPr>
      <a:lvl7pPr marL="9255086" marR="0" indent="-1105085" algn="l" defTabSz="1358332" rtl="0" latinLnBrk="0">
        <a:lnSpc>
          <a:spcPct val="100000"/>
        </a:lnSpc>
        <a:spcBef>
          <a:spcPts val="2300"/>
        </a:spcBef>
        <a:spcAft>
          <a:spcPts val="0"/>
        </a:spcAft>
        <a:buClrTx/>
        <a:buSzPct val="100000"/>
        <a:buFont typeface="Arial"/>
        <a:buChar char="•"/>
        <a:tabLst/>
        <a:defRPr sz="9600" b="0" i="0" u="none" strike="noStrike" cap="none" spc="0" baseline="0">
          <a:solidFill>
            <a:srgbClr val="000000"/>
          </a:solidFill>
          <a:uFillTx/>
          <a:latin typeface="+mj-lt"/>
          <a:ea typeface="+mj-ea"/>
          <a:cs typeface="+mj-cs"/>
          <a:sym typeface="Calibri"/>
        </a:defRPr>
      </a:lvl7pPr>
      <a:lvl8pPr marL="10613420" marR="0" indent="-1105085" algn="l" defTabSz="1358332" rtl="0" latinLnBrk="0">
        <a:lnSpc>
          <a:spcPct val="100000"/>
        </a:lnSpc>
        <a:spcBef>
          <a:spcPts val="2300"/>
        </a:spcBef>
        <a:spcAft>
          <a:spcPts val="0"/>
        </a:spcAft>
        <a:buClrTx/>
        <a:buSzPct val="100000"/>
        <a:buFont typeface="Arial"/>
        <a:buChar char="•"/>
        <a:tabLst/>
        <a:defRPr sz="9600" b="0" i="0" u="none" strike="noStrike" cap="none" spc="0" baseline="0">
          <a:solidFill>
            <a:srgbClr val="000000"/>
          </a:solidFill>
          <a:uFillTx/>
          <a:latin typeface="+mj-lt"/>
          <a:ea typeface="+mj-ea"/>
          <a:cs typeface="+mj-cs"/>
          <a:sym typeface="Calibri"/>
        </a:defRPr>
      </a:lvl8pPr>
      <a:lvl9pPr marL="11971752" marR="0" indent="-1105085" algn="l" defTabSz="1358332" rtl="0" latinLnBrk="0">
        <a:lnSpc>
          <a:spcPct val="100000"/>
        </a:lnSpc>
        <a:spcBef>
          <a:spcPts val="2300"/>
        </a:spcBef>
        <a:spcAft>
          <a:spcPts val="0"/>
        </a:spcAft>
        <a:buClrTx/>
        <a:buSzPct val="100000"/>
        <a:buFont typeface="Arial"/>
        <a:buChar char="•"/>
        <a:tabLst/>
        <a:defRPr sz="9600" b="0" i="0" u="none" strike="noStrike" cap="none" spc="0" baseline="0">
          <a:solidFill>
            <a:srgbClr val="000000"/>
          </a:solidFill>
          <a:uFillTx/>
          <a:latin typeface="+mj-lt"/>
          <a:ea typeface="+mj-ea"/>
          <a:cs typeface="+mj-cs"/>
          <a:sym typeface="Calibri"/>
        </a:defRPr>
      </a:lvl9pPr>
    </p:bodyStyle>
    <p:otherStyle>
      <a:lvl1pPr marL="0" marR="0" indent="0" algn="r" defTabSz="1358332" rtl="0" latinLnBrk="0">
        <a:lnSpc>
          <a:spcPct val="100000"/>
        </a:lnSpc>
        <a:spcBef>
          <a:spcPts val="0"/>
        </a:spcBef>
        <a:spcAft>
          <a:spcPts val="0"/>
        </a:spcAft>
        <a:buClrTx/>
        <a:buSzTx/>
        <a:buFontTx/>
        <a:buNone/>
        <a:tabLst/>
        <a:defRPr sz="3500" b="0" i="0" u="none" strike="noStrike" cap="none" spc="0" baseline="0">
          <a:solidFill>
            <a:schemeClr val="tx1"/>
          </a:solidFill>
          <a:uFillTx/>
          <a:latin typeface="+mn-lt"/>
          <a:ea typeface="+mn-ea"/>
          <a:cs typeface="+mn-cs"/>
          <a:sym typeface="Calibri"/>
        </a:defRPr>
      </a:lvl1pPr>
      <a:lvl2pPr marL="0" marR="0" indent="1358332" algn="r" defTabSz="1358332" rtl="0" latinLnBrk="0">
        <a:lnSpc>
          <a:spcPct val="100000"/>
        </a:lnSpc>
        <a:spcBef>
          <a:spcPts val="0"/>
        </a:spcBef>
        <a:spcAft>
          <a:spcPts val="0"/>
        </a:spcAft>
        <a:buClrTx/>
        <a:buSzTx/>
        <a:buFontTx/>
        <a:buNone/>
        <a:tabLst/>
        <a:defRPr sz="3500" b="0" i="0" u="none" strike="noStrike" cap="none" spc="0" baseline="0">
          <a:solidFill>
            <a:schemeClr val="tx1"/>
          </a:solidFill>
          <a:uFillTx/>
          <a:latin typeface="+mn-lt"/>
          <a:ea typeface="+mn-ea"/>
          <a:cs typeface="+mn-cs"/>
          <a:sym typeface="Calibri"/>
        </a:defRPr>
      </a:lvl2pPr>
      <a:lvl3pPr marL="0" marR="0" indent="2716665" algn="r" defTabSz="1358332" rtl="0" latinLnBrk="0">
        <a:lnSpc>
          <a:spcPct val="100000"/>
        </a:lnSpc>
        <a:spcBef>
          <a:spcPts val="0"/>
        </a:spcBef>
        <a:spcAft>
          <a:spcPts val="0"/>
        </a:spcAft>
        <a:buClrTx/>
        <a:buSzTx/>
        <a:buFontTx/>
        <a:buNone/>
        <a:tabLst/>
        <a:defRPr sz="3500" b="0" i="0" u="none" strike="noStrike" cap="none" spc="0" baseline="0">
          <a:solidFill>
            <a:schemeClr val="tx1"/>
          </a:solidFill>
          <a:uFillTx/>
          <a:latin typeface="+mn-lt"/>
          <a:ea typeface="+mn-ea"/>
          <a:cs typeface="+mn-cs"/>
          <a:sym typeface="Calibri"/>
        </a:defRPr>
      </a:lvl3pPr>
      <a:lvl4pPr marL="0" marR="0" indent="4075000" algn="r" defTabSz="1358332" rtl="0" latinLnBrk="0">
        <a:lnSpc>
          <a:spcPct val="100000"/>
        </a:lnSpc>
        <a:spcBef>
          <a:spcPts val="0"/>
        </a:spcBef>
        <a:spcAft>
          <a:spcPts val="0"/>
        </a:spcAft>
        <a:buClrTx/>
        <a:buSzTx/>
        <a:buFontTx/>
        <a:buNone/>
        <a:tabLst/>
        <a:defRPr sz="3500" b="0" i="0" u="none" strike="noStrike" cap="none" spc="0" baseline="0">
          <a:solidFill>
            <a:schemeClr val="tx1"/>
          </a:solidFill>
          <a:uFillTx/>
          <a:latin typeface="+mn-lt"/>
          <a:ea typeface="+mn-ea"/>
          <a:cs typeface="+mn-cs"/>
          <a:sym typeface="Calibri"/>
        </a:defRPr>
      </a:lvl4pPr>
      <a:lvl5pPr marL="0" marR="0" indent="5433333" algn="r" defTabSz="1358332" rtl="0" latinLnBrk="0">
        <a:lnSpc>
          <a:spcPct val="100000"/>
        </a:lnSpc>
        <a:spcBef>
          <a:spcPts val="0"/>
        </a:spcBef>
        <a:spcAft>
          <a:spcPts val="0"/>
        </a:spcAft>
        <a:buClrTx/>
        <a:buSzTx/>
        <a:buFontTx/>
        <a:buNone/>
        <a:tabLst/>
        <a:defRPr sz="3500" b="0" i="0" u="none" strike="noStrike" cap="none" spc="0" baseline="0">
          <a:solidFill>
            <a:schemeClr val="tx1"/>
          </a:solidFill>
          <a:uFillTx/>
          <a:latin typeface="+mn-lt"/>
          <a:ea typeface="+mn-ea"/>
          <a:cs typeface="+mn-cs"/>
          <a:sym typeface="Calibri"/>
        </a:defRPr>
      </a:lvl5pPr>
      <a:lvl6pPr marL="0" marR="0" indent="6791667" algn="r" defTabSz="1358332" rtl="0" latinLnBrk="0">
        <a:lnSpc>
          <a:spcPct val="100000"/>
        </a:lnSpc>
        <a:spcBef>
          <a:spcPts val="0"/>
        </a:spcBef>
        <a:spcAft>
          <a:spcPts val="0"/>
        </a:spcAft>
        <a:buClrTx/>
        <a:buSzTx/>
        <a:buFontTx/>
        <a:buNone/>
        <a:tabLst/>
        <a:defRPr sz="3500" b="0" i="0" u="none" strike="noStrike" cap="none" spc="0" baseline="0">
          <a:solidFill>
            <a:schemeClr val="tx1"/>
          </a:solidFill>
          <a:uFillTx/>
          <a:latin typeface="+mn-lt"/>
          <a:ea typeface="+mn-ea"/>
          <a:cs typeface="+mn-cs"/>
          <a:sym typeface="Calibri"/>
        </a:defRPr>
      </a:lvl6pPr>
      <a:lvl7pPr marL="0" marR="0" indent="8150000" algn="r" defTabSz="1358332" rtl="0" latinLnBrk="0">
        <a:lnSpc>
          <a:spcPct val="100000"/>
        </a:lnSpc>
        <a:spcBef>
          <a:spcPts val="0"/>
        </a:spcBef>
        <a:spcAft>
          <a:spcPts val="0"/>
        </a:spcAft>
        <a:buClrTx/>
        <a:buSzTx/>
        <a:buFontTx/>
        <a:buNone/>
        <a:tabLst/>
        <a:defRPr sz="3500" b="0" i="0" u="none" strike="noStrike" cap="none" spc="0" baseline="0">
          <a:solidFill>
            <a:schemeClr val="tx1"/>
          </a:solidFill>
          <a:uFillTx/>
          <a:latin typeface="+mn-lt"/>
          <a:ea typeface="+mn-ea"/>
          <a:cs typeface="+mn-cs"/>
          <a:sym typeface="Calibri"/>
        </a:defRPr>
      </a:lvl7pPr>
      <a:lvl8pPr marL="0" marR="0" indent="9508334" algn="r" defTabSz="1358332" rtl="0" latinLnBrk="0">
        <a:lnSpc>
          <a:spcPct val="100000"/>
        </a:lnSpc>
        <a:spcBef>
          <a:spcPts val="0"/>
        </a:spcBef>
        <a:spcAft>
          <a:spcPts val="0"/>
        </a:spcAft>
        <a:buClrTx/>
        <a:buSzTx/>
        <a:buFontTx/>
        <a:buNone/>
        <a:tabLst/>
        <a:defRPr sz="3500" b="0" i="0" u="none" strike="noStrike" cap="none" spc="0" baseline="0">
          <a:solidFill>
            <a:schemeClr val="tx1"/>
          </a:solidFill>
          <a:uFillTx/>
          <a:latin typeface="+mn-lt"/>
          <a:ea typeface="+mn-ea"/>
          <a:cs typeface="+mn-cs"/>
          <a:sym typeface="Calibri"/>
        </a:defRPr>
      </a:lvl8pPr>
      <a:lvl9pPr marL="0" marR="0" indent="10866667" algn="r" defTabSz="1358332" rtl="0" latinLnBrk="0">
        <a:lnSpc>
          <a:spcPct val="100000"/>
        </a:lnSpc>
        <a:spcBef>
          <a:spcPts val="0"/>
        </a:spcBef>
        <a:spcAft>
          <a:spcPts val="0"/>
        </a:spcAft>
        <a:buClrTx/>
        <a:buSzTx/>
        <a:buFontTx/>
        <a:buNone/>
        <a:tabLst/>
        <a:defRPr sz="35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png"/><Relationship Id="rId3" Type="http://schemas.openxmlformats.org/officeDocument/2006/relationships/hyperlink" Target="mailto:rkapoo22@asu.edu" TargetMode="External"/><Relationship Id="rId7" Type="http://schemas.openxmlformats.org/officeDocument/2006/relationships/image" Target="../media/image2.tif"/><Relationship Id="rId12" Type="http://schemas.openxmlformats.org/officeDocument/2006/relationships/image" Target="../media/image7.png"/><Relationship Id="rId2" Type="http://schemas.openxmlformats.org/officeDocument/2006/relationships/hyperlink" Target="mailto:pshirke1@asu.edu" TargetMode="External"/><Relationship Id="rId1" Type="http://schemas.openxmlformats.org/officeDocument/2006/relationships/slideLayout" Target="../slideLayouts/slideLayout7.xml"/><Relationship Id="rId6" Type="http://schemas.openxmlformats.org/officeDocument/2006/relationships/image" Target="../media/image1.tif"/><Relationship Id="rId11" Type="http://schemas.openxmlformats.org/officeDocument/2006/relationships/image" Target="../media/image6.png"/><Relationship Id="rId5" Type="http://schemas.openxmlformats.org/officeDocument/2006/relationships/hyperlink" Target="mailto:cdhawan@asu.edu" TargetMode="Externa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hyperlink" Target="mailto:rdasari9@asu.edu" TargetMode="External"/><Relationship Id="rId9" Type="http://schemas.openxmlformats.org/officeDocument/2006/relationships/image" Target="../media/image4.jpe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23"/>
          <p:cNvSpPr/>
          <p:nvPr/>
        </p:nvSpPr>
        <p:spPr>
          <a:xfrm>
            <a:off x="-1" y="25121063"/>
            <a:ext cx="22900104" cy="2279788"/>
          </a:xfrm>
          <a:prstGeom prst="rect">
            <a:avLst/>
          </a:prstGeom>
          <a:solidFill>
            <a:srgbClr val="6A202D"/>
          </a:solidFill>
          <a:ln>
            <a:solidFill>
              <a:srgbClr val="4A7EBB"/>
            </a:solidFill>
          </a:ln>
          <a:effectLst>
            <a:outerShdw blurRad="38100" dist="23000" dir="5400000" rotWithShape="0">
              <a:srgbClr val="000000">
                <a:alpha val="35000"/>
              </a:srgbClr>
            </a:outerShdw>
          </a:effectLst>
        </p:spPr>
        <p:txBody>
          <a:bodyPr lIns="45719" rIns="45719" anchor="ctr"/>
          <a:lstStyle/>
          <a:p>
            <a:pPr algn="ctr">
              <a:defRPr>
                <a:solidFill>
                  <a:srgbClr val="FFFFFF"/>
                </a:solidFill>
                <a:latin typeface="Times New Roman"/>
                <a:ea typeface="Times New Roman"/>
                <a:cs typeface="Times New Roman"/>
                <a:sym typeface="Times New Roman"/>
              </a:defRPr>
            </a:pPr>
            <a:endParaRPr/>
          </a:p>
        </p:txBody>
      </p:sp>
      <p:sp>
        <p:nvSpPr>
          <p:cNvPr id="95" name="Rectangle 12"/>
          <p:cNvSpPr/>
          <p:nvPr/>
        </p:nvSpPr>
        <p:spPr>
          <a:xfrm>
            <a:off x="0" y="-1"/>
            <a:ext cx="22860000" cy="1960060"/>
          </a:xfrm>
          <a:prstGeom prst="rect">
            <a:avLst/>
          </a:prstGeom>
          <a:solidFill>
            <a:srgbClr val="6A202D"/>
          </a:solidFill>
          <a:ln>
            <a:solidFill>
              <a:srgbClr val="4A7EBB"/>
            </a:solidFill>
          </a:ln>
          <a:effectLst>
            <a:outerShdw blurRad="38100" dist="23000" dir="5400000" rotWithShape="0">
              <a:srgbClr val="000000">
                <a:alpha val="35000"/>
              </a:srgbClr>
            </a:outerShdw>
          </a:effectLst>
        </p:spPr>
        <p:txBody>
          <a:bodyPr lIns="45719" rIns="45719" anchor="ctr"/>
          <a:lstStyle/>
          <a:p>
            <a:pPr algn="ctr">
              <a:defRPr>
                <a:solidFill>
                  <a:srgbClr val="FFFFFF"/>
                </a:solidFill>
                <a:latin typeface="Times New Roman"/>
                <a:ea typeface="Times New Roman"/>
                <a:cs typeface="Times New Roman"/>
                <a:sym typeface="Times New Roman"/>
              </a:defRPr>
            </a:pPr>
            <a:endParaRPr/>
          </a:p>
        </p:txBody>
      </p:sp>
      <p:sp>
        <p:nvSpPr>
          <p:cNvPr id="96" name="TextBox 5"/>
          <p:cNvSpPr txBox="1"/>
          <p:nvPr/>
        </p:nvSpPr>
        <p:spPr>
          <a:xfrm>
            <a:off x="-269421" y="157653"/>
            <a:ext cx="18413364" cy="15474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33" tIns="37733" rIns="37733" bIns="37733">
            <a:spAutoFit/>
          </a:bodyPr>
          <a:lstStyle>
            <a:lvl1pPr algn="ctr">
              <a:lnSpc>
                <a:spcPct val="115000"/>
              </a:lnSpc>
              <a:spcBef>
                <a:spcPts val="1600"/>
              </a:spcBef>
              <a:defRPr sz="4800" b="1">
                <a:solidFill>
                  <a:srgbClr val="FFFFFF"/>
                </a:solidFill>
                <a:latin typeface="Times New Roman"/>
                <a:ea typeface="Times New Roman"/>
                <a:cs typeface="Times New Roman"/>
                <a:sym typeface="Times New Roman"/>
              </a:defRPr>
            </a:lvl1pPr>
          </a:lstStyle>
          <a:p>
            <a:r>
              <a:t>BattleLens – Exploring the Dynamics of Conflict and Defense Economies</a:t>
            </a:r>
          </a:p>
        </p:txBody>
      </p:sp>
      <p:sp>
        <p:nvSpPr>
          <p:cNvPr id="97" name="TextBox 8"/>
          <p:cNvSpPr txBox="1"/>
          <p:nvPr/>
        </p:nvSpPr>
        <p:spPr>
          <a:xfrm>
            <a:off x="578809" y="2082493"/>
            <a:ext cx="7890871" cy="59315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33" tIns="37733" rIns="37733" bIns="37733">
            <a:spAutoFit/>
          </a:bodyPr>
          <a:lstStyle/>
          <a:p>
            <a:pPr>
              <a:defRPr sz="3200" b="1" u="sng">
                <a:solidFill>
                  <a:srgbClr val="0D0D0D"/>
                </a:solidFill>
                <a:latin typeface="Times New Roman"/>
                <a:ea typeface="Times New Roman"/>
                <a:cs typeface="Times New Roman"/>
                <a:sym typeface="Times New Roman"/>
              </a:defRPr>
            </a:pPr>
            <a:r>
              <a:t>Introduction</a:t>
            </a:r>
            <a:br/>
            <a:endParaRPr sz="2100"/>
          </a:p>
          <a:p>
            <a:pPr>
              <a:spcBef>
                <a:spcPts val="600"/>
              </a:spcBef>
              <a:defRPr sz="2100">
                <a:solidFill>
                  <a:srgbClr val="0D0D0D"/>
                </a:solidFill>
                <a:latin typeface="Times New Roman"/>
                <a:ea typeface="Times New Roman"/>
                <a:cs typeface="Times New Roman"/>
                <a:sym typeface="Times New Roman"/>
              </a:defRPr>
            </a:pPr>
            <a:r>
              <a:t>The Middle East exemplifies how conflict and commerce intertwine. Known for unrest and as a major arms trade hub, it reveals a complex network where weapons manufacturing thrives amid war's devastation.</a:t>
            </a:r>
            <a:br/>
            <a:r>
              <a:t>Understanding this is essential. The global weapons industry, driven by political alliances and economic incentives, both fuels and mitigates conflicts. How do arms sales impact producing nations' GDP? What links conflicts to defense revenues? How can we promote transparency and accountability?</a:t>
            </a:r>
            <a:br/>
            <a:r>
              <a:t>Data holds the answers. By analyzing Middle Eastern conflicts and their ties to the defense industry, we expose the economic forces behind violence. BattleLens offers an interactive journey to reveal these narratives.</a:t>
            </a:r>
            <a:br/>
            <a:r>
              <a:t>We aim to empower decision-makers with insights to make informed choices in a world shaped by the business of war. Conflict isn't just destruction; it's about profit, resilience, and the struggle for stability—a story we invite you to explore.</a:t>
            </a:r>
          </a:p>
        </p:txBody>
      </p:sp>
      <p:sp>
        <p:nvSpPr>
          <p:cNvPr id="98" name="TextBox 17"/>
          <p:cNvSpPr txBox="1"/>
          <p:nvPr/>
        </p:nvSpPr>
        <p:spPr>
          <a:xfrm>
            <a:off x="8821411" y="19100629"/>
            <a:ext cx="8811944" cy="5678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33" tIns="37733" rIns="37733" bIns="37733">
            <a:spAutoFit/>
          </a:bodyPr>
          <a:lstStyle/>
          <a:p>
            <a:pPr>
              <a:defRPr sz="3200" b="1" u="sng">
                <a:solidFill>
                  <a:srgbClr val="0D0D0D"/>
                </a:solidFill>
                <a:latin typeface="Times New Roman"/>
                <a:ea typeface="Times New Roman"/>
                <a:cs typeface="Times New Roman"/>
                <a:sym typeface="Times New Roman"/>
              </a:defRPr>
            </a:pPr>
            <a:r>
              <a:rPr dirty="0"/>
              <a:t>Results and Analysis</a:t>
            </a:r>
            <a:endParaRPr sz="3600" dirty="0">
              <a:latin typeface="Arial"/>
              <a:ea typeface="Arial"/>
              <a:cs typeface="Arial"/>
              <a:sym typeface="Arial"/>
            </a:endParaRPr>
          </a:p>
          <a:p>
            <a:pPr>
              <a:spcBef>
                <a:spcPts val="600"/>
              </a:spcBef>
              <a:defRPr sz="2000" b="1">
                <a:latin typeface="Times New Roman"/>
                <a:ea typeface="Times New Roman"/>
                <a:cs typeface="Times New Roman"/>
                <a:sym typeface="Times New Roman"/>
              </a:defRPr>
            </a:pPr>
            <a:r>
              <a:rPr dirty="0"/>
              <a:t>Arms Trade Dominance by Security Council Members:</a:t>
            </a:r>
            <a:endParaRPr sz="3600" u="sng" dirty="0">
              <a:latin typeface="Arial"/>
              <a:ea typeface="Arial"/>
              <a:cs typeface="Arial"/>
              <a:sym typeface="Arial"/>
            </a:endParaRPr>
          </a:p>
          <a:p>
            <a:pPr>
              <a:spcAft>
                <a:spcPts val="600"/>
              </a:spcAft>
              <a:defRPr sz="2000">
                <a:latin typeface="Times New Roman"/>
                <a:ea typeface="Times New Roman"/>
                <a:cs typeface="Times New Roman"/>
                <a:sym typeface="Times New Roman"/>
              </a:defRPr>
            </a:pPr>
            <a:r>
              <a:rPr dirty="0"/>
              <a:t>Permanent members of the UN Security Council (US, UK, France, Russia, China) dominate the global arms trade. Data from weapon manufacturers highlights that these nations contribute more than 70% share of global arms sales, often supplying weapons to conflict zones, including the Middle East.</a:t>
            </a:r>
            <a:endParaRPr sz="3600" u="sng" dirty="0">
              <a:latin typeface="Arial"/>
              <a:ea typeface="Arial"/>
              <a:cs typeface="Arial"/>
              <a:sym typeface="Arial"/>
            </a:endParaRPr>
          </a:p>
          <a:p>
            <a:pPr>
              <a:defRPr sz="2000" b="1">
                <a:latin typeface="Times New Roman"/>
                <a:ea typeface="Times New Roman"/>
                <a:cs typeface="Times New Roman"/>
                <a:sym typeface="Times New Roman"/>
              </a:defRPr>
            </a:pPr>
            <a:r>
              <a:rPr dirty="0"/>
              <a:t>Revenue from Conflict-Driven Markets:</a:t>
            </a:r>
            <a:endParaRPr sz="3600" u="sng" dirty="0">
              <a:latin typeface="Arial"/>
              <a:ea typeface="Arial"/>
              <a:cs typeface="Arial"/>
              <a:sym typeface="Arial"/>
            </a:endParaRPr>
          </a:p>
          <a:p>
            <a:pPr>
              <a:spcAft>
                <a:spcPts val="600"/>
              </a:spcAft>
              <a:defRPr sz="2000">
                <a:latin typeface="Times New Roman"/>
                <a:ea typeface="Times New Roman"/>
                <a:cs typeface="Times New Roman"/>
                <a:sym typeface="Times New Roman"/>
              </a:defRPr>
            </a:pPr>
            <a:r>
              <a:rPr dirty="0"/>
              <a:t>Countries like the US, Russia, and France generate substantial revenue from arms exports to Middle Eastern countries. This economic incentive aligns with data showing increased arms sales during periods of intensified conflict in the region, suggesting these nations have a financial stake in sustaining such unrest.</a:t>
            </a:r>
            <a:endParaRPr sz="3600" u="sng" dirty="0">
              <a:latin typeface="Arial"/>
              <a:ea typeface="Arial"/>
              <a:cs typeface="Arial"/>
              <a:sym typeface="Arial"/>
            </a:endParaRPr>
          </a:p>
          <a:p>
            <a:pPr>
              <a:defRPr sz="2000" b="1">
                <a:latin typeface="Times New Roman"/>
                <a:ea typeface="Times New Roman"/>
                <a:cs typeface="Times New Roman"/>
                <a:sym typeface="Times New Roman"/>
              </a:defRPr>
            </a:pPr>
            <a:r>
              <a:rPr dirty="0"/>
              <a:t>Political Influence and Military Alliances:</a:t>
            </a:r>
            <a:endParaRPr sz="3600" u="sng" dirty="0">
              <a:latin typeface="Arial"/>
              <a:ea typeface="Arial"/>
              <a:cs typeface="Arial"/>
              <a:sym typeface="Arial"/>
            </a:endParaRPr>
          </a:p>
          <a:p>
            <a:pPr>
              <a:defRPr sz="2000">
                <a:latin typeface="Times New Roman"/>
                <a:ea typeface="Times New Roman"/>
                <a:cs typeface="Times New Roman"/>
                <a:sym typeface="Times New Roman"/>
              </a:defRPr>
            </a:pPr>
            <a:r>
              <a:rPr dirty="0"/>
              <a:t>Many Middle Eastern conflicts involve alliances or support from Security Council members, either through direct military involvement (e.g., US in Iraq) or arms supplies to proxies (e.g., Russian weapons to Syria). The strategic geopolitical positioning of the Middle East, coupled with economic gains, highlights a pattern where these nations perpetuate instability rather than resolve it.</a:t>
            </a:r>
          </a:p>
        </p:txBody>
      </p:sp>
      <p:sp>
        <p:nvSpPr>
          <p:cNvPr id="99" name="TextBox 21"/>
          <p:cNvSpPr txBox="1"/>
          <p:nvPr/>
        </p:nvSpPr>
        <p:spPr>
          <a:xfrm>
            <a:off x="713491" y="25761956"/>
            <a:ext cx="14144862" cy="15535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33" tIns="37733" rIns="37733" bIns="37733">
            <a:spAutoFit/>
          </a:bodyPr>
          <a:lstStyle/>
          <a:p>
            <a:pPr>
              <a:defRPr sz="3200">
                <a:solidFill>
                  <a:srgbClr val="FFFFFF"/>
                </a:solidFill>
                <a:latin typeface="Times New Roman"/>
                <a:ea typeface="Times New Roman"/>
                <a:cs typeface="Times New Roman"/>
                <a:sym typeface="Times New Roman"/>
              </a:defRPr>
            </a:pPr>
            <a:r>
              <a:rPr dirty="0">
                <a:solidFill>
                  <a:schemeClr val="bg1"/>
                </a:solidFill>
              </a:rPr>
              <a:t>Prithvi Shirke  	         Raghav Kapoor              Ravi </a:t>
            </a:r>
            <a:r>
              <a:rPr dirty="0" err="1">
                <a:solidFill>
                  <a:schemeClr val="bg1"/>
                </a:solidFill>
              </a:rPr>
              <a:t>Dasari</a:t>
            </a:r>
            <a:r>
              <a:rPr dirty="0">
                <a:solidFill>
                  <a:schemeClr val="bg1"/>
                </a:solidFill>
              </a:rPr>
              <a:t> 	Chirag Dhawan</a:t>
            </a:r>
          </a:p>
          <a:p>
            <a:pPr>
              <a:defRPr sz="3200">
                <a:solidFill>
                  <a:srgbClr val="FFFFFF"/>
                </a:solidFill>
                <a:latin typeface="Times New Roman"/>
                <a:ea typeface="Times New Roman"/>
                <a:cs typeface="Times New Roman"/>
                <a:sym typeface="Times New Roman"/>
              </a:defRPr>
            </a:pPr>
            <a:r>
              <a:rPr u="sng" dirty="0">
                <a:solidFill>
                  <a:schemeClr val="bg1"/>
                </a:solidFill>
                <a:uFill>
                  <a:solidFill>
                    <a:srgbClr val="0000FF"/>
                  </a:solidFill>
                </a:uFill>
                <a:hlinkClick r:id="rId2">
                  <a:extLst>
                    <a:ext uri="{A12FA001-AC4F-418D-AE19-62706E023703}">
                      <ahyp:hlinkClr xmlns:ahyp="http://schemas.microsoft.com/office/drawing/2018/hyperlinkcolor" val="tx"/>
                    </a:ext>
                  </a:extLst>
                </a:hlinkClick>
              </a:rPr>
              <a:t>pshirke1@asu.edu</a:t>
            </a:r>
            <a:r>
              <a:rPr dirty="0">
                <a:solidFill>
                  <a:schemeClr val="bg1"/>
                </a:solidFill>
              </a:rPr>
              <a:t>      </a:t>
            </a:r>
            <a:r>
              <a:rPr u="sng" dirty="0">
                <a:solidFill>
                  <a:schemeClr val="bg1"/>
                </a:solidFill>
                <a:uFill>
                  <a:solidFill>
                    <a:srgbClr val="0000FF"/>
                  </a:solidFill>
                </a:uFill>
                <a:hlinkClick r:id="rId3">
                  <a:extLst>
                    <a:ext uri="{A12FA001-AC4F-418D-AE19-62706E023703}">
                      <ahyp:hlinkClr xmlns:ahyp="http://schemas.microsoft.com/office/drawing/2018/hyperlinkcolor" val="tx"/>
                    </a:ext>
                  </a:extLst>
                </a:hlinkClick>
              </a:rPr>
              <a:t>rkapoo22@asu.edu</a:t>
            </a:r>
            <a:r>
              <a:rPr dirty="0">
                <a:solidFill>
                  <a:schemeClr val="bg1"/>
                </a:solidFill>
              </a:rPr>
              <a:t>        </a:t>
            </a:r>
            <a:r>
              <a:rPr u="sng" dirty="0">
                <a:solidFill>
                  <a:schemeClr val="bg1"/>
                </a:solidFill>
                <a:uFill>
                  <a:solidFill>
                    <a:srgbClr val="0000FF"/>
                  </a:solidFill>
                </a:uFill>
                <a:hlinkClick r:id="rId4">
                  <a:extLst>
                    <a:ext uri="{A12FA001-AC4F-418D-AE19-62706E023703}">
                      <ahyp:hlinkClr xmlns:ahyp="http://schemas.microsoft.com/office/drawing/2018/hyperlinkcolor" val="tx"/>
                    </a:ext>
                  </a:extLst>
                </a:hlinkClick>
              </a:rPr>
              <a:t>rdasari9@asu.edu</a:t>
            </a:r>
            <a:r>
              <a:rPr dirty="0">
                <a:solidFill>
                  <a:schemeClr val="bg1"/>
                </a:solidFill>
              </a:rPr>
              <a:t>	</a:t>
            </a:r>
            <a:r>
              <a:rPr u="sng" dirty="0">
                <a:solidFill>
                  <a:schemeClr val="bg1"/>
                </a:solidFill>
                <a:uFill>
                  <a:solidFill>
                    <a:srgbClr val="0000FF"/>
                  </a:solidFill>
                </a:uFill>
                <a:hlinkClick r:id="rId5">
                  <a:extLst>
                    <a:ext uri="{A12FA001-AC4F-418D-AE19-62706E023703}">
                      <ahyp:hlinkClr xmlns:ahyp="http://schemas.microsoft.com/office/drawing/2018/hyperlinkcolor" val="tx"/>
                    </a:ext>
                  </a:extLst>
                </a:hlinkClick>
              </a:rPr>
              <a:t>cdhawan@asu.edu</a:t>
            </a:r>
            <a:r>
              <a:rPr dirty="0">
                <a:solidFill>
                  <a:schemeClr val="bg1"/>
                </a:solidFill>
              </a:rPr>
              <a:t>	</a:t>
            </a:r>
          </a:p>
        </p:txBody>
      </p:sp>
      <p:sp>
        <p:nvSpPr>
          <p:cNvPr id="100" name="TextBox 22"/>
          <p:cNvSpPr txBox="1"/>
          <p:nvPr/>
        </p:nvSpPr>
        <p:spPr>
          <a:xfrm>
            <a:off x="8240825" y="2035543"/>
            <a:ext cx="9449675" cy="57288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33" tIns="37733" rIns="37733" bIns="37733">
            <a:spAutoFit/>
          </a:bodyPr>
          <a:lstStyle/>
          <a:p>
            <a:pPr>
              <a:defRPr sz="3200" b="1" u="sng">
                <a:solidFill>
                  <a:srgbClr val="0D0D0D"/>
                </a:solidFill>
                <a:latin typeface="Times New Roman"/>
                <a:ea typeface="Times New Roman"/>
                <a:cs typeface="Times New Roman"/>
                <a:sym typeface="Times New Roman"/>
              </a:defRPr>
            </a:pPr>
            <a:r>
              <a:t>Datasets</a:t>
            </a:r>
            <a:endParaRPr sz="3600">
              <a:latin typeface="Arial"/>
              <a:ea typeface="Arial"/>
              <a:cs typeface="Arial"/>
              <a:sym typeface="Arial"/>
            </a:endParaRPr>
          </a:p>
          <a:p>
            <a:pPr marL="571500" indent="-571500">
              <a:spcBef>
                <a:spcPts val="600"/>
              </a:spcBef>
              <a:buSzPct val="100000"/>
              <a:buFont typeface="Arial"/>
              <a:buChar char="•"/>
              <a:defRPr sz="2000">
                <a:latin typeface="Times New Roman"/>
                <a:ea typeface="Times New Roman"/>
                <a:cs typeface="Times New Roman"/>
                <a:sym typeface="Times New Roman"/>
              </a:defRPr>
            </a:pPr>
            <a:r>
              <a:t>Dataset1: </a:t>
            </a:r>
            <a:r>
              <a:rPr b="1"/>
              <a:t>Middle East Conflict Dataset (ACLED) </a:t>
            </a:r>
            <a:r>
              <a:t>- </a:t>
            </a:r>
            <a:r>
              <a:rPr>
                <a:solidFill>
                  <a:srgbClr val="0D0D0D"/>
                </a:solidFill>
              </a:rPr>
              <a:t>This dataset documents political violence and demonstrations worldwide, featuring over 36,000 events. Each entry includes details such as the event ID, date, location (country, region, administrative levels), actors involved, and the event type (e.g., battles, protests, riots, or explosions). Key attributes capture fatalities, targeted civilians, and interaction types between actors, along with geographical precision and sources of information. The dataset provides insights into patterns of violence, geopolitical trends, and social unrest across different regions over time.</a:t>
            </a:r>
            <a:r>
              <a:t>.</a:t>
            </a:r>
            <a:endParaRPr sz="3600" u="sng">
              <a:latin typeface="Arial"/>
              <a:ea typeface="Arial"/>
              <a:cs typeface="Arial"/>
              <a:sym typeface="Arial"/>
            </a:endParaRPr>
          </a:p>
          <a:p>
            <a:pPr marL="571500" indent="-571500">
              <a:spcBef>
                <a:spcPts val="600"/>
              </a:spcBef>
              <a:buSzPct val="100000"/>
              <a:buFont typeface="Arial"/>
              <a:buChar char="•"/>
              <a:defRPr sz="2000">
                <a:latin typeface="Times New Roman"/>
                <a:ea typeface="Times New Roman"/>
                <a:cs typeface="Times New Roman"/>
                <a:sym typeface="Times New Roman"/>
              </a:defRPr>
            </a:pPr>
            <a:r>
              <a:t>Dataset2: </a:t>
            </a:r>
            <a:r>
              <a:rPr>
                <a:solidFill>
                  <a:srgbClr val="0D0D0D"/>
                </a:solidFill>
              </a:rPr>
              <a:t>This dataset lists </a:t>
            </a:r>
            <a:r>
              <a:rPr b="1">
                <a:solidFill>
                  <a:srgbClr val="0D0D0D"/>
                </a:solidFill>
              </a:rPr>
              <a:t>Annual GDP Growth Rates (percent change)</a:t>
            </a:r>
            <a:r>
              <a:rPr>
                <a:solidFill>
                  <a:srgbClr val="0D0D0D"/>
                </a:solidFill>
              </a:rPr>
              <a:t> for countries and regions from </a:t>
            </a:r>
            <a:r>
              <a:rPr b="1">
                <a:solidFill>
                  <a:srgbClr val="0D0D0D"/>
                </a:solidFill>
              </a:rPr>
              <a:t>1980 to 2024</a:t>
            </a:r>
            <a:r>
              <a:rPr>
                <a:solidFill>
                  <a:srgbClr val="0D0D0D"/>
                </a:solidFill>
              </a:rPr>
              <a:t>, showing trends in global economic performance. It includes the country name, the GDP growth rate for each year, and highlights year-over-year changes, providing insights into economic fluctuations and regional growth patterns.</a:t>
            </a:r>
          </a:p>
          <a:p>
            <a:pPr marL="571500" indent="-571500">
              <a:spcBef>
                <a:spcPts val="600"/>
              </a:spcBef>
              <a:buSzPct val="100000"/>
              <a:buFont typeface="Arial"/>
              <a:buChar char="•"/>
              <a:defRPr sz="2000">
                <a:latin typeface="Times New Roman"/>
                <a:ea typeface="Times New Roman"/>
                <a:cs typeface="Times New Roman"/>
                <a:sym typeface="Times New Roman"/>
              </a:defRPr>
            </a:pPr>
            <a:r>
              <a:t>Dataset3: </a:t>
            </a:r>
            <a:r>
              <a:rPr>
                <a:solidFill>
                  <a:srgbClr val="0D0D0D"/>
                </a:solidFill>
              </a:rPr>
              <a:t>This dataset lists </a:t>
            </a:r>
            <a:r>
              <a:rPr b="1">
                <a:solidFill>
                  <a:srgbClr val="0D0D0D"/>
                </a:solidFill>
              </a:rPr>
              <a:t>the top 100 defense companies </a:t>
            </a:r>
            <a:r>
              <a:rPr>
                <a:solidFill>
                  <a:srgbClr val="0D0D0D"/>
                </a:solidFill>
              </a:rPr>
              <a:t>in 2015-2024, detailing their rank, leadership, country, defense revenues, percentage revenue change, total revenue, and the share of revenue from defense. It highlights financial trends and key players in the global defense industry.</a:t>
            </a:r>
          </a:p>
        </p:txBody>
      </p:sp>
      <p:pic>
        <p:nvPicPr>
          <p:cNvPr id="101" name="Picture 15" descr="Picture 15"/>
          <p:cNvPicPr>
            <a:picLocks noChangeAspect="1"/>
          </p:cNvPicPr>
          <p:nvPr/>
        </p:nvPicPr>
        <p:blipFill>
          <a:blip r:embed="rId6"/>
          <a:stretch>
            <a:fillRect/>
          </a:stretch>
        </p:blipFill>
        <p:spPr>
          <a:xfrm>
            <a:off x="18615837" y="448011"/>
            <a:ext cx="3810001" cy="939801"/>
          </a:xfrm>
          <a:prstGeom prst="rect">
            <a:avLst/>
          </a:prstGeom>
          <a:ln w="12700">
            <a:miter lim="400000"/>
          </a:ln>
        </p:spPr>
      </p:pic>
      <p:pic>
        <p:nvPicPr>
          <p:cNvPr id="102" name="Picture 25" descr="Picture 25"/>
          <p:cNvPicPr>
            <a:picLocks noChangeAspect="1"/>
          </p:cNvPicPr>
          <p:nvPr/>
        </p:nvPicPr>
        <p:blipFill>
          <a:blip r:embed="rId7"/>
          <a:stretch>
            <a:fillRect/>
          </a:stretch>
        </p:blipFill>
        <p:spPr>
          <a:xfrm>
            <a:off x="21541562" y="25390709"/>
            <a:ext cx="884275" cy="1750981"/>
          </a:xfrm>
          <a:prstGeom prst="rect">
            <a:avLst/>
          </a:prstGeom>
          <a:ln w="12700">
            <a:miter lim="400000"/>
          </a:ln>
        </p:spPr>
      </p:pic>
      <p:pic>
        <p:nvPicPr>
          <p:cNvPr id="103" name="Picture 6" descr="Picture 6"/>
          <p:cNvPicPr>
            <a:picLocks noChangeAspect="1"/>
          </p:cNvPicPr>
          <p:nvPr/>
        </p:nvPicPr>
        <p:blipFill>
          <a:blip r:embed="rId8"/>
          <a:stretch>
            <a:fillRect/>
          </a:stretch>
        </p:blipFill>
        <p:spPr>
          <a:xfrm>
            <a:off x="430667" y="15799939"/>
            <a:ext cx="4689242" cy="5238331"/>
          </a:xfrm>
          <a:prstGeom prst="rect">
            <a:avLst/>
          </a:prstGeom>
          <a:ln w="12700">
            <a:miter lim="400000"/>
          </a:ln>
        </p:spPr>
      </p:pic>
      <p:pic>
        <p:nvPicPr>
          <p:cNvPr id="104" name="Picture 8" descr="Picture 8"/>
          <p:cNvPicPr>
            <a:picLocks noChangeAspect="1"/>
          </p:cNvPicPr>
          <p:nvPr/>
        </p:nvPicPr>
        <p:blipFill>
          <a:blip r:embed="rId9"/>
          <a:stretch>
            <a:fillRect/>
          </a:stretch>
        </p:blipFill>
        <p:spPr>
          <a:xfrm>
            <a:off x="5310339" y="15804514"/>
            <a:ext cx="6275992" cy="3141647"/>
          </a:xfrm>
          <a:prstGeom prst="rect">
            <a:avLst/>
          </a:prstGeom>
          <a:ln w="12700">
            <a:miter lim="400000"/>
          </a:ln>
        </p:spPr>
      </p:pic>
      <p:pic>
        <p:nvPicPr>
          <p:cNvPr id="105" name="Picture 10" descr="Picture 10"/>
          <p:cNvPicPr>
            <a:picLocks noChangeAspect="1"/>
          </p:cNvPicPr>
          <p:nvPr/>
        </p:nvPicPr>
        <p:blipFill>
          <a:blip r:embed="rId10"/>
          <a:stretch>
            <a:fillRect/>
          </a:stretch>
        </p:blipFill>
        <p:spPr>
          <a:xfrm>
            <a:off x="11716870" y="15831740"/>
            <a:ext cx="6095729" cy="3087193"/>
          </a:xfrm>
          <a:prstGeom prst="rect">
            <a:avLst/>
          </a:prstGeom>
          <a:ln w="12700">
            <a:miter lim="400000"/>
          </a:ln>
        </p:spPr>
      </p:pic>
      <p:pic>
        <p:nvPicPr>
          <p:cNvPr id="106" name="Picture 2" descr="Picture 2"/>
          <p:cNvPicPr>
            <a:picLocks noChangeAspect="1"/>
          </p:cNvPicPr>
          <p:nvPr/>
        </p:nvPicPr>
        <p:blipFill>
          <a:blip r:embed="rId11"/>
          <a:stretch>
            <a:fillRect/>
          </a:stretch>
        </p:blipFill>
        <p:spPr>
          <a:xfrm>
            <a:off x="4419870" y="8232403"/>
            <a:ext cx="8831548" cy="1568781"/>
          </a:xfrm>
          <a:prstGeom prst="rect">
            <a:avLst/>
          </a:prstGeom>
          <a:ln w="12700">
            <a:miter lim="400000"/>
          </a:ln>
        </p:spPr>
      </p:pic>
      <p:pic>
        <p:nvPicPr>
          <p:cNvPr id="107" name="Picture 4" descr="Picture 4"/>
          <p:cNvPicPr>
            <a:picLocks noChangeAspect="1"/>
          </p:cNvPicPr>
          <p:nvPr/>
        </p:nvPicPr>
        <p:blipFill>
          <a:blip r:embed="rId12"/>
          <a:stretch>
            <a:fillRect/>
          </a:stretch>
        </p:blipFill>
        <p:spPr>
          <a:xfrm>
            <a:off x="4560799" y="9800458"/>
            <a:ext cx="8581047" cy="5713070"/>
          </a:xfrm>
          <a:prstGeom prst="rect">
            <a:avLst/>
          </a:prstGeom>
          <a:ln w="12700">
            <a:miter lim="400000"/>
          </a:ln>
        </p:spPr>
      </p:pic>
      <p:pic>
        <p:nvPicPr>
          <p:cNvPr id="108" name="Picture 9" descr="Picture 9"/>
          <p:cNvPicPr>
            <a:picLocks noChangeAspect="1"/>
          </p:cNvPicPr>
          <p:nvPr/>
        </p:nvPicPr>
        <p:blipFill>
          <a:blip r:embed="rId13"/>
          <a:stretch>
            <a:fillRect/>
          </a:stretch>
        </p:blipFill>
        <p:spPr>
          <a:xfrm>
            <a:off x="13346143" y="10170442"/>
            <a:ext cx="4183432" cy="3101660"/>
          </a:xfrm>
          <a:prstGeom prst="rect">
            <a:avLst/>
          </a:prstGeom>
          <a:ln w="12700">
            <a:miter lim="400000"/>
          </a:ln>
        </p:spPr>
      </p:pic>
      <p:pic>
        <p:nvPicPr>
          <p:cNvPr id="109" name="Picture 11" descr="Picture 11"/>
          <p:cNvPicPr>
            <a:picLocks noChangeAspect="1"/>
          </p:cNvPicPr>
          <p:nvPr/>
        </p:nvPicPr>
        <p:blipFill>
          <a:blip r:embed="rId14"/>
          <a:stretch>
            <a:fillRect/>
          </a:stretch>
        </p:blipFill>
        <p:spPr>
          <a:xfrm>
            <a:off x="5310339" y="19080573"/>
            <a:ext cx="3260254" cy="1957696"/>
          </a:xfrm>
          <a:prstGeom prst="rect">
            <a:avLst/>
          </a:prstGeom>
          <a:ln w="12700">
            <a:miter lim="400000"/>
          </a:ln>
        </p:spPr>
      </p:pic>
      <p:sp>
        <p:nvSpPr>
          <p:cNvPr id="110" name="TextBox 6"/>
          <p:cNvSpPr txBox="1"/>
          <p:nvPr/>
        </p:nvSpPr>
        <p:spPr>
          <a:xfrm>
            <a:off x="17858318" y="1998109"/>
            <a:ext cx="4955961" cy="23283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Aft>
                <a:spcPts val="600"/>
              </a:spcAft>
              <a:defRPr sz="3200" b="1">
                <a:solidFill>
                  <a:srgbClr val="0D0D0D"/>
                </a:solidFill>
                <a:latin typeface="Times New Roman"/>
                <a:ea typeface="Times New Roman"/>
                <a:cs typeface="Times New Roman"/>
                <a:sym typeface="Times New Roman"/>
              </a:defRPr>
            </a:pPr>
            <a:r>
              <a:rPr dirty="0"/>
              <a:t>System Description</a:t>
            </a:r>
          </a:p>
          <a:p>
            <a:pPr>
              <a:defRPr sz="2100">
                <a:solidFill>
                  <a:srgbClr val="0D0D0D"/>
                </a:solidFill>
                <a:latin typeface="Times New Roman"/>
                <a:ea typeface="Times New Roman"/>
                <a:cs typeface="Times New Roman"/>
                <a:sym typeface="Times New Roman"/>
              </a:defRPr>
            </a:pPr>
            <a:r>
              <a:rPr dirty="0"/>
              <a:t>1. </a:t>
            </a:r>
            <a:r>
              <a:rPr b="1" dirty="0"/>
              <a:t>Interactive Conflict Map</a:t>
            </a:r>
          </a:p>
          <a:p>
            <a:pPr>
              <a:defRPr sz="2100" i="1" u="sng">
                <a:solidFill>
                  <a:srgbClr val="0D0D0D"/>
                </a:solidFill>
                <a:latin typeface="Times New Roman"/>
                <a:ea typeface="Times New Roman"/>
                <a:cs typeface="Times New Roman"/>
                <a:sym typeface="Times New Roman"/>
              </a:defRPr>
            </a:pPr>
            <a:r>
              <a:rPr dirty="0"/>
              <a:t>Visualization</a:t>
            </a:r>
            <a:r>
              <a:rPr i="0" u="none" dirty="0"/>
              <a:t>: Displays conflict events on a Middle East map using scaled circles to represent fatalities.</a:t>
            </a:r>
          </a:p>
          <a:p>
            <a:pPr>
              <a:defRPr sz="2100" i="1" u="sng">
                <a:solidFill>
                  <a:srgbClr val="0D0D0D"/>
                </a:solidFill>
                <a:latin typeface="Times New Roman"/>
                <a:ea typeface="Times New Roman"/>
                <a:cs typeface="Times New Roman"/>
                <a:sym typeface="Times New Roman"/>
              </a:defRPr>
            </a:pPr>
            <a:r>
              <a:rPr dirty="0"/>
              <a:t>Interactions</a:t>
            </a:r>
            <a:r>
              <a:rPr i="0" u="none" dirty="0"/>
              <a:t>: Includes zoom controls, timeline filtering, and event type selection via checkboxes.</a:t>
            </a:r>
          </a:p>
          <a:p>
            <a:pPr>
              <a:defRPr sz="2100" i="1" u="sng">
                <a:solidFill>
                  <a:srgbClr val="0D0D0D"/>
                </a:solidFill>
                <a:latin typeface="Times New Roman"/>
                <a:ea typeface="Times New Roman"/>
                <a:cs typeface="Times New Roman"/>
                <a:sym typeface="Times New Roman"/>
              </a:defRPr>
            </a:pPr>
            <a:r>
              <a:rPr dirty="0"/>
              <a:t>Extension</a:t>
            </a:r>
            <a:r>
              <a:rPr i="0" u="none" dirty="0"/>
              <a:t>: Synchronizes with other visualizations through shared timeline controls and event filters.</a:t>
            </a:r>
          </a:p>
          <a:p>
            <a:pPr>
              <a:defRPr sz="2100">
                <a:solidFill>
                  <a:srgbClr val="0D0D0D"/>
                </a:solidFill>
                <a:latin typeface="Times New Roman"/>
                <a:ea typeface="Times New Roman"/>
                <a:cs typeface="Times New Roman"/>
                <a:sym typeface="Times New Roman"/>
              </a:defRPr>
            </a:pPr>
            <a:endParaRPr i="0" u="none" dirty="0"/>
          </a:p>
          <a:p>
            <a:pPr>
              <a:defRPr sz="2100" b="1">
                <a:solidFill>
                  <a:srgbClr val="0D0D0D"/>
                </a:solidFill>
                <a:latin typeface="Times New Roman"/>
                <a:ea typeface="Times New Roman"/>
                <a:cs typeface="Times New Roman"/>
                <a:sym typeface="Times New Roman"/>
              </a:defRPr>
            </a:pPr>
            <a:r>
              <a:rPr dirty="0"/>
              <a:t>2. Chord Diagram</a:t>
            </a:r>
          </a:p>
          <a:p>
            <a:pPr>
              <a:defRPr sz="2100" i="1" u="sng">
                <a:solidFill>
                  <a:srgbClr val="0D0D0D"/>
                </a:solidFill>
                <a:latin typeface="Times New Roman"/>
                <a:ea typeface="Times New Roman"/>
                <a:cs typeface="Times New Roman"/>
                <a:sym typeface="Times New Roman"/>
              </a:defRPr>
            </a:pPr>
            <a:r>
              <a:rPr dirty="0"/>
              <a:t>Visualization</a:t>
            </a:r>
            <a:r>
              <a:rPr i="0" u="none" dirty="0"/>
              <a:t>: Illustrates relationships between conflict actors using an interactive chord diagram.</a:t>
            </a:r>
          </a:p>
          <a:p>
            <a:pPr>
              <a:defRPr sz="2100" i="1" u="sng">
                <a:solidFill>
                  <a:srgbClr val="0D0D0D"/>
                </a:solidFill>
                <a:latin typeface="Times New Roman"/>
                <a:ea typeface="Times New Roman"/>
                <a:cs typeface="Times New Roman"/>
                <a:sym typeface="Times New Roman"/>
              </a:defRPr>
            </a:pPr>
            <a:r>
              <a:rPr dirty="0"/>
              <a:t>Interactions</a:t>
            </a:r>
            <a:r>
              <a:rPr i="0" u="none" dirty="0"/>
              <a:t>: Highlights connections via interactive ribbons that trigger map location pinpoints.</a:t>
            </a:r>
          </a:p>
          <a:p>
            <a:pPr>
              <a:defRPr sz="2100" i="1" u="sng">
                <a:solidFill>
                  <a:srgbClr val="0D0D0D"/>
                </a:solidFill>
                <a:latin typeface="Times New Roman"/>
                <a:ea typeface="Times New Roman"/>
                <a:cs typeface="Times New Roman"/>
                <a:sym typeface="Times New Roman"/>
              </a:defRPr>
            </a:pPr>
            <a:r>
              <a:rPr dirty="0"/>
              <a:t>Extension</a:t>
            </a:r>
            <a:r>
              <a:rPr i="0" u="none" dirty="0"/>
              <a:t>: Integrated with the map through synchronized highlighting and event filtering.</a:t>
            </a:r>
          </a:p>
          <a:p>
            <a:pPr>
              <a:defRPr sz="2100">
                <a:solidFill>
                  <a:srgbClr val="0D0D0D"/>
                </a:solidFill>
                <a:latin typeface="Times New Roman"/>
                <a:ea typeface="Times New Roman"/>
                <a:cs typeface="Times New Roman"/>
                <a:sym typeface="Times New Roman"/>
              </a:defRPr>
            </a:pPr>
            <a:endParaRPr i="0" u="none" dirty="0"/>
          </a:p>
          <a:p>
            <a:pPr>
              <a:defRPr sz="2100" b="1">
                <a:solidFill>
                  <a:srgbClr val="0D0D0D"/>
                </a:solidFill>
                <a:latin typeface="Times New Roman"/>
                <a:ea typeface="Times New Roman"/>
                <a:cs typeface="Times New Roman"/>
                <a:sym typeface="Times New Roman"/>
              </a:defRPr>
            </a:pPr>
            <a:r>
              <a:rPr dirty="0"/>
              <a:t>3. Line Chart</a:t>
            </a:r>
          </a:p>
          <a:p>
            <a:pPr>
              <a:defRPr sz="2100" i="1" u="sng">
                <a:solidFill>
                  <a:srgbClr val="0D0D0D"/>
                </a:solidFill>
                <a:latin typeface="Times New Roman"/>
                <a:ea typeface="Times New Roman"/>
                <a:cs typeface="Times New Roman"/>
                <a:sym typeface="Times New Roman"/>
              </a:defRPr>
            </a:pPr>
            <a:r>
              <a:rPr dirty="0"/>
              <a:t>Visualization</a:t>
            </a:r>
            <a:r>
              <a:rPr i="0" u="none" dirty="0"/>
              <a:t>: Displays trends in total fatalities and events, with distinct lines for event types (e.g., battles, protests).</a:t>
            </a:r>
          </a:p>
          <a:p>
            <a:pPr>
              <a:defRPr sz="2100" i="1" u="sng">
                <a:solidFill>
                  <a:srgbClr val="0D0D0D"/>
                </a:solidFill>
                <a:latin typeface="Times New Roman"/>
                <a:ea typeface="Times New Roman"/>
                <a:cs typeface="Times New Roman"/>
                <a:sym typeface="Times New Roman"/>
              </a:defRPr>
            </a:pPr>
            <a:r>
              <a:rPr dirty="0"/>
              <a:t>Interactions</a:t>
            </a:r>
            <a:r>
              <a:rPr i="0" u="none" dirty="0"/>
              <a:t>: Hover-enabled tooltips and zoom/pan controls for detailed exploration.</a:t>
            </a:r>
          </a:p>
          <a:p>
            <a:pPr>
              <a:defRPr sz="2100" i="1" u="sng">
                <a:solidFill>
                  <a:srgbClr val="0D0D0D"/>
                </a:solidFill>
                <a:latin typeface="Times New Roman"/>
                <a:ea typeface="Times New Roman"/>
                <a:cs typeface="Times New Roman"/>
                <a:sym typeface="Times New Roman"/>
              </a:defRPr>
            </a:pPr>
            <a:r>
              <a:rPr dirty="0"/>
              <a:t>Extension</a:t>
            </a:r>
            <a:r>
              <a:rPr i="0" u="none" dirty="0"/>
              <a:t>: Supports dynamic data aggregation for multiple event types, enhancing analytical depth.</a:t>
            </a:r>
          </a:p>
          <a:p>
            <a:pPr>
              <a:defRPr sz="2100">
                <a:solidFill>
                  <a:srgbClr val="0D0D0D"/>
                </a:solidFill>
                <a:latin typeface="Times New Roman"/>
                <a:ea typeface="Times New Roman"/>
                <a:cs typeface="Times New Roman"/>
                <a:sym typeface="Times New Roman"/>
              </a:defRPr>
            </a:pPr>
            <a:endParaRPr i="0" u="none" dirty="0"/>
          </a:p>
          <a:p>
            <a:pPr>
              <a:defRPr sz="2100" b="1">
                <a:solidFill>
                  <a:srgbClr val="0D0D0D"/>
                </a:solidFill>
                <a:latin typeface="Times New Roman"/>
                <a:ea typeface="Times New Roman"/>
                <a:cs typeface="Times New Roman"/>
                <a:sym typeface="Times New Roman"/>
              </a:defRPr>
            </a:pPr>
            <a:r>
              <a:rPr dirty="0"/>
              <a:t>4. Companies Bar/Donut Chart</a:t>
            </a:r>
          </a:p>
          <a:p>
            <a:pPr>
              <a:defRPr sz="2100" i="1" u="sng">
                <a:solidFill>
                  <a:srgbClr val="0D0D0D"/>
                </a:solidFill>
                <a:latin typeface="Times New Roman"/>
                <a:ea typeface="Times New Roman"/>
                <a:cs typeface="Times New Roman"/>
                <a:sym typeface="Times New Roman"/>
              </a:defRPr>
            </a:pPr>
            <a:r>
              <a:rPr dirty="0"/>
              <a:t>Visualization</a:t>
            </a:r>
            <a:r>
              <a:rPr i="0" u="none" dirty="0"/>
              <a:t>: Shows arms revenue data per country using a dual-chart system—stacked bar chart transitioning to a donut chart.</a:t>
            </a:r>
          </a:p>
          <a:p>
            <a:pPr>
              <a:defRPr sz="2100" i="1" u="sng">
                <a:solidFill>
                  <a:srgbClr val="0D0D0D"/>
                </a:solidFill>
                <a:latin typeface="Times New Roman"/>
                <a:ea typeface="Times New Roman"/>
                <a:cs typeface="Times New Roman"/>
                <a:sym typeface="Times New Roman"/>
              </a:defRPr>
            </a:pPr>
            <a:r>
              <a:rPr dirty="0"/>
              <a:t>Interactions</a:t>
            </a:r>
            <a:r>
              <a:rPr i="0" u="none" dirty="0"/>
              <a:t>: Click-to-transform animation, detailed tooltips for company revenue percentages, and synchronized timeline updates.</a:t>
            </a:r>
          </a:p>
          <a:p>
            <a:pPr>
              <a:defRPr sz="2100" i="1" u="sng">
                <a:solidFill>
                  <a:srgbClr val="0D0D0D"/>
                </a:solidFill>
                <a:latin typeface="Times New Roman"/>
                <a:ea typeface="Times New Roman"/>
                <a:cs typeface="Times New Roman"/>
                <a:sym typeface="Times New Roman"/>
              </a:defRPr>
            </a:pPr>
            <a:r>
              <a:rPr dirty="0"/>
              <a:t>Extension</a:t>
            </a:r>
            <a:r>
              <a:rPr i="0" u="none" dirty="0"/>
              <a:t>: Smooth bar-to-donut transformation with integrated legend for detailed breakdowns.</a:t>
            </a:r>
          </a:p>
          <a:p>
            <a:pPr>
              <a:defRPr sz="2100">
                <a:solidFill>
                  <a:srgbClr val="0D0D0D"/>
                </a:solidFill>
                <a:latin typeface="Times New Roman"/>
                <a:ea typeface="Times New Roman"/>
                <a:cs typeface="Times New Roman"/>
                <a:sym typeface="Times New Roman"/>
              </a:defRPr>
            </a:pPr>
            <a:endParaRPr i="0" u="none" dirty="0"/>
          </a:p>
          <a:p>
            <a:pPr>
              <a:defRPr sz="2100" b="1">
                <a:solidFill>
                  <a:srgbClr val="0D0D0D"/>
                </a:solidFill>
                <a:latin typeface="Times New Roman"/>
                <a:ea typeface="Times New Roman"/>
                <a:cs typeface="Times New Roman"/>
                <a:sym typeface="Times New Roman"/>
              </a:defRPr>
            </a:pPr>
            <a:r>
              <a:rPr dirty="0"/>
              <a:t>5. Pie Chart</a:t>
            </a:r>
          </a:p>
          <a:p>
            <a:pPr>
              <a:defRPr sz="2100" i="1" u="sng">
                <a:solidFill>
                  <a:srgbClr val="0D0D0D"/>
                </a:solidFill>
                <a:latin typeface="Times New Roman"/>
                <a:ea typeface="Times New Roman"/>
                <a:cs typeface="Times New Roman"/>
                <a:sym typeface="Times New Roman"/>
              </a:defRPr>
            </a:pPr>
            <a:r>
              <a:rPr dirty="0"/>
              <a:t>Visualization</a:t>
            </a:r>
            <a:r>
              <a:rPr i="0" u="none" dirty="0"/>
              <a:t>: Highlights global arms revenue distribution, emphasizing UN Security Council members (China, France, Russia, UK, US).</a:t>
            </a:r>
          </a:p>
          <a:p>
            <a:pPr>
              <a:defRPr sz="2100" i="1" u="sng">
                <a:solidFill>
                  <a:srgbClr val="0D0D0D"/>
                </a:solidFill>
                <a:latin typeface="Times New Roman"/>
                <a:ea typeface="Times New Roman"/>
                <a:cs typeface="Times New Roman"/>
                <a:sym typeface="Times New Roman"/>
              </a:defRPr>
            </a:pPr>
            <a:r>
              <a:rPr dirty="0"/>
              <a:t>Interactions</a:t>
            </a:r>
            <a:r>
              <a:rPr i="0" u="none" dirty="0"/>
              <a:t>: Hover effects with detailed tooltips, dynamic updates based on year selection.</a:t>
            </a:r>
          </a:p>
          <a:p>
            <a:pPr>
              <a:defRPr sz="2100" i="1" u="sng">
                <a:solidFill>
                  <a:srgbClr val="0D0D0D"/>
                </a:solidFill>
                <a:latin typeface="Times New Roman"/>
                <a:ea typeface="Times New Roman"/>
                <a:cs typeface="Times New Roman"/>
                <a:sym typeface="Times New Roman"/>
              </a:defRPr>
            </a:pPr>
            <a:r>
              <a:rPr dirty="0"/>
              <a:t>Extension</a:t>
            </a:r>
            <a:r>
              <a:rPr i="0" u="none" dirty="0"/>
              <a:t>: Distinct color schemes and visual separators between UN and non-UN members, with automated legend positioning.</a:t>
            </a:r>
          </a:p>
          <a:p>
            <a:pPr>
              <a:defRPr sz="2100">
                <a:solidFill>
                  <a:srgbClr val="0D0D0D"/>
                </a:solidFill>
                <a:latin typeface="Times New Roman"/>
                <a:ea typeface="Times New Roman"/>
                <a:cs typeface="Times New Roman"/>
                <a:sym typeface="Times New Roman"/>
              </a:defRPr>
            </a:pPr>
            <a:endParaRPr i="0" u="none" dirty="0"/>
          </a:p>
          <a:p>
            <a:pPr>
              <a:defRPr sz="2100" b="1">
                <a:solidFill>
                  <a:srgbClr val="0D0D0D"/>
                </a:solidFill>
                <a:latin typeface="Times New Roman"/>
                <a:ea typeface="Times New Roman"/>
                <a:cs typeface="Times New Roman"/>
                <a:sym typeface="Times New Roman"/>
              </a:defRPr>
            </a:pPr>
            <a:r>
              <a:rPr dirty="0"/>
              <a:t>6. GDP Stream Chart</a:t>
            </a:r>
          </a:p>
          <a:p>
            <a:pPr>
              <a:defRPr sz="2100" i="1" u="sng">
                <a:solidFill>
                  <a:srgbClr val="0D0D0D"/>
                </a:solidFill>
                <a:latin typeface="Times New Roman"/>
                <a:ea typeface="Times New Roman"/>
                <a:cs typeface="Times New Roman"/>
                <a:sym typeface="Times New Roman"/>
              </a:defRPr>
            </a:pPr>
            <a:r>
              <a:rPr dirty="0"/>
              <a:t>Visualization</a:t>
            </a:r>
            <a:r>
              <a:rPr i="0" u="none" dirty="0"/>
              <a:t>: Integrates arms revenue and GDP growth data (2015–2024) using a stream chart. Stream thickness indicates GDP growth; y-axis position reflects arms revenue.</a:t>
            </a:r>
          </a:p>
          <a:p>
            <a:pPr>
              <a:defRPr sz="2100" i="1" u="sng">
                <a:solidFill>
                  <a:srgbClr val="0D0D0D"/>
                </a:solidFill>
                <a:latin typeface="Times New Roman"/>
                <a:ea typeface="Times New Roman"/>
                <a:cs typeface="Times New Roman"/>
                <a:sym typeface="Times New Roman"/>
              </a:defRPr>
            </a:pPr>
            <a:r>
              <a:rPr dirty="0"/>
              <a:t>Interactions</a:t>
            </a:r>
            <a:r>
              <a:rPr i="0" u="none" dirty="0"/>
              <a:t>: Hover-enabled tooltips display detailed revenue and GDP data for selected years.</a:t>
            </a:r>
          </a:p>
          <a:p>
            <a:pPr>
              <a:defRPr sz="2100" i="1" u="sng">
                <a:solidFill>
                  <a:srgbClr val="0D0D0D"/>
                </a:solidFill>
                <a:latin typeface="Times New Roman"/>
                <a:ea typeface="Times New Roman"/>
                <a:cs typeface="Times New Roman"/>
                <a:sym typeface="Times New Roman"/>
              </a:defRPr>
            </a:pPr>
            <a:r>
              <a:rPr dirty="0"/>
              <a:t>Extension</a:t>
            </a:r>
            <a:r>
              <a:rPr i="0" u="none" dirty="0"/>
              <a:t>: Combines weapon revenue and GDP datasets to emphasize correlations, with potential for additional filters and synchronization with other visualizations.</a:t>
            </a:r>
          </a:p>
        </p:txBody>
      </p:sp>
      <p:grpSp>
        <p:nvGrpSpPr>
          <p:cNvPr id="113" name="Star: 6 Points 1"/>
          <p:cNvGrpSpPr/>
          <p:nvPr/>
        </p:nvGrpSpPr>
        <p:grpSpPr>
          <a:xfrm>
            <a:off x="12330011" y="13413644"/>
            <a:ext cx="1623665" cy="1974895"/>
            <a:chOff x="125590" y="0"/>
            <a:chExt cx="1623663" cy="1974893"/>
          </a:xfrm>
        </p:grpSpPr>
        <p:sp>
          <p:nvSpPr>
            <p:cNvPr id="111" name="Star"/>
            <p:cNvSpPr/>
            <p:nvPr/>
          </p:nvSpPr>
          <p:spPr>
            <a:xfrm>
              <a:off x="125590" y="0"/>
              <a:ext cx="1623665" cy="1974894"/>
            </a:xfrm>
            <a:prstGeom prst="star6">
              <a:avLst>
                <a:gd name="adj" fmla="val 28868"/>
                <a:gd name="hf" fmla="val 115470"/>
              </a:avLst>
            </a:prstGeom>
            <a:solidFill>
              <a:srgbClr val="000000"/>
            </a:soli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1100">
                  <a:solidFill>
                    <a:srgbClr val="FFFFFF"/>
                  </a:solidFill>
                  <a:latin typeface="Times New Roman"/>
                  <a:ea typeface="Times New Roman"/>
                  <a:cs typeface="Times New Roman"/>
                  <a:sym typeface="Times New Roman"/>
                </a:defRPr>
              </a:pPr>
              <a:endParaRPr/>
            </a:p>
          </p:txBody>
        </p:sp>
        <p:sp>
          <p:nvSpPr>
            <p:cNvPr id="112" name="Political Violence: Dominates events, peaking in 2017–2018."/>
            <p:cNvSpPr txBox="1"/>
            <p:nvPr/>
          </p:nvSpPr>
          <p:spPr>
            <a:xfrm>
              <a:off x="446675" y="563693"/>
              <a:ext cx="981495" cy="8475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100">
                  <a:solidFill>
                    <a:srgbClr val="FFFFFF"/>
                  </a:solidFill>
                  <a:latin typeface="Times New Roman"/>
                  <a:ea typeface="Times New Roman"/>
                  <a:cs typeface="Times New Roman"/>
                  <a:sym typeface="Times New Roman"/>
                </a:defRPr>
              </a:lvl1pPr>
            </a:lstStyle>
            <a:p>
              <a:r>
                <a:t>Political Violence: Dominates events, peaking in 2017–2018.</a:t>
              </a:r>
            </a:p>
          </p:txBody>
        </p:sp>
      </p:grpSp>
      <p:grpSp>
        <p:nvGrpSpPr>
          <p:cNvPr id="116" name="Star: 6 Points 3"/>
          <p:cNvGrpSpPr/>
          <p:nvPr/>
        </p:nvGrpSpPr>
        <p:grpSpPr>
          <a:xfrm>
            <a:off x="15905911" y="13414013"/>
            <a:ext cx="1623665" cy="1974895"/>
            <a:chOff x="125590" y="0"/>
            <a:chExt cx="1623663" cy="1974893"/>
          </a:xfrm>
        </p:grpSpPr>
        <p:sp>
          <p:nvSpPr>
            <p:cNvPr id="114" name="Star"/>
            <p:cNvSpPr/>
            <p:nvPr/>
          </p:nvSpPr>
          <p:spPr>
            <a:xfrm>
              <a:off x="125590" y="0"/>
              <a:ext cx="1623665" cy="1974894"/>
            </a:xfrm>
            <a:prstGeom prst="star6">
              <a:avLst>
                <a:gd name="adj" fmla="val 28868"/>
                <a:gd name="hf" fmla="val 115470"/>
              </a:avLst>
            </a:prstGeom>
            <a:solidFill>
              <a:srgbClr val="000000"/>
            </a:soli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1100">
                  <a:solidFill>
                    <a:srgbClr val="FFFFFF"/>
                  </a:solidFill>
                  <a:latin typeface="Times New Roman"/>
                  <a:ea typeface="Times New Roman"/>
                  <a:cs typeface="Times New Roman"/>
                  <a:sym typeface="Times New Roman"/>
                </a:defRPr>
              </a:pPr>
              <a:endParaRPr/>
            </a:p>
          </p:txBody>
        </p:sp>
        <p:sp>
          <p:nvSpPr>
            <p:cNvPr id="115" name="Strategic Developments: Gradual growth suggests long-term conflict planning."/>
            <p:cNvSpPr txBox="1"/>
            <p:nvPr/>
          </p:nvSpPr>
          <p:spPr>
            <a:xfrm>
              <a:off x="446675" y="487493"/>
              <a:ext cx="981495" cy="9999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100">
                  <a:solidFill>
                    <a:srgbClr val="FFFFFF"/>
                  </a:solidFill>
                  <a:latin typeface="Times New Roman"/>
                  <a:ea typeface="Times New Roman"/>
                  <a:cs typeface="Times New Roman"/>
                  <a:sym typeface="Times New Roman"/>
                </a:defRPr>
              </a:lvl1pPr>
            </a:lstStyle>
            <a:p>
              <a:r>
                <a:t>Strategic Developments: Gradual growth suggests long-term conflict planning.</a:t>
              </a:r>
            </a:p>
          </p:txBody>
        </p:sp>
      </p:grpSp>
      <p:grpSp>
        <p:nvGrpSpPr>
          <p:cNvPr id="119" name="Star: 6 Points 10"/>
          <p:cNvGrpSpPr/>
          <p:nvPr/>
        </p:nvGrpSpPr>
        <p:grpSpPr>
          <a:xfrm>
            <a:off x="14140735" y="13378163"/>
            <a:ext cx="1623665" cy="1974894"/>
            <a:chOff x="125590" y="0"/>
            <a:chExt cx="1623663" cy="1974893"/>
          </a:xfrm>
        </p:grpSpPr>
        <p:sp>
          <p:nvSpPr>
            <p:cNvPr id="117" name="Star"/>
            <p:cNvSpPr/>
            <p:nvPr/>
          </p:nvSpPr>
          <p:spPr>
            <a:xfrm>
              <a:off x="125590" y="0"/>
              <a:ext cx="1623665" cy="1974894"/>
            </a:xfrm>
            <a:prstGeom prst="star6">
              <a:avLst>
                <a:gd name="adj" fmla="val 28868"/>
                <a:gd name="hf" fmla="val 115470"/>
              </a:avLst>
            </a:prstGeom>
            <a:solidFill>
              <a:srgbClr val="000000"/>
            </a:soli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sz="1100">
                  <a:solidFill>
                    <a:srgbClr val="FFFFFF"/>
                  </a:solidFill>
                  <a:latin typeface="Times New Roman"/>
                  <a:ea typeface="Times New Roman"/>
                  <a:cs typeface="Times New Roman"/>
                  <a:sym typeface="Times New Roman"/>
                </a:defRPr>
              </a:pPr>
              <a:endParaRPr/>
            </a:p>
          </p:txBody>
        </p:sp>
        <p:sp>
          <p:nvSpPr>
            <p:cNvPr id="118" name="Demonstrations: Steady rise indicates increasing civilian activism."/>
            <p:cNvSpPr txBox="1"/>
            <p:nvPr/>
          </p:nvSpPr>
          <p:spPr>
            <a:xfrm>
              <a:off x="446675" y="487493"/>
              <a:ext cx="981495" cy="9999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100">
                  <a:solidFill>
                    <a:srgbClr val="FFFFFF"/>
                  </a:solidFill>
                  <a:latin typeface="Times New Roman"/>
                  <a:ea typeface="Times New Roman"/>
                  <a:cs typeface="Times New Roman"/>
                  <a:sym typeface="Times New Roman"/>
                </a:defRPr>
              </a:lvl1pPr>
            </a:lstStyle>
            <a:p>
              <a:r>
                <a:t>Demonstrations: Steady rise indicates increasing civilian activism.</a:t>
              </a:r>
            </a:p>
          </p:txBody>
        </p:sp>
      </p:grpSp>
      <p:grpSp>
        <p:nvGrpSpPr>
          <p:cNvPr id="122" name="Speech Bubble: Rectangle 16"/>
          <p:cNvGrpSpPr/>
          <p:nvPr/>
        </p:nvGrpSpPr>
        <p:grpSpPr>
          <a:xfrm>
            <a:off x="13325473" y="8565737"/>
            <a:ext cx="4183432" cy="1263962"/>
            <a:chOff x="0" y="0"/>
            <a:chExt cx="4183431" cy="1263960"/>
          </a:xfrm>
        </p:grpSpPr>
        <p:sp>
          <p:nvSpPr>
            <p:cNvPr id="120" name="Shape"/>
            <p:cNvSpPr/>
            <p:nvPr/>
          </p:nvSpPr>
          <p:spPr>
            <a:xfrm>
              <a:off x="0" y="22506"/>
              <a:ext cx="4183432" cy="12414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21" name="Event Surge: Conflict events skyrocketed from 840 in 2015 to 6,026 in 2024, with major spikes in 2017 and 2024, reflecting significant escalations."/>
            <p:cNvSpPr txBox="1"/>
            <p:nvPr/>
          </p:nvSpPr>
          <p:spPr>
            <a:xfrm>
              <a:off x="50482" y="0"/>
              <a:ext cx="4082467" cy="11485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800">
                  <a:solidFill>
                    <a:srgbClr val="FFFFFF"/>
                  </a:solidFill>
                  <a:latin typeface="Times New Roman"/>
                  <a:ea typeface="Times New Roman"/>
                  <a:cs typeface="Times New Roman"/>
                  <a:sym typeface="Times New Roman"/>
                </a:defRPr>
              </a:lvl1pPr>
            </a:lstStyle>
            <a:p>
              <a:r>
                <a:t>Event Surge: Conflict events skyrocketed from 840 in 2015 to 6,026 in 2024, with major spikes in 2017 and 2024, reflecting significant escalations.</a:t>
              </a:r>
            </a:p>
          </p:txBody>
        </p:sp>
      </p:grpSp>
      <p:sp>
        <p:nvSpPr>
          <p:cNvPr id="123" name="TextBox 24"/>
          <p:cNvSpPr txBox="1"/>
          <p:nvPr/>
        </p:nvSpPr>
        <p:spPr>
          <a:xfrm>
            <a:off x="560676" y="8472799"/>
            <a:ext cx="3395791" cy="544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u="sng">
                <a:solidFill>
                  <a:srgbClr val="0D0D0D"/>
                </a:solidFill>
                <a:latin typeface="Times New Roman"/>
                <a:ea typeface="Times New Roman"/>
                <a:cs typeface="Times New Roman"/>
                <a:sym typeface="Times New Roman"/>
              </a:defRPr>
            </a:lvl1pPr>
          </a:lstStyle>
          <a:p>
            <a:r>
              <a:t>STORY FLOW</a:t>
            </a:r>
          </a:p>
        </p:txBody>
      </p:sp>
      <p:grpSp>
        <p:nvGrpSpPr>
          <p:cNvPr id="131" name="Thought Bubble: Cloud 29"/>
          <p:cNvGrpSpPr/>
          <p:nvPr/>
        </p:nvGrpSpPr>
        <p:grpSpPr>
          <a:xfrm>
            <a:off x="283067" y="9064570"/>
            <a:ext cx="3139412" cy="1685659"/>
            <a:chOff x="0" y="0"/>
            <a:chExt cx="3139410" cy="1685657"/>
          </a:xfrm>
        </p:grpSpPr>
        <p:grpSp>
          <p:nvGrpSpPr>
            <p:cNvPr id="129" name="Group"/>
            <p:cNvGrpSpPr/>
            <p:nvPr/>
          </p:nvGrpSpPr>
          <p:grpSpPr>
            <a:xfrm>
              <a:off x="-1" y="19813"/>
              <a:ext cx="3139412" cy="1665846"/>
              <a:chOff x="0" y="0"/>
              <a:chExt cx="3139410" cy="1665844"/>
            </a:xfrm>
          </p:grpSpPr>
          <p:sp>
            <p:nvSpPr>
              <p:cNvPr id="124" name="Shape"/>
              <p:cNvSpPr/>
              <p:nvPr/>
            </p:nvSpPr>
            <p:spPr>
              <a:xfrm>
                <a:off x="0" y="0"/>
                <a:ext cx="3139411" cy="1451946"/>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25" name="Circle"/>
              <p:cNvSpPr/>
              <p:nvPr/>
            </p:nvSpPr>
            <p:spPr>
              <a:xfrm>
                <a:off x="917018" y="1337515"/>
                <a:ext cx="241523" cy="241523"/>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26" name="Circle"/>
              <p:cNvSpPr/>
              <p:nvPr/>
            </p:nvSpPr>
            <p:spPr>
              <a:xfrm>
                <a:off x="873396" y="1494075"/>
                <a:ext cx="161015" cy="161015"/>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27" name="Circle"/>
              <p:cNvSpPr/>
              <p:nvPr/>
            </p:nvSpPr>
            <p:spPr>
              <a:xfrm>
                <a:off x="876863" y="1585336"/>
                <a:ext cx="80509" cy="80509"/>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28" name="Shape"/>
              <p:cNvSpPr/>
              <p:nvPr/>
            </p:nvSpPr>
            <p:spPr>
              <a:xfrm>
                <a:off x="159412" y="73830"/>
                <a:ext cx="2876749" cy="1232751"/>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9525" cap="flat">
                <a:solidFill>
                  <a:srgbClr val="4A7EBB"/>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30" name="A World of Instability…"/>
            <p:cNvSpPr txBox="1"/>
            <p:nvPr/>
          </p:nvSpPr>
          <p:spPr>
            <a:xfrm>
              <a:off x="485253" y="0"/>
              <a:ext cx="1947111" cy="1412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100" b="1">
                  <a:latin typeface="ui-sans-serif"/>
                  <a:ea typeface="ui-sans-serif"/>
                  <a:cs typeface="ui-sans-serif"/>
                  <a:sym typeface="ui-sans-serif"/>
                </a:defRPr>
              </a:pPr>
              <a:r>
                <a:t>A World of Instability</a:t>
              </a:r>
              <a:endParaRPr>
                <a:solidFill>
                  <a:srgbClr val="FFFFFF"/>
                </a:solidFill>
              </a:endParaRPr>
            </a:p>
            <a:p>
              <a:pPr algn="ctr">
                <a:defRPr sz="1100" b="1">
                  <a:latin typeface="ui-sans-serif"/>
                  <a:ea typeface="ui-sans-serif"/>
                  <a:cs typeface="ui-sans-serif"/>
                  <a:sym typeface="ui-sans-serif"/>
                </a:defRPr>
              </a:pPr>
              <a:r>
                <a:t>In a world shaped by political instability and economic disparity, the Middle East stands as a poignant example of how conflict and commerce intertwine. </a:t>
              </a:r>
            </a:p>
          </p:txBody>
        </p:sp>
      </p:grpSp>
      <p:grpSp>
        <p:nvGrpSpPr>
          <p:cNvPr id="139" name="Thought Bubble: Cloud 34"/>
          <p:cNvGrpSpPr/>
          <p:nvPr/>
        </p:nvGrpSpPr>
        <p:grpSpPr>
          <a:xfrm>
            <a:off x="83519" y="12294279"/>
            <a:ext cx="2897304" cy="1685658"/>
            <a:chOff x="0" y="0"/>
            <a:chExt cx="2897302" cy="1685657"/>
          </a:xfrm>
        </p:grpSpPr>
        <p:grpSp>
          <p:nvGrpSpPr>
            <p:cNvPr id="137" name="Group"/>
            <p:cNvGrpSpPr/>
            <p:nvPr/>
          </p:nvGrpSpPr>
          <p:grpSpPr>
            <a:xfrm>
              <a:off x="0" y="19813"/>
              <a:ext cx="2897304" cy="1665846"/>
              <a:chOff x="0" y="0"/>
              <a:chExt cx="2897302" cy="1665844"/>
            </a:xfrm>
          </p:grpSpPr>
          <p:sp>
            <p:nvSpPr>
              <p:cNvPr id="132" name="Shape"/>
              <p:cNvSpPr/>
              <p:nvPr/>
            </p:nvSpPr>
            <p:spPr>
              <a:xfrm>
                <a:off x="0" y="0"/>
                <a:ext cx="2897304" cy="1451946"/>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33" name="Circle"/>
              <p:cNvSpPr/>
              <p:nvPr/>
            </p:nvSpPr>
            <p:spPr>
              <a:xfrm>
                <a:off x="837368" y="1336941"/>
                <a:ext cx="241523" cy="241523"/>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34" name="Circle"/>
              <p:cNvSpPr/>
              <p:nvPr/>
            </p:nvSpPr>
            <p:spPr>
              <a:xfrm>
                <a:off x="799450" y="1494649"/>
                <a:ext cx="161015" cy="161015"/>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35" name="Circle"/>
              <p:cNvSpPr/>
              <p:nvPr/>
            </p:nvSpPr>
            <p:spPr>
              <a:xfrm>
                <a:off x="806136" y="1585336"/>
                <a:ext cx="80509" cy="80509"/>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36" name="Shape"/>
              <p:cNvSpPr/>
              <p:nvPr/>
            </p:nvSpPr>
            <p:spPr>
              <a:xfrm>
                <a:off x="147118" y="73830"/>
                <a:ext cx="2654898" cy="1232751"/>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9525" cap="flat">
                <a:solidFill>
                  <a:srgbClr val="4A7EBB"/>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38" name="The Economic Lens…"/>
            <p:cNvSpPr txBox="1"/>
            <p:nvPr/>
          </p:nvSpPr>
          <p:spPr>
            <a:xfrm>
              <a:off x="451724" y="0"/>
              <a:ext cx="1789166" cy="1412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100" b="1">
                  <a:latin typeface="ui-sans-serif"/>
                  <a:ea typeface="ui-sans-serif"/>
                  <a:cs typeface="ui-sans-serif"/>
                  <a:sym typeface="ui-sans-serif"/>
                </a:defRPr>
              </a:pPr>
              <a:r>
                <a:t>The Economic Lens</a:t>
              </a:r>
              <a:endParaRPr>
                <a:solidFill>
                  <a:srgbClr val="FFFFFF"/>
                </a:solidFill>
              </a:endParaRPr>
            </a:p>
            <a:p>
              <a:pPr algn="ctr">
                <a:defRPr sz="1100" b="1">
                  <a:latin typeface="ui-sans-serif"/>
                  <a:ea typeface="ui-sans-serif"/>
                  <a:cs typeface="ui-sans-serif"/>
                  <a:sym typeface="ui-sans-serif"/>
                </a:defRPr>
              </a:pPr>
              <a:r>
                <a:t>How do arms sales affect the GDP of producing nations? What patterns emerge when we connect the dots between conflict events and defense revenues?</a:t>
              </a:r>
            </a:p>
          </p:txBody>
        </p:sp>
      </p:grpSp>
      <p:grpSp>
        <p:nvGrpSpPr>
          <p:cNvPr id="147" name="Thought Bubble: Cloud 38"/>
          <p:cNvGrpSpPr/>
          <p:nvPr/>
        </p:nvGrpSpPr>
        <p:grpSpPr>
          <a:xfrm>
            <a:off x="1323180" y="10466071"/>
            <a:ext cx="3139412" cy="1768209"/>
            <a:chOff x="0" y="0"/>
            <a:chExt cx="3139410" cy="1768207"/>
          </a:xfrm>
        </p:grpSpPr>
        <p:grpSp>
          <p:nvGrpSpPr>
            <p:cNvPr id="145" name="Group"/>
            <p:cNvGrpSpPr/>
            <p:nvPr/>
          </p:nvGrpSpPr>
          <p:grpSpPr>
            <a:xfrm>
              <a:off x="-1" y="102363"/>
              <a:ext cx="3139412" cy="1665846"/>
              <a:chOff x="0" y="0"/>
              <a:chExt cx="3139410" cy="1665844"/>
            </a:xfrm>
          </p:grpSpPr>
          <p:sp>
            <p:nvSpPr>
              <p:cNvPr id="140" name="Shape"/>
              <p:cNvSpPr/>
              <p:nvPr/>
            </p:nvSpPr>
            <p:spPr>
              <a:xfrm>
                <a:off x="0" y="0"/>
                <a:ext cx="3139411" cy="1451946"/>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1" name="Circle"/>
              <p:cNvSpPr/>
              <p:nvPr/>
            </p:nvSpPr>
            <p:spPr>
              <a:xfrm>
                <a:off x="917018" y="1337515"/>
                <a:ext cx="241523" cy="241523"/>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2" name="Circle"/>
              <p:cNvSpPr/>
              <p:nvPr/>
            </p:nvSpPr>
            <p:spPr>
              <a:xfrm>
                <a:off x="873396" y="1494075"/>
                <a:ext cx="161015" cy="161015"/>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3" name="Circle"/>
              <p:cNvSpPr/>
              <p:nvPr/>
            </p:nvSpPr>
            <p:spPr>
              <a:xfrm>
                <a:off x="876863" y="1585336"/>
                <a:ext cx="80509" cy="80509"/>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4" name="Shape"/>
              <p:cNvSpPr/>
              <p:nvPr/>
            </p:nvSpPr>
            <p:spPr>
              <a:xfrm>
                <a:off x="159412" y="73830"/>
                <a:ext cx="2876749" cy="1232751"/>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9525" cap="flat">
                <a:solidFill>
                  <a:srgbClr val="4A7EBB"/>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46" name="Beneath the Surface…"/>
            <p:cNvSpPr txBox="1"/>
            <p:nvPr/>
          </p:nvSpPr>
          <p:spPr>
            <a:xfrm>
              <a:off x="485253" y="0"/>
              <a:ext cx="1947111" cy="15773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100" b="1">
                  <a:latin typeface="ui-sans-serif"/>
                  <a:ea typeface="ui-sans-serif"/>
                  <a:cs typeface="ui-sans-serif"/>
                  <a:sym typeface="ui-sans-serif"/>
                </a:defRPr>
              </a:pPr>
              <a:r>
                <a:t>Beneath the Surface</a:t>
              </a:r>
              <a:endParaRPr>
                <a:solidFill>
                  <a:srgbClr val="FFFFFF"/>
                </a:solidFill>
              </a:endParaRPr>
            </a:p>
            <a:p>
              <a:pPr algn="ctr">
                <a:defRPr sz="1100" b="1">
                  <a:latin typeface="ui-sans-serif"/>
                  <a:ea typeface="ui-sans-serif"/>
                  <a:cs typeface="ui-sans-serif"/>
                  <a:sym typeface="ui-sans-serif"/>
                </a:defRPr>
              </a:pPr>
              <a:r>
                <a:t>Beneath the surface of these conflicts lies a complex network of economic dependencies and strategic interests, where weapons manufacturing and defense economies thrive.</a:t>
              </a:r>
            </a:p>
          </p:txBody>
        </p:sp>
      </p:grpSp>
      <p:grpSp>
        <p:nvGrpSpPr>
          <p:cNvPr id="155" name="Thought Bubble: Cloud 41"/>
          <p:cNvGrpSpPr/>
          <p:nvPr/>
        </p:nvGrpSpPr>
        <p:grpSpPr>
          <a:xfrm>
            <a:off x="1252340" y="13652395"/>
            <a:ext cx="3239252" cy="2012898"/>
            <a:chOff x="0" y="0"/>
            <a:chExt cx="3239251" cy="2012897"/>
          </a:xfrm>
        </p:grpSpPr>
        <p:grpSp>
          <p:nvGrpSpPr>
            <p:cNvPr id="153" name="Group"/>
            <p:cNvGrpSpPr/>
            <p:nvPr/>
          </p:nvGrpSpPr>
          <p:grpSpPr>
            <a:xfrm>
              <a:off x="-1" y="-1"/>
              <a:ext cx="3239253" cy="2012899"/>
              <a:chOff x="0" y="0"/>
              <a:chExt cx="3239251" cy="2012897"/>
            </a:xfrm>
          </p:grpSpPr>
          <p:sp>
            <p:nvSpPr>
              <p:cNvPr id="148" name="Shape"/>
              <p:cNvSpPr/>
              <p:nvPr/>
            </p:nvSpPr>
            <p:spPr>
              <a:xfrm>
                <a:off x="0" y="0"/>
                <a:ext cx="3239252" cy="1754437"/>
              </a:xfrm>
              <a:custGeom>
                <a:avLst/>
                <a:gdLst/>
                <a:ahLst/>
                <a:cxnLst>
                  <a:cxn ang="0">
                    <a:pos x="wd2" y="hd2"/>
                  </a:cxn>
                  <a:cxn ang="5400000">
                    <a:pos x="wd2" y="hd2"/>
                  </a:cxn>
                  <a:cxn ang="10800000">
                    <a:pos x="wd2" y="hd2"/>
                  </a:cxn>
                  <a:cxn ang="16200000">
                    <a:pos x="wd2" y="hd2"/>
                  </a:cxn>
                </a:cxnLst>
                <a:rect l="0" t="0" r="r" b="b"/>
                <a:pathLst>
                  <a:path w="20879" h="20684" extrusionOk="0">
                    <a:moveTo>
                      <a:pt x="1901" y="6800"/>
                    </a:moveTo>
                    <a:lnTo>
                      <a:pt x="1901" y="6800"/>
                    </a:lnTo>
                    <a:cubicBezTo>
                      <a:pt x="1658" y="4397"/>
                      <a:pt x="2907" y="2184"/>
                      <a:pt x="4691" y="1857"/>
                    </a:cubicBezTo>
                    <a:cubicBezTo>
                      <a:pt x="5414" y="1724"/>
                      <a:pt x="6149" y="1922"/>
                      <a:pt x="6778" y="2419"/>
                    </a:cubicBezTo>
                    <a:cubicBezTo>
                      <a:pt x="7445" y="725"/>
                      <a:pt x="9003" y="82"/>
                      <a:pt x="10259" y="981"/>
                    </a:cubicBezTo>
                    <a:cubicBezTo>
                      <a:pt x="10478" y="1139"/>
                      <a:pt x="10680" y="1338"/>
                      <a:pt x="10857" y="1573"/>
                    </a:cubicBezTo>
                    <a:lnTo>
                      <a:pt x="10857" y="1573"/>
                    </a:lnTo>
                    <a:cubicBezTo>
                      <a:pt x="11377" y="169"/>
                      <a:pt x="12642" y="-401"/>
                      <a:pt x="13683" y="299"/>
                    </a:cubicBezTo>
                    <a:cubicBezTo>
                      <a:pt x="13971" y="493"/>
                      <a:pt x="14223" y="774"/>
                      <a:pt x="14418" y="1119"/>
                    </a:cubicBezTo>
                    <a:cubicBezTo>
                      <a:pt x="15255" y="-209"/>
                      <a:pt x="16734" y="-373"/>
                      <a:pt x="17722" y="753"/>
                    </a:cubicBezTo>
                    <a:cubicBezTo>
                      <a:pt x="18137" y="1226"/>
                      <a:pt x="18417" y="1878"/>
                      <a:pt x="18513" y="2598"/>
                    </a:cubicBezTo>
                    <a:lnTo>
                      <a:pt x="18513" y="2598"/>
                    </a:lnTo>
                    <a:cubicBezTo>
                      <a:pt x="19885" y="3102"/>
                      <a:pt x="20694" y="5013"/>
                      <a:pt x="20321" y="6865"/>
                    </a:cubicBezTo>
                    <a:cubicBezTo>
                      <a:pt x="20289" y="7020"/>
                      <a:pt x="20250" y="7173"/>
                      <a:pt x="20203" y="7321"/>
                    </a:cubicBezTo>
                    <a:cubicBezTo>
                      <a:pt x="21303" y="9251"/>
                      <a:pt x="21034" y="12017"/>
                      <a:pt x="19601" y="13499"/>
                    </a:cubicBezTo>
                    <a:cubicBezTo>
                      <a:pt x="19156" y="13961"/>
                      <a:pt x="18629" y="14259"/>
                      <a:pt x="18072" y="14367"/>
                    </a:cubicBezTo>
                    <a:cubicBezTo>
                      <a:pt x="18072" y="16443"/>
                      <a:pt x="16822" y="18126"/>
                      <a:pt x="15280" y="18126"/>
                    </a:cubicBezTo>
                    <a:cubicBezTo>
                      <a:pt x="14757" y="18126"/>
                      <a:pt x="14245" y="17928"/>
                      <a:pt x="13801" y="17556"/>
                    </a:cubicBezTo>
                    <a:cubicBezTo>
                      <a:pt x="13280" y="19883"/>
                      <a:pt x="11460" y="21199"/>
                      <a:pt x="9738" y="20494"/>
                    </a:cubicBezTo>
                    <a:cubicBezTo>
                      <a:pt x="9016" y="20199"/>
                      <a:pt x="8392" y="19574"/>
                      <a:pt x="7973" y="18727"/>
                    </a:cubicBezTo>
                    <a:cubicBezTo>
                      <a:pt x="6209" y="20160"/>
                      <a:pt x="3920" y="19389"/>
                      <a:pt x="2859" y="17004"/>
                    </a:cubicBezTo>
                    <a:cubicBezTo>
                      <a:pt x="2846" y="16974"/>
                      <a:pt x="2833" y="16944"/>
                      <a:pt x="2820" y="16914"/>
                    </a:cubicBezTo>
                    <a:lnTo>
                      <a:pt x="2820" y="16914"/>
                    </a:lnTo>
                    <a:cubicBezTo>
                      <a:pt x="1666" y="17096"/>
                      <a:pt x="620" y="15986"/>
                      <a:pt x="485" y="14435"/>
                    </a:cubicBezTo>
                    <a:cubicBezTo>
                      <a:pt x="412" y="13608"/>
                      <a:pt x="615" y="12780"/>
                      <a:pt x="1038" y="12172"/>
                    </a:cubicBezTo>
                    <a:lnTo>
                      <a:pt x="1038" y="12172"/>
                    </a:lnTo>
                    <a:cubicBezTo>
                      <a:pt x="39" y="11379"/>
                      <a:pt x="-297" y="9639"/>
                      <a:pt x="288" y="8285"/>
                    </a:cubicBezTo>
                    <a:cubicBezTo>
                      <a:pt x="626" y="7504"/>
                      <a:pt x="1218" y="6988"/>
                      <a:pt x="1883" y="6895"/>
                    </a:cubicBezTo>
                    <a:close/>
                  </a:path>
                </a:pathLst>
              </a:cu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49" name="Circle"/>
              <p:cNvSpPr/>
              <p:nvPr/>
            </p:nvSpPr>
            <p:spPr>
              <a:xfrm>
                <a:off x="925671" y="1614856"/>
                <a:ext cx="291839" cy="291839"/>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50" name="Circle"/>
              <p:cNvSpPr/>
              <p:nvPr/>
            </p:nvSpPr>
            <p:spPr>
              <a:xfrm>
                <a:off x="886151" y="1806653"/>
                <a:ext cx="194561" cy="194561"/>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51" name="Circle"/>
              <p:cNvSpPr/>
              <p:nvPr/>
            </p:nvSpPr>
            <p:spPr>
              <a:xfrm>
                <a:off x="897643" y="1915617"/>
                <a:ext cx="97281" cy="97281"/>
              </a:xfrm>
              <a:prstGeom prst="ellipse">
                <a:avLst/>
              </a:prstGeom>
              <a:gradFill flip="none" rotWithShape="1">
                <a:gsLst>
                  <a:gs pos="0">
                    <a:srgbClr val="3F80CE"/>
                  </a:gs>
                  <a:gs pos="100000">
                    <a:schemeClr val="accent1">
                      <a:hueOff val="357503"/>
                      <a:satOff val="54545"/>
                      <a:lumOff val="29273"/>
                    </a:schemeClr>
                  </a:gs>
                </a:gsLst>
                <a:lin ang="16200000" scaled="0"/>
              </a:gradFill>
              <a:ln w="9525" cap="flat">
                <a:solidFill>
                  <a:srgbClr val="4A7EBB"/>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152" name="Shape"/>
              <p:cNvSpPr/>
              <p:nvPr/>
            </p:nvSpPr>
            <p:spPr>
              <a:xfrm>
                <a:off x="164482" y="89211"/>
                <a:ext cx="2968236" cy="148957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lnTo>
                      <a:pt x="7802" y="21600"/>
                    </a:lnTo>
                    <a:cubicBezTo>
                      <a:pt x="7657" y="21279"/>
                      <a:pt x="7535" y="20936"/>
                      <a:pt x="7438" y="20577"/>
                    </a:cubicBezTo>
                    <a:moveTo>
                      <a:pt x="14532" y="19050"/>
                    </a:moveTo>
                    <a:cubicBezTo>
                      <a:pt x="14510" y="19430"/>
                      <a:pt x="14462" y="19806"/>
                      <a:pt x="14386" y="20172"/>
                    </a:cubicBezTo>
                    <a:moveTo>
                      <a:pt x="17421" y="12116"/>
                    </a:moveTo>
                    <a:cubicBezTo>
                      <a:pt x="18505" y="12890"/>
                      <a:pt x="19193" y="14504"/>
                      <a:pt x="19193" y="16273"/>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lnTo>
                      <a:pt x="1072" y="7905"/>
                    </a:lnTo>
                    <a:cubicBezTo>
                      <a:pt x="1016" y="7632"/>
                      <a:pt x="974" y="7353"/>
                      <a:pt x="948" y="7071"/>
                    </a:cubicBezTo>
                  </a:path>
                </a:pathLst>
              </a:custGeom>
              <a:noFill/>
              <a:ln w="9525" cap="flat">
                <a:solidFill>
                  <a:srgbClr val="4A7EBB"/>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54" name="Unveiling Hidden Narratives…"/>
            <p:cNvSpPr txBox="1"/>
            <p:nvPr/>
          </p:nvSpPr>
          <p:spPr>
            <a:xfrm>
              <a:off x="499081" y="40618"/>
              <a:ext cx="2012244" cy="157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100" b="1">
                  <a:latin typeface="ui-sans-serif"/>
                  <a:ea typeface="ui-sans-serif"/>
                  <a:cs typeface="ui-sans-serif"/>
                  <a:sym typeface="ui-sans-serif"/>
                </a:defRPr>
              </a:pPr>
              <a:r>
                <a:t>Unveiling Hidden Narratives</a:t>
              </a:r>
              <a:endParaRPr>
                <a:solidFill>
                  <a:srgbClr val="FFFFFF"/>
                </a:solidFill>
              </a:endParaRPr>
            </a:p>
            <a:p>
              <a:pPr algn="ctr">
                <a:defRPr sz="1100" b="1">
                  <a:latin typeface="ui-sans-serif"/>
                  <a:ea typeface="ui-sans-serif"/>
                  <a:cs typeface="ui-sans-serif"/>
                  <a:sym typeface="ui-sans-serif"/>
                </a:defRPr>
              </a:pPr>
              <a:r>
                <a:t>Through this exploration, we aim to empower policymakers, researchers, and citizens with the insights needed to make informed decisions about a world deeply impacted by the business of war.</a:t>
              </a:r>
            </a:p>
          </p:txBody>
        </p:sp>
      </p:grpSp>
      <p:sp>
        <p:nvSpPr>
          <p:cNvPr id="156" name="Connector: Elbow 43"/>
          <p:cNvSpPr/>
          <p:nvPr/>
        </p:nvSpPr>
        <p:spPr>
          <a:xfrm>
            <a:off x="3486587" y="9778806"/>
            <a:ext cx="285534" cy="7245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chemeClr val="accent1"/>
            </a:solidFill>
            <a:tailEnd type="triangle"/>
          </a:ln>
          <a:effectLst>
            <a:outerShdw blurRad="38100" dist="20000" dir="5400000" rotWithShape="0">
              <a:srgbClr val="000000">
                <a:alpha val="38000"/>
              </a:srgbClr>
            </a:outerShdw>
          </a:effectLst>
        </p:spPr>
        <p:txBody>
          <a:bodyPr lIns="45719" rIns="45719" anchor="ctr"/>
          <a:lstStyle/>
          <a:p>
            <a:endParaRPr/>
          </a:p>
        </p:txBody>
      </p:sp>
      <p:sp>
        <p:nvSpPr>
          <p:cNvPr id="157" name="Connector: Elbow 44"/>
          <p:cNvSpPr/>
          <p:nvPr/>
        </p:nvSpPr>
        <p:spPr>
          <a:xfrm>
            <a:off x="3002525" y="12874174"/>
            <a:ext cx="285534" cy="7245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chemeClr val="accent1"/>
            </a:solidFill>
            <a:tailEnd type="triangle"/>
          </a:ln>
          <a:effectLst>
            <a:outerShdw blurRad="38100" dist="20000" dir="5400000" rotWithShape="0">
              <a:srgbClr val="000000">
                <a:alpha val="38000"/>
              </a:srgbClr>
            </a:outerShdw>
          </a:effectLst>
        </p:spPr>
        <p:txBody>
          <a:bodyPr lIns="45719" rIns="45719" anchor="ctr"/>
          <a:lstStyle/>
          <a:p>
            <a:endParaRPr/>
          </a:p>
        </p:txBody>
      </p:sp>
      <p:sp>
        <p:nvSpPr>
          <p:cNvPr id="158" name="Connector: Elbow 45"/>
          <p:cNvSpPr/>
          <p:nvPr/>
        </p:nvSpPr>
        <p:spPr>
          <a:xfrm rot="10800000" flipV="1">
            <a:off x="995734" y="11288320"/>
            <a:ext cx="280251" cy="10847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25400">
            <a:solidFill>
              <a:schemeClr val="accent1"/>
            </a:solidFill>
            <a:tailEnd type="triangle"/>
          </a:ln>
          <a:effectLst>
            <a:outerShdw blurRad="38100" dist="20000" dir="5400000" rotWithShape="0">
              <a:srgbClr val="000000">
                <a:alpha val="38000"/>
              </a:srgbClr>
            </a:outerShdw>
          </a:effectLst>
        </p:spPr>
        <p:txBody>
          <a:bodyPr lIns="45719" rIns="45719" anchor="ctr"/>
          <a:lstStyle/>
          <a:p>
            <a:endParaRPr/>
          </a:p>
        </p:txBody>
      </p:sp>
      <p:pic>
        <p:nvPicPr>
          <p:cNvPr id="159" name="Screenshot 2024-12-03 at 10.26.35 AM.png" descr="Screenshot 2024-12-03 at 10.26.35 AM.png"/>
          <p:cNvPicPr>
            <a:picLocks/>
          </p:cNvPicPr>
          <p:nvPr/>
        </p:nvPicPr>
        <p:blipFill>
          <a:blip r:embed="rId15"/>
          <a:stretch>
            <a:fillRect/>
          </a:stretch>
        </p:blipFill>
        <p:spPr>
          <a:xfrm>
            <a:off x="442478" y="21650947"/>
            <a:ext cx="8026970" cy="3468775"/>
          </a:xfrm>
          <a:prstGeom prst="rect">
            <a:avLst/>
          </a:prstGeom>
          <a:ln w="12700">
            <a:miter lim="400000"/>
          </a:ln>
        </p:spPr>
      </p:pic>
      <p:sp>
        <p:nvSpPr>
          <p:cNvPr id="160" name="TextBox 18"/>
          <p:cNvSpPr txBox="1"/>
          <p:nvPr/>
        </p:nvSpPr>
        <p:spPr>
          <a:xfrm>
            <a:off x="292056" y="20995237"/>
            <a:ext cx="2480231" cy="497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u="sng"/>
            </a:lvl1pPr>
          </a:lstStyle>
          <a:p>
            <a:r>
              <a:t>System Design</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358332"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1159</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Prithvi Shirke</dc:creator>
  <cp:lastModifiedBy>Prithvi Shirke</cp:lastModifiedBy>
  <cp:revision>3</cp:revision>
  <dcterms:modified xsi:type="dcterms:W3CDTF">2024-12-03T06:19:24Z</dcterms:modified>
</cp:coreProperties>
</file>