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70" r:id="rId8"/>
    <p:sldId id="264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45-838D-4BF8-AD3D-59F5E069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2B4-D7B3-411D-B3F7-9C14D8B1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48F-1CFC-489B-A4E0-CE3B216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06/10/2023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F34-9D87-4845-8E9A-4D412A4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5578-BD31-4EC1-B269-F9BE6D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14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E9B-26C3-4D7C-A3B3-A9CAC50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BAD8-18CD-40C2-A49C-0BDC1D6A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EAC-3EB0-427E-B3D4-1DD1B97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53AE2D45-FB3F-4A2E-A073-63B64C927BB4}" type="datetimeFigureOut">
              <a:rPr lang="en-GB" smtClean="0"/>
              <a:pPr/>
              <a:t>06/10/2023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CC11-7305-4295-93A6-3D1D92BA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57C-78E7-4AE0-B592-11918E9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2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hell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63708" y="-15179"/>
            <a:ext cx="7352146" cy="6857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45C3C-ADF9-47FF-A289-27B85AE6C0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855" y="-162797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57D43724-F00D-4E72-9E97-9A32880359C0}"/>
              </a:ext>
            </a:extLst>
          </p:cNvPr>
          <p:cNvSpPr txBox="1">
            <a:spLocks/>
          </p:cNvSpPr>
          <p:nvPr/>
        </p:nvSpPr>
        <p:spPr>
          <a:xfrm>
            <a:off x="441171" y="1690951"/>
            <a:ext cx="3892704" cy="752475"/>
          </a:xfrm>
          <a:prstGeom prst="rect">
            <a:avLst/>
          </a:prstGeom>
        </p:spPr>
        <p:txBody>
          <a:bodyPr l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000" dirty="0">
              <a:solidFill>
                <a:srgbClr val="404040"/>
              </a:solidFill>
              <a:latin typeface="ShellHeavy" panose="000007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6EFC5-AA64-9BFF-621D-E26E11DB8FED}"/>
              </a:ext>
            </a:extLst>
          </p:cNvPr>
          <p:cNvSpPr txBox="1"/>
          <p:nvPr/>
        </p:nvSpPr>
        <p:spPr>
          <a:xfrm>
            <a:off x="2149243" y="1690951"/>
            <a:ext cx="78935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MARKETING FOR FINANCE CASE STUDY</a:t>
            </a:r>
          </a:p>
          <a:p>
            <a:pPr algn="ctr"/>
            <a:endParaRPr lang="en-US" dirty="0"/>
          </a:p>
          <a:p>
            <a:pPr algn="ctr"/>
            <a:r>
              <a:rPr lang="en-US" sz="3200" dirty="0"/>
              <a:t>GROUP 7</a:t>
            </a:r>
          </a:p>
          <a:p>
            <a:pPr algn="ctr"/>
            <a:endParaRPr lang="en-US" sz="3200" dirty="0"/>
          </a:p>
          <a:p>
            <a:pPr algn="ctr"/>
            <a:r>
              <a:rPr lang="en-US" dirty="0"/>
              <a:t>RUT CHOLERA</a:t>
            </a:r>
          </a:p>
          <a:p>
            <a:pPr algn="ctr"/>
            <a:r>
              <a:rPr lang="en-US" dirty="0"/>
              <a:t>PRATHAM MALHOTRA</a:t>
            </a:r>
          </a:p>
          <a:p>
            <a:pPr algn="ctr"/>
            <a:r>
              <a:rPr lang="en-US" dirty="0"/>
              <a:t>PRITHVI SESHADRI</a:t>
            </a:r>
          </a:p>
          <a:p>
            <a:pPr algn="ctr"/>
            <a:r>
              <a:rPr lang="en-US" dirty="0"/>
              <a:t>SUSHMITA SADHWAN</a:t>
            </a:r>
          </a:p>
          <a:p>
            <a:pPr algn="ctr"/>
            <a:r>
              <a:rPr lang="en-US" dirty="0"/>
              <a:t>DHRUV CHOPRA</a:t>
            </a:r>
          </a:p>
        </p:txBody>
      </p:sp>
    </p:spTree>
    <p:extLst>
      <p:ext uri="{BB962C8B-B14F-4D97-AF65-F5344CB8AC3E}">
        <p14:creationId xmlns:p14="http://schemas.microsoft.com/office/powerpoint/2010/main" val="212324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E070-E9E5-0454-347A-2F2E8E176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746"/>
            <a:ext cx="9144000" cy="1072197"/>
          </a:xfrm>
        </p:spPr>
        <p:txBody>
          <a:bodyPr>
            <a:normAutofit/>
          </a:bodyPr>
          <a:lstStyle/>
          <a:p>
            <a:r>
              <a:rPr lang="en-US" sz="4000" dirty="0"/>
              <a:t>CHALLENGES AND LEARNINGS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4C4FC-93A1-F395-AAF6-04A9B2EEFB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855" y="-162797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D08D2-5D22-04B1-7F96-E485DFE4D9C0}"/>
              </a:ext>
            </a:extLst>
          </p:cNvPr>
          <p:cNvSpPr txBox="1"/>
          <p:nvPr/>
        </p:nvSpPr>
        <p:spPr>
          <a:xfrm>
            <a:off x="2869035" y="1478943"/>
            <a:ext cx="61071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n-US" b="1" dirty="0">
                <a:effectLst/>
              </a:rPr>
              <a:t>Challenge: Data Security</a:t>
            </a:r>
            <a:endParaRPr lang="en-US" dirty="0">
              <a:effectLst/>
            </a:endParaRPr>
          </a:p>
          <a:p>
            <a:pPr algn="just" rtl="0"/>
            <a:r>
              <a:rPr lang="en-US" dirty="0"/>
              <a:t>Keeping our information safe in the cloud is like securing a virtual vault. Azure helps, but we must understand how to lock it properly.</a:t>
            </a:r>
          </a:p>
          <a:p>
            <a:pPr algn="just" rtl="0"/>
            <a:r>
              <a:rPr lang="en-US" b="1" dirty="0">
                <a:effectLst/>
              </a:rPr>
              <a:t>Learning:</a:t>
            </a:r>
            <a:r>
              <a:rPr lang="en-US" dirty="0">
                <a:effectLst/>
              </a:rPr>
              <a:t> We need to learn how Azure's security features work, like digital locks, to protect our data effectively.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F9360-0C16-44AB-B239-3147F6EEA578}"/>
              </a:ext>
            </a:extLst>
          </p:cNvPr>
          <p:cNvSpPr txBox="1"/>
          <p:nvPr/>
        </p:nvSpPr>
        <p:spPr>
          <a:xfrm>
            <a:off x="0" y="3566801"/>
            <a:ext cx="61071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n-US" b="1" dirty="0">
                <a:effectLst/>
              </a:rPr>
              <a:t>Challenge: Internet Speed and Connection</a:t>
            </a:r>
            <a:endParaRPr lang="en-US" dirty="0">
              <a:effectLst/>
            </a:endParaRPr>
          </a:p>
          <a:p>
            <a:pPr algn="just" rtl="0"/>
            <a:r>
              <a:rPr lang="en-US" dirty="0"/>
              <a:t>Imagine Azure as a super-fast highway for data. Sometimes, the route might be slow, causing delays. Understanding and managing this speed is crucial.</a:t>
            </a:r>
          </a:p>
          <a:p>
            <a:pPr algn="just" rtl="0"/>
            <a:r>
              <a:rPr lang="en-US" b="1" dirty="0">
                <a:effectLst/>
              </a:rPr>
              <a:t>Learning:</a:t>
            </a:r>
            <a:r>
              <a:rPr lang="en-US" dirty="0">
                <a:effectLst/>
              </a:rPr>
              <a:t> We need to optimize our data so that it travels smoothly on Azure's highway, ensuring fast and reliable connections.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78E549-8039-8127-019F-77E04B3734E5}"/>
              </a:ext>
            </a:extLst>
          </p:cNvPr>
          <p:cNvSpPr txBox="1"/>
          <p:nvPr/>
        </p:nvSpPr>
        <p:spPr>
          <a:xfrm>
            <a:off x="6034481" y="3566802"/>
            <a:ext cx="61071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n-US" b="1" dirty="0">
                <a:effectLst/>
              </a:rPr>
              <a:t>Challenge: Balancing Costs</a:t>
            </a:r>
            <a:endParaRPr lang="en-US" dirty="0">
              <a:effectLst/>
            </a:endParaRPr>
          </a:p>
          <a:p>
            <a:pPr algn="just" rtl="0"/>
            <a:r>
              <a:rPr lang="en-US" dirty="0"/>
              <a:t>Azure is like a giant store; we pay for what we use. It's easy to overspend. Figuring out how to balance what we need with what we can afford is essential.</a:t>
            </a:r>
          </a:p>
          <a:p>
            <a:pPr algn="just" rtl="0"/>
            <a:r>
              <a:rPr lang="en-US" b="1" dirty="0">
                <a:effectLst/>
              </a:rPr>
              <a:t>Learning:</a:t>
            </a:r>
            <a:r>
              <a:rPr lang="en-US" dirty="0">
                <a:effectLst/>
              </a:rPr>
              <a:t> We must learn to budget and choose Azure services wisely, like shopping for items within our budget, to get the best value for our money.</a:t>
            </a:r>
          </a:p>
        </p:txBody>
      </p:sp>
    </p:spTree>
    <p:extLst>
      <p:ext uri="{BB962C8B-B14F-4D97-AF65-F5344CB8AC3E}">
        <p14:creationId xmlns:p14="http://schemas.microsoft.com/office/powerpoint/2010/main" val="183169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75B2-5E67-BBEE-745A-3862ECDF5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DDBA7-9721-8B85-24C7-E84171D9F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E445B-93CD-4717-9FAC-91D45AC7D2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855" y="-162797"/>
            <a:ext cx="1775421" cy="17754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9805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73E991-393E-2BF2-C2EF-B435FBFDA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r="30858"/>
          <a:stretch/>
        </p:blipFill>
        <p:spPr>
          <a:xfrm>
            <a:off x="4863708" y="-15179"/>
            <a:ext cx="7352146" cy="6857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22FF2A-87A6-667A-F637-2EDBB5A50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F5D3E-07E0-EDB3-6E95-7AFA96FB2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E95AF-4AB6-9F43-6D7A-162C3BCEC0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855" y="-162797"/>
            <a:ext cx="1775421" cy="17754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2792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E070-E9E5-0454-347A-2F2E8E176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746"/>
            <a:ext cx="9144000" cy="1072197"/>
          </a:xfrm>
        </p:spPr>
        <p:txBody>
          <a:bodyPr/>
          <a:lstStyle/>
          <a:p>
            <a:r>
              <a:rPr lang="en-US" sz="4400" dirty="0"/>
              <a:t>PROBLEM STATEMENT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F8601-1D5A-3A5F-80B3-CDB28D89B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061" y="1773141"/>
            <a:ext cx="11258025" cy="467811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/>
              <a:t>Targeting Challenge:</a:t>
            </a:r>
            <a:r>
              <a:rPr lang="en-US" sz="3200" dirty="0"/>
              <a:t> Banks face difficulty in identifying ideal customers for campaigns, needing in-depth analysis of diverse data points like occupation, income, age, and credit history.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n-US" sz="3200" b="1" dirty="0"/>
              <a:t>Data Analysis Vital:</a:t>
            </a:r>
            <a:r>
              <a:rPr lang="en-US" sz="3200" dirty="0"/>
              <a:t> Thorough exploration of customer data uncovers essential patterns, aiding informed decisions for effective marketing strategies.</a:t>
            </a:r>
          </a:p>
          <a:p>
            <a:pPr algn="just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2D0E0-5E16-63F5-F33D-7672FD3432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855" y="-162797"/>
            <a:ext cx="1775421" cy="17754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4910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E070-E9E5-0454-347A-2F2E8E176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2225" y="68754"/>
            <a:ext cx="9144000" cy="1072197"/>
          </a:xfrm>
        </p:spPr>
        <p:txBody>
          <a:bodyPr>
            <a:normAutofit/>
          </a:bodyPr>
          <a:lstStyle/>
          <a:p>
            <a:r>
              <a:rPr lang="en-US" sz="4800" dirty="0"/>
              <a:t>FINAL ARCHITECTURE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BE88D-B5BF-6248-B73E-D4257E8B00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855" y="-162797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B577514A-A899-A2B4-A841-03031929C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62" y="1140951"/>
            <a:ext cx="8123113" cy="532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0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E070-E9E5-0454-347A-2F2E8E176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746"/>
            <a:ext cx="9144000" cy="1072197"/>
          </a:xfrm>
        </p:spPr>
        <p:txBody>
          <a:bodyPr>
            <a:normAutofit/>
          </a:bodyPr>
          <a:lstStyle/>
          <a:p>
            <a:r>
              <a:rPr lang="en-US" sz="4800" dirty="0"/>
              <a:t>DATA LAYERS SNAPSHOTS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F8601-1D5A-3A5F-80B3-CDB28D89B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141"/>
            <a:ext cx="9144000" cy="34846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DC1E3-99DE-FB8D-08E9-1749B3575E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855" y="-162797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1595C5A-08F7-EFFA-E7C2-F445AE4E7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110" y="1773141"/>
            <a:ext cx="5895259" cy="457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F3B05627-19EE-8419-CF29-605D7B534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1" y="1773140"/>
            <a:ext cx="5863890" cy="457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6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E070-E9E5-0454-347A-2F2E8E176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746"/>
            <a:ext cx="9144000" cy="1072197"/>
          </a:xfrm>
        </p:spPr>
        <p:txBody>
          <a:bodyPr>
            <a:normAutofit/>
          </a:bodyPr>
          <a:lstStyle/>
          <a:p>
            <a:r>
              <a:rPr lang="en-US" sz="4800" dirty="0"/>
              <a:t>DATA LAYERS SNAPSHOTS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30265-0087-FC5F-1BBC-B57E62B04C9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855" y="-162797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4EE71D3D-9FAF-E202-B44C-FBEA260D9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" y="1478943"/>
            <a:ext cx="5926061" cy="482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8D854056-6461-032A-299B-D0B8CB779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278" y="1478943"/>
            <a:ext cx="5926061" cy="482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32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E070-E9E5-0454-347A-2F2E8E176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746"/>
            <a:ext cx="9144000" cy="107219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POWERBI DASHBOARD SNAPSHOTS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5478F-0A18-5A7D-9360-86AD5326F63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855" y="-162797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884BB22F-2739-F861-B33F-862E11014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55" y="1840947"/>
            <a:ext cx="5639919" cy="361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058AB860-32CA-05C0-840F-00E834B46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78" y="1840947"/>
            <a:ext cx="6434922" cy="361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79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E070-E9E5-0454-347A-2F2E8E176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746"/>
            <a:ext cx="9144000" cy="107219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POWERBI DASHBOARD SNAPSHOTS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5478F-0A18-5A7D-9360-86AD5326F63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855" y="-162797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0BFDFF0-E0C8-53E9-D479-BD889021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22" y="1874284"/>
            <a:ext cx="5621276" cy="375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">
            <a:extLst>
              <a:ext uri="{FF2B5EF4-FFF2-40B4-BE49-F238E27FC236}">
                <a16:creationId xmlns:a16="http://schemas.microsoft.com/office/drawing/2014/main" id="{A4E1DD60-43AB-4418-722C-B39431D31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831" y="1874284"/>
            <a:ext cx="6175713" cy="375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04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E070-E9E5-0454-347A-2F2E8E176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566" y="188814"/>
            <a:ext cx="9144000" cy="107219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GITHUB REPOSITORY AND SOURCES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A327E-E1B4-C2B0-B0F9-E125B8DA2F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855" y="-162797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24" name="Picture 4" descr="image">
            <a:extLst>
              <a:ext uri="{FF2B5EF4-FFF2-40B4-BE49-F238E27FC236}">
                <a16:creationId xmlns:a16="http://schemas.microsoft.com/office/drawing/2014/main" id="{35DB12D5-ED0A-3AA2-04ED-9742D5CEC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591" y="1261011"/>
            <a:ext cx="8675950" cy="542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6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E070-E9E5-0454-347A-2F2E8E176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004" y="188814"/>
            <a:ext cx="9144000" cy="1072197"/>
          </a:xfrm>
        </p:spPr>
        <p:txBody>
          <a:bodyPr>
            <a:normAutofit/>
          </a:bodyPr>
          <a:lstStyle/>
          <a:p>
            <a:r>
              <a:rPr lang="en-US" sz="4000" dirty="0"/>
              <a:t>SYSTEM DEMO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BAF72-6D9D-0F3A-C94D-8E417F2C85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855" y="-162797"/>
            <a:ext cx="1775421" cy="177542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148" name="Picture 4" descr="image">
            <a:extLst>
              <a:ext uri="{FF2B5EF4-FFF2-40B4-BE49-F238E27FC236}">
                <a16:creationId xmlns:a16="http://schemas.microsoft.com/office/drawing/2014/main" id="{CE3D54E9-DB90-0F2E-8491-840E4B4D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04" y="1275826"/>
            <a:ext cx="8931478" cy="558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40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ell Futura Font Theme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ED461D8-3171-4273-A831-AE00D50E602B}" vid="{592A44DA-0034-4F8C-A571-9113A0A156FC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</TotalTime>
  <Words>278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Futura Medium</vt:lpstr>
      <vt:lpstr>ShellBold</vt:lpstr>
      <vt:lpstr>ShellHeavy</vt:lpstr>
      <vt:lpstr>ShellMedium</vt:lpstr>
      <vt:lpstr>Office Theme</vt:lpstr>
      <vt:lpstr>PowerPoint Presentation</vt:lpstr>
      <vt:lpstr>PROBLEM STATEMENT</vt:lpstr>
      <vt:lpstr>FINAL ARCHITECTURE</vt:lpstr>
      <vt:lpstr>DATA LAYERS SNAPSHOTS</vt:lpstr>
      <vt:lpstr>DATA LAYERS SNAPSHOTS</vt:lpstr>
      <vt:lpstr>POWERBI DASHBOARD SNAPSHOTS</vt:lpstr>
      <vt:lpstr>POWERBI DASHBOARD SNAPSHOTS</vt:lpstr>
      <vt:lpstr>GITHUB REPOSITORY AND SOURCES</vt:lpstr>
      <vt:lpstr>SYSTEM DEMO</vt:lpstr>
      <vt:lpstr>CHALLENGES AND LEARNINGS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Cholera, Rut K SBOBNG-PTIY/FUH</dc:creator>
  <cp:lastModifiedBy>Sadhwan, Sushmita S SBOBNG-PTIY/FHF</cp:lastModifiedBy>
  <cp:revision>5</cp:revision>
  <dcterms:created xsi:type="dcterms:W3CDTF">2023-10-05T06:32:15Z</dcterms:created>
  <dcterms:modified xsi:type="dcterms:W3CDTF">2023-10-06T04:16:09Z</dcterms:modified>
</cp:coreProperties>
</file>