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57" r:id="rId4"/>
    <p:sldId id="267" r:id="rId5"/>
    <p:sldId id="268" r:id="rId6"/>
    <p:sldId id="269" r:id="rId7"/>
    <p:sldId id="270" r:id="rId8"/>
    <p:sldId id="271" r:id="rId9"/>
    <p:sldId id="285" r:id="rId10"/>
    <p:sldId id="272" r:id="rId11"/>
    <p:sldId id="286" r:id="rId12"/>
    <p:sldId id="273" r:id="rId13"/>
    <p:sldId id="274" r:id="rId14"/>
    <p:sldId id="275" r:id="rId15"/>
    <p:sldId id="277" r:id="rId16"/>
    <p:sldId id="280" r:id="rId17"/>
    <p:sldId id="278" r:id="rId18"/>
    <p:sldId id="279" r:id="rId19"/>
    <p:sldId id="282" r:id="rId20"/>
    <p:sldId id="283" r:id="rId21"/>
    <p:sldId id="284" r:id="rId22"/>
    <p:sldId id="281" r:id="rId23"/>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0"/>
    <p:restoredTop sz="94650"/>
  </p:normalViewPr>
  <p:slideViewPr>
    <p:cSldViewPr>
      <p:cViewPr varScale="1">
        <p:scale>
          <a:sx n="77" d="100"/>
          <a:sy n="77" d="100"/>
        </p:scale>
        <p:origin x="200" y="2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5700" b="0" i="0">
                <a:solidFill>
                  <a:schemeClr val="tx1"/>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7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700" b="0" i="0">
                <a:solidFill>
                  <a:schemeClr val="tx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7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096250" y="3124"/>
            <a:ext cx="10191749" cy="10283875"/>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4844" y="886745"/>
            <a:ext cx="3002915" cy="1760855"/>
          </a:xfrm>
          <a:prstGeom prst="rect">
            <a:avLst/>
          </a:prstGeom>
        </p:spPr>
        <p:txBody>
          <a:bodyPr wrap="square" lIns="0" tIns="0" rIns="0" bIns="0">
            <a:spAutoFit/>
          </a:bodyPr>
          <a:lstStyle>
            <a:lvl1pPr>
              <a:defRPr sz="5700" b="0" i="0">
                <a:solidFill>
                  <a:schemeClr val="tx1"/>
                </a:solidFill>
                <a:latin typeface="Arial"/>
                <a:cs typeface="Arial"/>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8/9/23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22A840-A111-13B3-F271-7B6F1A5FD527}"/>
              </a:ext>
            </a:extLst>
          </p:cNvPr>
          <p:cNvSpPr txBox="1"/>
          <p:nvPr/>
        </p:nvSpPr>
        <p:spPr>
          <a:xfrm>
            <a:off x="457200" y="1409700"/>
            <a:ext cx="7467599" cy="4524315"/>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Survey:</a:t>
            </a:r>
          </a:p>
          <a:p>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Log Analysis of Intrusion Detection System using Machine learning:</a:t>
            </a:r>
          </a:p>
          <a:p>
            <a:endParaRPr lang="en-US" sz="4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4193AA7-F0B1-D0FA-23A0-F8D87E18DF52}"/>
              </a:ext>
            </a:extLst>
          </p:cNvPr>
          <p:cNvSpPr txBox="1"/>
          <p:nvPr/>
        </p:nvSpPr>
        <p:spPr>
          <a:xfrm>
            <a:off x="609600" y="5934015"/>
            <a:ext cx="7086600" cy="4154984"/>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PRESENTERS: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Chris Melvin </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Prithvik</a:t>
            </a:r>
            <a:r>
              <a:rPr lang="en-US" sz="2200" dirty="0">
                <a:latin typeface="Times New Roman" panose="02020603050405020304" pitchFamily="18" charset="0"/>
                <a:cs typeface="Times New Roman" panose="02020603050405020304" pitchFamily="18" charset="0"/>
              </a:rPr>
              <a:t> Adithya</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Shivendra </a:t>
            </a:r>
            <a:r>
              <a:rPr lang="en-US" sz="2200" dirty="0" err="1">
                <a:latin typeface="Times New Roman" panose="02020603050405020304" pitchFamily="18" charset="0"/>
                <a:cs typeface="Times New Roman" panose="02020603050405020304" pitchFamily="18" charset="0"/>
              </a:rPr>
              <a:t>Arulalan</a:t>
            </a: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Adnaan</a:t>
            </a:r>
            <a:r>
              <a:rPr lang="en-US" sz="2200" dirty="0">
                <a:latin typeface="Times New Roman" panose="02020603050405020304" pitchFamily="18" charset="0"/>
                <a:cs typeface="Times New Roman" panose="02020603050405020304" pitchFamily="18" charset="0"/>
              </a:rPr>
              <a:t> Khan</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Varun Venkat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F987AB-87B9-632B-986E-F337F9830DFC}"/>
              </a:ext>
            </a:extLst>
          </p:cNvPr>
          <p:cNvSpPr>
            <a:spLocks noGrp="1"/>
          </p:cNvSpPr>
          <p:nvPr>
            <p:ph type="body" idx="1"/>
          </p:nvPr>
        </p:nvSpPr>
        <p:spPr>
          <a:xfrm>
            <a:off x="914400" y="1181100"/>
            <a:ext cx="16459200" cy="1143000"/>
          </a:xfrm>
        </p:spPr>
        <p:txBody>
          <a:bodyPr/>
          <a:lstStyle/>
          <a:p>
            <a:pPr algn="l">
              <a:buFont typeface="Arial" panose="020B0604020202020204" pitchFamily="34" charset="0"/>
              <a:buChar char="•"/>
            </a:pPr>
            <a:endParaRPr lang="en-CA" sz="2900" dirty="0">
              <a:solidFill>
                <a:schemeClr val="tx1"/>
              </a:solidFill>
              <a:latin typeface="Times New Roman" panose="02020603050405020304" pitchFamily="18" charset="0"/>
              <a:cs typeface="Times New Roman" panose="02020603050405020304" pitchFamily="18" charset="0"/>
            </a:endParaRPr>
          </a:p>
          <a:p>
            <a:pPr algn="l"/>
            <a:r>
              <a:rPr lang="en-CA" sz="2900" b="1" i="0" dirty="0">
                <a:solidFill>
                  <a:schemeClr val="tx1"/>
                </a:solidFill>
                <a:effectLst/>
                <a:latin typeface="Times New Roman" panose="02020603050405020304" pitchFamily="18" charset="0"/>
                <a:cs typeface="Times New Roman" panose="02020603050405020304" pitchFamily="18" charset="0"/>
              </a:rPr>
              <a:t>IDS in IoT Applications</a:t>
            </a:r>
          </a:p>
          <a:p>
            <a:pPr algn="l"/>
            <a:endParaRPr lang="en-CA" sz="2900" b="0" i="0" dirty="0">
              <a:solidFill>
                <a:schemeClr val="tx1"/>
              </a:solidFill>
              <a:effectLst/>
              <a:latin typeface="Times New Roman" panose="02020603050405020304" pitchFamily="18" charset="0"/>
              <a:cs typeface="Times New Roman" panose="02020603050405020304" pitchFamily="18" charset="0"/>
            </a:endParaRPr>
          </a:p>
          <a:p>
            <a:br>
              <a:rPr lang="en-CA" sz="2900" dirty="0">
                <a:solidFill>
                  <a:schemeClr val="tx1"/>
                </a:solidFill>
                <a:latin typeface="Times New Roman" panose="02020603050405020304" pitchFamily="18" charset="0"/>
                <a:cs typeface="Times New Roman" panose="02020603050405020304" pitchFamily="18" charset="0"/>
              </a:rPr>
            </a:br>
            <a:endParaRPr lang="en-CA" sz="29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CA" sz="2900" b="0" i="0" dirty="0">
              <a:solidFill>
                <a:schemeClr val="tx1"/>
              </a:solidFill>
              <a:effectLst/>
              <a:latin typeface="Times New Roman" panose="02020603050405020304" pitchFamily="18" charset="0"/>
              <a:cs typeface="Times New Roman" panose="02020603050405020304" pitchFamily="18" charset="0"/>
            </a:endParaRPr>
          </a:p>
          <a:p>
            <a:endParaRPr lang="en-US" sz="29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6DB330-482A-8782-00AD-86F91EFC03D1}"/>
              </a:ext>
            </a:extLst>
          </p:cNvPr>
          <p:cNvPicPr>
            <a:picLocks noChangeAspect="1"/>
          </p:cNvPicPr>
          <p:nvPr/>
        </p:nvPicPr>
        <p:blipFill>
          <a:blip r:embed="rId2"/>
          <a:stretch>
            <a:fillRect/>
          </a:stretch>
        </p:blipFill>
        <p:spPr>
          <a:xfrm>
            <a:off x="2057400" y="2195882"/>
            <a:ext cx="12192000" cy="7099650"/>
          </a:xfrm>
          <a:prstGeom prst="rect">
            <a:avLst/>
          </a:prstGeom>
        </p:spPr>
      </p:pic>
    </p:spTree>
    <p:extLst>
      <p:ext uri="{BB962C8B-B14F-4D97-AF65-F5344CB8AC3E}">
        <p14:creationId xmlns:p14="http://schemas.microsoft.com/office/powerpoint/2010/main" val="2293831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EE08-947B-4F5A-D772-035FB2C60980}"/>
              </a:ext>
            </a:extLst>
          </p:cNvPr>
          <p:cNvSpPr>
            <a:spLocks noGrp="1"/>
          </p:cNvSpPr>
          <p:nvPr>
            <p:ph type="title"/>
          </p:nvPr>
        </p:nvSpPr>
        <p:spPr>
          <a:xfrm>
            <a:off x="914844" y="886745"/>
            <a:ext cx="11581956" cy="492443"/>
          </a:xfrm>
        </p:spPr>
        <p:txBody>
          <a:bodyPr/>
          <a:lstStyle/>
          <a:p>
            <a:r>
              <a:rPr lang="en-CA" sz="3200" dirty="0">
                <a:latin typeface="Times New Roman" panose="02020603050405020304" pitchFamily="18" charset="0"/>
                <a:cs typeface="Times New Roman" panose="02020603050405020304" pitchFamily="18" charset="0"/>
              </a:rPr>
              <a:t>IDS In WEB APPLICATION</a:t>
            </a:r>
          </a:p>
        </p:txBody>
      </p:sp>
      <p:sp>
        <p:nvSpPr>
          <p:cNvPr id="3" name="Text Placeholder 2">
            <a:extLst>
              <a:ext uri="{FF2B5EF4-FFF2-40B4-BE49-F238E27FC236}">
                <a16:creationId xmlns:a16="http://schemas.microsoft.com/office/drawing/2014/main" id="{91DAEFA6-7F43-E43F-DB30-6F8750507062}"/>
              </a:ext>
            </a:extLst>
          </p:cNvPr>
          <p:cNvSpPr>
            <a:spLocks noGrp="1"/>
          </p:cNvSpPr>
          <p:nvPr>
            <p:ph type="body" idx="1"/>
          </p:nvPr>
        </p:nvSpPr>
        <p:spPr>
          <a:xfrm>
            <a:off x="914400" y="2366010"/>
            <a:ext cx="16459200" cy="1754326"/>
          </a:xfrm>
        </p:spPr>
        <p:txBody>
          <a:bodyPr/>
          <a:lstStyle/>
          <a:p>
            <a:pPr algn="l"/>
            <a:r>
              <a:rPr lang="en-CA" sz="3200" b="1" i="0" dirty="0">
                <a:solidFill>
                  <a:schemeClr val="tx1"/>
                </a:solidFill>
                <a:effectLst/>
                <a:latin typeface="Times New Roman" panose="02020603050405020304" pitchFamily="18" charset="0"/>
                <a:cs typeface="Times New Roman" panose="02020603050405020304" pitchFamily="18" charset="0"/>
              </a:rPr>
              <a:t>IDS in Web Applications</a:t>
            </a:r>
          </a:p>
          <a:p>
            <a:pPr algn="l"/>
            <a:endParaRPr lang="en-CA" sz="32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CA" sz="3200" b="0" i="0" dirty="0">
                <a:solidFill>
                  <a:schemeClr val="tx1"/>
                </a:solidFill>
                <a:effectLst/>
                <a:latin typeface="Times New Roman" panose="02020603050405020304" pitchFamily="18" charset="0"/>
                <a:cs typeface="Times New Roman" panose="02020603050405020304" pitchFamily="18" charset="0"/>
              </a:rPr>
              <a:t>IDS is instrumental in securing web applications by detecting attacks targeting vulnerabilities.</a:t>
            </a:r>
          </a:p>
          <a:p>
            <a:endParaRPr lang="en-CA" dirty="0"/>
          </a:p>
        </p:txBody>
      </p:sp>
    </p:spTree>
    <p:extLst>
      <p:ext uri="{BB962C8B-B14F-4D97-AF65-F5344CB8AC3E}">
        <p14:creationId xmlns:p14="http://schemas.microsoft.com/office/powerpoint/2010/main" val="426727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E8C2-FEE0-F6D4-F2D7-C356DAB8AFD0}"/>
              </a:ext>
            </a:extLst>
          </p:cNvPr>
          <p:cNvSpPr>
            <a:spLocks noGrp="1"/>
          </p:cNvSpPr>
          <p:nvPr>
            <p:ph type="title"/>
          </p:nvPr>
        </p:nvSpPr>
        <p:spPr>
          <a:xfrm>
            <a:off x="914844" y="886745"/>
            <a:ext cx="9067356" cy="2631490"/>
          </a:xfrm>
        </p:spPr>
        <p:txBody>
          <a:bodyPr/>
          <a:lstStyle/>
          <a:p>
            <a:r>
              <a:rPr lang="en-CA" b="1" i="0" dirty="0">
                <a:effectLst/>
                <a:latin typeface="Times New Roman" panose="02020603050405020304" pitchFamily="18" charset="0"/>
                <a:cs typeface="Times New Roman" panose="02020603050405020304" pitchFamily="18" charset="0"/>
              </a:rPr>
              <a:t>Introduction to ML in IDS</a:t>
            </a:r>
            <a:br>
              <a:rPr lang="en-CA" b="1" i="0" dirty="0">
                <a:effectLst/>
                <a:latin typeface="Times New Roman" panose="02020603050405020304" pitchFamily="18" charset="0"/>
                <a:cs typeface="Times New Roman" panose="02020603050405020304" pitchFamily="18" charset="0"/>
              </a:rPr>
            </a:br>
            <a:br>
              <a:rPr lang="en-CA"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8B9C7DB-7AD9-4435-A897-040DAC6665FD}"/>
              </a:ext>
            </a:extLst>
          </p:cNvPr>
          <p:cNvSpPr>
            <a:spLocks noGrp="1"/>
          </p:cNvSpPr>
          <p:nvPr>
            <p:ph type="body" idx="1"/>
          </p:nvPr>
        </p:nvSpPr>
        <p:spPr>
          <a:xfrm>
            <a:off x="914400" y="2366010"/>
            <a:ext cx="16459200" cy="6401753"/>
          </a:xfrm>
        </p:spPr>
        <p:txBody>
          <a:bodyPr/>
          <a:lstStyle/>
          <a:p>
            <a:pPr algn="l">
              <a:buFont typeface="Arial" panose="020B0604020202020204" pitchFamily="34" charset="0"/>
              <a:buChar char="•"/>
            </a:pPr>
            <a:r>
              <a:rPr lang="en-CA" sz="3200" b="1" i="0" dirty="0">
                <a:solidFill>
                  <a:schemeClr val="tx1"/>
                </a:solidFill>
                <a:effectLst/>
                <a:latin typeface="Times New Roman" panose="02020603050405020304" pitchFamily="18" charset="0"/>
                <a:cs typeface="Times New Roman" panose="02020603050405020304" pitchFamily="18" charset="0"/>
              </a:rPr>
              <a:t>Background on Intrusion Detection Systems (IDS):</a:t>
            </a:r>
            <a:r>
              <a:rPr lang="en-CA" sz="3200" b="0" i="0" dirty="0">
                <a:solidFill>
                  <a:schemeClr val="tx1"/>
                </a:solidFill>
                <a:effectLst/>
                <a:latin typeface="Times New Roman" panose="02020603050405020304" pitchFamily="18" charset="0"/>
                <a:cs typeface="Times New Roman" panose="02020603050405020304" pitchFamily="18" charset="0"/>
              </a:rPr>
              <a:t> IDS is a system that monitors network traffic for suspicious activities and issues alerts when such activities are discovered. It's a critical component for securing networks against unauthorized access and attacks.</a:t>
            </a:r>
          </a:p>
          <a:p>
            <a:pPr algn="l">
              <a:buFont typeface="Arial" panose="020B0604020202020204" pitchFamily="34" charset="0"/>
              <a:buChar char="•"/>
            </a:pPr>
            <a:r>
              <a:rPr lang="en-CA" sz="3200" b="1" i="0" dirty="0">
                <a:solidFill>
                  <a:schemeClr val="tx1"/>
                </a:solidFill>
                <a:effectLst/>
                <a:latin typeface="Times New Roman" panose="02020603050405020304" pitchFamily="18" charset="0"/>
                <a:cs typeface="Times New Roman" panose="02020603050405020304" pitchFamily="18" charset="0"/>
              </a:rPr>
              <a:t>Importance of ML in enhancing IDS:</a:t>
            </a:r>
            <a:r>
              <a:rPr lang="en-CA" sz="3200" b="0" i="0" dirty="0">
                <a:solidFill>
                  <a:schemeClr val="tx1"/>
                </a:solidFill>
                <a:effectLst/>
                <a:latin typeface="Times New Roman" panose="02020603050405020304" pitchFamily="18" charset="0"/>
                <a:cs typeface="Times New Roman" panose="02020603050405020304" pitchFamily="18" charset="0"/>
              </a:rPr>
              <a:t> Traditional IDS might not be sufficient to handle sophisticated and dynamic cyber threats. Machine Learning (ML) offers the ability to learn from data, detect complex patterns, and adapt over time, improving both accuracy and efficiency in intrusion detection.</a:t>
            </a:r>
          </a:p>
          <a:p>
            <a:pPr algn="l">
              <a:buFont typeface="Arial" panose="020B0604020202020204" pitchFamily="34" charset="0"/>
              <a:buChar char="•"/>
            </a:pPr>
            <a:r>
              <a:rPr lang="en-CA" sz="3200" b="1" i="0" dirty="0">
                <a:solidFill>
                  <a:schemeClr val="tx1"/>
                </a:solidFill>
                <a:effectLst/>
                <a:latin typeface="Times New Roman" panose="02020603050405020304" pitchFamily="18" charset="0"/>
                <a:cs typeface="Times New Roman" panose="02020603050405020304" pitchFamily="18" charset="0"/>
              </a:rPr>
              <a:t>Overview of various ML models used in IDS:</a:t>
            </a:r>
            <a:r>
              <a:rPr lang="en-CA" sz="3200" b="0" i="0" dirty="0">
                <a:solidFill>
                  <a:schemeClr val="tx1"/>
                </a:solidFill>
                <a:effectLst/>
                <a:latin typeface="Times New Roman" panose="02020603050405020304" pitchFamily="18" charset="0"/>
                <a:cs typeface="Times New Roman" panose="02020603050405020304" pitchFamily="18" charset="0"/>
              </a:rPr>
              <a:t> From basic ML models like Decision Trees and SVM to more advanced Deep Learning models like Neural Networks, the integration of various ML models helps in creating powerful, adaptable IDS.</a:t>
            </a:r>
          </a:p>
          <a:p>
            <a:pPr algn="l">
              <a:buFont typeface="Arial" panose="020B0604020202020204" pitchFamily="34" charset="0"/>
              <a:buChar char="•"/>
            </a:pPr>
            <a:r>
              <a:rPr lang="en-CA" sz="3200" b="1" i="0" dirty="0">
                <a:solidFill>
                  <a:schemeClr val="tx1"/>
                </a:solidFill>
                <a:effectLst/>
                <a:latin typeface="Times New Roman" panose="02020603050405020304" pitchFamily="18" charset="0"/>
                <a:cs typeface="Times New Roman" panose="02020603050405020304" pitchFamily="18" charset="0"/>
              </a:rPr>
              <a:t>Objective of employing ML:</a:t>
            </a:r>
            <a:r>
              <a:rPr lang="en-CA" sz="3200" b="0" i="0" dirty="0">
                <a:solidFill>
                  <a:schemeClr val="tx1"/>
                </a:solidFill>
                <a:effectLst/>
                <a:latin typeface="Times New Roman" panose="02020603050405020304" pitchFamily="18" charset="0"/>
                <a:cs typeface="Times New Roman" panose="02020603050405020304" pitchFamily="18" charset="0"/>
              </a:rPr>
              <a:t> The primary objectives include increasing detection accuracy, improving efficiency, and enabling scalability to large network environments.</a:t>
            </a:r>
          </a:p>
          <a:p>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411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CAC179-F7CC-5E7A-6AE5-3CC99B6D1F64}"/>
              </a:ext>
            </a:extLst>
          </p:cNvPr>
          <p:cNvSpPr>
            <a:spLocks noGrp="1"/>
          </p:cNvSpPr>
          <p:nvPr>
            <p:ph type="body" idx="1"/>
          </p:nvPr>
        </p:nvSpPr>
        <p:spPr>
          <a:xfrm>
            <a:off x="533400" y="1638300"/>
            <a:ext cx="16459200" cy="8794715"/>
          </a:xfrm>
        </p:spPr>
        <p:txBody>
          <a:bodyPr/>
          <a:lstStyle/>
          <a:p>
            <a:pPr algn="l"/>
            <a:r>
              <a:rPr lang="en-CA" sz="3000" b="1" i="0" dirty="0">
                <a:effectLst/>
                <a:latin typeface="Times New Roman" panose="02020603050405020304" pitchFamily="18" charset="0"/>
                <a:cs typeface="Times New Roman" panose="02020603050405020304" pitchFamily="18" charset="0"/>
              </a:rPr>
              <a:t>Sensitivity Analysis of Attacks in IDS (Paper by K. </a:t>
            </a:r>
            <a:r>
              <a:rPr lang="en-CA" sz="3000" b="1" i="0" dirty="0" err="1">
                <a:effectLst/>
                <a:latin typeface="Times New Roman" panose="02020603050405020304" pitchFamily="18" charset="0"/>
                <a:cs typeface="Times New Roman" panose="02020603050405020304" pitchFamily="18" charset="0"/>
              </a:rPr>
              <a:t>Talty</a:t>
            </a:r>
            <a:r>
              <a:rPr lang="en-CA" sz="3000" b="1" i="0" dirty="0">
                <a:effectLst/>
                <a:latin typeface="Times New Roman" panose="02020603050405020304" pitchFamily="18" charset="0"/>
                <a:cs typeface="Times New Roman" panose="02020603050405020304" pitchFamily="18" charset="0"/>
              </a:rPr>
              <a:t> et al.)</a:t>
            </a:r>
            <a:br>
              <a:rPr lang="en-CA" sz="3000" dirty="0">
                <a:latin typeface="Times New Roman" panose="02020603050405020304" pitchFamily="18" charset="0"/>
                <a:cs typeface="Times New Roman" panose="02020603050405020304" pitchFamily="18" charset="0"/>
              </a:rPr>
            </a:br>
            <a:endParaRPr lang="en-CA" sz="2100" b="1" i="0" dirty="0">
              <a:solidFill>
                <a:schemeClr val="tx1"/>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CA" sz="2100" b="1" i="0" dirty="0">
                <a:solidFill>
                  <a:schemeClr val="tx1"/>
                </a:solidFill>
                <a:effectLst/>
                <a:latin typeface="Times New Roman" panose="02020603050405020304" pitchFamily="18" charset="0"/>
                <a:cs typeface="Times New Roman" panose="02020603050405020304" pitchFamily="18" charset="0"/>
              </a:rPr>
              <a:t>Analysis of Vulnerability in ML Models in IDS:</a:t>
            </a:r>
            <a:r>
              <a:rPr lang="en-CA" sz="2100" b="0" i="0" dirty="0">
                <a:solidFill>
                  <a:schemeClr val="tx1"/>
                </a:solidFill>
                <a:effectLst/>
                <a:latin typeface="Times New Roman" panose="02020603050405020304" pitchFamily="18" charset="0"/>
                <a:cs typeface="Times New Roman" panose="02020603050405020304" pitchFamily="18" charset="0"/>
              </a:rPr>
              <a:t> This study emphasizes that ML models in IDS can be vulnerable to specific attacks, including poisoning (inserting deceptive data to mislead the learning process) and evasion (manipulating data to escape detection).</a:t>
            </a:r>
          </a:p>
          <a:p>
            <a:pPr algn="l">
              <a:lnSpc>
                <a:spcPct val="150000"/>
              </a:lnSpc>
              <a:buFont typeface="Arial" panose="020B0604020202020204" pitchFamily="34" charset="0"/>
              <a:buChar char="•"/>
            </a:pPr>
            <a:r>
              <a:rPr lang="en-CA" sz="2100" b="1" i="0" dirty="0">
                <a:solidFill>
                  <a:schemeClr val="tx1"/>
                </a:solidFill>
                <a:effectLst/>
                <a:latin typeface="Times New Roman" panose="02020603050405020304" pitchFamily="18" charset="0"/>
                <a:cs typeface="Times New Roman" panose="02020603050405020304" pitchFamily="18" charset="0"/>
              </a:rPr>
              <a:t>Introduction to Poisoning and Evasion Attacks:</a:t>
            </a:r>
            <a:r>
              <a:rPr lang="en-CA" sz="2100" b="0" i="0" dirty="0">
                <a:solidFill>
                  <a:schemeClr val="tx1"/>
                </a:solidFill>
                <a:effectLst/>
                <a:latin typeface="Times New Roman" panose="02020603050405020304" pitchFamily="18" charset="0"/>
                <a:cs typeface="Times New Roman" panose="02020603050405020304" pitchFamily="18" charset="0"/>
              </a:rPr>
              <a:t> These attacks can significantly degrade the performance of IDS by manipulating training or testing data.</a:t>
            </a:r>
          </a:p>
          <a:p>
            <a:pPr algn="l">
              <a:lnSpc>
                <a:spcPct val="150000"/>
              </a:lnSpc>
              <a:buFont typeface="Arial" panose="020B0604020202020204" pitchFamily="34" charset="0"/>
              <a:buChar char="•"/>
            </a:pPr>
            <a:r>
              <a:rPr lang="en-CA" sz="2100" b="1" i="0" dirty="0">
                <a:solidFill>
                  <a:schemeClr val="tx1"/>
                </a:solidFill>
                <a:effectLst/>
                <a:latin typeface="Times New Roman" panose="02020603050405020304" pitchFamily="18" charset="0"/>
                <a:cs typeface="Times New Roman" panose="02020603050405020304" pitchFamily="18" charset="0"/>
              </a:rPr>
              <a:t>Sensitivity Analysis Techniques:</a:t>
            </a:r>
            <a:r>
              <a:rPr lang="en-CA" sz="2100" b="0" i="0" dirty="0">
                <a:solidFill>
                  <a:schemeClr val="tx1"/>
                </a:solidFill>
                <a:effectLst/>
                <a:latin typeface="Times New Roman" panose="02020603050405020304" pitchFamily="18" charset="0"/>
                <a:cs typeface="Times New Roman" panose="02020603050405020304" pitchFamily="18" charset="0"/>
              </a:rPr>
              <a:t> Sensitivity analysis is used to understand how different changes to the input variables affect the output of a particular algorithm.</a:t>
            </a:r>
          </a:p>
          <a:p>
            <a:pPr algn="l">
              <a:lnSpc>
                <a:spcPct val="150000"/>
              </a:lnSpc>
              <a:buFont typeface="Arial" panose="020B0604020202020204" pitchFamily="34" charset="0"/>
              <a:buChar char="•"/>
            </a:pPr>
            <a:r>
              <a:rPr lang="en-CA" sz="2100" b="1" i="0" dirty="0">
                <a:solidFill>
                  <a:schemeClr val="tx1"/>
                </a:solidFill>
                <a:effectLst/>
                <a:latin typeface="Times New Roman" panose="02020603050405020304" pitchFamily="18" charset="0"/>
                <a:cs typeface="Times New Roman" panose="02020603050405020304" pitchFamily="18" charset="0"/>
              </a:rPr>
              <a:t>Conclusion:</a:t>
            </a:r>
            <a:r>
              <a:rPr lang="en-CA" sz="2100" b="0" i="0" dirty="0">
                <a:solidFill>
                  <a:schemeClr val="tx1"/>
                </a:solidFill>
                <a:effectLst/>
                <a:latin typeface="Times New Roman" panose="02020603050405020304" pitchFamily="18" charset="0"/>
                <a:cs typeface="Times New Roman" panose="02020603050405020304" pitchFamily="18" charset="0"/>
              </a:rPr>
              <a:t> Understanding these vulnerabilities and developing mechanisms to mitigate them is essential for </a:t>
            </a:r>
            <a:r>
              <a:rPr lang="en-CA" b="0" i="0" dirty="0">
                <a:solidFill>
                  <a:schemeClr val="tx1"/>
                </a:solidFill>
                <a:effectLst/>
                <a:latin typeface="Times New Roman" panose="02020603050405020304" pitchFamily="18" charset="0"/>
                <a:cs typeface="Times New Roman" panose="02020603050405020304" pitchFamily="18" charset="0"/>
              </a:rPr>
              <a:t>building robust and resilient IDS.</a:t>
            </a:r>
          </a:p>
          <a:p>
            <a:pPr algn="l"/>
            <a:endParaRPr lang="en-CA" dirty="0">
              <a:solidFill>
                <a:schemeClr val="tx1"/>
              </a:solidFill>
              <a:latin typeface="Times New Roman" panose="02020603050405020304" pitchFamily="18" charset="0"/>
              <a:cs typeface="Times New Roman" panose="02020603050405020304" pitchFamily="18" charset="0"/>
            </a:endParaRPr>
          </a:p>
          <a:p>
            <a:pPr algn="l"/>
            <a:r>
              <a:rPr lang="en-CA" sz="3000" b="1" i="0" dirty="0">
                <a:effectLst/>
                <a:latin typeface="Times New Roman" panose="02020603050405020304" pitchFamily="18" charset="0"/>
                <a:cs typeface="Times New Roman" panose="02020603050405020304" pitchFamily="18" charset="0"/>
              </a:rPr>
              <a:t>Deep Learning Approach for IDS (Paper by C. Yin et al.)</a:t>
            </a:r>
          </a:p>
          <a:p>
            <a:pPr algn="l"/>
            <a:endParaRPr lang="en-CA" b="1" dirty="0">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CA" sz="1800" b="1" i="0" dirty="0">
                <a:solidFill>
                  <a:schemeClr val="tx1"/>
                </a:solidFill>
                <a:effectLst/>
                <a:latin typeface="Times New Roman" panose="02020603050405020304" pitchFamily="18" charset="0"/>
                <a:cs typeface="Times New Roman" panose="02020603050405020304" pitchFamily="18" charset="0"/>
              </a:rPr>
              <a:t>Use of Recurrent Neural Networks (RNN) in IDS:</a:t>
            </a:r>
            <a:r>
              <a:rPr lang="en-CA" sz="1800" b="0" i="0" dirty="0">
                <a:solidFill>
                  <a:schemeClr val="tx1"/>
                </a:solidFill>
                <a:effectLst/>
                <a:latin typeface="Times New Roman" panose="02020603050405020304" pitchFamily="18" charset="0"/>
                <a:cs typeface="Times New Roman" panose="02020603050405020304" pitchFamily="18" charset="0"/>
              </a:rPr>
              <a:t> This approach leverages RNN's ability to process sequential data, allowing for enhanced pattern detection in network traffic.</a:t>
            </a:r>
          </a:p>
          <a:p>
            <a:pPr algn="l">
              <a:lnSpc>
                <a:spcPct val="150000"/>
              </a:lnSpc>
              <a:buFont typeface="Arial" panose="020B0604020202020204" pitchFamily="34" charset="0"/>
              <a:buChar char="•"/>
            </a:pPr>
            <a:r>
              <a:rPr lang="en-CA" sz="1800" b="1" i="0" dirty="0">
                <a:solidFill>
                  <a:schemeClr val="tx1"/>
                </a:solidFill>
                <a:effectLst/>
                <a:latin typeface="Times New Roman" panose="02020603050405020304" pitchFamily="18" charset="0"/>
                <a:cs typeface="Times New Roman" panose="02020603050405020304" pitchFamily="18" charset="0"/>
              </a:rPr>
              <a:t>Deep Learning Models' Ability to Detect Complex Patterns:</a:t>
            </a:r>
            <a:r>
              <a:rPr lang="en-CA" sz="1800" b="0" i="0" dirty="0">
                <a:solidFill>
                  <a:schemeClr val="tx1"/>
                </a:solidFill>
                <a:effectLst/>
                <a:latin typeface="Times New Roman" panose="02020603050405020304" pitchFamily="18" charset="0"/>
                <a:cs typeface="Times New Roman" panose="02020603050405020304" pitchFamily="18" charset="0"/>
              </a:rPr>
              <a:t> Deep Learning can identify intricate dependencies and abnormalities in data that might be missed by traditional algorithms.</a:t>
            </a:r>
          </a:p>
          <a:p>
            <a:pPr algn="l">
              <a:lnSpc>
                <a:spcPct val="150000"/>
              </a:lnSpc>
              <a:buFont typeface="Arial" panose="020B0604020202020204" pitchFamily="34" charset="0"/>
              <a:buChar char="•"/>
            </a:pPr>
            <a:r>
              <a:rPr lang="en-CA" sz="1800" b="1" i="0" dirty="0">
                <a:solidFill>
                  <a:schemeClr val="tx1"/>
                </a:solidFill>
                <a:effectLst/>
                <a:latin typeface="Times New Roman" panose="02020603050405020304" pitchFamily="18" charset="0"/>
                <a:cs typeface="Times New Roman" panose="02020603050405020304" pitchFamily="18" charset="0"/>
              </a:rPr>
              <a:t>Application and Advantages of RNN in Real-time Detection:</a:t>
            </a:r>
            <a:r>
              <a:rPr lang="en-CA" sz="1800" b="0" i="0" dirty="0">
                <a:solidFill>
                  <a:schemeClr val="tx1"/>
                </a:solidFill>
                <a:effectLst/>
                <a:latin typeface="Times New Roman" panose="02020603050405020304" pitchFamily="18" charset="0"/>
                <a:cs typeface="Times New Roman" panose="02020603050405020304" pitchFamily="18" charset="0"/>
              </a:rPr>
              <a:t> RNN models can process large volumes of data in real-time, offering timely detection and response.</a:t>
            </a:r>
          </a:p>
          <a:p>
            <a:pPr algn="l">
              <a:lnSpc>
                <a:spcPct val="150000"/>
              </a:lnSpc>
              <a:buFont typeface="Arial" panose="020B0604020202020204" pitchFamily="34" charset="0"/>
              <a:buChar char="•"/>
            </a:pPr>
            <a:r>
              <a:rPr lang="en-CA" sz="1800" b="1" i="0" dirty="0">
                <a:solidFill>
                  <a:schemeClr val="tx1"/>
                </a:solidFill>
                <a:effectLst/>
                <a:latin typeface="Times New Roman" panose="02020603050405020304" pitchFamily="18" charset="0"/>
                <a:cs typeface="Times New Roman" panose="02020603050405020304" pitchFamily="18" charset="0"/>
              </a:rPr>
              <a:t>Conclusion:</a:t>
            </a:r>
            <a:r>
              <a:rPr lang="en-CA" sz="1800" b="0" i="0" dirty="0">
                <a:solidFill>
                  <a:schemeClr val="tx1"/>
                </a:solidFill>
                <a:effectLst/>
                <a:latin typeface="Times New Roman" panose="02020603050405020304" pitchFamily="18" charset="0"/>
                <a:cs typeface="Times New Roman" panose="02020603050405020304" pitchFamily="18" charset="0"/>
              </a:rPr>
              <a:t> This approach underlines how Deep Learning, particularly RNN, can significantly enhance the detection capabilities of IDS.</a:t>
            </a:r>
          </a:p>
          <a:p>
            <a:pPr>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pPr algn="l"/>
            <a:br>
              <a:rPr lang="en-CA" b="1" i="0" dirty="0">
                <a:effectLst/>
                <a:latin typeface="Times New Roman" panose="02020603050405020304" pitchFamily="18" charset="0"/>
                <a:cs typeface="Times New Roman" panose="02020603050405020304" pitchFamily="18" charset="0"/>
              </a:rPr>
            </a:br>
            <a:br>
              <a:rPr lang="en-CA" dirty="0">
                <a:latin typeface="Times New Roman" panose="02020603050405020304" pitchFamily="18" charset="0"/>
                <a:cs typeface="Times New Roman" panose="02020603050405020304" pitchFamily="18" charset="0"/>
              </a:rPr>
            </a:br>
            <a:endParaRPr lang="en-CA" b="0" i="0" dirty="0">
              <a:solidFill>
                <a:schemeClr val="tx1"/>
              </a:solidFill>
              <a:effectLst/>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68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C8B30F-A942-7B80-0FD7-B951A77B8260}"/>
              </a:ext>
            </a:extLst>
          </p:cNvPr>
          <p:cNvSpPr>
            <a:spLocks noGrp="1"/>
          </p:cNvSpPr>
          <p:nvPr>
            <p:ph type="body" idx="1"/>
          </p:nvPr>
        </p:nvSpPr>
        <p:spPr>
          <a:xfrm>
            <a:off x="533400" y="1028700"/>
            <a:ext cx="16459200" cy="10218182"/>
          </a:xfrm>
        </p:spPr>
        <p:txBody>
          <a:bodyPr/>
          <a:lstStyle/>
          <a:p>
            <a:pPr algn="l"/>
            <a:r>
              <a:rPr lang="en-CA" sz="3000" b="1" i="0" dirty="0">
                <a:effectLst/>
                <a:latin typeface="Times New Roman" panose="02020603050405020304" pitchFamily="18" charset="0"/>
                <a:cs typeface="Times New Roman" panose="02020603050405020304" pitchFamily="18" charset="0"/>
              </a:rPr>
              <a:t>Big Data Analytics in IDS (Paper by E. </a:t>
            </a:r>
            <a:r>
              <a:rPr lang="en-CA" sz="3000" b="1" i="0" dirty="0" err="1">
                <a:effectLst/>
                <a:latin typeface="Times New Roman" panose="02020603050405020304" pitchFamily="18" charset="0"/>
                <a:cs typeface="Times New Roman" panose="02020603050405020304" pitchFamily="18" charset="0"/>
              </a:rPr>
              <a:t>Viegas</a:t>
            </a:r>
            <a:r>
              <a:rPr lang="en-CA" sz="3000" b="1" i="0" dirty="0">
                <a:effectLst/>
                <a:latin typeface="Times New Roman" panose="02020603050405020304" pitchFamily="18" charset="0"/>
                <a:cs typeface="Times New Roman" panose="02020603050405020304" pitchFamily="18" charset="0"/>
              </a:rPr>
              <a:t> et al.)</a:t>
            </a:r>
            <a:br>
              <a:rPr lang="en-CA" sz="3000" b="1" i="0" dirty="0">
                <a:effectLst/>
                <a:latin typeface="Times New Roman" panose="02020603050405020304" pitchFamily="18" charset="0"/>
                <a:cs typeface="Times New Roman" panose="02020603050405020304" pitchFamily="18" charset="0"/>
              </a:rPr>
            </a:br>
            <a:endParaRPr lang="en-CA" sz="3000" b="1" i="0" dirty="0">
              <a:solidFill>
                <a:schemeClr val="tx1"/>
              </a:solidFill>
              <a:effectLst/>
              <a:latin typeface="Times New Roman" panose="02020603050405020304" pitchFamily="18" charset="0"/>
              <a:cs typeface="Times New Roman" panose="02020603050405020304" pitchFamily="18" charset="0"/>
            </a:endParaRPr>
          </a:p>
          <a:p>
            <a:pPr algn="l">
              <a:lnSpc>
                <a:spcPct val="200000"/>
              </a:lnSpc>
              <a:buFont typeface="Arial" panose="020B0604020202020204" pitchFamily="34" charset="0"/>
              <a:buChar char="•"/>
            </a:pPr>
            <a:r>
              <a:rPr lang="en-CA" b="1" i="0" dirty="0">
                <a:solidFill>
                  <a:schemeClr val="tx1"/>
                </a:solidFill>
                <a:effectLst/>
                <a:latin typeface="Times New Roman" panose="02020603050405020304" pitchFamily="18" charset="0"/>
                <a:cs typeface="Times New Roman" panose="02020603050405020304" pitchFamily="18" charset="0"/>
              </a:rPr>
              <a:t>Introduction to Big Data Challenges in IDS:</a:t>
            </a:r>
            <a:r>
              <a:rPr lang="en-CA" b="0" i="0" dirty="0">
                <a:solidFill>
                  <a:schemeClr val="tx1"/>
                </a:solidFill>
                <a:effectLst/>
                <a:latin typeface="Times New Roman" panose="02020603050405020304" pitchFamily="18" charset="0"/>
                <a:cs typeface="Times New Roman" panose="02020603050405020304" pitchFamily="18" charset="0"/>
              </a:rPr>
              <a:t> With the proliferation of devices and increase in data traffic, handling Big Data in IDS becomes a significant challenge.</a:t>
            </a:r>
          </a:p>
          <a:p>
            <a:pPr algn="l">
              <a:lnSpc>
                <a:spcPct val="200000"/>
              </a:lnSpc>
              <a:buFont typeface="Arial" panose="020B0604020202020204" pitchFamily="34" charset="0"/>
              <a:buChar char="•"/>
            </a:pPr>
            <a:r>
              <a:rPr lang="en-CA" b="1" i="0" dirty="0">
                <a:solidFill>
                  <a:schemeClr val="tx1"/>
                </a:solidFill>
                <a:effectLst/>
                <a:latin typeface="Times New Roman" panose="02020603050405020304" pitchFamily="18" charset="0"/>
                <a:cs typeface="Times New Roman" panose="02020603050405020304" pitchFamily="18" charset="0"/>
              </a:rPr>
              <a:t>Multi-Objective Approach for Longer Model Lifespans:</a:t>
            </a:r>
            <a:r>
              <a:rPr lang="en-CA" b="0" i="0" dirty="0">
                <a:solidFill>
                  <a:schemeClr val="tx1"/>
                </a:solidFill>
                <a:effectLst/>
                <a:latin typeface="Times New Roman" panose="02020603050405020304" pitchFamily="18" charset="0"/>
                <a:cs typeface="Times New Roman" panose="02020603050405020304" pitchFamily="18" charset="0"/>
              </a:rPr>
              <a:t> This paper presents an approach to prolong model lifespans by considering various objectives, making IDS more adaptable to evolving threats.</a:t>
            </a:r>
          </a:p>
          <a:p>
            <a:pPr algn="l">
              <a:lnSpc>
                <a:spcPct val="200000"/>
              </a:lnSpc>
              <a:buFont typeface="Arial" panose="020B0604020202020204" pitchFamily="34" charset="0"/>
              <a:buChar char="•"/>
            </a:pPr>
            <a:r>
              <a:rPr lang="en-CA" b="1" i="0" dirty="0">
                <a:solidFill>
                  <a:schemeClr val="tx1"/>
                </a:solidFill>
                <a:effectLst/>
                <a:latin typeface="Times New Roman" panose="02020603050405020304" pitchFamily="18" charset="0"/>
                <a:cs typeface="Times New Roman" panose="02020603050405020304" pitchFamily="18" charset="0"/>
              </a:rPr>
              <a:t>Importance of Scalable Models in Big Data Analytics:</a:t>
            </a:r>
            <a:r>
              <a:rPr lang="en-CA" b="0" i="0" dirty="0">
                <a:solidFill>
                  <a:schemeClr val="tx1"/>
                </a:solidFill>
                <a:effectLst/>
                <a:latin typeface="Times New Roman" panose="02020603050405020304" pitchFamily="18" charset="0"/>
                <a:cs typeface="Times New Roman" panose="02020603050405020304" pitchFamily="18" charset="0"/>
              </a:rPr>
              <a:t> Building models capable of scaling with the increased data size ensures that the IDS remains effective and efficient.</a:t>
            </a:r>
          </a:p>
          <a:p>
            <a:pPr algn="l">
              <a:lnSpc>
                <a:spcPct val="200000"/>
              </a:lnSpc>
              <a:buFont typeface="Arial" panose="020B0604020202020204" pitchFamily="34" charset="0"/>
              <a:buChar char="•"/>
            </a:pPr>
            <a:r>
              <a:rPr lang="en-CA" b="1" i="0" dirty="0">
                <a:solidFill>
                  <a:schemeClr val="tx1"/>
                </a:solidFill>
                <a:effectLst/>
                <a:latin typeface="Times New Roman" panose="02020603050405020304" pitchFamily="18" charset="0"/>
                <a:cs typeface="Times New Roman" panose="02020603050405020304" pitchFamily="18" charset="0"/>
              </a:rPr>
              <a:t>Conclusion:</a:t>
            </a:r>
            <a:r>
              <a:rPr lang="en-CA" b="0" i="0" dirty="0">
                <a:solidFill>
                  <a:schemeClr val="tx1"/>
                </a:solidFill>
                <a:effectLst/>
                <a:latin typeface="Times New Roman" panose="02020603050405020304" pitchFamily="18" charset="0"/>
                <a:cs typeface="Times New Roman" panose="02020603050405020304" pitchFamily="18" charset="0"/>
              </a:rPr>
              <a:t> The research emphasizes the need to tailor ML models to meet Big Data requirements, thereby enhancing IDS's overall efficacy.</a:t>
            </a:r>
          </a:p>
          <a:p>
            <a:pPr algn="l">
              <a:buFont typeface="Arial" panose="020B0604020202020204" pitchFamily="34" charset="0"/>
              <a:buChar char="•"/>
            </a:pPr>
            <a:endParaRPr lang="en-CA" dirty="0">
              <a:solidFill>
                <a:schemeClr val="tx1"/>
              </a:solidFill>
              <a:latin typeface="Times New Roman" panose="02020603050405020304" pitchFamily="18" charset="0"/>
              <a:cs typeface="Times New Roman" panose="02020603050405020304" pitchFamily="18" charset="0"/>
            </a:endParaRPr>
          </a:p>
          <a:p>
            <a:pPr algn="l"/>
            <a:r>
              <a:rPr lang="en-CA" sz="3000" b="1" i="0" dirty="0">
                <a:effectLst/>
                <a:latin typeface="Times New Roman" panose="02020603050405020304" pitchFamily="18" charset="0"/>
                <a:cs typeface="Times New Roman" panose="02020603050405020304" pitchFamily="18" charset="0"/>
              </a:rPr>
              <a:t>Comparative Analysis of ML Algorithms in IDS (Paper by S. Thirimanne et al.)</a:t>
            </a:r>
          </a:p>
          <a:p>
            <a:pPr algn="l"/>
            <a:endParaRPr lang="en-CA" sz="3000" b="1" i="0" dirty="0">
              <a:effectLst/>
              <a:latin typeface="Times New Roman" panose="02020603050405020304" pitchFamily="18" charset="0"/>
              <a:cs typeface="Times New Roman" panose="02020603050405020304" pitchFamily="18" charset="0"/>
            </a:endParaRPr>
          </a:p>
          <a:p>
            <a:pPr algn="l">
              <a:lnSpc>
                <a:spcPct val="200000"/>
              </a:lnSpc>
              <a:buFont typeface="Arial" panose="020B0604020202020204" pitchFamily="34" charset="0"/>
              <a:buChar char="•"/>
            </a:pPr>
            <a:r>
              <a:rPr lang="en-CA" b="1" i="0" dirty="0">
                <a:solidFill>
                  <a:schemeClr val="tx1"/>
                </a:solidFill>
                <a:effectLst/>
                <a:latin typeface="Times New Roman" panose="02020603050405020304" pitchFamily="18" charset="0"/>
                <a:cs typeface="Times New Roman" panose="02020603050405020304" pitchFamily="18" charset="0"/>
              </a:rPr>
              <a:t>Comparison of Different ML Algorithms for IDS:</a:t>
            </a:r>
            <a:r>
              <a:rPr lang="en-CA" b="0" i="0" dirty="0">
                <a:solidFill>
                  <a:schemeClr val="tx1"/>
                </a:solidFill>
                <a:effectLst/>
                <a:latin typeface="Times New Roman" panose="02020603050405020304" pitchFamily="18" charset="0"/>
                <a:cs typeface="Times New Roman" panose="02020603050405020304" pitchFamily="18" charset="0"/>
              </a:rPr>
              <a:t> This study compares various algorithms like SVM, Decision Trees, Random Forests, etc., in IDS.</a:t>
            </a:r>
          </a:p>
          <a:p>
            <a:pPr algn="l">
              <a:lnSpc>
                <a:spcPct val="200000"/>
              </a:lnSpc>
              <a:buFont typeface="Arial" panose="020B0604020202020204" pitchFamily="34" charset="0"/>
              <a:buChar char="•"/>
            </a:pPr>
            <a:r>
              <a:rPr lang="en-CA" b="1" i="0" dirty="0">
                <a:solidFill>
                  <a:schemeClr val="tx1"/>
                </a:solidFill>
                <a:effectLst/>
                <a:latin typeface="Times New Roman" panose="02020603050405020304" pitchFamily="18" charset="0"/>
                <a:cs typeface="Times New Roman" panose="02020603050405020304" pitchFamily="18" charset="0"/>
              </a:rPr>
              <a:t>Criteria: Accuracy, Computation Time, Scalability:</a:t>
            </a:r>
            <a:r>
              <a:rPr lang="en-CA" b="0" i="0" dirty="0">
                <a:solidFill>
                  <a:schemeClr val="tx1"/>
                </a:solidFill>
                <a:effectLst/>
                <a:latin typeface="Times New Roman" panose="02020603050405020304" pitchFamily="18" charset="0"/>
                <a:cs typeface="Times New Roman" panose="02020603050405020304" pitchFamily="18" charset="0"/>
              </a:rPr>
              <a:t> These are the primary parameters used in evaluating each algorithm's effectiveness.</a:t>
            </a:r>
          </a:p>
          <a:p>
            <a:pPr algn="l">
              <a:lnSpc>
                <a:spcPct val="200000"/>
              </a:lnSpc>
              <a:buFont typeface="Arial" panose="020B0604020202020204" pitchFamily="34" charset="0"/>
              <a:buChar char="•"/>
            </a:pPr>
            <a:r>
              <a:rPr lang="en-CA" b="1" i="0" dirty="0">
                <a:solidFill>
                  <a:schemeClr val="tx1"/>
                </a:solidFill>
                <a:effectLst/>
                <a:latin typeface="Times New Roman" panose="02020603050405020304" pitchFamily="18" charset="0"/>
                <a:cs typeface="Times New Roman" panose="02020603050405020304" pitchFamily="18" charset="0"/>
              </a:rPr>
              <a:t>Findings:</a:t>
            </a:r>
            <a:r>
              <a:rPr lang="en-CA" b="0" i="0" dirty="0">
                <a:solidFill>
                  <a:schemeClr val="tx1"/>
                </a:solidFill>
                <a:effectLst/>
                <a:latin typeface="Times New Roman" panose="02020603050405020304" pitchFamily="18" charset="0"/>
                <a:cs typeface="Times New Roman" panose="02020603050405020304" pitchFamily="18" charset="0"/>
              </a:rPr>
              <a:t> The research provides insights into the best-performing algorithms for various scenarios and datasets.</a:t>
            </a:r>
          </a:p>
          <a:p>
            <a:pPr algn="l">
              <a:lnSpc>
                <a:spcPct val="200000"/>
              </a:lnSpc>
              <a:buFont typeface="Arial" panose="020B0604020202020204" pitchFamily="34" charset="0"/>
              <a:buChar char="•"/>
            </a:pPr>
            <a:r>
              <a:rPr lang="en-CA" b="1" i="0" dirty="0">
                <a:solidFill>
                  <a:schemeClr val="tx1"/>
                </a:solidFill>
                <a:effectLst/>
                <a:latin typeface="Times New Roman" panose="02020603050405020304" pitchFamily="18" charset="0"/>
                <a:cs typeface="Times New Roman" panose="02020603050405020304" pitchFamily="18" charset="0"/>
              </a:rPr>
              <a:t>Conclusion:</a:t>
            </a:r>
            <a:r>
              <a:rPr lang="en-CA" b="0" i="0" dirty="0">
                <a:solidFill>
                  <a:schemeClr val="tx1"/>
                </a:solidFill>
                <a:effectLst/>
                <a:latin typeface="Times New Roman" panose="02020603050405020304" pitchFamily="18" charset="0"/>
                <a:cs typeface="Times New Roman" panose="02020603050405020304" pitchFamily="18" charset="0"/>
              </a:rPr>
              <a:t> The choice of algorithm plays a vital role in IDS performance, and selecting the appropriate model can lead to significant improvements.</a:t>
            </a:r>
          </a:p>
          <a:p>
            <a:pPr>
              <a:lnSpc>
                <a:spcPct val="200000"/>
              </a:lnSpc>
            </a:pPr>
            <a:endParaRPr lang="en-US" sz="3200" dirty="0">
              <a:solidFill>
                <a:schemeClr val="tx1"/>
              </a:solidFill>
              <a:latin typeface="Times New Roman" panose="02020603050405020304" pitchFamily="18" charset="0"/>
              <a:cs typeface="Times New Roman" panose="02020603050405020304" pitchFamily="18" charset="0"/>
            </a:endParaRPr>
          </a:p>
          <a:p>
            <a:pPr algn="l"/>
            <a:endParaRPr lang="en-CA" sz="3000" b="0" i="0" dirty="0">
              <a:solidFill>
                <a:schemeClr val="tx1"/>
              </a:solidFill>
              <a:effectLst/>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83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941C-3DCD-F396-C1F0-A92F34AC3465}"/>
              </a:ext>
            </a:extLst>
          </p:cNvPr>
          <p:cNvSpPr>
            <a:spLocks noGrp="1"/>
          </p:cNvSpPr>
          <p:nvPr>
            <p:ph type="title"/>
          </p:nvPr>
        </p:nvSpPr>
        <p:spPr>
          <a:xfrm>
            <a:off x="838422" y="723900"/>
            <a:ext cx="16611156" cy="1754326"/>
          </a:xfrm>
        </p:spPr>
        <p:txBody>
          <a:bodyPr/>
          <a:lstStyle/>
          <a:p>
            <a:br>
              <a:rPr lang="en-CA" b="1"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C4B3C63-F6F0-DB69-FDC4-1BF8B2B84DFC}"/>
              </a:ext>
            </a:extLst>
          </p:cNvPr>
          <p:cNvSpPr>
            <a:spLocks noGrp="1"/>
          </p:cNvSpPr>
          <p:nvPr>
            <p:ph type="body" idx="1"/>
          </p:nvPr>
        </p:nvSpPr>
        <p:spPr>
          <a:xfrm>
            <a:off x="533400" y="876300"/>
            <a:ext cx="16459200" cy="553998"/>
          </a:xfrm>
        </p:spPr>
        <p:txBody>
          <a:bodyPr/>
          <a:lstStyle/>
          <a:p>
            <a:r>
              <a:rPr lang="en-CA" sz="3600" b="0" i="0" dirty="0">
                <a:solidFill>
                  <a:schemeClr val="tx1"/>
                </a:solidFill>
                <a:effectLst/>
                <a:latin typeface="Times New Roman" panose="02020603050405020304" pitchFamily="18" charset="0"/>
                <a:cs typeface="Times New Roman" panose="02020603050405020304" pitchFamily="18" charset="0"/>
              </a:rPr>
              <a:t>Technical Implementation: Overview of Models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6880C5-2C65-DA53-C06F-3A8B10247276}"/>
              </a:ext>
            </a:extLst>
          </p:cNvPr>
          <p:cNvSpPr txBox="1"/>
          <p:nvPr/>
        </p:nvSpPr>
        <p:spPr>
          <a:xfrm>
            <a:off x="685800" y="1866900"/>
            <a:ext cx="16763778" cy="6119945"/>
          </a:xfrm>
          <a:prstGeom prst="rect">
            <a:avLst/>
          </a:prstGeom>
          <a:noFill/>
        </p:spPr>
        <p:txBody>
          <a:bodyPr wrap="square" rtlCol="0">
            <a:spAutoFit/>
          </a:bodyPr>
          <a:lstStyle/>
          <a:p>
            <a:pPr algn="l">
              <a:lnSpc>
                <a:spcPct val="150000"/>
              </a:lnSpc>
              <a:buFont typeface="Arial" panose="020B0604020202020204" pitchFamily="34" charset="0"/>
              <a:buChar char="•"/>
            </a:pPr>
            <a:r>
              <a:rPr lang="en-CA" sz="2400" b="1" i="0" dirty="0">
                <a:solidFill>
                  <a:schemeClr val="tx1"/>
                </a:solidFill>
                <a:effectLst/>
                <a:latin typeface="Times New Roman" panose="02020603050405020304" pitchFamily="18" charset="0"/>
                <a:cs typeface="Times New Roman" panose="02020603050405020304" pitchFamily="18" charset="0"/>
              </a:rPr>
              <a:t>Decision Trees (DT):</a:t>
            </a:r>
            <a:r>
              <a:rPr lang="en-CA" sz="2400" b="0" i="0" dirty="0">
                <a:solidFill>
                  <a:schemeClr val="tx1"/>
                </a:solidFill>
                <a:effectLst/>
                <a:latin typeface="Times New Roman" panose="02020603050405020304" pitchFamily="18" charset="0"/>
                <a:cs typeface="Times New Roman" panose="02020603050405020304" pitchFamily="18" charset="0"/>
              </a:rPr>
              <a:t> A supervised learning method used for classification and regression. DT is highly interpretable and has been implemented to identify patterns leading to intrusions.</a:t>
            </a:r>
          </a:p>
          <a:p>
            <a:pPr algn="l">
              <a:lnSpc>
                <a:spcPct val="150000"/>
              </a:lnSpc>
              <a:buFont typeface="Arial" panose="020B0604020202020204" pitchFamily="34" charset="0"/>
              <a:buChar char="•"/>
            </a:pPr>
            <a:r>
              <a:rPr lang="en-CA" sz="2400" b="1" i="0" dirty="0">
                <a:solidFill>
                  <a:schemeClr val="tx1"/>
                </a:solidFill>
                <a:effectLst/>
                <a:latin typeface="Times New Roman" panose="02020603050405020304" pitchFamily="18" charset="0"/>
                <a:cs typeface="Times New Roman" panose="02020603050405020304" pitchFamily="18" charset="0"/>
              </a:rPr>
              <a:t>K-Nearest Neighbors (KNN):</a:t>
            </a:r>
            <a:r>
              <a:rPr lang="en-CA" sz="2400" b="0" i="0" dirty="0">
                <a:solidFill>
                  <a:schemeClr val="tx1"/>
                </a:solidFill>
                <a:effectLst/>
                <a:latin typeface="Times New Roman" panose="02020603050405020304" pitchFamily="18" charset="0"/>
                <a:cs typeface="Times New Roman" panose="02020603050405020304" pitchFamily="18" charset="0"/>
              </a:rPr>
              <a:t> An instance-based learning algorithm, where the classification of a new instance is based on the majority class among its 'K' nearest neighbors in the feature space.</a:t>
            </a:r>
          </a:p>
          <a:p>
            <a:pPr algn="l">
              <a:lnSpc>
                <a:spcPct val="150000"/>
              </a:lnSpc>
              <a:buFont typeface="Arial" panose="020B0604020202020204" pitchFamily="34" charset="0"/>
              <a:buChar char="•"/>
            </a:pPr>
            <a:r>
              <a:rPr lang="en-CA" sz="2400" b="1" i="0">
                <a:solidFill>
                  <a:schemeClr val="tx1"/>
                </a:solidFill>
                <a:effectLst/>
                <a:latin typeface="Times New Roman" panose="02020603050405020304" pitchFamily="18" charset="0"/>
                <a:cs typeface="Times New Roman" panose="02020603050405020304" pitchFamily="18" charset="0"/>
              </a:rPr>
              <a:t>Support </a:t>
            </a:r>
            <a:r>
              <a:rPr lang="en-CA" sz="2400" b="1" i="0" dirty="0">
                <a:solidFill>
                  <a:schemeClr val="tx1"/>
                </a:solidFill>
                <a:effectLst/>
                <a:latin typeface="Times New Roman" panose="02020603050405020304" pitchFamily="18" charset="0"/>
                <a:cs typeface="Times New Roman" panose="02020603050405020304" pitchFamily="18" charset="0"/>
              </a:rPr>
              <a:t>Vector Machines (SVM):</a:t>
            </a:r>
            <a:r>
              <a:rPr lang="en-CA" sz="2400" b="0" i="0" dirty="0">
                <a:solidFill>
                  <a:schemeClr val="tx1"/>
                </a:solidFill>
                <a:effectLst/>
                <a:latin typeface="Times New Roman" panose="02020603050405020304" pitchFamily="18" charset="0"/>
                <a:cs typeface="Times New Roman" panose="02020603050405020304" pitchFamily="18" charset="0"/>
              </a:rPr>
              <a:t> A classification method that finds the hyperplane best separating different classes. Implemented for its effectiveness in high-dimensional spaces.</a:t>
            </a:r>
          </a:p>
          <a:p>
            <a:pPr algn="l">
              <a:lnSpc>
                <a:spcPct val="150000"/>
              </a:lnSpc>
              <a:buFont typeface="Arial" panose="020B0604020202020204" pitchFamily="34" charset="0"/>
              <a:buChar char="•"/>
            </a:pPr>
            <a:r>
              <a:rPr lang="en-CA" sz="2400" b="1" i="0" dirty="0">
                <a:solidFill>
                  <a:schemeClr val="tx1"/>
                </a:solidFill>
                <a:effectLst/>
                <a:latin typeface="Times New Roman" panose="02020603050405020304" pitchFamily="18" charset="0"/>
                <a:cs typeface="Times New Roman" panose="02020603050405020304" pitchFamily="18" charset="0"/>
              </a:rPr>
              <a:t>Dataset Used: NSL-KDD:</a:t>
            </a:r>
            <a:r>
              <a:rPr lang="en-CA" sz="2400" b="0" i="0" dirty="0">
                <a:solidFill>
                  <a:schemeClr val="tx1"/>
                </a:solidFill>
                <a:effectLst/>
                <a:latin typeface="Times New Roman" panose="02020603050405020304" pitchFamily="18" charset="0"/>
                <a:cs typeface="Times New Roman" panose="02020603050405020304" pitchFamily="18" charset="0"/>
              </a:rPr>
              <a:t> A widely-used dataset in intrusion detection, chosen for its diversity in representing various attack types and network behaviors.</a:t>
            </a:r>
          </a:p>
          <a:p>
            <a:pPr algn="l">
              <a:lnSpc>
                <a:spcPct val="150000"/>
              </a:lnSpc>
              <a:buFont typeface="Arial" panose="020B0604020202020204" pitchFamily="34" charset="0"/>
              <a:buChar char="•"/>
            </a:pPr>
            <a:r>
              <a:rPr lang="en-CA" sz="2400" b="1" i="0" dirty="0">
                <a:solidFill>
                  <a:schemeClr val="tx1"/>
                </a:solidFill>
                <a:effectLst/>
                <a:latin typeface="Times New Roman" panose="02020603050405020304" pitchFamily="18" charset="0"/>
                <a:cs typeface="Times New Roman" panose="02020603050405020304" pitchFamily="18" charset="0"/>
              </a:rPr>
              <a:t>Objective:</a:t>
            </a:r>
            <a:r>
              <a:rPr lang="en-CA" sz="2400" b="0" i="0" dirty="0">
                <a:solidFill>
                  <a:schemeClr val="tx1"/>
                </a:solidFill>
                <a:effectLst/>
                <a:latin typeface="Times New Roman" panose="02020603050405020304" pitchFamily="18" charset="0"/>
                <a:cs typeface="Times New Roman" panose="02020603050405020304" pitchFamily="18" charset="0"/>
              </a:rPr>
              <a:t> Leveraging these models to enhance the accuracy and efficiency of intrusion detection, understanding their strengths and weaknesses in different scenarios.</a:t>
            </a:r>
          </a:p>
          <a:p>
            <a:pPr>
              <a:lnSpc>
                <a:spcPct val="150000"/>
              </a:lnSpc>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06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22DB-55FC-0559-7C35-45D769045A8F}"/>
              </a:ext>
            </a:extLst>
          </p:cNvPr>
          <p:cNvSpPr>
            <a:spLocks noGrp="1"/>
          </p:cNvSpPr>
          <p:nvPr>
            <p:ph type="title"/>
          </p:nvPr>
        </p:nvSpPr>
        <p:spPr>
          <a:xfrm>
            <a:off x="914844" y="886745"/>
            <a:ext cx="16992156" cy="7894469"/>
          </a:xfrm>
        </p:spPr>
        <p:txBody>
          <a:bodyPr/>
          <a:lstStyle/>
          <a:p>
            <a:r>
              <a:rPr lang="en-CA" b="0" i="0" dirty="0">
                <a:effectLst/>
                <a:latin typeface="Times New Roman" panose="02020603050405020304" pitchFamily="18" charset="0"/>
                <a:cs typeface="Times New Roman" panose="02020603050405020304" pitchFamily="18" charset="0"/>
              </a:rPr>
              <a:t>Technical Implementation: Models on NSL-KDD Dataset</a:t>
            </a:r>
            <a:br>
              <a:rPr lang="en-CA" b="0" i="0" dirty="0">
                <a:effectLst/>
                <a:latin typeface="Times New Roman" panose="02020603050405020304" pitchFamily="18" charset="0"/>
                <a:cs typeface="Times New Roman" panose="02020603050405020304" pitchFamily="18" charset="0"/>
              </a:rPr>
            </a:br>
            <a:br>
              <a:rPr lang="en-CA"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4599637-8D6B-FB1A-CE9D-4E532344DF3B}"/>
              </a:ext>
            </a:extLst>
          </p:cNvPr>
          <p:cNvSpPr>
            <a:spLocks noGrp="1"/>
          </p:cNvSpPr>
          <p:nvPr>
            <p:ph type="body" idx="1"/>
          </p:nvPr>
        </p:nvSpPr>
        <p:spPr>
          <a:xfrm>
            <a:off x="914400" y="2366010"/>
            <a:ext cx="16459200" cy="7135608"/>
          </a:xfrm>
        </p:spPr>
        <p:txBody>
          <a:bodyPr/>
          <a:lstStyle/>
          <a:p>
            <a:pPr algn="l">
              <a:lnSpc>
                <a:spcPct val="150000"/>
              </a:lnSpc>
              <a:buFont typeface="Arial" panose="020B0604020202020204" pitchFamily="34" charset="0"/>
              <a:buChar char="•"/>
            </a:pPr>
            <a:r>
              <a:rPr lang="en-CA" sz="2400" b="1" i="0" dirty="0">
                <a:solidFill>
                  <a:schemeClr val="tx1"/>
                </a:solidFill>
                <a:effectLst/>
                <a:latin typeface="Times New Roman" panose="02020603050405020304" pitchFamily="18" charset="0"/>
                <a:cs typeface="Times New Roman" panose="02020603050405020304" pitchFamily="18" charset="0"/>
              </a:rPr>
              <a:t>Data Preprocessing:</a:t>
            </a:r>
            <a:r>
              <a:rPr lang="en-CA" sz="2400" b="0" i="0" dirty="0">
                <a:solidFill>
                  <a:schemeClr val="tx1"/>
                </a:solidFill>
                <a:effectLst/>
                <a:latin typeface="Times New Roman" panose="02020603050405020304" pitchFamily="18" charset="0"/>
                <a:cs typeface="Times New Roman" panose="02020603050405020304" pitchFamily="18" charset="0"/>
              </a:rPr>
              <a:t> Preprocessing steps include normalization, handling missing values, and encoding categorical features, essential for preparing the NSL-KDD dataset.</a:t>
            </a:r>
          </a:p>
          <a:p>
            <a:pPr algn="l">
              <a:lnSpc>
                <a:spcPct val="150000"/>
              </a:lnSpc>
              <a:buFont typeface="Arial" panose="020B0604020202020204" pitchFamily="34" charset="0"/>
              <a:buChar char="•"/>
            </a:pPr>
            <a:r>
              <a:rPr lang="en-CA" sz="2400" b="1" i="0" dirty="0">
                <a:solidFill>
                  <a:schemeClr val="tx1"/>
                </a:solidFill>
                <a:effectLst/>
                <a:latin typeface="Times New Roman" panose="02020603050405020304" pitchFamily="18" charset="0"/>
                <a:cs typeface="Times New Roman" panose="02020603050405020304" pitchFamily="18" charset="0"/>
              </a:rPr>
              <a:t>Model Training and Evaluation:</a:t>
            </a:r>
            <a:r>
              <a:rPr lang="en-CA" sz="2400" b="0" i="0" dirty="0">
                <a:solidFill>
                  <a:schemeClr val="tx1"/>
                </a:solidFill>
                <a:effectLst/>
                <a:latin typeface="Times New Roman" panose="02020603050405020304" pitchFamily="18" charset="0"/>
                <a:cs typeface="Times New Roman" panose="02020603050405020304" pitchFamily="18" charset="0"/>
              </a:rPr>
              <a:t> Each model (DT, KNN,SVM) has been trained using specific hyperparameters and evaluated using metrics like accuracy, precision, recall, etc.</a:t>
            </a:r>
          </a:p>
          <a:p>
            <a:pPr algn="l">
              <a:lnSpc>
                <a:spcPct val="150000"/>
              </a:lnSpc>
              <a:buFont typeface="Arial" panose="020B0604020202020204" pitchFamily="34" charset="0"/>
              <a:buChar char="•"/>
            </a:pPr>
            <a:r>
              <a:rPr lang="en-CA" sz="2400" b="1" i="0" dirty="0">
                <a:solidFill>
                  <a:schemeClr val="tx1"/>
                </a:solidFill>
                <a:effectLst/>
                <a:latin typeface="Times New Roman" panose="02020603050405020304" pitchFamily="18" charset="0"/>
                <a:cs typeface="Times New Roman" panose="02020603050405020304" pitchFamily="18" charset="0"/>
              </a:rPr>
              <a:t>Challenges and Solutions:</a:t>
            </a:r>
            <a:endParaRPr lang="en-CA"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CA" sz="2400" b="1" i="0" dirty="0">
                <a:solidFill>
                  <a:schemeClr val="tx1"/>
                </a:solidFill>
                <a:effectLst/>
                <a:latin typeface="Times New Roman" panose="02020603050405020304" pitchFamily="18" charset="0"/>
                <a:cs typeface="Times New Roman" panose="02020603050405020304" pitchFamily="18" charset="0"/>
              </a:rPr>
              <a:t>Imbalanced Data:</a:t>
            </a:r>
            <a:r>
              <a:rPr lang="en-CA" sz="2400" b="0" i="0" dirty="0">
                <a:solidFill>
                  <a:schemeClr val="tx1"/>
                </a:solidFill>
                <a:effectLst/>
                <a:latin typeface="Times New Roman" panose="02020603050405020304" pitchFamily="18" charset="0"/>
                <a:cs typeface="Times New Roman" panose="02020603050405020304" pitchFamily="18" charset="0"/>
              </a:rPr>
              <a:t> Techniques like oversampling were used to handle imbalances in the dataset.</a:t>
            </a:r>
          </a:p>
          <a:p>
            <a:pPr marL="742950" lvl="1" indent="-285750" algn="l">
              <a:lnSpc>
                <a:spcPct val="150000"/>
              </a:lnSpc>
              <a:buFont typeface="Arial" panose="020B0604020202020204" pitchFamily="34" charset="0"/>
              <a:buChar char="•"/>
            </a:pPr>
            <a:r>
              <a:rPr lang="en-CA" sz="2400" b="1" i="0" dirty="0">
                <a:solidFill>
                  <a:schemeClr val="tx1"/>
                </a:solidFill>
                <a:effectLst/>
                <a:latin typeface="Times New Roman" panose="02020603050405020304" pitchFamily="18" charset="0"/>
                <a:cs typeface="Times New Roman" panose="02020603050405020304" pitchFamily="18" charset="0"/>
              </a:rPr>
              <a:t>Model Complexity:</a:t>
            </a:r>
            <a:r>
              <a:rPr lang="en-CA" sz="2400" b="0" i="0" dirty="0">
                <a:solidFill>
                  <a:schemeClr val="tx1"/>
                </a:solidFill>
                <a:effectLst/>
                <a:latin typeface="Times New Roman" panose="02020603050405020304" pitchFamily="18" charset="0"/>
                <a:cs typeface="Times New Roman" panose="02020603050405020304" pitchFamily="18" charset="0"/>
              </a:rPr>
              <a:t> Neural Networks required careful tuning to avoid overfitting, and SVM needed kernel selection for optimal performance.</a:t>
            </a:r>
          </a:p>
          <a:p>
            <a:pPr marL="742950" lvl="1" indent="-285750" algn="l">
              <a:lnSpc>
                <a:spcPct val="150000"/>
              </a:lnSpc>
              <a:buFont typeface="Arial" panose="020B0604020202020204" pitchFamily="34" charset="0"/>
              <a:buChar char="•"/>
            </a:pPr>
            <a:r>
              <a:rPr lang="en-CA" sz="2400" b="1" i="0" dirty="0">
                <a:solidFill>
                  <a:schemeClr val="tx1"/>
                </a:solidFill>
                <a:effectLst/>
                <a:latin typeface="Times New Roman" panose="02020603050405020304" pitchFamily="18" charset="0"/>
                <a:cs typeface="Times New Roman" panose="02020603050405020304" pitchFamily="18" charset="0"/>
              </a:rPr>
              <a:t>Computational Costs:</a:t>
            </a:r>
            <a:r>
              <a:rPr lang="en-CA" sz="2400" b="0" i="0" dirty="0">
                <a:solidFill>
                  <a:schemeClr val="tx1"/>
                </a:solidFill>
                <a:effectLst/>
                <a:latin typeface="Times New Roman" panose="02020603050405020304" pitchFamily="18" charset="0"/>
                <a:cs typeface="Times New Roman" panose="02020603050405020304" pitchFamily="18" charset="0"/>
              </a:rPr>
              <a:t> Efficient implementations were used to handle the computational demands of training and validating these models.</a:t>
            </a:r>
          </a:p>
          <a:p>
            <a:pPr algn="l">
              <a:lnSpc>
                <a:spcPct val="150000"/>
              </a:lnSpc>
              <a:buFont typeface="Arial" panose="020B0604020202020204" pitchFamily="34" charset="0"/>
              <a:buChar char="•"/>
            </a:pPr>
            <a:r>
              <a:rPr lang="en-CA" sz="2400" b="1" i="0" dirty="0">
                <a:solidFill>
                  <a:schemeClr val="tx1"/>
                </a:solidFill>
                <a:effectLst/>
                <a:latin typeface="Times New Roman" panose="02020603050405020304" pitchFamily="18" charset="0"/>
                <a:cs typeface="Times New Roman" panose="02020603050405020304" pitchFamily="18" charset="0"/>
              </a:rPr>
              <a:t>Conclusion:</a:t>
            </a:r>
            <a:r>
              <a:rPr lang="en-CA" sz="2400" b="0" i="0" dirty="0">
                <a:solidFill>
                  <a:schemeClr val="tx1"/>
                </a:solidFill>
                <a:effectLst/>
                <a:latin typeface="Times New Roman" panose="02020603050405020304" pitchFamily="18" charset="0"/>
                <a:cs typeface="Times New Roman" panose="02020603050405020304" pitchFamily="18" charset="0"/>
              </a:rPr>
              <a:t> These implementations demonstrate a promising direction for enhancing IDS. Insight into each model's characteristics can guide future work in selecting or combining models for specific intrusion detection scenarios.</a:t>
            </a:r>
          </a:p>
          <a:p>
            <a:pPr>
              <a:lnSpc>
                <a:spcPct val="150000"/>
              </a:lnSpc>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034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99C6-3CC9-1BE2-F678-EFC79AB5DEF8}"/>
              </a:ext>
            </a:extLst>
          </p:cNvPr>
          <p:cNvSpPr>
            <a:spLocks noGrp="1"/>
          </p:cNvSpPr>
          <p:nvPr>
            <p:ph type="title"/>
          </p:nvPr>
        </p:nvSpPr>
        <p:spPr>
          <a:xfrm>
            <a:off x="914844" y="886745"/>
            <a:ext cx="12572556" cy="1754326"/>
          </a:xfrm>
        </p:spPr>
        <p:txBody>
          <a:bodyPr/>
          <a:lstStyle/>
          <a:p>
            <a:r>
              <a:rPr lang="en-CA" b="1" i="0" dirty="0">
                <a:effectLst/>
                <a:latin typeface="Times New Roman" panose="02020603050405020304" pitchFamily="18" charset="0"/>
                <a:cs typeface="Times New Roman" panose="02020603050405020304" pitchFamily="18" charset="0"/>
              </a:rPr>
              <a:t>Conclusion and Future Directions</a:t>
            </a:r>
            <a:br>
              <a:rPr lang="en-CA" b="1"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6B4A536-A64A-D506-50CE-A85B8C783447}"/>
              </a:ext>
            </a:extLst>
          </p:cNvPr>
          <p:cNvSpPr>
            <a:spLocks noGrp="1"/>
          </p:cNvSpPr>
          <p:nvPr>
            <p:ph type="body" idx="1"/>
          </p:nvPr>
        </p:nvSpPr>
        <p:spPr>
          <a:xfrm>
            <a:off x="914400" y="2366010"/>
            <a:ext cx="16459200" cy="6894195"/>
          </a:xfrm>
        </p:spPr>
        <p:txBody>
          <a:bodyPr/>
          <a:lstStyle/>
          <a:p>
            <a:pPr>
              <a:buFont typeface="Arial" panose="020B0604020202020204" pitchFamily="34" charset="0"/>
              <a:buChar char="•"/>
            </a:pPr>
            <a:r>
              <a:rPr lang="en-CA" sz="3200" b="1" dirty="0">
                <a:effectLst/>
                <a:latin typeface="Times New Roman" panose="02020603050405020304" pitchFamily="18" charset="0"/>
                <a:cs typeface="Times New Roman" panose="02020603050405020304" pitchFamily="18" charset="0"/>
              </a:rPr>
              <a:t>Summary of Various Approaches to Integrating ML with IDS:</a:t>
            </a:r>
            <a:r>
              <a:rPr lang="en-CA" sz="3200" dirty="0">
                <a:effectLst/>
                <a:latin typeface="Times New Roman" panose="02020603050405020304" pitchFamily="18" charset="0"/>
                <a:cs typeface="Times New Roman" panose="02020603050405020304" pitchFamily="18" charset="0"/>
              </a:rPr>
              <a:t> The integration of ML models with IDS has proven effective in enhancing detection capabilities, offering scalability, and adapting to new challenges.</a:t>
            </a:r>
          </a:p>
          <a:p>
            <a:pPr>
              <a:buFont typeface="Arial" panose="020B0604020202020204" pitchFamily="34" charset="0"/>
              <a:buChar char="•"/>
            </a:pPr>
            <a:r>
              <a:rPr lang="en-CA" sz="3200" b="1" dirty="0">
                <a:effectLst/>
                <a:latin typeface="Times New Roman" panose="02020603050405020304" pitchFamily="18" charset="0"/>
                <a:cs typeface="Times New Roman" panose="02020603050405020304" pitchFamily="18" charset="0"/>
              </a:rPr>
              <a:t>Emphasizing the Critical Role of ML in Modern IDS:</a:t>
            </a:r>
            <a:r>
              <a:rPr lang="en-CA" sz="3200" dirty="0">
                <a:effectLst/>
                <a:latin typeface="Times New Roman" panose="02020603050405020304" pitchFamily="18" charset="0"/>
                <a:cs typeface="Times New Roman" panose="02020603050405020304" pitchFamily="18" charset="0"/>
              </a:rPr>
              <a:t> The future of IDS lies in continual evolution, and ML plays a pivotal role in enabling that adaptability.</a:t>
            </a:r>
          </a:p>
          <a:p>
            <a:pPr>
              <a:buFont typeface="Arial" panose="020B0604020202020204" pitchFamily="34" charset="0"/>
              <a:buChar char="•"/>
            </a:pPr>
            <a:r>
              <a:rPr lang="en-CA" sz="3200" b="1" dirty="0">
                <a:effectLst/>
                <a:latin typeface="Times New Roman" panose="02020603050405020304" pitchFamily="18" charset="0"/>
                <a:cs typeface="Times New Roman" panose="02020603050405020304" pitchFamily="18" charset="0"/>
              </a:rPr>
              <a:t>Future Directions:</a:t>
            </a:r>
            <a:r>
              <a:rPr lang="en-CA" sz="3200" dirty="0">
                <a:effectLst/>
                <a:latin typeface="Times New Roman" panose="02020603050405020304" pitchFamily="18" charset="0"/>
                <a:cs typeface="Times New Roman" panose="02020603050405020304" pitchFamily="18" charset="0"/>
              </a:rPr>
              <a:t> Research is progressing towards creating more robust hybrid models, enabling adaptive learning, and focusing on real-time detection to keep up with ever-changing cyber threat landscapes.</a:t>
            </a:r>
          </a:p>
          <a:p>
            <a:pPr>
              <a:buFont typeface="Arial" panose="020B0604020202020204" pitchFamily="34" charset="0"/>
              <a:buChar char="•"/>
            </a:pPr>
            <a:r>
              <a:rPr lang="en-CA" sz="3200" b="1" dirty="0">
                <a:effectLst/>
                <a:latin typeface="Times New Roman" panose="02020603050405020304" pitchFamily="18" charset="0"/>
                <a:cs typeface="Times New Roman" panose="02020603050405020304" pitchFamily="18" charset="0"/>
              </a:rPr>
              <a:t>Challenges and Areas for Further Research:</a:t>
            </a:r>
            <a:r>
              <a:rPr lang="en-CA" sz="3200" dirty="0">
                <a:effectLst/>
                <a:latin typeface="Times New Roman" panose="02020603050405020304" pitchFamily="18" charset="0"/>
                <a:cs typeface="Times New Roman" panose="02020603050405020304" pitchFamily="18" charset="0"/>
              </a:rPr>
              <a:t> Understanding and mitigating vulnerabilities, handling imbalanced data, developing interpretable models, and integrating with existing security frameworks are some areas that warrant further exploration.</a:t>
            </a:r>
          </a:p>
          <a:p>
            <a:pPr algn="l"/>
            <a:br>
              <a:rPr lang="en-CA" sz="3200" b="0" i="0" dirty="0">
                <a:solidFill>
                  <a:srgbClr val="FFFFFF"/>
                </a:solidFill>
                <a:effectLst/>
                <a:latin typeface="Times New Roman" panose="02020603050405020304" pitchFamily="18" charset="0"/>
                <a:cs typeface="Times New Roman" panose="02020603050405020304" pitchFamily="18" charset="0"/>
              </a:rPr>
            </a:br>
            <a:endParaRPr lang="en-CA" sz="3200" b="0" i="0" dirty="0">
              <a:solidFill>
                <a:srgbClr val="FFFFFF"/>
              </a:solidFill>
              <a:effectLst/>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569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CAC657-D196-23B5-933E-6C686B8A3912}"/>
              </a:ext>
            </a:extLst>
          </p:cNvPr>
          <p:cNvSpPr>
            <a:spLocks noGrp="1"/>
          </p:cNvSpPr>
          <p:nvPr>
            <p:ph type="body" idx="1"/>
          </p:nvPr>
        </p:nvSpPr>
        <p:spPr>
          <a:xfrm>
            <a:off x="914400" y="876300"/>
            <a:ext cx="16459200" cy="1754326"/>
          </a:xfrm>
        </p:spPr>
        <p:txBody>
          <a:bodyPr/>
          <a:lstStyle/>
          <a:p>
            <a:pPr algn="ctr"/>
            <a:r>
              <a:rPr lang="en-US" sz="5700" dirty="0">
                <a:latin typeface="Times New Roman" panose="02020603050405020304" pitchFamily="18" charset="0"/>
                <a:cs typeface="Times New Roman" panose="02020603050405020304" pitchFamily="18" charset="0"/>
              </a:rPr>
              <a:t>NSL-KDD Dataset</a:t>
            </a:r>
          </a:p>
          <a:p>
            <a:pPr algn="ctr"/>
            <a:endParaRPr lang="en-US" sz="57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7871A5A-BD71-EE93-FE6B-66858A0B43C0}"/>
              </a:ext>
            </a:extLst>
          </p:cNvPr>
          <p:cNvPicPr>
            <a:picLocks noChangeAspect="1"/>
          </p:cNvPicPr>
          <p:nvPr/>
        </p:nvPicPr>
        <p:blipFill>
          <a:blip r:embed="rId2"/>
          <a:stretch>
            <a:fillRect/>
          </a:stretch>
        </p:blipFill>
        <p:spPr>
          <a:xfrm>
            <a:off x="1295400" y="2171700"/>
            <a:ext cx="4610100" cy="3657600"/>
          </a:xfrm>
          <a:prstGeom prst="rect">
            <a:avLst/>
          </a:prstGeom>
        </p:spPr>
      </p:pic>
      <p:pic>
        <p:nvPicPr>
          <p:cNvPr id="4" name="Picture 3">
            <a:extLst>
              <a:ext uri="{FF2B5EF4-FFF2-40B4-BE49-F238E27FC236}">
                <a16:creationId xmlns:a16="http://schemas.microsoft.com/office/drawing/2014/main" id="{72E3C331-3EF0-DEB6-5FA8-FCDEA5EB6069}"/>
              </a:ext>
            </a:extLst>
          </p:cNvPr>
          <p:cNvPicPr>
            <a:picLocks noChangeAspect="1"/>
          </p:cNvPicPr>
          <p:nvPr/>
        </p:nvPicPr>
        <p:blipFill>
          <a:blip r:embed="rId3"/>
          <a:stretch>
            <a:fillRect/>
          </a:stretch>
        </p:blipFill>
        <p:spPr>
          <a:xfrm>
            <a:off x="9617149" y="2171700"/>
            <a:ext cx="7772400" cy="4123438"/>
          </a:xfrm>
          <a:prstGeom prst="rect">
            <a:avLst/>
          </a:prstGeom>
        </p:spPr>
      </p:pic>
      <p:sp>
        <p:nvSpPr>
          <p:cNvPr id="5" name="TextBox 4">
            <a:extLst>
              <a:ext uri="{FF2B5EF4-FFF2-40B4-BE49-F238E27FC236}">
                <a16:creationId xmlns:a16="http://schemas.microsoft.com/office/drawing/2014/main" id="{FFD178BE-61D4-4B5B-D56C-8ECE19CEB2E5}"/>
              </a:ext>
            </a:extLst>
          </p:cNvPr>
          <p:cNvSpPr txBox="1"/>
          <p:nvPr/>
        </p:nvSpPr>
        <p:spPr>
          <a:xfrm>
            <a:off x="3543300" y="7376636"/>
            <a:ext cx="11201400" cy="2677656"/>
          </a:xfrm>
          <a:prstGeom prst="rect">
            <a:avLst/>
          </a:prstGeom>
          <a:noFill/>
        </p:spPr>
        <p:txBody>
          <a:bodyPr wrap="square" rtlCol="0">
            <a:spAutoFit/>
          </a:bodyPr>
          <a:lstStyle/>
          <a:p>
            <a:pPr algn="ctr"/>
            <a:r>
              <a:rPr lang="en-CA" sz="3000" dirty="0">
                <a:latin typeface="Times New Roman" panose="02020603050405020304" pitchFamily="18" charset="0"/>
              </a:rPr>
              <a:t>Total Features Present in the Dataset- 42</a:t>
            </a:r>
            <a:br>
              <a:rPr lang="en-CA" sz="3000" dirty="0">
                <a:effectLst/>
                <a:latin typeface="Times New Roman" panose="02020603050405020304" pitchFamily="18" charset="0"/>
              </a:rPr>
            </a:br>
            <a:endParaRPr lang="en-CA" sz="3000" dirty="0">
              <a:effectLst/>
              <a:latin typeface="Times New Roman" panose="02020603050405020304" pitchFamily="18" charset="0"/>
            </a:endParaRPr>
          </a:p>
          <a:p>
            <a:pPr algn="ctr"/>
            <a:r>
              <a:rPr lang="en-CA" sz="3000" dirty="0">
                <a:effectLst/>
                <a:latin typeface="Times New Roman" panose="02020603050405020304" pitchFamily="18" charset="0"/>
              </a:rPr>
              <a:t>Class label: The type of network attack associated with each connection record </a:t>
            </a:r>
            <a:br>
              <a:rPr lang="en-CA" sz="3000" dirty="0">
                <a:effectLst/>
                <a:latin typeface="Times New Roman" panose="02020603050405020304" pitchFamily="18" charset="0"/>
              </a:rPr>
            </a:br>
            <a:r>
              <a:rPr lang="en-CA" sz="3000" dirty="0">
                <a:effectLst/>
                <a:latin typeface="Times New Roman" panose="02020603050405020304" pitchFamily="18" charset="0"/>
              </a:rPr>
              <a:t>Normal, DoS, Probe, U2R, R2L</a:t>
            </a:r>
          </a:p>
          <a:p>
            <a:pPr algn="ctr"/>
            <a:endParaRPr lang="en-US" dirty="0"/>
          </a:p>
        </p:txBody>
      </p:sp>
    </p:spTree>
    <p:extLst>
      <p:ext uri="{BB962C8B-B14F-4D97-AF65-F5344CB8AC3E}">
        <p14:creationId xmlns:p14="http://schemas.microsoft.com/office/powerpoint/2010/main" val="140033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CCEAB41-D321-8B90-5DB6-A3CAE05F7198}"/>
              </a:ext>
            </a:extLst>
          </p:cNvPr>
          <p:cNvSpPr>
            <a:spLocks noGrp="1"/>
          </p:cNvSpPr>
          <p:nvPr>
            <p:ph type="body" idx="1"/>
          </p:nvPr>
        </p:nvSpPr>
        <p:spPr>
          <a:xfrm>
            <a:off x="914400" y="876300"/>
            <a:ext cx="16459200" cy="1338828"/>
          </a:xfrm>
        </p:spPr>
        <p:txBody>
          <a:bodyPr/>
          <a:lstStyle/>
          <a:p>
            <a:pPr algn="ctr"/>
            <a:r>
              <a:rPr lang="en-CA" sz="5700" dirty="0">
                <a:effectLst/>
                <a:latin typeface="Helvetica" pitchFamily="2" charset="0"/>
              </a:rPr>
              <a:t>Evaluation Metrics </a:t>
            </a:r>
          </a:p>
          <a:p>
            <a:pPr algn="ctr"/>
            <a:endParaRPr lang="en-US"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C5C68F2-C7C7-976B-9D26-D802B786C7AF}"/>
              </a:ext>
            </a:extLst>
          </p:cNvPr>
          <p:cNvSpPr txBox="1"/>
          <p:nvPr/>
        </p:nvSpPr>
        <p:spPr>
          <a:xfrm>
            <a:off x="2008094" y="2400300"/>
            <a:ext cx="14146306" cy="6924973"/>
          </a:xfrm>
          <a:prstGeom prst="rect">
            <a:avLst/>
          </a:prstGeom>
          <a:noFill/>
        </p:spPr>
        <p:txBody>
          <a:bodyPr wrap="square" rtlCol="0">
            <a:spAutoFit/>
          </a:bodyPr>
          <a:lstStyle/>
          <a:p>
            <a:r>
              <a:rPr lang="en-CA" sz="3000" b="1" dirty="0">
                <a:effectLst/>
                <a:latin typeface="Times" pitchFamily="2" charset="0"/>
              </a:rPr>
              <a:t>Confusion Matrix: </a:t>
            </a:r>
            <a:r>
              <a:rPr lang="en-CA" sz="3000" dirty="0">
                <a:effectLst/>
                <a:latin typeface="Times" pitchFamily="2" charset="0"/>
              </a:rPr>
              <a:t>Table that displays the number of true positive, true negative, false positive, and false negative predictions made by a classification model</a:t>
            </a:r>
          </a:p>
          <a:p>
            <a:br>
              <a:rPr lang="en-CA" sz="3000" dirty="0">
                <a:effectLst/>
                <a:latin typeface="Times" pitchFamily="2" charset="0"/>
              </a:rPr>
            </a:br>
            <a:r>
              <a:rPr lang="en-CA" sz="3000" b="1" dirty="0">
                <a:effectLst/>
                <a:latin typeface="Times" pitchFamily="2" charset="0"/>
              </a:rPr>
              <a:t>Accuracy:  </a:t>
            </a:r>
            <a:r>
              <a:rPr lang="en-CA" sz="3000" dirty="0">
                <a:effectLst/>
                <a:latin typeface="Times" pitchFamily="2" charset="0"/>
              </a:rPr>
              <a:t>Overall view of the model's performance.{ (TP + TN) / Total }</a:t>
            </a:r>
          </a:p>
          <a:p>
            <a:endParaRPr lang="en-US" sz="3000" dirty="0">
              <a:latin typeface="Times" pitchFamily="2" charset="0"/>
            </a:endParaRPr>
          </a:p>
          <a:p>
            <a:r>
              <a:rPr lang="en-CA" sz="3000" b="1" dirty="0">
                <a:effectLst/>
                <a:latin typeface="Times" pitchFamily="2" charset="0"/>
              </a:rPr>
              <a:t>Precision: </a:t>
            </a:r>
            <a:r>
              <a:rPr lang="en-CA" sz="3000" dirty="0">
                <a:effectLst/>
                <a:latin typeface="Times" pitchFamily="2" charset="0"/>
              </a:rPr>
              <a:t>Ratio of true positive predictions to the total number of  positive predictions made by the model.{TP / (TP + FP) }</a:t>
            </a:r>
          </a:p>
          <a:p>
            <a:endParaRPr lang="en-US" sz="3000" dirty="0">
              <a:latin typeface="Times" pitchFamily="2" charset="0"/>
            </a:endParaRPr>
          </a:p>
          <a:p>
            <a:r>
              <a:rPr lang="en-CA" sz="3000" b="1" dirty="0">
                <a:effectLst/>
                <a:latin typeface="Times" pitchFamily="2" charset="0"/>
              </a:rPr>
              <a:t>Recall: </a:t>
            </a:r>
            <a:r>
              <a:rPr lang="en-CA" sz="3000" dirty="0">
                <a:effectLst/>
                <a:latin typeface="Times" pitchFamily="2" charset="0"/>
              </a:rPr>
              <a:t>Ratio of true positive predictions to the total number of actual  positive instances.{TP / (TP + FN) }</a:t>
            </a:r>
          </a:p>
          <a:p>
            <a:endParaRPr lang="en-US" sz="3000" dirty="0">
              <a:latin typeface="Times" pitchFamily="2" charset="0"/>
            </a:endParaRPr>
          </a:p>
          <a:p>
            <a:r>
              <a:rPr lang="en-CA" sz="3000" b="1" dirty="0">
                <a:effectLst/>
                <a:latin typeface="Times" pitchFamily="2" charset="0"/>
              </a:rPr>
              <a:t>F1-Score: </a:t>
            </a:r>
            <a:r>
              <a:rPr lang="en-CA" sz="3000" dirty="0">
                <a:effectLst/>
                <a:latin typeface="Times" pitchFamily="2" charset="0"/>
              </a:rPr>
              <a:t>Harmonic mean of precision and recall.{2 * (Precision * Recall) / (Precision + Recall)}</a:t>
            </a:r>
          </a:p>
          <a:p>
            <a:endParaRPr lang="en-CA" dirty="0">
              <a:latin typeface="Calibri" panose="020F0502020204030204" pitchFamily="34" charset="0"/>
            </a:endParaRPr>
          </a:p>
          <a:p>
            <a:r>
              <a:rPr lang="en-CA" dirty="0">
                <a:effectLst/>
                <a:latin typeface="Calibri" panose="020F0502020204030204" pitchFamily="34" charset="0"/>
              </a:rPr>
              <a:t> </a:t>
            </a:r>
          </a:p>
          <a:p>
            <a:endParaRPr lang="en-US" dirty="0"/>
          </a:p>
        </p:txBody>
      </p:sp>
    </p:spTree>
    <p:extLst>
      <p:ext uri="{BB962C8B-B14F-4D97-AF65-F5344CB8AC3E}">
        <p14:creationId xmlns:p14="http://schemas.microsoft.com/office/powerpoint/2010/main" val="90759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6D8F-D74C-2894-F68B-4AC642220505}"/>
              </a:ext>
            </a:extLst>
          </p:cNvPr>
          <p:cNvSpPr>
            <a:spLocks noGrp="1"/>
          </p:cNvSpPr>
          <p:nvPr>
            <p:ph type="title"/>
          </p:nvPr>
        </p:nvSpPr>
        <p:spPr>
          <a:xfrm>
            <a:off x="914844" y="886745"/>
            <a:ext cx="15239556" cy="1754326"/>
          </a:xfrm>
        </p:spPr>
        <p:txBody>
          <a:bodyPr/>
          <a:lstStyle/>
          <a:p>
            <a:r>
              <a:rPr lang="en-CA" b="1" i="0" dirty="0">
                <a:effectLst/>
                <a:latin typeface="Times New Roman" panose="02020603050405020304" pitchFamily="18" charset="0"/>
                <a:cs typeface="Times New Roman" panose="02020603050405020304" pitchFamily="18" charset="0"/>
              </a:rPr>
              <a:t>Introduction to IDS</a:t>
            </a:r>
            <a:br>
              <a:rPr lang="en-CA" b="1"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95C70CE-441B-85EA-087B-2C412A2EF9E2}"/>
              </a:ext>
            </a:extLst>
          </p:cNvPr>
          <p:cNvSpPr txBox="1"/>
          <p:nvPr/>
        </p:nvSpPr>
        <p:spPr>
          <a:xfrm>
            <a:off x="914400" y="2171700"/>
            <a:ext cx="16459200" cy="8129148"/>
          </a:xfrm>
          <a:prstGeom prst="rect">
            <a:avLst/>
          </a:prstGeom>
          <a:noFill/>
        </p:spPr>
        <p:txBody>
          <a:bodyPr wrap="square" rtlCol="0">
            <a:spAutoFit/>
          </a:bodyPr>
          <a:lstStyle/>
          <a:p>
            <a:pPr algn="l">
              <a:lnSpc>
                <a:spcPct val="150000"/>
              </a:lnSpc>
              <a:buFont typeface="Arial" panose="020B0604020202020204" pitchFamily="34" charset="0"/>
              <a:buChar char="•"/>
            </a:pPr>
            <a:r>
              <a:rPr lang="en-CA" sz="3200" b="0" i="0" dirty="0">
                <a:solidFill>
                  <a:schemeClr val="tx1"/>
                </a:solidFill>
                <a:effectLst/>
                <a:latin typeface="Times New Roman" panose="02020603050405020304" pitchFamily="18" charset="0"/>
                <a:cs typeface="Times New Roman" panose="02020603050405020304" pitchFamily="18" charset="0"/>
              </a:rPr>
              <a:t>Intrusion Detection Systems (IDS) play a vital role in cybersecurity, helping to monitor and detect unauthorized activities within a network or system.</a:t>
            </a:r>
          </a:p>
          <a:p>
            <a:pPr algn="l">
              <a:lnSpc>
                <a:spcPct val="150000"/>
              </a:lnSpc>
            </a:pPr>
            <a:endParaRPr lang="en-CA" sz="3200" b="0" i="0" dirty="0">
              <a:solidFill>
                <a:schemeClr val="tx1"/>
              </a:solidFill>
              <a:effectLst/>
              <a:latin typeface="Times New Roman" panose="02020603050405020304" pitchFamily="18" charset="0"/>
              <a:cs typeface="Times New Roman" panose="02020603050405020304" pitchFamily="18" charset="0"/>
            </a:endParaRPr>
          </a:p>
          <a:p>
            <a:pPr algn="l">
              <a:lnSpc>
                <a:spcPct val="150000"/>
              </a:lnSpc>
            </a:pPr>
            <a:r>
              <a:rPr lang="en-CA" sz="3200" b="1" i="0" dirty="0">
                <a:solidFill>
                  <a:schemeClr val="tx1"/>
                </a:solidFill>
                <a:effectLst/>
                <a:latin typeface="Times New Roman" panose="02020603050405020304" pitchFamily="18" charset="0"/>
                <a:cs typeface="Times New Roman" panose="02020603050405020304" pitchFamily="18" charset="0"/>
              </a:rPr>
              <a:t>What is IDS?</a:t>
            </a:r>
            <a:r>
              <a:rPr lang="en-CA" sz="3200" b="0" i="0" dirty="0">
                <a:solidFill>
                  <a:schemeClr val="tx1"/>
                </a:solidFill>
                <a:effectLst/>
                <a:latin typeface="Times New Roman" panose="02020603050405020304" pitchFamily="18" charset="0"/>
                <a:cs typeface="Times New Roman" panose="02020603050405020304" pitchFamily="18" charset="0"/>
              </a:rPr>
              <a:t> An Intrusion Detection System is a security mechanism designed to detect and respond to unauthorized access, data breaches, and abnormal behaviors within a network or system. By analyzing network traffic, system logs, and user activities, IDS can identify patterns indicative of malicious intent or security breaches.</a:t>
            </a:r>
          </a:p>
          <a:p>
            <a:pPr algn="l">
              <a:lnSpc>
                <a:spcPct val="150000"/>
              </a:lnSpc>
            </a:pPr>
            <a:endParaRPr lang="en-CA" sz="3200" b="0" i="0" dirty="0">
              <a:solidFill>
                <a:schemeClr val="tx1"/>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CA" sz="3200" b="0" i="0" dirty="0">
                <a:solidFill>
                  <a:schemeClr val="tx1"/>
                </a:solidFill>
                <a:effectLst/>
                <a:latin typeface="Times New Roman" panose="02020603050405020304" pitchFamily="18" charset="0"/>
                <a:cs typeface="Times New Roman" panose="02020603050405020304" pitchFamily="18" charset="0"/>
              </a:rPr>
              <a:t>Historically, IDS emerged as a response to the growing threat of cyberattacks, aiming to identify and mitigate various types of threats.</a:t>
            </a:r>
          </a:p>
          <a:p>
            <a:pPr algn="l">
              <a:lnSpc>
                <a:spcPct val="150000"/>
              </a:lnSpc>
            </a:pPr>
            <a:endParaRPr lang="en-CA" sz="32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454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AA00EDC-441A-04AF-94B4-CF4B110E1955}"/>
              </a:ext>
            </a:extLst>
          </p:cNvPr>
          <p:cNvPicPr>
            <a:picLocks noChangeAspect="1"/>
          </p:cNvPicPr>
          <p:nvPr/>
        </p:nvPicPr>
        <p:blipFill>
          <a:blip r:embed="rId2"/>
          <a:stretch>
            <a:fillRect/>
          </a:stretch>
        </p:blipFill>
        <p:spPr>
          <a:xfrm>
            <a:off x="3443526" y="2533287"/>
            <a:ext cx="11400948" cy="5027851"/>
          </a:xfrm>
          <a:prstGeom prst="rect">
            <a:avLst/>
          </a:prstGeom>
        </p:spPr>
      </p:pic>
      <p:sp>
        <p:nvSpPr>
          <p:cNvPr id="6" name="Text Placeholder 2">
            <a:extLst>
              <a:ext uri="{FF2B5EF4-FFF2-40B4-BE49-F238E27FC236}">
                <a16:creationId xmlns:a16="http://schemas.microsoft.com/office/drawing/2014/main" id="{2B205C06-6CA7-F0CC-C334-507FE4B0C34A}"/>
              </a:ext>
            </a:extLst>
          </p:cNvPr>
          <p:cNvSpPr txBox="1">
            <a:spLocks/>
          </p:cNvSpPr>
          <p:nvPr/>
        </p:nvSpPr>
        <p:spPr>
          <a:xfrm>
            <a:off x="914400" y="876300"/>
            <a:ext cx="16459200" cy="87716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US" sz="5700" dirty="0">
                <a:latin typeface="Times New Roman" panose="02020603050405020304" pitchFamily="18" charset="0"/>
                <a:cs typeface="Times New Roman" panose="02020603050405020304" pitchFamily="18" charset="0"/>
              </a:rPr>
              <a:t>Results</a:t>
            </a:r>
          </a:p>
        </p:txBody>
      </p:sp>
      <p:sp>
        <p:nvSpPr>
          <p:cNvPr id="8" name="TextBox 7">
            <a:extLst>
              <a:ext uri="{FF2B5EF4-FFF2-40B4-BE49-F238E27FC236}">
                <a16:creationId xmlns:a16="http://schemas.microsoft.com/office/drawing/2014/main" id="{8CDABE21-16E4-882A-6961-8A90F7BEA4BE}"/>
              </a:ext>
            </a:extLst>
          </p:cNvPr>
          <p:cNvSpPr txBox="1"/>
          <p:nvPr/>
        </p:nvSpPr>
        <p:spPr>
          <a:xfrm>
            <a:off x="2438400" y="7729790"/>
            <a:ext cx="13776528" cy="553998"/>
          </a:xfrm>
          <a:prstGeom prst="rect">
            <a:avLst/>
          </a:prstGeom>
          <a:noFill/>
        </p:spPr>
        <p:txBody>
          <a:bodyPr wrap="none" rtlCol="0">
            <a:spAutoFit/>
          </a:bodyPr>
          <a:lstStyle/>
          <a:p>
            <a:r>
              <a:rPr lang="en-US" sz="3000" dirty="0">
                <a:latin typeface="Times" pitchFamily="2" charset="0"/>
              </a:rPr>
              <a:t>3 Models were used to predict 4 category of attacks, namely DoS, Probe, R2L and U2R.</a:t>
            </a:r>
          </a:p>
        </p:txBody>
      </p:sp>
      <p:sp>
        <p:nvSpPr>
          <p:cNvPr id="9" name="TextBox 8">
            <a:extLst>
              <a:ext uri="{FF2B5EF4-FFF2-40B4-BE49-F238E27FC236}">
                <a16:creationId xmlns:a16="http://schemas.microsoft.com/office/drawing/2014/main" id="{08FF1EC6-815E-9FB9-CD5E-0DE3CBE1414A}"/>
              </a:ext>
            </a:extLst>
          </p:cNvPr>
          <p:cNvSpPr txBox="1"/>
          <p:nvPr/>
        </p:nvSpPr>
        <p:spPr>
          <a:xfrm>
            <a:off x="5949054" y="1854608"/>
            <a:ext cx="6389891" cy="553998"/>
          </a:xfrm>
          <a:prstGeom prst="rect">
            <a:avLst/>
          </a:prstGeom>
          <a:noFill/>
        </p:spPr>
        <p:txBody>
          <a:bodyPr wrap="none" rtlCol="0">
            <a:spAutoFit/>
          </a:bodyPr>
          <a:lstStyle/>
          <a:p>
            <a:r>
              <a:rPr lang="en-US" sz="3000" dirty="0">
                <a:latin typeface="Times" pitchFamily="2" charset="0"/>
              </a:rPr>
              <a:t>Model Performance Evaluation Metrics </a:t>
            </a:r>
          </a:p>
        </p:txBody>
      </p:sp>
      <p:sp>
        <p:nvSpPr>
          <p:cNvPr id="11" name="TextBox 10">
            <a:extLst>
              <a:ext uri="{FF2B5EF4-FFF2-40B4-BE49-F238E27FC236}">
                <a16:creationId xmlns:a16="http://schemas.microsoft.com/office/drawing/2014/main" id="{E19AA494-743E-1064-4C93-E332051B6489}"/>
              </a:ext>
            </a:extLst>
          </p:cNvPr>
          <p:cNvSpPr txBox="1"/>
          <p:nvPr/>
        </p:nvSpPr>
        <p:spPr>
          <a:xfrm>
            <a:off x="6780935" y="8421285"/>
            <a:ext cx="5091458" cy="1477328"/>
          </a:xfrm>
          <a:prstGeom prst="rect">
            <a:avLst/>
          </a:prstGeom>
          <a:noFill/>
        </p:spPr>
        <p:txBody>
          <a:bodyPr wrap="none" rtlCol="0">
            <a:spAutoFit/>
          </a:bodyPr>
          <a:lstStyle/>
          <a:p>
            <a:r>
              <a:rPr lang="en-US" sz="3000" dirty="0">
                <a:latin typeface="Times" pitchFamily="2" charset="0"/>
              </a:rPr>
              <a:t>SVC- Support Vector Classifier</a:t>
            </a:r>
            <a:br>
              <a:rPr lang="en-US" sz="3000" dirty="0">
                <a:latin typeface="Times" pitchFamily="2" charset="0"/>
              </a:rPr>
            </a:br>
            <a:r>
              <a:rPr lang="en-US" sz="3000" dirty="0">
                <a:latin typeface="Times" pitchFamily="2" charset="0"/>
              </a:rPr>
              <a:t>RFC- Random forest Classifier</a:t>
            </a:r>
          </a:p>
          <a:p>
            <a:r>
              <a:rPr lang="en-US" sz="3000">
                <a:latin typeface="Times" pitchFamily="2" charset="0"/>
              </a:rPr>
              <a:t>KNN- </a:t>
            </a:r>
            <a:r>
              <a:rPr lang="en-US" sz="3000" dirty="0">
                <a:latin typeface="Times" pitchFamily="2" charset="0"/>
              </a:rPr>
              <a:t>K- Nearest Neighbors</a:t>
            </a:r>
          </a:p>
        </p:txBody>
      </p:sp>
    </p:spTree>
    <p:extLst>
      <p:ext uri="{BB962C8B-B14F-4D97-AF65-F5344CB8AC3E}">
        <p14:creationId xmlns:p14="http://schemas.microsoft.com/office/powerpoint/2010/main" val="731209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725F-5FF9-B3B3-FB84-5E03DF2D55A4}"/>
              </a:ext>
            </a:extLst>
          </p:cNvPr>
          <p:cNvSpPr>
            <a:spLocks noGrp="1"/>
          </p:cNvSpPr>
          <p:nvPr>
            <p:ph type="title"/>
          </p:nvPr>
        </p:nvSpPr>
        <p:spPr>
          <a:xfrm>
            <a:off x="5829301" y="504677"/>
            <a:ext cx="6629400" cy="1754326"/>
          </a:xfrm>
        </p:spPr>
        <p:txBody>
          <a:bodyPr/>
          <a:lstStyle/>
          <a:p>
            <a:pPr algn="ctr"/>
            <a:r>
              <a:rPr lang="en-US" dirty="0">
                <a:latin typeface="Times" pitchFamily="2" charset="0"/>
              </a:rPr>
              <a:t>Execution Results</a:t>
            </a:r>
          </a:p>
        </p:txBody>
      </p:sp>
      <p:pic>
        <p:nvPicPr>
          <p:cNvPr id="4" name="Picture 3">
            <a:extLst>
              <a:ext uri="{FF2B5EF4-FFF2-40B4-BE49-F238E27FC236}">
                <a16:creationId xmlns:a16="http://schemas.microsoft.com/office/drawing/2014/main" id="{B3830308-B9E7-3CA7-8A58-32B41DD31404}"/>
              </a:ext>
            </a:extLst>
          </p:cNvPr>
          <p:cNvPicPr>
            <a:picLocks noChangeAspect="1"/>
          </p:cNvPicPr>
          <p:nvPr/>
        </p:nvPicPr>
        <p:blipFill>
          <a:blip r:embed="rId2"/>
          <a:stretch>
            <a:fillRect/>
          </a:stretch>
        </p:blipFill>
        <p:spPr>
          <a:xfrm>
            <a:off x="9448800" y="1562100"/>
            <a:ext cx="8153400" cy="7086600"/>
          </a:xfrm>
          <a:prstGeom prst="rect">
            <a:avLst/>
          </a:prstGeom>
        </p:spPr>
      </p:pic>
      <p:pic>
        <p:nvPicPr>
          <p:cNvPr id="7" name="Picture 6">
            <a:extLst>
              <a:ext uri="{FF2B5EF4-FFF2-40B4-BE49-F238E27FC236}">
                <a16:creationId xmlns:a16="http://schemas.microsoft.com/office/drawing/2014/main" id="{8692B213-87DE-7452-EF35-2BE6AEB183E8}"/>
              </a:ext>
            </a:extLst>
          </p:cNvPr>
          <p:cNvPicPr>
            <a:picLocks noChangeAspect="1"/>
          </p:cNvPicPr>
          <p:nvPr/>
        </p:nvPicPr>
        <p:blipFill>
          <a:blip r:embed="rId3"/>
          <a:stretch>
            <a:fillRect/>
          </a:stretch>
        </p:blipFill>
        <p:spPr>
          <a:xfrm>
            <a:off x="1066801" y="1557670"/>
            <a:ext cx="7772400" cy="7086600"/>
          </a:xfrm>
          <a:prstGeom prst="rect">
            <a:avLst/>
          </a:prstGeom>
        </p:spPr>
      </p:pic>
      <p:sp>
        <p:nvSpPr>
          <p:cNvPr id="8" name="TextBox 7">
            <a:extLst>
              <a:ext uri="{FF2B5EF4-FFF2-40B4-BE49-F238E27FC236}">
                <a16:creationId xmlns:a16="http://schemas.microsoft.com/office/drawing/2014/main" id="{4358F7DD-EE06-C86D-930F-385438179CCE}"/>
              </a:ext>
            </a:extLst>
          </p:cNvPr>
          <p:cNvSpPr txBox="1"/>
          <p:nvPr/>
        </p:nvSpPr>
        <p:spPr>
          <a:xfrm>
            <a:off x="2893783" y="9228325"/>
            <a:ext cx="4118435" cy="553998"/>
          </a:xfrm>
          <a:prstGeom prst="rect">
            <a:avLst/>
          </a:prstGeom>
          <a:noFill/>
        </p:spPr>
        <p:txBody>
          <a:bodyPr wrap="none" rtlCol="0">
            <a:spAutoFit/>
          </a:bodyPr>
          <a:lstStyle/>
          <a:p>
            <a:r>
              <a:rPr lang="en-US" sz="3000" dirty="0"/>
              <a:t>BEFORE EXECUTION</a:t>
            </a:r>
          </a:p>
        </p:txBody>
      </p:sp>
      <p:sp>
        <p:nvSpPr>
          <p:cNvPr id="9" name="TextBox 8">
            <a:extLst>
              <a:ext uri="{FF2B5EF4-FFF2-40B4-BE49-F238E27FC236}">
                <a16:creationId xmlns:a16="http://schemas.microsoft.com/office/drawing/2014/main" id="{1AF57D1A-A899-88FE-E2A4-57B8A7E653B8}"/>
              </a:ext>
            </a:extLst>
          </p:cNvPr>
          <p:cNvSpPr txBox="1"/>
          <p:nvPr/>
        </p:nvSpPr>
        <p:spPr>
          <a:xfrm>
            <a:off x="11675474" y="9228325"/>
            <a:ext cx="3700052" cy="553998"/>
          </a:xfrm>
          <a:prstGeom prst="rect">
            <a:avLst/>
          </a:prstGeom>
          <a:noFill/>
        </p:spPr>
        <p:txBody>
          <a:bodyPr wrap="none" rtlCol="0">
            <a:spAutoFit/>
          </a:bodyPr>
          <a:lstStyle/>
          <a:p>
            <a:r>
              <a:rPr lang="en-US" sz="3000" dirty="0">
                <a:latin typeface="Times" pitchFamily="2" charset="0"/>
              </a:rPr>
              <a:t>AFTER EXECUTION</a:t>
            </a:r>
          </a:p>
        </p:txBody>
      </p:sp>
    </p:spTree>
    <p:extLst>
      <p:ext uri="{BB962C8B-B14F-4D97-AF65-F5344CB8AC3E}">
        <p14:creationId xmlns:p14="http://schemas.microsoft.com/office/powerpoint/2010/main" val="319552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FCC029-43EA-AA5E-23A7-0E94356251D7}"/>
              </a:ext>
            </a:extLst>
          </p:cNvPr>
          <p:cNvSpPr>
            <a:spLocks noGrp="1"/>
          </p:cNvSpPr>
          <p:nvPr>
            <p:ph type="body" idx="1"/>
          </p:nvPr>
        </p:nvSpPr>
        <p:spPr>
          <a:xfrm>
            <a:off x="609600" y="2933700"/>
            <a:ext cx="16459200" cy="5770811"/>
          </a:xfrm>
        </p:spPr>
        <p:txBody>
          <a:bodyPr/>
          <a:lstStyle/>
          <a:p>
            <a:pPr algn="ctr"/>
            <a:r>
              <a:rPr lang="en-US" sz="7500" dirty="0">
                <a:latin typeface="Times New Roman" panose="02020603050405020304" pitchFamily="18" charset="0"/>
                <a:cs typeface="Times New Roman" panose="02020603050405020304" pitchFamily="18" charset="0"/>
              </a:rPr>
              <a:t>THANK YOU </a:t>
            </a:r>
          </a:p>
          <a:p>
            <a:pPr algn="ctr"/>
            <a:endParaRPr lang="en-US" sz="7500" dirty="0">
              <a:latin typeface="Times New Roman" panose="02020603050405020304" pitchFamily="18" charset="0"/>
              <a:cs typeface="Times New Roman" panose="02020603050405020304" pitchFamily="18" charset="0"/>
            </a:endParaRPr>
          </a:p>
          <a:p>
            <a:pPr algn="ctr"/>
            <a:endParaRPr lang="en-US" sz="7500" dirty="0">
              <a:latin typeface="Times New Roman" panose="02020603050405020304" pitchFamily="18" charset="0"/>
              <a:cs typeface="Times New Roman" panose="02020603050405020304" pitchFamily="18" charset="0"/>
            </a:endParaRPr>
          </a:p>
          <a:p>
            <a:pPr algn="ctr"/>
            <a:endParaRPr lang="en-US" sz="7500" dirty="0">
              <a:latin typeface="Times New Roman" panose="02020603050405020304" pitchFamily="18" charset="0"/>
              <a:cs typeface="Times New Roman" panose="02020603050405020304" pitchFamily="18" charset="0"/>
            </a:endParaRPr>
          </a:p>
          <a:p>
            <a:pPr algn="ctr"/>
            <a:r>
              <a:rPr lang="en-US" sz="7500"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902845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D0646D6-AFC8-CDCB-C6FF-2CE3E6A70771}"/>
              </a:ext>
            </a:extLst>
          </p:cNvPr>
          <p:cNvSpPr txBox="1"/>
          <p:nvPr/>
        </p:nvSpPr>
        <p:spPr>
          <a:xfrm>
            <a:off x="685800" y="876300"/>
            <a:ext cx="16230600" cy="2751715"/>
          </a:xfrm>
          <a:prstGeom prst="rect">
            <a:avLst/>
          </a:prstGeom>
          <a:noFill/>
        </p:spPr>
        <p:txBody>
          <a:bodyPr wrap="square" rtlCol="0">
            <a:spAutoFit/>
          </a:bodyPr>
          <a:lstStyle/>
          <a:p>
            <a:pPr algn="l">
              <a:lnSpc>
                <a:spcPct val="150000"/>
              </a:lnSpc>
            </a:pPr>
            <a:r>
              <a:rPr lang="en-CA" sz="4000" b="1" i="0">
                <a:solidFill>
                  <a:schemeClr val="tx1"/>
                </a:solidFill>
                <a:effectLst/>
                <a:latin typeface="Times New Roman" panose="02020603050405020304" pitchFamily="18" charset="0"/>
                <a:cs typeface="Times New Roman" panose="02020603050405020304" pitchFamily="18" charset="0"/>
              </a:rPr>
              <a:t>Introduction to IDS</a:t>
            </a:r>
            <a:endParaRPr lang="en-CA" sz="4000" b="0" i="0">
              <a:solidFill>
                <a:schemeClr val="tx1"/>
              </a:solidFill>
              <a:effectLst/>
              <a:latin typeface="Times New Roman" panose="02020603050405020304" pitchFamily="18" charset="0"/>
              <a:cs typeface="Times New Roman" panose="02020603050405020304" pitchFamily="18" charset="0"/>
            </a:endParaRPr>
          </a:p>
          <a:p>
            <a:pPr>
              <a:lnSpc>
                <a:spcPct val="150000"/>
              </a:lnSpc>
            </a:pPr>
            <a:br>
              <a:rPr lang="en-CA" sz="4000">
                <a:solidFill>
                  <a:schemeClr val="tx1"/>
                </a:solidFill>
                <a:latin typeface="Times New Roman" panose="02020603050405020304" pitchFamily="18" charset="0"/>
                <a:cs typeface="Times New Roman" panose="02020603050405020304" pitchFamily="18" charset="0"/>
              </a:rPr>
            </a:b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24A72A2D-F569-1C4A-0C23-9274DFFD4175}"/>
              </a:ext>
            </a:extLst>
          </p:cNvPr>
          <p:cNvSpPr txBox="1"/>
          <p:nvPr/>
        </p:nvSpPr>
        <p:spPr>
          <a:xfrm>
            <a:off x="685800" y="1866900"/>
            <a:ext cx="16916400" cy="7417415"/>
          </a:xfrm>
          <a:prstGeom prst="rect">
            <a:avLst/>
          </a:prstGeom>
          <a:noFill/>
        </p:spPr>
        <p:txBody>
          <a:bodyPr wrap="square" rtlCol="0">
            <a:spAutoFit/>
          </a:bodyPr>
          <a:lstStyle/>
          <a:p>
            <a:pPr algn="l"/>
            <a:endParaRPr lang="en-CA" sz="2800" b="0" i="0" dirty="0">
              <a:solidFill>
                <a:schemeClr val="tx1"/>
              </a:solidFill>
              <a:effectLst/>
              <a:latin typeface="Times New Roman" panose="02020603050405020304" pitchFamily="18" charset="0"/>
              <a:cs typeface="Times New Roman" panose="02020603050405020304" pitchFamily="18" charset="0"/>
            </a:endParaRPr>
          </a:p>
          <a:p>
            <a:pPr algn="l"/>
            <a:r>
              <a:rPr lang="en-CA" sz="2800" b="1" i="0" dirty="0">
                <a:solidFill>
                  <a:schemeClr val="tx1"/>
                </a:solidFill>
                <a:effectLst/>
                <a:latin typeface="Times New Roman" panose="02020603050405020304" pitchFamily="18" charset="0"/>
                <a:cs typeface="Times New Roman" panose="02020603050405020304" pitchFamily="18" charset="0"/>
              </a:rPr>
              <a:t>Key Features of IDS:</a:t>
            </a:r>
          </a:p>
          <a:p>
            <a:pPr algn="l"/>
            <a:endParaRPr lang="en-CA" sz="2800" b="0" i="0" dirty="0">
              <a:solidFill>
                <a:schemeClr val="tx1"/>
              </a:solidFill>
              <a:effectLst/>
              <a:latin typeface="Times New Roman" panose="02020603050405020304" pitchFamily="18" charset="0"/>
              <a:cs typeface="Times New Roman" panose="02020603050405020304" pitchFamily="18" charset="0"/>
            </a:endParaRPr>
          </a:p>
          <a:p>
            <a:pPr algn="l">
              <a:lnSpc>
                <a:spcPct val="200000"/>
              </a:lnSpc>
              <a:buFont typeface="Arial" panose="020B0604020202020204" pitchFamily="34" charset="0"/>
              <a:buChar char="•"/>
            </a:pPr>
            <a:r>
              <a:rPr lang="en-CA" sz="2800" b="1" i="0" dirty="0">
                <a:solidFill>
                  <a:schemeClr val="tx1"/>
                </a:solidFill>
                <a:effectLst/>
                <a:latin typeface="Times New Roman" panose="02020603050405020304" pitchFamily="18" charset="0"/>
                <a:cs typeface="Times New Roman" panose="02020603050405020304" pitchFamily="18" charset="0"/>
              </a:rPr>
              <a:t>Monitoring</a:t>
            </a:r>
            <a:endParaRPr lang="en-CA" sz="2800" b="0" i="0" dirty="0">
              <a:solidFill>
                <a:schemeClr val="tx1"/>
              </a:solidFill>
              <a:effectLst/>
              <a:latin typeface="Times New Roman" panose="02020603050405020304" pitchFamily="18" charset="0"/>
              <a:cs typeface="Times New Roman" panose="02020603050405020304" pitchFamily="18" charset="0"/>
            </a:endParaRPr>
          </a:p>
          <a:p>
            <a:pPr algn="l">
              <a:lnSpc>
                <a:spcPct val="200000"/>
              </a:lnSpc>
              <a:buFont typeface="Arial" panose="020B0604020202020204" pitchFamily="34" charset="0"/>
              <a:buChar char="•"/>
            </a:pPr>
            <a:r>
              <a:rPr lang="en-CA" sz="2800" b="1" i="0" dirty="0">
                <a:solidFill>
                  <a:schemeClr val="tx1"/>
                </a:solidFill>
                <a:effectLst/>
                <a:latin typeface="Times New Roman" panose="02020603050405020304" pitchFamily="18" charset="0"/>
                <a:cs typeface="Times New Roman" panose="02020603050405020304" pitchFamily="18" charset="0"/>
              </a:rPr>
              <a:t>Alerting</a:t>
            </a:r>
          </a:p>
          <a:p>
            <a:pPr algn="l">
              <a:lnSpc>
                <a:spcPct val="200000"/>
              </a:lnSpc>
              <a:buFont typeface="Arial" panose="020B0604020202020204" pitchFamily="34" charset="0"/>
              <a:buChar char="•"/>
            </a:pPr>
            <a:r>
              <a:rPr lang="en-CA" sz="2800" b="1" i="0" dirty="0">
                <a:solidFill>
                  <a:schemeClr val="tx1"/>
                </a:solidFill>
                <a:effectLst/>
                <a:latin typeface="Times New Roman" panose="02020603050405020304" pitchFamily="18" charset="0"/>
                <a:cs typeface="Times New Roman" panose="02020603050405020304" pitchFamily="18" charset="0"/>
              </a:rPr>
              <a:t>Anomaly Detection</a:t>
            </a:r>
          </a:p>
          <a:p>
            <a:pPr algn="l">
              <a:lnSpc>
                <a:spcPct val="200000"/>
              </a:lnSpc>
              <a:buFont typeface="Arial" panose="020B0604020202020204" pitchFamily="34" charset="0"/>
              <a:buChar char="•"/>
            </a:pPr>
            <a:r>
              <a:rPr lang="en-CA" sz="2800" b="1" i="0" dirty="0">
                <a:solidFill>
                  <a:schemeClr val="tx1"/>
                </a:solidFill>
                <a:effectLst/>
                <a:latin typeface="Times New Roman" panose="02020603050405020304" pitchFamily="18" charset="0"/>
                <a:cs typeface="Times New Roman" panose="02020603050405020304" pitchFamily="18" charset="0"/>
              </a:rPr>
              <a:t>Signature Detection</a:t>
            </a:r>
          </a:p>
          <a:p>
            <a:pPr algn="l">
              <a:buFont typeface="Arial" panose="020B0604020202020204" pitchFamily="34" charset="0"/>
              <a:buChar char="•"/>
            </a:pPr>
            <a:endParaRPr lang="en-CA" sz="2800" b="1" dirty="0">
              <a:solidFill>
                <a:schemeClr val="tx1"/>
              </a:solidFill>
              <a:latin typeface="Times New Roman" panose="02020603050405020304" pitchFamily="18" charset="0"/>
              <a:cs typeface="Times New Roman" panose="02020603050405020304" pitchFamily="18" charset="0"/>
            </a:endParaRPr>
          </a:p>
          <a:p>
            <a:pPr algn="l"/>
            <a:endParaRPr lang="en-CA" sz="2800" b="0" i="0" dirty="0">
              <a:solidFill>
                <a:schemeClr val="tx1"/>
              </a:solidFill>
              <a:effectLst/>
              <a:latin typeface="Times New Roman" panose="02020603050405020304" pitchFamily="18" charset="0"/>
              <a:cs typeface="Times New Roman" panose="02020603050405020304" pitchFamily="18" charset="0"/>
            </a:endParaRPr>
          </a:p>
          <a:p>
            <a:pPr algn="l"/>
            <a:r>
              <a:rPr lang="en-CA" sz="2800" b="1" i="0" dirty="0">
                <a:solidFill>
                  <a:schemeClr val="tx1"/>
                </a:solidFill>
                <a:effectLst/>
                <a:latin typeface="Times New Roman" panose="02020603050405020304" pitchFamily="18" charset="0"/>
                <a:cs typeface="Times New Roman" panose="02020603050405020304" pitchFamily="18" charset="0"/>
              </a:rPr>
              <a:t>Importance of IDS:</a:t>
            </a:r>
            <a:r>
              <a:rPr lang="en-CA" sz="2800" b="0" i="0" dirty="0">
                <a:solidFill>
                  <a:schemeClr val="tx1"/>
                </a:solidFill>
                <a:effectLst/>
                <a:latin typeface="Times New Roman" panose="02020603050405020304" pitchFamily="18" charset="0"/>
                <a:cs typeface="Times New Roman" panose="02020603050405020304" pitchFamily="18" charset="0"/>
              </a:rPr>
              <a:t> In a rapidly evolving digital landscape, where cyber threats grow in sophistication and diversity, IDS offers a critical defense against potential breaches. By promptly detecting unauthorized access attempts, malware intrusions, and unusual activities, IDS empowers organizations to take swift action to mitigate risks, protect sensitive data, and maintain the integrity of their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DF3F-D5C4-32F1-9F99-D41952D1FF63}"/>
              </a:ext>
            </a:extLst>
          </p:cNvPr>
          <p:cNvSpPr>
            <a:spLocks noGrp="1"/>
          </p:cNvSpPr>
          <p:nvPr>
            <p:ph type="title"/>
          </p:nvPr>
        </p:nvSpPr>
        <p:spPr>
          <a:xfrm>
            <a:off x="914844" y="886745"/>
            <a:ext cx="15391956" cy="877163"/>
          </a:xfrm>
        </p:spPr>
        <p:txBody>
          <a:bodyPr/>
          <a:lstStyle/>
          <a:p>
            <a:r>
              <a:rPr lang="en-CA" b="1" i="0" dirty="0">
                <a:effectLst/>
                <a:latin typeface="Times New Roman" panose="02020603050405020304" pitchFamily="18" charset="0"/>
                <a:cs typeface="Times New Roman" panose="02020603050405020304" pitchFamily="18" charset="0"/>
              </a:rPr>
              <a:t>Classification and Types of IDS</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21E5ABE-7497-E009-DD90-6BCBFF282730}"/>
              </a:ext>
            </a:extLst>
          </p:cNvPr>
          <p:cNvSpPr>
            <a:spLocks noGrp="1"/>
          </p:cNvSpPr>
          <p:nvPr>
            <p:ph type="body" idx="1"/>
          </p:nvPr>
        </p:nvSpPr>
        <p:spPr>
          <a:xfrm>
            <a:off x="914400" y="2366010"/>
            <a:ext cx="16459200" cy="6149504"/>
          </a:xfrm>
        </p:spPr>
        <p:txBody>
          <a:bodyPr/>
          <a:lstStyle/>
          <a:p>
            <a:pPr algn="l">
              <a:lnSpc>
                <a:spcPct val="150000"/>
              </a:lnSpc>
            </a:pPr>
            <a:r>
              <a:rPr lang="en-CA" sz="3000" dirty="0">
                <a:solidFill>
                  <a:schemeClr val="tx1"/>
                </a:solidFill>
                <a:latin typeface="Times New Roman" panose="02020603050405020304" pitchFamily="18" charset="0"/>
                <a:cs typeface="Times New Roman" panose="02020603050405020304" pitchFamily="18" charset="0"/>
              </a:rPr>
              <a:t>I</a:t>
            </a:r>
            <a:r>
              <a:rPr lang="en-CA" sz="3000" b="0" i="0" dirty="0">
                <a:solidFill>
                  <a:schemeClr val="tx1"/>
                </a:solidFill>
                <a:effectLst/>
                <a:latin typeface="Times New Roman" panose="02020603050405020304" pitchFamily="18" charset="0"/>
                <a:cs typeface="Times New Roman" panose="02020603050405020304" pitchFamily="18" charset="0"/>
              </a:rPr>
              <a:t>DS can be classified into several types based on their deployment and detection approaches.</a:t>
            </a:r>
          </a:p>
          <a:p>
            <a:pPr algn="l">
              <a:lnSpc>
                <a:spcPct val="150000"/>
              </a:lnSpc>
            </a:pPr>
            <a:r>
              <a:rPr lang="en-CA" sz="3000" b="0" i="0" dirty="0">
                <a:solidFill>
                  <a:schemeClr val="tx1"/>
                </a:solidFill>
                <a:effectLst/>
                <a:latin typeface="Times New Roman" panose="02020603050405020304" pitchFamily="18" charset="0"/>
                <a:cs typeface="Times New Roman" panose="02020603050405020304" pitchFamily="18" charset="0"/>
              </a:rPr>
              <a:t>Major types include Network-based IDS (NIDS), Host-based IDS (HIDS), and Hybrid IDS.</a:t>
            </a:r>
          </a:p>
          <a:p>
            <a:pPr algn="l">
              <a:lnSpc>
                <a:spcPct val="150000"/>
              </a:lnSpc>
            </a:pPr>
            <a:endParaRPr lang="en-CA" sz="3000" b="0" i="0" dirty="0">
              <a:solidFill>
                <a:schemeClr val="tx1"/>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CA" sz="3000" b="1" i="0" dirty="0">
                <a:solidFill>
                  <a:schemeClr val="tx1"/>
                </a:solidFill>
                <a:effectLst/>
                <a:latin typeface="Times New Roman" panose="02020603050405020304" pitchFamily="18" charset="0"/>
                <a:cs typeface="Times New Roman" panose="02020603050405020304" pitchFamily="18" charset="0"/>
              </a:rPr>
              <a:t>Network-based IDS (NIDS):</a:t>
            </a:r>
            <a:r>
              <a:rPr lang="en-CA" sz="3000" b="0" i="0" dirty="0">
                <a:solidFill>
                  <a:schemeClr val="tx1"/>
                </a:solidFill>
                <a:effectLst/>
                <a:latin typeface="Times New Roman" panose="02020603050405020304" pitchFamily="18" charset="0"/>
                <a:cs typeface="Times New Roman" panose="02020603050405020304" pitchFamily="18" charset="0"/>
              </a:rPr>
              <a:t> Monitors network traffic for signs of attacks or unauthorized activities. It focuses on detecting anomalies in the network flow.</a:t>
            </a:r>
          </a:p>
          <a:p>
            <a:pPr algn="l">
              <a:lnSpc>
                <a:spcPct val="150000"/>
              </a:lnSpc>
              <a:buFont typeface="Arial" panose="020B0604020202020204" pitchFamily="34" charset="0"/>
              <a:buChar char="•"/>
            </a:pPr>
            <a:r>
              <a:rPr lang="en-CA" sz="3000" b="1" i="0" dirty="0">
                <a:solidFill>
                  <a:schemeClr val="tx1"/>
                </a:solidFill>
                <a:effectLst/>
                <a:latin typeface="Times New Roman" panose="02020603050405020304" pitchFamily="18" charset="0"/>
                <a:cs typeface="Times New Roman" panose="02020603050405020304" pitchFamily="18" charset="0"/>
              </a:rPr>
              <a:t>Host-based IDS (HIDS):</a:t>
            </a:r>
            <a:r>
              <a:rPr lang="en-CA" sz="3000" b="0" i="0" dirty="0">
                <a:solidFill>
                  <a:schemeClr val="tx1"/>
                </a:solidFill>
                <a:effectLst/>
                <a:latin typeface="Times New Roman" panose="02020603050405020304" pitchFamily="18" charset="0"/>
                <a:cs typeface="Times New Roman" panose="02020603050405020304" pitchFamily="18" charset="0"/>
              </a:rPr>
              <a:t> Monitors activities on individual systems or hosts, looking for deviations from normal behavior.</a:t>
            </a:r>
          </a:p>
          <a:p>
            <a:pPr algn="l">
              <a:lnSpc>
                <a:spcPct val="150000"/>
              </a:lnSpc>
              <a:buFont typeface="Arial" panose="020B0604020202020204" pitchFamily="34" charset="0"/>
              <a:buChar char="•"/>
            </a:pPr>
            <a:r>
              <a:rPr lang="en-CA" sz="3000" b="1" i="0" dirty="0">
                <a:solidFill>
                  <a:schemeClr val="tx1"/>
                </a:solidFill>
                <a:effectLst/>
                <a:latin typeface="Times New Roman" panose="02020603050405020304" pitchFamily="18" charset="0"/>
                <a:cs typeface="Times New Roman" panose="02020603050405020304" pitchFamily="18" charset="0"/>
              </a:rPr>
              <a:t>Hybrid IDS:</a:t>
            </a:r>
            <a:r>
              <a:rPr lang="en-CA" sz="3000" b="0" i="0" dirty="0">
                <a:solidFill>
                  <a:schemeClr val="tx1"/>
                </a:solidFill>
                <a:effectLst/>
                <a:latin typeface="Times New Roman" panose="02020603050405020304" pitchFamily="18" charset="0"/>
                <a:cs typeface="Times New Roman" panose="02020603050405020304" pitchFamily="18" charset="0"/>
              </a:rPr>
              <a:t> Combines elements of both NIDS and HIDS for improved accuracy and coverage.</a:t>
            </a:r>
          </a:p>
          <a:p>
            <a:pPr>
              <a:lnSpc>
                <a:spcPct val="150000"/>
              </a:lnSpc>
            </a:pPr>
            <a:endParaRPr lang="en-US" sz="3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76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32E7CD-4D22-4E34-421C-70D0C05E1850}"/>
              </a:ext>
            </a:extLst>
          </p:cNvPr>
          <p:cNvSpPr>
            <a:spLocks noGrp="1"/>
          </p:cNvSpPr>
          <p:nvPr>
            <p:ph type="body" idx="1"/>
          </p:nvPr>
        </p:nvSpPr>
        <p:spPr>
          <a:xfrm>
            <a:off x="457200" y="-1181100"/>
            <a:ext cx="16459200" cy="10967426"/>
          </a:xfrm>
        </p:spPr>
        <p:txBody>
          <a:bodyPr/>
          <a:lstStyle/>
          <a:p>
            <a:pPr algn="l">
              <a:lnSpc>
                <a:spcPct val="200000"/>
              </a:lnSpc>
            </a:pPr>
            <a:endParaRPr lang="en-CA" sz="2400" b="1" i="0" dirty="0">
              <a:solidFill>
                <a:schemeClr val="tx1"/>
              </a:solidFill>
              <a:effectLst/>
              <a:latin typeface="Times New Roman" panose="02020603050405020304" pitchFamily="18" charset="0"/>
              <a:cs typeface="Times New Roman" panose="02020603050405020304" pitchFamily="18" charset="0"/>
            </a:endParaRPr>
          </a:p>
          <a:p>
            <a:pPr algn="l">
              <a:lnSpc>
                <a:spcPct val="200000"/>
              </a:lnSpc>
            </a:pPr>
            <a:endParaRPr lang="en-CA" sz="2400" b="1" dirty="0">
              <a:solidFill>
                <a:schemeClr val="tx1"/>
              </a:solidFill>
              <a:latin typeface="Times New Roman" panose="02020603050405020304" pitchFamily="18" charset="0"/>
              <a:cs typeface="Times New Roman" panose="02020603050405020304" pitchFamily="18" charset="0"/>
            </a:endParaRPr>
          </a:p>
          <a:p>
            <a:pPr algn="l">
              <a:lnSpc>
                <a:spcPct val="200000"/>
              </a:lnSpc>
            </a:pPr>
            <a:endParaRPr lang="en-CA" sz="2400" b="1" i="0" dirty="0">
              <a:solidFill>
                <a:schemeClr val="tx1"/>
              </a:solidFill>
              <a:effectLst/>
              <a:latin typeface="Times New Roman" panose="02020603050405020304" pitchFamily="18" charset="0"/>
              <a:cs typeface="Times New Roman" panose="02020603050405020304" pitchFamily="18" charset="0"/>
            </a:endParaRPr>
          </a:p>
          <a:p>
            <a:pPr algn="l">
              <a:lnSpc>
                <a:spcPct val="200000"/>
              </a:lnSpc>
            </a:pPr>
            <a:r>
              <a:rPr lang="en-CA" sz="2400" b="1" i="0" dirty="0">
                <a:solidFill>
                  <a:schemeClr val="tx1"/>
                </a:solidFill>
                <a:effectLst/>
                <a:latin typeface="Times New Roman" panose="02020603050405020304" pitchFamily="18" charset="0"/>
                <a:cs typeface="Times New Roman" panose="02020603050405020304" pitchFamily="18" charset="0"/>
              </a:rPr>
              <a:t>Network-based Intrusion Detection Systems (NIDS)</a:t>
            </a:r>
            <a:endParaRPr lang="en-CA" sz="2400" b="0" i="0" dirty="0">
              <a:solidFill>
                <a:schemeClr val="tx1"/>
              </a:solidFill>
              <a:effectLst/>
              <a:latin typeface="Times New Roman" panose="02020603050405020304" pitchFamily="18" charset="0"/>
              <a:cs typeface="Times New Roman" panose="02020603050405020304" pitchFamily="18" charset="0"/>
            </a:endParaRPr>
          </a:p>
          <a:p>
            <a:pPr algn="l">
              <a:lnSpc>
                <a:spcPct val="200000"/>
              </a:lnSpc>
              <a:buFont typeface="Arial" panose="020B0604020202020204" pitchFamily="34" charset="0"/>
              <a:buChar char="•"/>
            </a:pPr>
            <a:r>
              <a:rPr lang="en-CA" sz="2400" b="0" i="0" dirty="0">
                <a:solidFill>
                  <a:schemeClr val="tx1"/>
                </a:solidFill>
                <a:effectLst/>
                <a:latin typeface="Times New Roman" panose="02020603050405020304" pitchFamily="18" charset="0"/>
                <a:cs typeface="Times New Roman" panose="02020603050405020304" pitchFamily="18" charset="0"/>
              </a:rPr>
              <a:t>NIDS are essential components of network security, analyzing network traffic for signs of intrusion.</a:t>
            </a:r>
          </a:p>
          <a:p>
            <a:pPr algn="l">
              <a:lnSpc>
                <a:spcPct val="200000"/>
              </a:lnSpc>
              <a:buFont typeface="Arial" panose="020B0604020202020204" pitchFamily="34" charset="0"/>
              <a:buChar char="•"/>
            </a:pPr>
            <a:r>
              <a:rPr lang="en-CA" sz="2400" b="0" i="0" dirty="0">
                <a:solidFill>
                  <a:schemeClr val="tx1"/>
                </a:solidFill>
                <a:effectLst/>
                <a:latin typeface="Times New Roman" panose="02020603050405020304" pitchFamily="18" charset="0"/>
                <a:cs typeface="Times New Roman" panose="02020603050405020304" pitchFamily="18" charset="0"/>
              </a:rPr>
              <a:t>They use signatures and behavior analysis to identify known attack patterns and anomalous behavior.</a:t>
            </a:r>
          </a:p>
          <a:p>
            <a:pPr algn="l">
              <a:lnSpc>
                <a:spcPct val="200000"/>
              </a:lnSpc>
              <a:buFont typeface="Arial" panose="020B0604020202020204" pitchFamily="34" charset="0"/>
              <a:buChar char="•"/>
            </a:pPr>
            <a:r>
              <a:rPr lang="en-CA" sz="2400" b="0" i="0" dirty="0">
                <a:solidFill>
                  <a:schemeClr val="tx1"/>
                </a:solidFill>
                <a:effectLst/>
                <a:latin typeface="Times New Roman" panose="02020603050405020304" pitchFamily="18" charset="0"/>
                <a:cs typeface="Times New Roman" panose="02020603050405020304" pitchFamily="18" charset="0"/>
              </a:rPr>
              <a:t>NIDS are capable of identifying threats at the network level, providing an early warning system for potential attacks.</a:t>
            </a:r>
          </a:p>
          <a:p>
            <a:pPr algn="l">
              <a:lnSpc>
                <a:spcPct val="200000"/>
              </a:lnSpc>
              <a:buFont typeface="Arial" panose="020B0604020202020204" pitchFamily="34" charset="0"/>
              <a:buChar char="•"/>
            </a:pPr>
            <a:r>
              <a:rPr lang="en-CA" sz="2400" b="0" i="0" dirty="0">
                <a:solidFill>
                  <a:schemeClr val="tx1"/>
                </a:solidFill>
                <a:effectLst/>
                <a:latin typeface="Times New Roman" panose="02020603050405020304" pitchFamily="18" charset="0"/>
                <a:cs typeface="Times New Roman" panose="02020603050405020304" pitchFamily="18" charset="0"/>
              </a:rPr>
              <a:t>The architecture of NIDS involves sensors distributed throughout the network, sending traffic data to a central analysis point.</a:t>
            </a:r>
          </a:p>
          <a:p>
            <a:pPr algn="l">
              <a:lnSpc>
                <a:spcPct val="200000"/>
              </a:lnSpc>
            </a:pPr>
            <a:r>
              <a:rPr lang="en-CA" sz="2400" b="1" i="0" dirty="0">
                <a:solidFill>
                  <a:schemeClr val="tx1"/>
                </a:solidFill>
                <a:effectLst/>
                <a:latin typeface="Times New Roman" panose="02020603050405020304" pitchFamily="18" charset="0"/>
                <a:cs typeface="Times New Roman" panose="02020603050405020304" pitchFamily="18" charset="0"/>
              </a:rPr>
              <a:t>Host-based Intrusion Detection Systems (HIDS)</a:t>
            </a:r>
            <a:endParaRPr lang="en-CA" sz="2400" b="0" i="0" dirty="0">
              <a:solidFill>
                <a:schemeClr val="tx1"/>
              </a:solidFill>
              <a:effectLst/>
              <a:latin typeface="Times New Roman" panose="02020603050405020304" pitchFamily="18" charset="0"/>
              <a:cs typeface="Times New Roman" panose="02020603050405020304" pitchFamily="18" charset="0"/>
            </a:endParaRPr>
          </a:p>
          <a:p>
            <a:pPr algn="l">
              <a:lnSpc>
                <a:spcPct val="200000"/>
              </a:lnSpc>
              <a:buFont typeface="Arial" panose="020B0604020202020204" pitchFamily="34" charset="0"/>
              <a:buChar char="•"/>
            </a:pPr>
            <a:r>
              <a:rPr lang="en-CA" sz="2400" b="0" i="0" dirty="0">
                <a:solidFill>
                  <a:schemeClr val="tx1"/>
                </a:solidFill>
                <a:effectLst/>
                <a:latin typeface="Times New Roman" panose="02020603050405020304" pitchFamily="18" charset="0"/>
                <a:cs typeface="Times New Roman" panose="02020603050405020304" pitchFamily="18" charset="0"/>
              </a:rPr>
              <a:t>HIDS focus on protecting individual hosts by monitoring their internal activities.</a:t>
            </a:r>
          </a:p>
          <a:p>
            <a:pPr algn="l">
              <a:lnSpc>
                <a:spcPct val="200000"/>
              </a:lnSpc>
              <a:buFont typeface="Arial" panose="020B0604020202020204" pitchFamily="34" charset="0"/>
              <a:buChar char="•"/>
            </a:pPr>
            <a:r>
              <a:rPr lang="en-CA" sz="2400" b="0" i="0" dirty="0">
                <a:solidFill>
                  <a:schemeClr val="tx1"/>
                </a:solidFill>
                <a:effectLst/>
                <a:latin typeface="Times New Roman" panose="02020603050405020304" pitchFamily="18" charset="0"/>
                <a:cs typeface="Times New Roman" panose="02020603050405020304" pitchFamily="18" charset="0"/>
              </a:rPr>
              <a:t>They analyze system logs, file integrity, and user behavior to detect unusual or unauthorized actions.</a:t>
            </a:r>
          </a:p>
          <a:p>
            <a:pPr algn="l">
              <a:lnSpc>
                <a:spcPct val="200000"/>
              </a:lnSpc>
              <a:buFont typeface="Arial" panose="020B0604020202020204" pitchFamily="34" charset="0"/>
              <a:buChar char="•"/>
            </a:pPr>
            <a:r>
              <a:rPr lang="en-CA" sz="2400" b="0" i="0" dirty="0">
                <a:solidFill>
                  <a:schemeClr val="tx1"/>
                </a:solidFill>
                <a:effectLst/>
                <a:latin typeface="Times New Roman" panose="02020603050405020304" pitchFamily="18" charset="0"/>
                <a:cs typeface="Times New Roman" panose="02020603050405020304" pitchFamily="18" charset="0"/>
              </a:rPr>
              <a:t>HIDS are particularly effective in identifying attacks that target specific systems or vulnerabilities.</a:t>
            </a:r>
          </a:p>
          <a:p>
            <a:pPr algn="l">
              <a:lnSpc>
                <a:spcPct val="200000"/>
              </a:lnSpc>
              <a:buFont typeface="Arial" panose="020B0604020202020204" pitchFamily="34" charset="0"/>
              <a:buChar char="•"/>
            </a:pPr>
            <a:r>
              <a:rPr lang="en-CA" sz="2400" b="0" i="0" dirty="0">
                <a:solidFill>
                  <a:schemeClr val="tx1"/>
                </a:solidFill>
                <a:effectLst/>
                <a:latin typeface="Times New Roman" panose="02020603050405020304" pitchFamily="18" charset="0"/>
                <a:cs typeface="Times New Roman" panose="02020603050405020304" pitchFamily="18" charset="0"/>
              </a:rPr>
              <a:t>The architecture of HIDS includes agents deployed on each host, collecting and analyzing data locally.</a:t>
            </a:r>
          </a:p>
          <a:p>
            <a:pPr algn="l">
              <a:lnSpc>
                <a:spcPct val="200000"/>
              </a:lnSpc>
              <a:buFont typeface="Arial" panose="020B0604020202020204" pitchFamily="34" charset="0"/>
              <a:buChar char="•"/>
            </a:pPr>
            <a:endParaRPr lang="en-CA" sz="2400" b="0" i="0" dirty="0">
              <a:solidFill>
                <a:schemeClr val="tx1"/>
              </a:solidFill>
              <a:effectLst/>
              <a:latin typeface="Times New Roman" panose="02020603050405020304" pitchFamily="18" charset="0"/>
              <a:cs typeface="Times New Roman" panose="02020603050405020304" pitchFamily="18" charset="0"/>
            </a:endParaRPr>
          </a:p>
          <a:p>
            <a:pPr>
              <a:lnSpc>
                <a:spcPct val="200000"/>
              </a:lnSpc>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4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40702-BD3D-C7B1-539B-06B8DDA0762C}"/>
              </a:ext>
            </a:extLst>
          </p:cNvPr>
          <p:cNvSpPr>
            <a:spLocks noGrp="1"/>
          </p:cNvSpPr>
          <p:nvPr>
            <p:ph type="body" idx="1"/>
          </p:nvPr>
        </p:nvSpPr>
        <p:spPr>
          <a:xfrm>
            <a:off x="914400" y="2366010"/>
            <a:ext cx="16459200" cy="7245958"/>
          </a:xfrm>
        </p:spPr>
        <p:txBody>
          <a:bodyPr/>
          <a:lstStyle/>
          <a:p>
            <a:pPr algn="l">
              <a:lnSpc>
                <a:spcPct val="200000"/>
              </a:lnSpc>
            </a:pPr>
            <a:r>
              <a:rPr lang="en-CA" sz="3000" b="1" i="0" dirty="0">
                <a:solidFill>
                  <a:schemeClr val="tx1"/>
                </a:solidFill>
                <a:effectLst/>
                <a:latin typeface="Times New Roman" panose="02020603050405020304" pitchFamily="18" charset="0"/>
                <a:cs typeface="Times New Roman" panose="02020603050405020304" pitchFamily="18" charset="0"/>
              </a:rPr>
              <a:t>Challenges &amp; Limitations of IDS</a:t>
            </a:r>
            <a:endParaRPr lang="en-CA" sz="3000" b="0" i="0" dirty="0">
              <a:solidFill>
                <a:schemeClr val="tx1"/>
              </a:solidFill>
              <a:effectLst/>
              <a:latin typeface="Times New Roman" panose="02020603050405020304" pitchFamily="18" charset="0"/>
              <a:cs typeface="Times New Roman" panose="02020603050405020304" pitchFamily="18" charset="0"/>
            </a:endParaRPr>
          </a:p>
          <a:p>
            <a:pPr algn="l">
              <a:lnSpc>
                <a:spcPct val="200000"/>
              </a:lnSpc>
              <a:buFont typeface="Arial" panose="020B0604020202020204" pitchFamily="34" charset="0"/>
              <a:buChar char="•"/>
            </a:pPr>
            <a:r>
              <a:rPr lang="en-CA" sz="3000" b="0" i="0" dirty="0">
                <a:solidFill>
                  <a:schemeClr val="tx1"/>
                </a:solidFill>
                <a:effectLst/>
                <a:latin typeface="Times New Roman" panose="02020603050405020304" pitchFamily="18" charset="0"/>
                <a:cs typeface="Times New Roman" panose="02020603050405020304" pitchFamily="18" charset="0"/>
              </a:rPr>
              <a:t>IDS face challenges related to accuracy and efficiency.</a:t>
            </a:r>
          </a:p>
          <a:p>
            <a:pPr algn="l">
              <a:lnSpc>
                <a:spcPct val="200000"/>
              </a:lnSpc>
              <a:buFont typeface="Arial" panose="020B0604020202020204" pitchFamily="34" charset="0"/>
              <a:buChar char="•"/>
            </a:pPr>
            <a:r>
              <a:rPr lang="en-CA" sz="3000" b="1" i="0" dirty="0">
                <a:solidFill>
                  <a:schemeClr val="tx1"/>
                </a:solidFill>
                <a:effectLst/>
                <a:latin typeface="Times New Roman" panose="02020603050405020304" pitchFamily="18" charset="0"/>
                <a:cs typeface="Times New Roman" panose="02020603050405020304" pitchFamily="18" charset="0"/>
              </a:rPr>
              <a:t>False Positives:</a:t>
            </a:r>
            <a:r>
              <a:rPr lang="en-CA" sz="3000" b="0" i="0" dirty="0">
                <a:solidFill>
                  <a:schemeClr val="tx1"/>
                </a:solidFill>
                <a:effectLst/>
                <a:latin typeface="Times New Roman" panose="02020603050405020304" pitchFamily="18" charset="0"/>
                <a:cs typeface="Times New Roman" panose="02020603050405020304" pitchFamily="18" charset="0"/>
              </a:rPr>
              <a:t> IDS may raise alarms for legitimate activities, leading to alert fatigue.</a:t>
            </a:r>
          </a:p>
          <a:p>
            <a:pPr algn="l">
              <a:lnSpc>
                <a:spcPct val="200000"/>
              </a:lnSpc>
              <a:buFont typeface="Arial" panose="020B0604020202020204" pitchFamily="34" charset="0"/>
              <a:buChar char="•"/>
            </a:pPr>
            <a:r>
              <a:rPr lang="en-CA" sz="3000" b="1" i="0" dirty="0">
                <a:solidFill>
                  <a:schemeClr val="tx1"/>
                </a:solidFill>
                <a:effectLst/>
                <a:latin typeface="Times New Roman" panose="02020603050405020304" pitchFamily="18" charset="0"/>
                <a:cs typeface="Times New Roman" panose="02020603050405020304" pitchFamily="18" charset="0"/>
              </a:rPr>
              <a:t>False Negatives:</a:t>
            </a:r>
            <a:r>
              <a:rPr lang="en-CA" sz="3000" b="0" i="0" dirty="0">
                <a:solidFill>
                  <a:schemeClr val="tx1"/>
                </a:solidFill>
                <a:effectLst/>
                <a:latin typeface="Times New Roman" panose="02020603050405020304" pitchFamily="18" charset="0"/>
                <a:cs typeface="Times New Roman" panose="02020603050405020304" pitchFamily="18" charset="0"/>
              </a:rPr>
              <a:t> Some attacks may go undetected, allowing threats to penetrate the network.</a:t>
            </a:r>
          </a:p>
          <a:p>
            <a:pPr algn="l">
              <a:lnSpc>
                <a:spcPct val="200000"/>
              </a:lnSpc>
              <a:buFont typeface="Arial" panose="020B0604020202020204" pitchFamily="34" charset="0"/>
              <a:buChar char="•"/>
            </a:pPr>
            <a:r>
              <a:rPr lang="en-CA" sz="3000" b="0" i="0" dirty="0">
                <a:solidFill>
                  <a:schemeClr val="tx1"/>
                </a:solidFill>
                <a:effectLst/>
                <a:latin typeface="Times New Roman" panose="02020603050405020304" pitchFamily="18" charset="0"/>
                <a:cs typeface="Times New Roman" panose="02020603050405020304" pitchFamily="18" charset="0"/>
              </a:rPr>
              <a:t>Keeping up with evolving attack techniques and patterns is a constant challenge.</a:t>
            </a:r>
          </a:p>
          <a:p>
            <a:pPr algn="l">
              <a:lnSpc>
                <a:spcPct val="200000"/>
              </a:lnSpc>
              <a:buFont typeface="Arial" panose="020B0604020202020204" pitchFamily="34" charset="0"/>
              <a:buChar char="•"/>
            </a:pPr>
            <a:r>
              <a:rPr lang="en-CA" sz="3000" b="0" i="0" dirty="0">
                <a:solidFill>
                  <a:schemeClr val="tx1"/>
                </a:solidFill>
                <a:effectLst/>
                <a:latin typeface="Times New Roman" panose="02020603050405020304" pitchFamily="18" charset="0"/>
                <a:cs typeface="Times New Roman" panose="02020603050405020304" pitchFamily="18" charset="0"/>
              </a:rPr>
              <a:t>Research and innovation are necessary to improve detection accuracy and minimize false alarms.</a:t>
            </a:r>
          </a:p>
          <a:p>
            <a:pPr>
              <a:lnSpc>
                <a:spcPct val="200000"/>
              </a:lnSpc>
            </a:pPr>
            <a:br>
              <a:rPr lang="en-CA" sz="3000" dirty="0">
                <a:solidFill>
                  <a:schemeClr val="tx1"/>
                </a:solidFill>
                <a:latin typeface="Times New Roman" panose="02020603050405020304" pitchFamily="18" charset="0"/>
                <a:cs typeface="Times New Roman" panose="02020603050405020304" pitchFamily="18" charset="0"/>
              </a:rPr>
            </a:br>
            <a:endParaRPr lang="en-US" sz="3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70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9740FF-3820-01BD-5515-733C217C4500}"/>
              </a:ext>
            </a:extLst>
          </p:cNvPr>
          <p:cNvSpPr>
            <a:spLocks noGrp="1"/>
          </p:cNvSpPr>
          <p:nvPr>
            <p:ph type="body" idx="1"/>
          </p:nvPr>
        </p:nvSpPr>
        <p:spPr>
          <a:xfrm>
            <a:off x="533400" y="1181100"/>
            <a:ext cx="16459200" cy="8309967"/>
          </a:xfrm>
        </p:spPr>
        <p:txBody>
          <a:bodyPr/>
          <a:lstStyle/>
          <a:p>
            <a:pPr algn="l"/>
            <a:r>
              <a:rPr lang="en-CA" sz="5400" b="1" i="0" dirty="0">
                <a:solidFill>
                  <a:schemeClr val="tx1"/>
                </a:solidFill>
                <a:effectLst/>
                <a:latin typeface="Times New Roman" panose="02020603050405020304" pitchFamily="18" charset="0"/>
                <a:cs typeface="Times New Roman" panose="02020603050405020304" pitchFamily="18" charset="0"/>
              </a:rPr>
              <a:t>IDS Applications:</a:t>
            </a:r>
            <a:endParaRPr lang="en-CA" sz="54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CA" sz="5400" b="0" i="0" dirty="0">
                <a:solidFill>
                  <a:schemeClr val="tx1"/>
                </a:solidFill>
                <a:effectLst/>
                <a:latin typeface="Times New Roman" panose="02020603050405020304" pitchFamily="18" charset="0"/>
                <a:cs typeface="Times New Roman" panose="02020603050405020304" pitchFamily="18" charset="0"/>
              </a:rPr>
              <a:t>Intrusion Detection Systems (IDS) find application in a wide market – enhancing security.</a:t>
            </a:r>
            <a:endParaRPr lang="en-CA" sz="5400"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CA" sz="5400" dirty="0">
                <a:solidFill>
                  <a:schemeClr val="tx1"/>
                </a:solidFill>
                <a:latin typeface="Times New Roman" panose="02020603050405020304" pitchFamily="18" charset="0"/>
                <a:cs typeface="Times New Roman" panose="02020603050405020304" pitchFamily="18" charset="0"/>
              </a:rPr>
              <a:t>When studying IDS in detail, we understood that all the IDS application mainly fall into 4 major applications. </a:t>
            </a:r>
          </a:p>
          <a:p>
            <a:pPr marL="914400" indent="-914400" algn="l">
              <a:buAutoNum type="arabicPeriod"/>
            </a:pPr>
            <a:r>
              <a:rPr lang="en-CA" sz="5400" b="1" i="0" dirty="0">
                <a:solidFill>
                  <a:schemeClr val="tx1"/>
                </a:solidFill>
                <a:effectLst/>
                <a:latin typeface="Times New Roman" panose="02020603050405020304" pitchFamily="18" charset="0"/>
                <a:cs typeface="Times New Roman" panose="02020603050405020304" pitchFamily="18" charset="0"/>
              </a:rPr>
              <a:t>IDS in Web Applications</a:t>
            </a:r>
          </a:p>
          <a:p>
            <a:pPr marL="914400" indent="-914400" algn="l">
              <a:buAutoNum type="arabicPeriod"/>
            </a:pPr>
            <a:r>
              <a:rPr lang="en-CA" sz="5400" b="1" i="0" dirty="0">
                <a:solidFill>
                  <a:schemeClr val="tx1"/>
                </a:solidFill>
                <a:effectLst/>
                <a:latin typeface="Times New Roman" panose="02020603050405020304" pitchFamily="18" charset="0"/>
                <a:cs typeface="Times New Roman" panose="02020603050405020304" pitchFamily="18" charset="0"/>
              </a:rPr>
              <a:t>IDS in IoT Applications</a:t>
            </a:r>
          </a:p>
          <a:p>
            <a:pPr marL="914400" indent="-914400" algn="l">
              <a:buAutoNum type="arabicPeriod"/>
            </a:pPr>
            <a:r>
              <a:rPr lang="en-CA" sz="5400" b="1" i="0" dirty="0">
                <a:solidFill>
                  <a:schemeClr val="tx1"/>
                </a:solidFill>
                <a:effectLst/>
                <a:latin typeface="Times New Roman" panose="02020603050405020304" pitchFamily="18" charset="0"/>
                <a:cs typeface="Times New Roman" panose="02020603050405020304" pitchFamily="18" charset="0"/>
              </a:rPr>
              <a:t>IDS in Network Monitoring Systems</a:t>
            </a:r>
          </a:p>
          <a:p>
            <a:pPr marL="914400" indent="-914400" algn="l">
              <a:buAutoNum type="arabicPeriod"/>
            </a:pPr>
            <a:r>
              <a:rPr lang="en-CA" sz="5400" b="1" i="0" dirty="0">
                <a:solidFill>
                  <a:schemeClr val="tx1"/>
                </a:solidFill>
                <a:effectLst/>
                <a:latin typeface="Times New Roman" panose="02020603050405020304" pitchFamily="18" charset="0"/>
                <a:cs typeface="Times New Roman" panose="02020603050405020304" pitchFamily="18" charset="0"/>
              </a:rPr>
              <a:t>IDS in Industrial Control Systems (ICS)</a:t>
            </a:r>
            <a:br>
              <a:rPr lang="en-CA" sz="5400" dirty="0">
                <a:solidFill>
                  <a:schemeClr val="tx1"/>
                </a:solidFill>
                <a:latin typeface="Times New Roman" panose="02020603050405020304" pitchFamily="18" charset="0"/>
                <a:cs typeface="Times New Roman" panose="02020603050405020304" pitchFamily="18" charset="0"/>
              </a:rPr>
            </a:br>
            <a:endParaRPr lang="en-US" sz="5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87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0B9F95-AE09-57E7-2E26-8C625BBD232E}"/>
              </a:ext>
            </a:extLst>
          </p:cNvPr>
          <p:cNvSpPr>
            <a:spLocks noGrp="1"/>
          </p:cNvSpPr>
          <p:nvPr>
            <p:ph type="body" idx="1"/>
          </p:nvPr>
        </p:nvSpPr>
        <p:spPr>
          <a:xfrm>
            <a:off x="533400" y="957738"/>
            <a:ext cx="16459200" cy="7879080"/>
          </a:xfrm>
        </p:spPr>
        <p:txBody>
          <a:bodyPr/>
          <a:lstStyle/>
          <a:p>
            <a:pPr algn="l"/>
            <a:r>
              <a:rPr lang="en-CA" sz="3200" b="1" i="0" dirty="0">
                <a:solidFill>
                  <a:schemeClr val="tx1"/>
                </a:solidFill>
                <a:effectLst/>
                <a:latin typeface="Times New Roman" panose="02020603050405020304" pitchFamily="18" charset="0"/>
                <a:cs typeface="Times New Roman" panose="02020603050405020304" pitchFamily="18" charset="0"/>
              </a:rPr>
              <a:t>IDS in Network Monitoring Systems</a:t>
            </a:r>
          </a:p>
          <a:p>
            <a:pPr algn="l"/>
            <a:endParaRPr lang="en-CA" sz="32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200" b="1" i="0" dirty="0">
                <a:solidFill>
                  <a:schemeClr val="tx1"/>
                </a:solidFill>
                <a:effectLst/>
                <a:latin typeface="Times New Roman" panose="02020603050405020304" pitchFamily="18" charset="0"/>
                <a:cs typeface="Times New Roman" panose="02020603050405020304" pitchFamily="18" charset="0"/>
              </a:rPr>
              <a:t>Continuous Monitoring</a:t>
            </a:r>
            <a:r>
              <a:rPr lang="en-US" sz="3200" b="0" i="0" dirty="0">
                <a:solidFill>
                  <a:schemeClr val="tx1"/>
                </a:solidFill>
                <a:effectLst/>
                <a:latin typeface="Times New Roman" panose="02020603050405020304" pitchFamily="18" charset="0"/>
                <a:cs typeface="Times New Roman" panose="02020603050405020304" pitchFamily="18" charset="0"/>
              </a:rPr>
              <a:t>: Intrusion Detection Systems (IDS) keep a constant watch on network activity for any signs of suspicious behavior.</a:t>
            </a:r>
          </a:p>
          <a:p>
            <a:pPr algn="l">
              <a:buFont typeface="Arial" panose="020B0604020202020204" pitchFamily="34" charset="0"/>
              <a:buChar char="•"/>
            </a:pPr>
            <a:r>
              <a:rPr lang="en-US" sz="3200" b="1" i="0" dirty="0">
                <a:solidFill>
                  <a:schemeClr val="tx1"/>
                </a:solidFill>
                <a:effectLst/>
                <a:latin typeface="Times New Roman" panose="02020603050405020304" pitchFamily="18" charset="0"/>
                <a:cs typeface="Times New Roman" panose="02020603050405020304" pitchFamily="18" charset="0"/>
              </a:rPr>
              <a:t>Pattern Recognition</a:t>
            </a:r>
            <a:r>
              <a:rPr lang="en-US" sz="3200" b="0" i="0" dirty="0">
                <a:solidFill>
                  <a:schemeClr val="tx1"/>
                </a:solidFill>
                <a:effectLst/>
                <a:latin typeface="Times New Roman" panose="02020603050405020304" pitchFamily="18" charset="0"/>
                <a:cs typeface="Times New Roman" panose="02020603050405020304" pitchFamily="18" charset="0"/>
              </a:rPr>
              <a:t>: IDS identify potential threats by comparing network data against established attack patterns.</a:t>
            </a:r>
          </a:p>
          <a:p>
            <a:pPr algn="l">
              <a:buFont typeface="Arial" panose="020B0604020202020204" pitchFamily="34" charset="0"/>
              <a:buChar char="•"/>
            </a:pPr>
            <a:r>
              <a:rPr lang="en-US" sz="3200" b="1" i="0" dirty="0">
                <a:solidFill>
                  <a:schemeClr val="tx1"/>
                </a:solidFill>
                <a:effectLst/>
                <a:latin typeface="Times New Roman" panose="02020603050405020304" pitchFamily="18" charset="0"/>
                <a:cs typeface="Times New Roman" panose="02020603050405020304" pitchFamily="18" charset="0"/>
              </a:rPr>
              <a:t>Anomaly Detection</a:t>
            </a:r>
            <a:r>
              <a:rPr lang="en-US" sz="3200" b="0" i="0" dirty="0">
                <a:solidFill>
                  <a:schemeClr val="tx1"/>
                </a:solidFill>
                <a:effectLst/>
                <a:latin typeface="Times New Roman" panose="02020603050405020304" pitchFamily="18" charset="0"/>
                <a:cs typeface="Times New Roman" panose="02020603050405020304" pitchFamily="18" charset="0"/>
              </a:rPr>
              <a:t>: IDS search for unusual deviations from normal network behavior that might indicate new or emerging threats.</a:t>
            </a:r>
          </a:p>
          <a:p>
            <a:pPr algn="l">
              <a:buFont typeface="Arial" panose="020B0604020202020204" pitchFamily="34" charset="0"/>
              <a:buChar char="•"/>
            </a:pPr>
            <a:r>
              <a:rPr lang="en-US" sz="3200" b="1" i="0" dirty="0">
                <a:solidFill>
                  <a:schemeClr val="tx1"/>
                </a:solidFill>
                <a:effectLst/>
                <a:latin typeface="Times New Roman" panose="02020603050405020304" pitchFamily="18" charset="0"/>
                <a:cs typeface="Times New Roman" panose="02020603050405020304" pitchFamily="18" charset="0"/>
              </a:rPr>
              <a:t>Real-time Alerts and Swift Action</a:t>
            </a:r>
            <a:r>
              <a:rPr lang="en-US" sz="3200" b="0" i="0" dirty="0">
                <a:solidFill>
                  <a:schemeClr val="tx1"/>
                </a:solidFill>
                <a:effectLst/>
                <a:latin typeface="Times New Roman" panose="02020603050405020304" pitchFamily="18" charset="0"/>
                <a:cs typeface="Times New Roman" panose="02020603050405020304" pitchFamily="18" charset="0"/>
              </a:rPr>
              <a:t>: When a threat is detected, IDS send immediate alerts to administrators, enabling quick response to potential security breaches.</a:t>
            </a:r>
          </a:p>
          <a:p>
            <a:pPr algn="l">
              <a:buFont typeface="Arial" panose="020B0604020202020204" pitchFamily="34" charset="0"/>
              <a:buChar char="•"/>
            </a:pPr>
            <a:r>
              <a:rPr lang="en-US" sz="3200" b="1" i="0" dirty="0">
                <a:solidFill>
                  <a:schemeClr val="tx1"/>
                </a:solidFill>
                <a:effectLst/>
                <a:latin typeface="Times New Roman" panose="02020603050405020304" pitchFamily="18" charset="0"/>
                <a:cs typeface="Times New Roman" panose="02020603050405020304" pitchFamily="18" charset="0"/>
              </a:rPr>
              <a:t>Enhanced Cybersecurity and Data Protection</a:t>
            </a:r>
            <a:r>
              <a:rPr lang="en-US" sz="3200" b="0" i="0" dirty="0">
                <a:solidFill>
                  <a:schemeClr val="tx1"/>
                </a:solidFill>
                <a:effectLst/>
                <a:latin typeface="Times New Roman" panose="02020603050405020304" pitchFamily="18" charset="0"/>
                <a:cs typeface="Times New Roman" panose="02020603050405020304" pitchFamily="18" charset="0"/>
              </a:rPr>
              <a:t>: IDS act as a frontline defense, enhancing overall cybersecurity by safeguarding network integrity and sensitive data from unauthorized access or compromise.</a:t>
            </a:r>
            <a:endParaRPr lang="en-CA" sz="32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CA" sz="3200"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CA" sz="3200" b="0" i="0" dirty="0">
              <a:solidFill>
                <a:schemeClr val="tx1"/>
              </a:solidFill>
              <a:effectLst/>
              <a:latin typeface="Times New Roman" panose="02020603050405020304" pitchFamily="18" charset="0"/>
              <a:cs typeface="Times New Roman" panose="02020603050405020304" pitchFamily="18" charset="0"/>
            </a:endParaRPr>
          </a:p>
          <a:p>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39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D63E3D-2DCB-10AE-38FF-6535409FB4D9}"/>
              </a:ext>
            </a:extLst>
          </p:cNvPr>
          <p:cNvSpPr>
            <a:spLocks noGrp="1"/>
          </p:cNvSpPr>
          <p:nvPr>
            <p:ph type="body" idx="1"/>
          </p:nvPr>
        </p:nvSpPr>
        <p:spPr>
          <a:xfrm>
            <a:off x="945324" y="571500"/>
            <a:ext cx="16459200" cy="6401753"/>
          </a:xfrm>
        </p:spPr>
        <p:txBody>
          <a:bodyPr/>
          <a:lstStyle/>
          <a:p>
            <a:pPr algn="l"/>
            <a:r>
              <a:rPr lang="en-CA" sz="3200" b="1" i="0" dirty="0">
                <a:solidFill>
                  <a:schemeClr val="tx1"/>
                </a:solidFill>
                <a:effectLst/>
                <a:latin typeface="Times New Roman" panose="02020603050405020304" pitchFamily="18" charset="0"/>
                <a:cs typeface="Times New Roman" panose="02020603050405020304" pitchFamily="18" charset="0"/>
              </a:rPr>
              <a:t>IDS in Industrial Control Systems (ICS)</a:t>
            </a:r>
          </a:p>
          <a:p>
            <a:pPr algn="l"/>
            <a:endParaRPr lang="en-CA" sz="32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200" b="1" i="0" dirty="0">
                <a:solidFill>
                  <a:schemeClr val="tx1"/>
                </a:solidFill>
                <a:effectLst/>
                <a:latin typeface="Times New Roman" panose="02020603050405020304" pitchFamily="18" charset="0"/>
                <a:cs typeface="Times New Roman" panose="02020603050405020304" pitchFamily="18" charset="0"/>
              </a:rPr>
              <a:t>Continuous Monitoring</a:t>
            </a:r>
            <a:r>
              <a:rPr lang="en-US" sz="3200" b="0" i="0" dirty="0">
                <a:solidFill>
                  <a:schemeClr val="tx1"/>
                </a:solidFill>
                <a:effectLst/>
                <a:latin typeface="Times New Roman" panose="02020603050405020304" pitchFamily="18" charset="0"/>
                <a:cs typeface="Times New Roman" panose="02020603050405020304" pitchFamily="18" charset="0"/>
              </a:rPr>
              <a:t>: IDS in Industrial Control Systems (ICS) provide constant surveillance to detect any unusual activities or potential threats within </a:t>
            </a:r>
            <a:r>
              <a:rPr lang="en-US" sz="3200" b="1" i="0" dirty="0">
                <a:solidFill>
                  <a:schemeClr val="tx1"/>
                </a:solidFill>
                <a:effectLst/>
                <a:latin typeface="Times New Roman" panose="02020603050405020304" pitchFamily="18" charset="0"/>
                <a:cs typeface="Times New Roman" panose="02020603050405020304" pitchFamily="18" charset="0"/>
              </a:rPr>
              <a:t>critical infrastructure</a:t>
            </a:r>
            <a:r>
              <a:rPr lang="en-US" sz="3200" b="0" i="0" dirty="0">
                <a:solidFill>
                  <a:schemeClr val="tx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3200" b="1" i="0" dirty="0">
                <a:solidFill>
                  <a:schemeClr val="tx1"/>
                </a:solidFill>
                <a:effectLst/>
                <a:latin typeface="Times New Roman" panose="02020603050405020304" pitchFamily="18" charset="0"/>
                <a:cs typeface="Times New Roman" panose="02020603050405020304" pitchFamily="18" charset="0"/>
              </a:rPr>
              <a:t>Pattern Recognition</a:t>
            </a:r>
            <a:r>
              <a:rPr lang="en-US" sz="3200" b="0" i="0" dirty="0">
                <a:solidFill>
                  <a:schemeClr val="tx1"/>
                </a:solidFill>
                <a:effectLst/>
                <a:latin typeface="Times New Roman" panose="02020603050405020304" pitchFamily="18" charset="0"/>
                <a:cs typeface="Times New Roman" panose="02020603050405020304" pitchFamily="18" charset="0"/>
              </a:rPr>
              <a:t>: These IDS systems recognize known attack signatures and suspicious patterns in network traffic or device behavior, alerting operators to potential risks.</a:t>
            </a:r>
          </a:p>
          <a:p>
            <a:pPr algn="l">
              <a:buFont typeface="Arial" panose="020B0604020202020204" pitchFamily="34" charset="0"/>
              <a:buChar char="•"/>
            </a:pPr>
            <a:r>
              <a:rPr lang="en-US" sz="3200" b="1" i="0" dirty="0">
                <a:solidFill>
                  <a:schemeClr val="tx1"/>
                </a:solidFill>
                <a:effectLst/>
                <a:latin typeface="Times New Roman" panose="02020603050405020304" pitchFamily="18" charset="0"/>
                <a:cs typeface="Times New Roman" panose="02020603050405020304" pitchFamily="18" charset="0"/>
              </a:rPr>
              <a:t>Anomaly Detection</a:t>
            </a:r>
            <a:r>
              <a:rPr lang="en-US" sz="3200" b="0" i="0" dirty="0">
                <a:solidFill>
                  <a:schemeClr val="tx1"/>
                </a:solidFill>
                <a:effectLst/>
                <a:latin typeface="Times New Roman" panose="02020603050405020304" pitchFamily="18" charset="0"/>
                <a:cs typeface="Times New Roman" panose="02020603050405020304" pitchFamily="18" charset="0"/>
              </a:rPr>
              <a:t>: ICS IDS actively identify deviations from expected operational behavior, helping uncover novel threats or abnormal actions within industrial processes.</a:t>
            </a:r>
          </a:p>
          <a:p>
            <a:pPr algn="l">
              <a:buFont typeface="Arial" panose="020B0604020202020204" pitchFamily="34" charset="0"/>
              <a:buChar char="•"/>
            </a:pPr>
            <a:r>
              <a:rPr lang="en-US" sz="3200" b="1" i="0" dirty="0">
                <a:solidFill>
                  <a:schemeClr val="tx1"/>
                </a:solidFill>
                <a:effectLst/>
                <a:latin typeface="Times New Roman" panose="02020603050405020304" pitchFamily="18" charset="0"/>
                <a:cs typeface="Times New Roman" panose="02020603050405020304" pitchFamily="18" charset="0"/>
              </a:rPr>
              <a:t>Real-time Alerts and Swift Action</a:t>
            </a:r>
            <a:r>
              <a:rPr lang="en-US" sz="3200" b="0" i="0" dirty="0">
                <a:solidFill>
                  <a:schemeClr val="tx1"/>
                </a:solidFill>
                <a:effectLst/>
                <a:latin typeface="Times New Roman" panose="02020603050405020304" pitchFamily="18" charset="0"/>
                <a:cs typeface="Times New Roman" panose="02020603050405020304" pitchFamily="18" charset="0"/>
              </a:rPr>
              <a:t>: Upon detecting a threat or anomaly, IDS swiftly generate alerts that enable prompt responses by operators, preventing potential disruptions or damages.</a:t>
            </a:r>
          </a:p>
          <a:p>
            <a:pPr algn="l">
              <a:buFont typeface="Arial" panose="020B0604020202020204" pitchFamily="34" charset="0"/>
              <a:buChar char="•"/>
            </a:pPr>
            <a:r>
              <a:rPr lang="en-US" sz="3200" b="1" i="0" dirty="0">
                <a:solidFill>
                  <a:schemeClr val="tx1"/>
                </a:solidFill>
                <a:effectLst/>
                <a:latin typeface="Times New Roman" panose="02020603050405020304" pitchFamily="18" charset="0"/>
                <a:cs typeface="Times New Roman" panose="02020603050405020304" pitchFamily="18" charset="0"/>
              </a:rPr>
              <a:t>Safeguarding Critical Infrastructure</a:t>
            </a:r>
            <a:r>
              <a:rPr lang="en-US" sz="3200" b="0" i="0" dirty="0">
                <a:solidFill>
                  <a:schemeClr val="tx1"/>
                </a:solidFill>
                <a:effectLst/>
                <a:latin typeface="Times New Roman" panose="02020603050405020304" pitchFamily="18" charset="0"/>
                <a:cs typeface="Times New Roman" panose="02020603050405020304" pitchFamily="18" charset="0"/>
              </a:rPr>
              <a:t>: IDS within ICS contribute to enhanced cybersecurity, ensuring the reliability and safety of industrial systems by preventing unauthorized access and protecting vital processes from potential compromise.</a:t>
            </a:r>
            <a:endParaRPr lang="en-CA" dirty="0"/>
          </a:p>
        </p:txBody>
      </p:sp>
    </p:spTree>
    <p:extLst>
      <p:ext uri="{BB962C8B-B14F-4D97-AF65-F5344CB8AC3E}">
        <p14:creationId xmlns:p14="http://schemas.microsoft.com/office/powerpoint/2010/main" val="644434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1295</TotalTime>
  <Words>2176</Words>
  <Application>Microsoft Macintosh PowerPoint</Application>
  <PresentationFormat>Custom</PresentationFormat>
  <Paragraphs>170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Helvetica</vt:lpstr>
      <vt:lpstr>Times</vt:lpstr>
      <vt:lpstr>Times New Roman</vt:lpstr>
      <vt:lpstr>Office Theme</vt:lpstr>
      <vt:lpstr>PowerPoint Presentation</vt:lpstr>
      <vt:lpstr>Introduction to IDS </vt:lpstr>
      <vt:lpstr>PowerPoint Presentation</vt:lpstr>
      <vt:lpstr>Classification and Types of IDS</vt:lpstr>
      <vt:lpstr>PowerPoint Presentation</vt:lpstr>
      <vt:lpstr>PowerPoint Presentation</vt:lpstr>
      <vt:lpstr>PowerPoint Presentation</vt:lpstr>
      <vt:lpstr>PowerPoint Presentation</vt:lpstr>
      <vt:lpstr>PowerPoint Presentation</vt:lpstr>
      <vt:lpstr>PowerPoint Presentation</vt:lpstr>
      <vt:lpstr>IDS In WEB APPLICATION</vt:lpstr>
      <vt:lpstr>Introduction to ML in IDS  </vt:lpstr>
      <vt:lpstr>PowerPoint Presentation</vt:lpstr>
      <vt:lpstr>PowerPoint Presentation</vt:lpstr>
      <vt:lpstr> </vt:lpstr>
      <vt:lpstr>Technical Implementation: Models on NSL-KDD Dataset  </vt:lpstr>
      <vt:lpstr>Conclusion and Future Directions </vt:lpstr>
      <vt:lpstr>PowerPoint Presentation</vt:lpstr>
      <vt:lpstr>PowerPoint Presentation</vt:lpstr>
      <vt:lpstr>PowerPoint Presentation</vt:lpstr>
      <vt:lpstr>Execution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Prithvik Adithya</cp:lastModifiedBy>
  <cp:revision>11</cp:revision>
  <dcterms:created xsi:type="dcterms:W3CDTF">2023-08-08T21:24:48Z</dcterms:created>
  <dcterms:modified xsi:type="dcterms:W3CDTF">2023-08-09T22:57:07Z</dcterms:modified>
</cp:coreProperties>
</file>