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288A71-1AED-4737-AA7C-71AE268F9BD5}">
  <a:tblStyle styleId="{1D288A71-1AED-4737-AA7C-71AE268F9B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671258" y="917850"/>
            <a:ext cx="7801500" cy="1730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Times New Roman"/>
                <a:ea typeface="Times New Roman"/>
                <a:cs typeface="Times New Roman"/>
                <a:sym typeface="Times New Roman"/>
              </a:rPr>
              <a:t>Project Title:</a:t>
            </a:r>
            <a:endParaRPr sz="2400">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DEVELOPMENT  OF A WEB APP WITH  MAP BASED GUI  FOR  REAL TIME  INLAND WATER  LEVEL MONITORING   USING  SATELLITE   ALTIMETRY</a:t>
            </a:r>
            <a:endParaRPr b="1" sz="2400">
              <a:latin typeface="Times New Roman"/>
              <a:ea typeface="Times New Roman"/>
              <a:cs typeface="Times New Roman"/>
              <a:sym typeface="Times New Roman"/>
            </a:endParaRPr>
          </a:p>
        </p:txBody>
      </p:sp>
      <p:sp>
        <p:nvSpPr>
          <p:cNvPr id="55" name="Shape 55"/>
          <p:cNvSpPr txBox="1"/>
          <p:nvPr>
            <p:ph idx="1" type="subTitle"/>
          </p:nvPr>
        </p:nvSpPr>
        <p:spPr>
          <a:xfrm>
            <a:off x="864150" y="3017300"/>
            <a:ext cx="7415700" cy="24603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2000">
                <a:solidFill>
                  <a:srgbClr val="000000"/>
                </a:solidFill>
                <a:latin typeface="Times New Roman"/>
                <a:ea typeface="Times New Roman"/>
                <a:cs typeface="Times New Roman"/>
                <a:sym typeface="Times New Roman"/>
              </a:rPr>
              <a:t>Prepared By:   </a:t>
            </a:r>
            <a:r>
              <a:rPr b="1" lang="en" sz="2000">
                <a:solidFill>
                  <a:srgbClr val="000000"/>
                </a:solidFill>
                <a:latin typeface="Times New Roman"/>
                <a:ea typeface="Times New Roman"/>
                <a:cs typeface="Times New Roman"/>
                <a:sym typeface="Times New Roman"/>
              </a:rPr>
              <a:t>Prithvi Raj (2016A7PS0013P)</a:t>
            </a:r>
            <a:endParaRPr b="1"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00000"/>
                </a:solidFill>
                <a:latin typeface="Times New Roman"/>
                <a:ea typeface="Times New Roman"/>
                <a:cs typeface="Times New Roman"/>
                <a:sym typeface="Times New Roman"/>
              </a:rPr>
              <a:t>                        Abhiroop Bhattacharjee (2016A3PS0702P)</a:t>
            </a:r>
            <a:endParaRPr b="1"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Project Supervisor</a:t>
            </a:r>
            <a:r>
              <a:rPr b="1" lang="en" sz="2000">
                <a:solidFill>
                  <a:srgbClr val="000000"/>
                </a:solidFill>
                <a:latin typeface="Times New Roman"/>
                <a:ea typeface="Times New Roman"/>
                <a:cs typeface="Times New Roman"/>
                <a:sym typeface="Times New Roman"/>
              </a:rPr>
              <a:t>:   Dr. S.P. Aggarwal</a:t>
            </a:r>
            <a:endParaRPr b="1" sz="2000">
              <a:solidFill>
                <a:srgbClr val="000000"/>
              </a:solidFill>
              <a:latin typeface="Times New Roman"/>
              <a:ea typeface="Times New Roman"/>
              <a:cs typeface="Times New Roman"/>
              <a:sym typeface="Times New Roman"/>
            </a:endParaRPr>
          </a:p>
          <a:p>
            <a:pPr indent="0" lvl="0" marL="0" algn="l">
              <a:spcBef>
                <a:spcPts val="0"/>
              </a:spcBef>
              <a:spcAft>
                <a:spcPts val="0"/>
              </a:spcAft>
              <a:buNone/>
            </a:pPr>
            <a:r>
              <a:rPr lang="en" sz="2000">
                <a:solidFill>
                  <a:srgbClr val="000000"/>
                </a:solidFill>
                <a:latin typeface="Times New Roman"/>
                <a:ea typeface="Times New Roman"/>
                <a:cs typeface="Times New Roman"/>
                <a:sym typeface="Times New Roman"/>
              </a:rPr>
              <a:t>Department:</a:t>
            </a:r>
            <a:r>
              <a:rPr b="1" lang="en" sz="2000">
                <a:solidFill>
                  <a:srgbClr val="000000"/>
                </a:solidFill>
                <a:latin typeface="Times New Roman"/>
                <a:ea typeface="Times New Roman"/>
                <a:cs typeface="Times New Roman"/>
                <a:sym typeface="Times New Roman"/>
              </a:rPr>
              <a:t>   WRD </a:t>
            </a:r>
            <a:endParaRPr b="1"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Programme Coordinators: </a:t>
            </a:r>
            <a:r>
              <a:rPr b="1" lang="en" sz="2000">
                <a:solidFill>
                  <a:srgbClr val="000000"/>
                </a:solidFill>
                <a:latin typeface="Times New Roman"/>
                <a:ea typeface="Times New Roman"/>
                <a:cs typeface="Times New Roman"/>
                <a:sym typeface="Times New Roman"/>
              </a:rPr>
              <a:t>(IIRS) Dr. Shefali Agarwal</a:t>
            </a:r>
            <a:endParaRPr b="1" sz="2000">
              <a:solidFill>
                <a:srgbClr val="000000"/>
              </a:solidFill>
              <a:latin typeface="Times New Roman"/>
              <a:ea typeface="Times New Roman"/>
              <a:cs typeface="Times New Roman"/>
              <a:sym typeface="Times New Roman"/>
            </a:endParaRPr>
          </a:p>
          <a:p>
            <a:pPr indent="457200" lvl="0" marL="0" algn="l">
              <a:spcBef>
                <a:spcPts val="0"/>
              </a:spcBef>
              <a:spcAft>
                <a:spcPts val="0"/>
              </a:spcAft>
              <a:buNone/>
            </a:pPr>
            <a:r>
              <a:rPr b="1" lang="en" sz="2000">
                <a:solidFill>
                  <a:srgbClr val="000000"/>
                </a:solidFill>
                <a:latin typeface="Times New Roman"/>
                <a:ea typeface="Times New Roman"/>
                <a:cs typeface="Times New Roman"/>
                <a:sym typeface="Times New Roman"/>
              </a:rPr>
              <a:t>                                   (BITS) Dr. Chandra Shekhar</a:t>
            </a:r>
            <a:endParaRPr b="1" sz="2000">
              <a:solidFill>
                <a:srgbClr val="000000"/>
              </a:solidFill>
              <a:latin typeface="Times New Roman"/>
              <a:ea typeface="Times New Roman"/>
              <a:cs typeface="Times New Roman"/>
              <a:sym typeface="Times New Roman"/>
            </a:endParaRPr>
          </a:p>
        </p:txBody>
      </p:sp>
      <p:sp>
        <p:nvSpPr>
          <p:cNvPr id="56" name="Shape 56"/>
          <p:cNvSpPr txBox="1"/>
          <p:nvPr/>
        </p:nvSpPr>
        <p:spPr>
          <a:xfrm>
            <a:off x="1849650" y="275325"/>
            <a:ext cx="5444700" cy="57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latin typeface="Times New Roman"/>
                <a:ea typeface="Times New Roman"/>
                <a:cs typeface="Times New Roman"/>
                <a:sym typeface="Times New Roman"/>
              </a:rPr>
              <a:t>IIRS</a:t>
            </a:r>
            <a:r>
              <a:rPr b="1" lang="en" sz="1800">
                <a:latin typeface="Times New Roman"/>
                <a:ea typeface="Times New Roman"/>
                <a:cs typeface="Times New Roman"/>
                <a:sym typeface="Times New Roman"/>
              </a:rPr>
              <a:t> PS-1 Presentation (July 2018)</a:t>
            </a:r>
            <a:endParaRPr b="1" sz="1800">
              <a:latin typeface="Times New Roman"/>
              <a:ea typeface="Times New Roman"/>
              <a:cs typeface="Times New Roman"/>
              <a:sym typeface="Times New Roman"/>
            </a:endParaRPr>
          </a:p>
        </p:txBody>
      </p:sp>
      <p:pic>
        <p:nvPicPr>
          <p:cNvPr id="57" name="Shape 57"/>
          <p:cNvPicPr preferRelativeResize="0"/>
          <p:nvPr/>
        </p:nvPicPr>
        <p:blipFill>
          <a:blip r:embed="rId3">
            <a:alphaModFix/>
          </a:blip>
          <a:stretch>
            <a:fillRect/>
          </a:stretch>
        </p:blipFill>
        <p:spPr>
          <a:xfrm>
            <a:off x="864150" y="275325"/>
            <a:ext cx="1091275" cy="1091275"/>
          </a:xfrm>
          <a:prstGeom prst="rect">
            <a:avLst/>
          </a:prstGeom>
          <a:noFill/>
          <a:ln>
            <a:noFill/>
          </a:ln>
        </p:spPr>
      </p:pic>
      <p:pic>
        <p:nvPicPr>
          <p:cNvPr id="58" name="Shape 58"/>
          <p:cNvPicPr preferRelativeResize="0"/>
          <p:nvPr/>
        </p:nvPicPr>
        <p:blipFill>
          <a:blip r:embed="rId4">
            <a:alphaModFix/>
          </a:blip>
          <a:stretch>
            <a:fillRect/>
          </a:stretch>
        </p:blipFill>
        <p:spPr>
          <a:xfrm>
            <a:off x="7150732" y="275325"/>
            <a:ext cx="1129120" cy="109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1202875" y="68050"/>
            <a:ext cx="6593061" cy="4095150"/>
          </a:xfrm>
          <a:prstGeom prst="rect">
            <a:avLst/>
          </a:prstGeom>
          <a:noFill/>
          <a:ln>
            <a:noFill/>
          </a:ln>
        </p:spPr>
      </p:pic>
      <p:sp>
        <p:nvSpPr>
          <p:cNvPr id="115" name="Shape 115"/>
          <p:cNvSpPr txBox="1"/>
          <p:nvPr/>
        </p:nvSpPr>
        <p:spPr>
          <a:xfrm>
            <a:off x="2176800" y="4163200"/>
            <a:ext cx="4790400" cy="87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Fig : Plot showing the various longitudinal offsets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920188" y="84725"/>
            <a:ext cx="7303617" cy="4029600"/>
          </a:xfrm>
          <a:prstGeom prst="rect">
            <a:avLst/>
          </a:prstGeom>
          <a:noFill/>
          <a:ln>
            <a:noFill/>
          </a:ln>
        </p:spPr>
      </p:pic>
      <p:sp>
        <p:nvSpPr>
          <p:cNvPr id="121" name="Shape 121"/>
          <p:cNvSpPr txBox="1"/>
          <p:nvPr/>
        </p:nvSpPr>
        <p:spPr>
          <a:xfrm>
            <a:off x="2418905" y="4114325"/>
            <a:ext cx="4306200" cy="94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Fig :  Plot between mean longitudinal offset and altitude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467075" y="164500"/>
            <a:ext cx="8042444" cy="3962375"/>
          </a:xfrm>
          <a:prstGeom prst="rect">
            <a:avLst/>
          </a:prstGeom>
          <a:noFill/>
          <a:ln>
            <a:noFill/>
          </a:ln>
        </p:spPr>
      </p:pic>
      <p:sp>
        <p:nvSpPr>
          <p:cNvPr id="127" name="Shape 127"/>
          <p:cNvSpPr txBox="1"/>
          <p:nvPr/>
        </p:nvSpPr>
        <p:spPr>
          <a:xfrm>
            <a:off x="2187450" y="4126875"/>
            <a:ext cx="4769100" cy="89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Fig : Plot between longitudinal offset and latitude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1470938" y="93550"/>
            <a:ext cx="6756575" cy="4291000"/>
          </a:xfrm>
          <a:prstGeom prst="rect">
            <a:avLst/>
          </a:prstGeom>
          <a:noFill/>
          <a:ln>
            <a:noFill/>
          </a:ln>
        </p:spPr>
      </p:pic>
      <p:sp>
        <p:nvSpPr>
          <p:cNvPr id="133" name="Shape 133"/>
          <p:cNvSpPr txBox="1"/>
          <p:nvPr/>
        </p:nvSpPr>
        <p:spPr>
          <a:xfrm>
            <a:off x="2954275" y="4545750"/>
            <a:ext cx="3789900" cy="45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Fig : Variation of satellite track with time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276400" y="94150"/>
            <a:ext cx="2524800" cy="70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000" u="sng">
                <a:latin typeface="Times New Roman"/>
                <a:ea typeface="Times New Roman"/>
                <a:cs typeface="Times New Roman"/>
                <a:sym typeface="Times New Roman"/>
              </a:rPr>
              <a:t>OUTCOME</a:t>
            </a:r>
            <a:endParaRPr sz="3000"/>
          </a:p>
        </p:txBody>
      </p:sp>
      <p:sp>
        <p:nvSpPr>
          <p:cNvPr id="139" name="Shape 139"/>
          <p:cNvSpPr txBox="1"/>
          <p:nvPr>
            <p:ph idx="1" type="body"/>
          </p:nvPr>
        </p:nvSpPr>
        <p:spPr>
          <a:xfrm>
            <a:off x="311700" y="1157800"/>
            <a:ext cx="8520600" cy="3416400"/>
          </a:xfrm>
          <a:prstGeom prst="rect">
            <a:avLst/>
          </a:prstGeom>
        </p:spPr>
        <p:txBody>
          <a:bodyPr anchorCtr="0" anchor="t" bIns="91425" lIns="91425" spcFirstLastPara="1" rIns="91425" wrap="square" tIns="91425">
            <a:noAutofit/>
          </a:bodyPr>
          <a:lstStyle/>
          <a:p>
            <a:pPr indent="-355600" lvl="0" marL="457200" rtl="0">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variation of longitudinal offsets with latitude and altitude is determined to be arbitrary.</a:t>
            </a:r>
            <a:endParaRPr sz="2000">
              <a:solidFill>
                <a:schemeClr val="dk1"/>
              </a:solidFill>
              <a:latin typeface="Times New Roman"/>
              <a:ea typeface="Times New Roman"/>
              <a:cs typeface="Times New Roman"/>
              <a:sym typeface="Times New Roman"/>
            </a:endParaRPr>
          </a:p>
          <a:p>
            <a:pPr indent="0" lvl="0" marL="914400" rtl="0">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drift of satellite with time is also determined to be arbitrary</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2276850" y="1504350"/>
            <a:ext cx="459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Objective 3</a:t>
            </a:r>
            <a:endParaRPr b="1" sz="3600">
              <a:latin typeface="Times New Roman"/>
              <a:ea typeface="Times New Roman"/>
              <a:cs typeface="Times New Roman"/>
              <a:sym typeface="Times New Roman"/>
            </a:endParaRPr>
          </a:p>
        </p:txBody>
      </p:sp>
      <p:sp>
        <p:nvSpPr>
          <p:cNvPr id="145" name="Shape 145"/>
          <p:cNvSpPr txBox="1"/>
          <p:nvPr>
            <p:ph idx="1" type="body"/>
          </p:nvPr>
        </p:nvSpPr>
        <p:spPr>
          <a:xfrm>
            <a:off x="311700" y="1783150"/>
            <a:ext cx="8520600" cy="17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ctr">
              <a:spcBef>
                <a:spcPts val="1600"/>
              </a:spcBef>
              <a:spcAft>
                <a:spcPts val="1600"/>
              </a:spcAft>
              <a:buNone/>
            </a:pPr>
            <a:r>
              <a:rPr lang="en" sz="3000">
                <a:solidFill>
                  <a:schemeClr val="dk1"/>
                </a:solidFill>
                <a:latin typeface="Times New Roman"/>
                <a:ea typeface="Times New Roman"/>
                <a:cs typeface="Times New Roman"/>
                <a:sym typeface="Times New Roman"/>
              </a:rPr>
              <a:t>Development of web app</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120900" y="952225"/>
            <a:ext cx="8902199" cy="4053775"/>
          </a:xfrm>
          <a:prstGeom prst="rect">
            <a:avLst/>
          </a:prstGeom>
          <a:noFill/>
          <a:ln>
            <a:noFill/>
          </a:ln>
        </p:spPr>
      </p:pic>
      <p:sp>
        <p:nvSpPr>
          <p:cNvPr id="151" name="Shape 151"/>
          <p:cNvSpPr txBox="1"/>
          <p:nvPr/>
        </p:nvSpPr>
        <p:spPr>
          <a:xfrm>
            <a:off x="120900" y="76975"/>
            <a:ext cx="3112500" cy="49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2400" u="sng">
                <a:solidFill>
                  <a:schemeClr val="dk1"/>
                </a:solidFill>
                <a:latin typeface="Times New Roman"/>
                <a:ea typeface="Times New Roman"/>
                <a:cs typeface="Times New Roman"/>
                <a:sym typeface="Times New Roman"/>
              </a:rPr>
              <a:t>METHODOLOGY</a:t>
            </a:r>
            <a:endParaRPr/>
          </a:p>
        </p:txBody>
      </p:sp>
      <p:sp>
        <p:nvSpPr>
          <p:cNvPr id="152" name="Shape 152"/>
          <p:cNvSpPr txBox="1"/>
          <p:nvPr/>
        </p:nvSpPr>
        <p:spPr>
          <a:xfrm>
            <a:off x="3274502" y="477375"/>
            <a:ext cx="2595000" cy="33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Web app views</a:t>
            </a:r>
            <a:endParaRPr b="1"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56" name="Shape 156"/>
        <p:cNvGrpSpPr/>
        <p:nvPr/>
      </p:nvGrpSpPr>
      <p:grpSpPr>
        <a:xfrm>
          <a:off x="0" y="0"/>
          <a:ext cx="0" cy="0"/>
          <a:chOff x="0" y="0"/>
          <a:chExt cx="0" cy="0"/>
        </a:xfrm>
      </p:grpSpPr>
      <p:sp>
        <p:nvSpPr>
          <p:cNvPr id="157" name="Shape 157"/>
          <p:cNvSpPr txBox="1"/>
          <p:nvPr>
            <p:ph type="title"/>
          </p:nvPr>
        </p:nvSpPr>
        <p:spPr>
          <a:xfrm>
            <a:off x="88100" y="0"/>
            <a:ext cx="2171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600" u="sng">
                <a:solidFill>
                  <a:srgbClr val="FDFDFD"/>
                </a:solidFill>
                <a:latin typeface="Times New Roman"/>
                <a:ea typeface="Times New Roman"/>
                <a:cs typeface="Times New Roman"/>
                <a:sym typeface="Times New Roman"/>
              </a:rPr>
              <a:t>OUTCOME</a:t>
            </a:r>
            <a:endParaRPr sz="2600">
              <a:solidFill>
                <a:srgbClr val="FDFDFD"/>
              </a:solidFill>
            </a:endParaRPr>
          </a:p>
        </p:txBody>
      </p:sp>
      <p:pic>
        <p:nvPicPr>
          <p:cNvPr id="158" name="Shape 158"/>
          <p:cNvPicPr preferRelativeResize="0"/>
          <p:nvPr/>
        </p:nvPicPr>
        <p:blipFill>
          <a:blip r:embed="rId3">
            <a:alphaModFix/>
          </a:blip>
          <a:stretch>
            <a:fillRect/>
          </a:stretch>
        </p:blipFill>
        <p:spPr>
          <a:xfrm>
            <a:off x="0" y="754741"/>
            <a:ext cx="9143999" cy="4271060"/>
          </a:xfrm>
          <a:prstGeom prst="rect">
            <a:avLst/>
          </a:prstGeom>
          <a:noFill/>
          <a:ln>
            <a:noFill/>
          </a:ln>
        </p:spPr>
      </p:pic>
      <p:sp>
        <p:nvSpPr>
          <p:cNvPr id="159" name="Shape 159"/>
          <p:cNvSpPr txBox="1"/>
          <p:nvPr/>
        </p:nvSpPr>
        <p:spPr>
          <a:xfrm>
            <a:off x="3200850" y="301150"/>
            <a:ext cx="2742300" cy="45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000">
                <a:solidFill>
                  <a:schemeClr val="lt1"/>
                </a:solidFill>
                <a:latin typeface="Times New Roman"/>
                <a:ea typeface="Times New Roman"/>
                <a:cs typeface="Times New Roman"/>
                <a:sym typeface="Times New Roman"/>
              </a:rPr>
              <a:t>addLoc view</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88100" y="0"/>
            <a:ext cx="2171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600" u="sng">
                <a:solidFill>
                  <a:srgbClr val="FDFDFD"/>
                </a:solidFill>
                <a:latin typeface="Times New Roman"/>
                <a:ea typeface="Times New Roman"/>
                <a:cs typeface="Times New Roman"/>
                <a:sym typeface="Times New Roman"/>
              </a:rPr>
              <a:t>OUTCOME</a:t>
            </a:r>
            <a:endParaRPr sz="2600">
              <a:solidFill>
                <a:srgbClr val="FDFDFD"/>
              </a:solidFill>
            </a:endParaRPr>
          </a:p>
        </p:txBody>
      </p:sp>
      <p:sp>
        <p:nvSpPr>
          <p:cNvPr id="165" name="Shape 165"/>
          <p:cNvSpPr txBox="1"/>
          <p:nvPr/>
        </p:nvSpPr>
        <p:spPr>
          <a:xfrm>
            <a:off x="3200850" y="360000"/>
            <a:ext cx="2742300" cy="4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Times New Roman"/>
                <a:ea typeface="Times New Roman"/>
                <a:cs typeface="Times New Roman"/>
                <a:sym typeface="Times New Roman"/>
              </a:rPr>
              <a:t>plotter</a:t>
            </a:r>
            <a:r>
              <a:rPr lang="en" sz="2000">
                <a:solidFill>
                  <a:schemeClr val="lt1"/>
                </a:solidFill>
                <a:latin typeface="Times New Roman"/>
                <a:ea typeface="Times New Roman"/>
                <a:cs typeface="Times New Roman"/>
                <a:sym typeface="Times New Roman"/>
              </a:rPr>
              <a:t> view</a:t>
            </a:r>
            <a:endParaRPr sz="2000">
              <a:solidFill>
                <a:schemeClr val="lt1"/>
              </a:solidFill>
              <a:latin typeface="Times New Roman"/>
              <a:ea typeface="Times New Roman"/>
              <a:cs typeface="Times New Roman"/>
              <a:sym typeface="Times New Roman"/>
            </a:endParaRPr>
          </a:p>
        </p:txBody>
      </p:sp>
      <p:pic>
        <p:nvPicPr>
          <p:cNvPr id="166" name="Shape 166"/>
          <p:cNvPicPr preferRelativeResize="0"/>
          <p:nvPr/>
        </p:nvPicPr>
        <p:blipFill>
          <a:blip r:embed="rId3">
            <a:alphaModFix/>
          </a:blip>
          <a:stretch>
            <a:fillRect/>
          </a:stretch>
        </p:blipFill>
        <p:spPr>
          <a:xfrm>
            <a:off x="0" y="813600"/>
            <a:ext cx="9143999" cy="42710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2" name="Shape 172"/>
          <p:cNvPicPr preferRelativeResize="0"/>
          <p:nvPr/>
        </p:nvPicPr>
        <p:blipFill>
          <a:blip r:embed="rId3">
            <a:alphaModFix/>
          </a:blip>
          <a:stretch>
            <a:fillRect/>
          </a:stretch>
        </p:blipFill>
        <p:spPr>
          <a:xfrm>
            <a:off x="0" y="648975"/>
            <a:ext cx="9144000" cy="4292798"/>
          </a:xfrm>
          <a:prstGeom prst="rect">
            <a:avLst/>
          </a:prstGeom>
          <a:noFill/>
          <a:ln>
            <a:noFill/>
          </a:ln>
        </p:spPr>
      </p:pic>
      <p:sp>
        <p:nvSpPr>
          <p:cNvPr id="173" name="Shape 173"/>
          <p:cNvSpPr txBox="1"/>
          <p:nvPr/>
        </p:nvSpPr>
        <p:spPr>
          <a:xfrm>
            <a:off x="2971200" y="266000"/>
            <a:ext cx="3201600" cy="4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plotMss / plotGeoid </a:t>
            </a:r>
            <a:r>
              <a:rPr lang="en" sz="1800">
                <a:latin typeface="Times New Roman"/>
                <a:ea typeface="Times New Roman"/>
                <a:cs typeface="Times New Roman"/>
                <a:sym typeface="Times New Roman"/>
              </a:rPr>
              <a:t>view</a:t>
            </a:r>
            <a:endParaRPr sz="1800">
              <a:latin typeface="Times New Roman"/>
              <a:ea typeface="Times New Roman"/>
              <a:cs typeface="Times New Roman"/>
              <a:sym typeface="Times New Roman"/>
            </a:endParaRPr>
          </a:p>
        </p:txBody>
      </p:sp>
      <p:sp>
        <p:nvSpPr>
          <p:cNvPr id="174" name="Shape 174"/>
          <p:cNvSpPr txBox="1"/>
          <p:nvPr>
            <p:ph type="title"/>
          </p:nvPr>
        </p:nvSpPr>
        <p:spPr>
          <a:xfrm>
            <a:off x="70625" y="0"/>
            <a:ext cx="2171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600" u="sng">
                <a:solidFill>
                  <a:srgbClr val="000000"/>
                </a:solidFill>
                <a:latin typeface="Times New Roman"/>
                <a:ea typeface="Times New Roman"/>
                <a:cs typeface="Times New Roman"/>
                <a:sym typeface="Times New Roman"/>
              </a:rPr>
              <a:t>OUTCOME</a:t>
            </a:r>
            <a:endParaRPr sz="2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123350" y="1179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latin typeface="Times New Roman"/>
                <a:ea typeface="Times New Roman"/>
                <a:cs typeface="Times New Roman"/>
                <a:sym typeface="Times New Roman"/>
              </a:rPr>
              <a:t>OBJECTIVES</a:t>
            </a:r>
            <a:endParaRPr b="1" u="sng">
              <a:latin typeface="Times New Roman"/>
              <a:ea typeface="Times New Roman"/>
              <a:cs typeface="Times New Roman"/>
              <a:sym typeface="Times New Roman"/>
            </a:endParaRPr>
          </a:p>
        </p:txBody>
      </p:sp>
      <p:sp>
        <p:nvSpPr>
          <p:cNvPr id="64" name="Shape 64"/>
          <p:cNvSpPr txBox="1"/>
          <p:nvPr>
            <p:ph idx="1" type="body"/>
          </p:nvPr>
        </p:nvSpPr>
        <p:spPr>
          <a:xfrm>
            <a:off x="311700" y="690650"/>
            <a:ext cx="8520600" cy="42762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Automating the process of-</a:t>
            </a:r>
            <a:endParaRPr sz="2000">
              <a:solidFill>
                <a:srgbClr val="000000"/>
              </a:solidFill>
              <a:latin typeface="Times New Roman"/>
              <a:ea typeface="Times New Roman"/>
              <a:cs typeface="Times New Roman"/>
              <a:sym typeface="Times New Roman"/>
            </a:endParaRPr>
          </a:p>
          <a:p>
            <a:pPr indent="-355600" lvl="1" marL="914400" rtl="0">
              <a:spcBef>
                <a:spcPts val="0"/>
              </a:spcBef>
              <a:spcAft>
                <a:spcPts val="0"/>
              </a:spcAft>
              <a:buClr>
                <a:srgbClr val="000000"/>
              </a:buClr>
              <a:buSzPts val="2000"/>
              <a:buFont typeface="Times New Roman"/>
              <a:buAutoNum type="alphaLcPeriod"/>
            </a:pPr>
            <a:r>
              <a:rPr lang="en" sz="2000">
                <a:solidFill>
                  <a:srgbClr val="000000"/>
                </a:solidFill>
                <a:latin typeface="Times New Roman"/>
                <a:ea typeface="Times New Roman"/>
                <a:cs typeface="Times New Roman"/>
                <a:sym typeface="Times New Roman"/>
              </a:rPr>
              <a:t>Checking for availability of new satellite data on the web </a:t>
            </a:r>
            <a:endParaRPr sz="2000">
              <a:solidFill>
                <a:srgbClr val="000000"/>
              </a:solidFill>
              <a:latin typeface="Times New Roman"/>
              <a:ea typeface="Times New Roman"/>
              <a:cs typeface="Times New Roman"/>
              <a:sym typeface="Times New Roman"/>
            </a:endParaRPr>
          </a:p>
          <a:p>
            <a:pPr indent="-355600" lvl="1" marL="914400" rtl="0">
              <a:spcBef>
                <a:spcPts val="0"/>
              </a:spcBef>
              <a:spcAft>
                <a:spcPts val="0"/>
              </a:spcAft>
              <a:buClr>
                <a:srgbClr val="000000"/>
              </a:buClr>
              <a:buSzPts val="2000"/>
              <a:buFont typeface="Times New Roman"/>
              <a:buAutoNum type="alphaLcPeriod"/>
            </a:pPr>
            <a:r>
              <a:rPr lang="en" sz="2000">
                <a:solidFill>
                  <a:srgbClr val="000000"/>
                </a:solidFill>
                <a:latin typeface="Times New Roman"/>
                <a:ea typeface="Times New Roman"/>
                <a:cs typeface="Times New Roman"/>
                <a:sym typeface="Times New Roman"/>
              </a:rPr>
              <a:t>Downloading all new files available</a:t>
            </a:r>
            <a:endParaRPr sz="2000">
              <a:solidFill>
                <a:srgbClr val="000000"/>
              </a:solidFill>
              <a:latin typeface="Times New Roman"/>
              <a:ea typeface="Times New Roman"/>
              <a:cs typeface="Times New Roman"/>
              <a:sym typeface="Times New Roman"/>
            </a:endParaRPr>
          </a:p>
          <a:p>
            <a:pPr indent="-355600" lvl="1" marL="914400" rtl="0">
              <a:spcBef>
                <a:spcPts val="0"/>
              </a:spcBef>
              <a:spcAft>
                <a:spcPts val="0"/>
              </a:spcAft>
              <a:buClr>
                <a:srgbClr val="000000"/>
              </a:buClr>
              <a:buSzPts val="2000"/>
              <a:buFont typeface="Times New Roman"/>
              <a:buAutoNum type="alphaLcPeriod"/>
            </a:pPr>
            <a:r>
              <a:rPr lang="en" sz="2000">
                <a:solidFill>
                  <a:srgbClr val="000000"/>
                </a:solidFill>
                <a:latin typeface="Times New Roman"/>
                <a:ea typeface="Times New Roman"/>
                <a:cs typeface="Times New Roman"/>
                <a:sym typeface="Times New Roman"/>
              </a:rPr>
              <a:t>Processing the netCDF files to get the elevation of required locations</a:t>
            </a:r>
            <a:endParaRPr sz="2000">
              <a:solidFill>
                <a:srgbClr val="000000"/>
              </a:solidFill>
              <a:latin typeface="Times New Roman"/>
              <a:ea typeface="Times New Roman"/>
              <a:cs typeface="Times New Roman"/>
              <a:sym typeface="Times New Roman"/>
            </a:endParaRPr>
          </a:p>
          <a:p>
            <a:pPr indent="-355600" lvl="0" marL="457200"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Improvement in accuracy of elevation assessment by-</a:t>
            </a:r>
            <a:endParaRPr sz="2000">
              <a:solidFill>
                <a:schemeClr val="dk1"/>
              </a:solidFill>
              <a:latin typeface="Times New Roman"/>
              <a:ea typeface="Times New Roman"/>
              <a:cs typeface="Times New Roman"/>
              <a:sym typeface="Times New Roman"/>
            </a:endParaRPr>
          </a:p>
          <a:p>
            <a:pPr indent="-355600" lvl="1" marL="914400" rtl="0">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Determining longitudinal and latitudinal tolerance to be given so as to get points which lie only within the water body of choice </a:t>
            </a:r>
            <a:endParaRPr sz="2000">
              <a:solidFill>
                <a:schemeClr val="dk1"/>
              </a:solidFill>
              <a:latin typeface="Times New Roman"/>
              <a:ea typeface="Times New Roman"/>
              <a:cs typeface="Times New Roman"/>
              <a:sym typeface="Times New Roman"/>
            </a:endParaRPr>
          </a:p>
          <a:p>
            <a:pPr indent="-355600" lvl="1" marL="914400" marR="0" rtl="0" algn="l">
              <a:lnSpc>
                <a:spcPct val="115000"/>
              </a:lnSpc>
              <a:spcBef>
                <a:spcPts val="0"/>
              </a:spcBef>
              <a:spcAft>
                <a:spcPts val="0"/>
              </a:spcAft>
              <a:buClr>
                <a:schemeClr val="dk1"/>
              </a:buClr>
              <a:buSzPts val="2000"/>
              <a:buFont typeface="Times New Roman"/>
              <a:buAutoNum type="alphaLcPeriod"/>
            </a:pPr>
            <a:r>
              <a:rPr lang="en" sz="2000">
                <a:solidFill>
                  <a:srgbClr val="000000"/>
                </a:solidFill>
                <a:latin typeface="Times New Roman"/>
                <a:ea typeface="Times New Roman"/>
                <a:cs typeface="Times New Roman"/>
                <a:sym typeface="Times New Roman"/>
              </a:rPr>
              <a:t>Determining offset between the satellite’s actual ground track (from netCDF file) and offline ground track (from .kmz file)</a:t>
            </a:r>
            <a:endParaRPr sz="2000">
              <a:solidFill>
                <a:srgbClr val="000000"/>
              </a:solidFill>
              <a:latin typeface="Times New Roman"/>
              <a:ea typeface="Times New Roman"/>
              <a:cs typeface="Times New Roman"/>
              <a:sym typeface="Times New Roman"/>
            </a:endParaRPr>
          </a:p>
          <a:p>
            <a:pPr indent="-355600" lvl="0" marL="457200"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Development of a web app-</a:t>
            </a:r>
            <a:endParaRPr sz="2000">
              <a:solidFill>
                <a:schemeClr val="dk1"/>
              </a:solidFill>
              <a:latin typeface="Times New Roman"/>
              <a:ea typeface="Times New Roman"/>
              <a:cs typeface="Times New Roman"/>
              <a:sym typeface="Times New Roman"/>
            </a:endParaRPr>
          </a:p>
          <a:p>
            <a:pPr indent="-355600" lvl="1" marL="914400" rtl="0">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Map based GUI for geo-visualisation</a:t>
            </a:r>
            <a:endParaRPr sz="2000">
              <a:solidFill>
                <a:schemeClr val="dk1"/>
              </a:solidFill>
              <a:latin typeface="Times New Roman"/>
              <a:ea typeface="Times New Roman"/>
              <a:cs typeface="Times New Roman"/>
              <a:sym typeface="Times New Roman"/>
            </a:endParaRPr>
          </a:p>
          <a:p>
            <a:pPr indent="-355600" lvl="1" marL="914400" rtl="0">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Plotting of elevation data</a:t>
            </a:r>
            <a:endParaRPr sz="2000">
              <a:solidFill>
                <a:schemeClr val="dk1"/>
              </a:solidFill>
              <a:latin typeface="Times New Roman"/>
              <a:ea typeface="Times New Roman"/>
              <a:cs typeface="Times New Roman"/>
              <a:sym typeface="Times New Roman"/>
            </a:endParaRPr>
          </a:p>
          <a:p>
            <a:pPr indent="0" lvl="0" marL="457200" rtl="0">
              <a:spcBef>
                <a:spcPts val="1600"/>
              </a:spcBef>
              <a:spcAft>
                <a:spcPts val="16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0580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u="sng">
                <a:latin typeface="Times New Roman"/>
                <a:ea typeface="Times New Roman"/>
                <a:cs typeface="Times New Roman"/>
                <a:sym typeface="Times New Roman"/>
              </a:rPr>
              <a:t>CHALLENGES</a:t>
            </a:r>
            <a:endParaRPr b="1" u="sng">
              <a:latin typeface="Times New Roman"/>
              <a:ea typeface="Times New Roman"/>
              <a:cs typeface="Times New Roman"/>
              <a:sym typeface="Times New Roman"/>
            </a:endParaRPr>
          </a:p>
        </p:txBody>
      </p:sp>
      <p:graphicFrame>
        <p:nvGraphicFramePr>
          <p:cNvPr id="180" name="Shape 180"/>
          <p:cNvGraphicFramePr/>
          <p:nvPr/>
        </p:nvGraphicFramePr>
        <p:xfrm>
          <a:off x="105800" y="708100"/>
          <a:ext cx="3000000" cy="3000000"/>
        </p:xfrm>
        <a:graphic>
          <a:graphicData uri="http://schemas.openxmlformats.org/drawingml/2006/table">
            <a:tbl>
              <a:tblPr>
                <a:noFill/>
                <a:tableStyleId>{1D288A71-1AED-4737-AA7C-71AE268F9BD5}</a:tableStyleId>
              </a:tblPr>
              <a:tblGrid>
                <a:gridCol w="4466200"/>
                <a:gridCol w="1221825"/>
                <a:gridCol w="3038475"/>
              </a:tblGrid>
              <a:tr h="358750">
                <a:tc>
                  <a:txBody>
                    <a:bodyPr>
                      <a:noAutofit/>
                    </a:bodyPr>
                    <a:lstStyle/>
                    <a:p>
                      <a:pPr indent="0" lvl="0" marL="0" algn="ctr">
                        <a:spcBef>
                          <a:spcPts val="0"/>
                        </a:spcBef>
                        <a:spcAft>
                          <a:spcPts val="0"/>
                        </a:spcAft>
                        <a:buNone/>
                      </a:pPr>
                      <a:r>
                        <a:rPr b="1" lang="en" sz="1800">
                          <a:latin typeface="Times New Roman"/>
                          <a:ea typeface="Times New Roman"/>
                          <a:cs typeface="Times New Roman"/>
                          <a:sym typeface="Times New Roman"/>
                        </a:rPr>
                        <a:t>Challenges</a:t>
                      </a:r>
                      <a:endParaRPr b="1" sz="1800">
                        <a:latin typeface="Times New Roman"/>
                        <a:ea typeface="Times New Roman"/>
                        <a:cs typeface="Times New Roman"/>
                        <a:sym typeface="Times New Roman"/>
                      </a:endParaRPr>
                    </a:p>
                  </a:txBody>
                  <a:tcPr marT="91425" marB="91425" marR="91425" marL="91425"/>
                </a:tc>
                <a:tc>
                  <a:txBody>
                    <a:bodyPr>
                      <a:noAutofit/>
                    </a:bodyPr>
                    <a:lstStyle/>
                    <a:p>
                      <a:pPr indent="0" lvl="0" marL="0" algn="ctr">
                        <a:spcBef>
                          <a:spcPts val="0"/>
                        </a:spcBef>
                        <a:spcAft>
                          <a:spcPts val="0"/>
                        </a:spcAft>
                        <a:buNone/>
                      </a:pPr>
                      <a:r>
                        <a:rPr b="1" lang="en" sz="1800">
                          <a:latin typeface="Times New Roman"/>
                          <a:ea typeface="Times New Roman"/>
                          <a:cs typeface="Times New Roman"/>
                          <a:sym typeface="Times New Roman"/>
                        </a:rPr>
                        <a:t>Status</a:t>
                      </a:r>
                      <a:endParaRPr b="1" sz="1800">
                        <a:latin typeface="Times New Roman"/>
                        <a:ea typeface="Times New Roman"/>
                        <a:cs typeface="Times New Roman"/>
                        <a:sym typeface="Times New Roman"/>
                      </a:endParaRPr>
                    </a:p>
                  </a:txBody>
                  <a:tcPr marT="91425" marB="91425" marR="91425" marL="91425"/>
                </a:tc>
                <a:tc>
                  <a:txBody>
                    <a:bodyPr>
                      <a:noAutofit/>
                    </a:bodyPr>
                    <a:lstStyle/>
                    <a:p>
                      <a:pPr indent="0" lvl="0" marL="0" algn="ctr">
                        <a:spcBef>
                          <a:spcPts val="0"/>
                        </a:spcBef>
                        <a:spcAft>
                          <a:spcPts val="0"/>
                        </a:spcAft>
                        <a:buNone/>
                      </a:pPr>
                      <a:r>
                        <a:rPr b="1" lang="en" sz="1800">
                          <a:latin typeface="Times New Roman"/>
                          <a:ea typeface="Times New Roman"/>
                          <a:cs typeface="Times New Roman"/>
                          <a:sym typeface="Times New Roman"/>
                        </a:rPr>
                        <a:t>Solution</a:t>
                      </a:r>
                      <a:endParaRPr b="1" sz="1800">
                        <a:latin typeface="Times New Roman"/>
                        <a:ea typeface="Times New Roman"/>
                        <a:cs typeface="Times New Roman"/>
                        <a:sym typeface="Times New Roman"/>
                      </a:endParaRPr>
                    </a:p>
                  </a:txBody>
                  <a:tcPr marT="91425" marB="91425" marR="91425" marL="91425"/>
                </a:tc>
              </a:tr>
              <a:tr h="358750">
                <a:tc>
                  <a:txBody>
                    <a:bodyPr>
                      <a:noAutofit/>
                    </a:bodyPr>
                    <a:lstStyle/>
                    <a:p>
                      <a:pPr indent="0" lvl="0" marL="0">
                        <a:spcBef>
                          <a:spcPts val="0"/>
                        </a:spcBef>
                        <a:spcAft>
                          <a:spcPts val="0"/>
                        </a:spcAft>
                        <a:buNone/>
                      </a:pPr>
                      <a:r>
                        <a:rPr lang="en" sz="1800">
                          <a:latin typeface="Times New Roman"/>
                          <a:ea typeface="Times New Roman"/>
                          <a:cs typeface="Times New Roman"/>
                          <a:sym typeface="Times New Roman"/>
                        </a:rPr>
                        <a:t>Running BRAT software using python script to process the netCDF files </a:t>
                      </a:r>
                      <a:endParaRPr sz="1800">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b="1" lang="en" sz="1800">
                          <a:solidFill>
                            <a:srgbClr val="65AE23"/>
                          </a:solidFill>
                          <a:latin typeface="Times New Roman"/>
                          <a:ea typeface="Times New Roman"/>
                          <a:cs typeface="Times New Roman"/>
                          <a:sym typeface="Times New Roman"/>
                        </a:rPr>
                        <a:t>solved</a:t>
                      </a:r>
                      <a:endParaRPr b="1" sz="1800">
                        <a:solidFill>
                          <a:srgbClr val="65AE23"/>
                        </a:solidFill>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Read netCDF files directly using python netCDF4 module</a:t>
                      </a:r>
                      <a:endParaRPr sz="1800">
                        <a:latin typeface="Times New Roman"/>
                        <a:ea typeface="Times New Roman"/>
                        <a:cs typeface="Times New Roman"/>
                        <a:sym typeface="Times New Roman"/>
                      </a:endParaRPr>
                    </a:p>
                  </a:txBody>
                  <a:tcPr marT="91425" marB="91425" marR="91425" marL="91425"/>
                </a:tc>
              </a:tr>
              <a:tr h="265625">
                <a:tc>
                  <a:txBody>
                    <a:bodyPr>
                      <a:noAutofit/>
                    </a:bodyPr>
                    <a:lstStyle/>
                    <a:p>
                      <a:pPr indent="0" lvl="0" marL="0" rtl="0">
                        <a:spcBef>
                          <a:spcPts val="0"/>
                        </a:spcBef>
                        <a:spcAft>
                          <a:spcPts val="0"/>
                        </a:spcAft>
                        <a:buNone/>
                      </a:pPr>
                      <a:r>
                        <a:rPr lang="en" sz="1800">
                          <a:solidFill>
                            <a:schemeClr val="dk1"/>
                          </a:solidFill>
                          <a:latin typeface="Times New Roman"/>
                          <a:ea typeface="Times New Roman"/>
                          <a:cs typeface="Times New Roman"/>
                          <a:sym typeface="Times New Roman"/>
                        </a:rPr>
                        <a:t>Determining offset between satellite’s actual track and kmz file</a:t>
                      </a:r>
                      <a:endParaRPr sz="1800">
                        <a:latin typeface="Times New Roman"/>
                        <a:ea typeface="Times New Roman"/>
                        <a:cs typeface="Times New Roman"/>
                        <a:sym typeface="Times New Roman"/>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b="1" lang="en" sz="1800">
                          <a:solidFill>
                            <a:srgbClr val="65AE23"/>
                          </a:solidFill>
                          <a:latin typeface="Times New Roman"/>
                          <a:ea typeface="Times New Roman"/>
                          <a:cs typeface="Times New Roman"/>
                          <a:sym typeface="Times New Roman"/>
                        </a:rPr>
                        <a:t>solved</a:t>
                      </a:r>
                      <a:endParaRPr sz="1800">
                        <a:latin typeface="Times New Roman"/>
                        <a:ea typeface="Times New Roman"/>
                        <a:cs typeface="Times New Roman"/>
                        <a:sym typeface="Times New Roman"/>
                      </a:endParaRPr>
                    </a:p>
                  </a:txBody>
                  <a:tcPr marT="91425" marB="91425" marR="91425" marL="91425">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rPr lang="en" sz="1700">
                          <a:latin typeface="Times New Roman"/>
                          <a:ea typeface="Times New Roman"/>
                          <a:cs typeface="Times New Roman"/>
                          <a:sym typeface="Times New Roman"/>
                        </a:rPr>
                        <a:t>Offset determined to be arbitrary with altitude,latitude and time</a:t>
                      </a:r>
                      <a:endParaRPr sz="1700">
                        <a:latin typeface="Times New Roman"/>
                        <a:ea typeface="Times New Roman"/>
                        <a:cs typeface="Times New Roman"/>
                        <a:sym typeface="Times New Roman"/>
                      </a:endParaRPr>
                    </a:p>
                  </a:txBody>
                  <a:tcPr marT="91425" marB="91425" marR="91425" marL="91425"/>
                </a:tc>
              </a:tr>
              <a:tr h="265625">
                <a:tc>
                  <a:txBody>
                    <a:bodyPr>
                      <a:noAutofit/>
                    </a:bodyPr>
                    <a:lstStyle/>
                    <a:p>
                      <a:pPr indent="0" lvl="0" marL="0" rtl="0">
                        <a:spcBef>
                          <a:spcPts val="0"/>
                        </a:spcBef>
                        <a:spcAft>
                          <a:spcPts val="0"/>
                        </a:spcAft>
                        <a:buNone/>
                      </a:pPr>
                      <a:r>
                        <a:rPr lang="en" sz="1800">
                          <a:latin typeface="Times New Roman"/>
                          <a:ea typeface="Times New Roman"/>
                          <a:cs typeface="Times New Roman"/>
                          <a:sym typeface="Times New Roman"/>
                        </a:rPr>
                        <a:t>Determining tolerance to be given so as to get points only within the waterbody of choice</a:t>
                      </a:r>
                      <a:endParaRPr sz="1800">
                        <a:latin typeface="Times New Roman"/>
                        <a:ea typeface="Times New Roman"/>
                        <a:cs typeface="Times New Roman"/>
                        <a:sym typeface="Times New Roman"/>
                      </a:endParaRPr>
                    </a:p>
                  </a:txBody>
                  <a:tcPr marT="91425" marB="91425" marR="91425" marL="91425">
                    <a:lnR cap="flat" cmpd="sng" w="9525">
                      <a:solidFill>
                        <a:srgbClr val="999999"/>
                      </a:solidFill>
                      <a:prstDash val="solid"/>
                      <a:round/>
                      <a:headEnd len="sm" w="sm" type="none"/>
                      <a:tailEnd len="sm" w="sm" type="none"/>
                    </a:lnR>
                  </a:tcPr>
                </a:tc>
                <a:tc>
                  <a:txBody>
                    <a:bodyPr>
                      <a:noAutofit/>
                    </a:bodyPr>
                    <a:lstStyle/>
                    <a:p>
                      <a:pPr indent="0" lvl="0" marL="0" rtl="0">
                        <a:spcBef>
                          <a:spcPts val="0"/>
                        </a:spcBef>
                        <a:spcAft>
                          <a:spcPts val="0"/>
                        </a:spcAft>
                        <a:buNone/>
                      </a:pPr>
                      <a:r>
                        <a:rPr b="1" lang="en" sz="1800">
                          <a:solidFill>
                            <a:srgbClr val="65AE23"/>
                          </a:solidFill>
                          <a:latin typeface="Times New Roman"/>
                          <a:ea typeface="Times New Roman"/>
                          <a:cs typeface="Times New Roman"/>
                          <a:sym typeface="Times New Roman"/>
                        </a:rPr>
                        <a:t>solved</a:t>
                      </a:r>
                      <a:endParaRPr b="1" sz="1800">
                        <a:solidFill>
                          <a:srgbClr val="65AE23"/>
                        </a:solidFill>
                        <a:latin typeface="Times New Roman"/>
                        <a:ea typeface="Times New Roman"/>
                        <a:cs typeface="Times New Roman"/>
                        <a:sym typeface="Times New Roman"/>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rPr lang="en" sz="1700">
                          <a:latin typeface="Times New Roman"/>
                          <a:ea typeface="Times New Roman"/>
                          <a:cs typeface="Times New Roman"/>
                          <a:sym typeface="Times New Roman"/>
                        </a:rPr>
                        <a:t>After trial and error, the tolerance is suitably estimated to be 0.0045</a:t>
                      </a:r>
                      <a:r>
                        <a:rPr baseline="30000" lang="en" sz="1700">
                          <a:latin typeface="Times New Roman"/>
                          <a:ea typeface="Times New Roman"/>
                          <a:cs typeface="Times New Roman"/>
                          <a:sym typeface="Times New Roman"/>
                        </a:rPr>
                        <a:t>o</a:t>
                      </a:r>
                      <a:r>
                        <a:rPr lang="en" sz="1700">
                          <a:latin typeface="Times New Roman"/>
                          <a:ea typeface="Times New Roman"/>
                          <a:cs typeface="Times New Roman"/>
                          <a:sym typeface="Times New Roman"/>
                        </a:rPr>
                        <a:t> for Indian region</a:t>
                      </a:r>
                      <a:endParaRPr sz="1700">
                        <a:latin typeface="Times New Roman"/>
                        <a:ea typeface="Times New Roman"/>
                        <a:cs typeface="Times New Roman"/>
                        <a:sym typeface="Times New Roman"/>
                      </a:endParaRPr>
                    </a:p>
                  </a:txBody>
                  <a:tcPr marT="91425" marB="91425" marR="91425" marL="91425">
                    <a:lnL cap="flat" cmpd="sng" w="9525">
                      <a:solidFill>
                        <a:srgbClr val="999999"/>
                      </a:solidFill>
                      <a:prstDash val="solid"/>
                      <a:round/>
                      <a:headEnd len="sm" w="sm" type="none"/>
                      <a:tailEnd len="sm" w="sm" type="none"/>
                    </a:lnL>
                  </a:tcPr>
                </a:tc>
              </a:tr>
              <a:tr h="265625">
                <a:tc>
                  <a:txBody>
                    <a:bodyPr>
                      <a:noAutofit/>
                    </a:bodyPr>
                    <a:lstStyle/>
                    <a:p>
                      <a:pPr indent="0" lvl="0" marL="0" rtl="0">
                        <a:spcBef>
                          <a:spcPts val="0"/>
                        </a:spcBef>
                        <a:spcAft>
                          <a:spcPts val="0"/>
                        </a:spcAft>
                        <a:buNone/>
                      </a:pPr>
                      <a:r>
                        <a:rPr lang="en" sz="1800">
                          <a:latin typeface="Times New Roman"/>
                          <a:ea typeface="Times New Roman"/>
                          <a:cs typeface="Times New Roman"/>
                          <a:sym typeface="Times New Roman"/>
                        </a:rPr>
                        <a:t>Incorporating other satellites into the data collection part (Currently only JASON 2 /3)</a:t>
                      </a:r>
                      <a:endParaRPr sz="1800">
                        <a:latin typeface="Times New Roman"/>
                        <a:ea typeface="Times New Roman"/>
                        <a:cs typeface="Times New Roman"/>
                        <a:sym typeface="Times New Roman"/>
                      </a:endParaRPr>
                    </a:p>
                  </a:txBody>
                  <a:tcPr marT="91425" marB="91425" marR="91425" marL="91425">
                    <a:lnR cap="flat" cmpd="sng" w="9525">
                      <a:solidFill>
                        <a:srgbClr val="999999"/>
                      </a:solidFill>
                      <a:prstDash val="solid"/>
                      <a:round/>
                      <a:headEnd len="sm" w="sm" type="none"/>
                      <a:tailEnd len="sm" w="sm" type="none"/>
                    </a:lnR>
                  </a:tcPr>
                </a:tc>
                <a:tc>
                  <a:txBody>
                    <a:bodyPr>
                      <a:noAutofit/>
                    </a:bodyPr>
                    <a:lstStyle/>
                    <a:p>
                      <a:pPr indent="0" lvl="0" marL="0" rtl="0">
                        <a:spcBef>
                          <a:spcPts val="0"/>
                        </a:spcBef>
                        <a:spcAft>
                          <a:spcPts val="0"/>
                        </a:spcAft>
                        <a:buNone/>
                      </a:pPr>
                      <a:r>
                        <a:rPr lang="en" sz="1800">
                          <a:solidFill>
                            <a:srgbClr val="FF0000"/>
                          </a:solidFill>
                          <a:latin typeface="Times New Roman"/>
                          <a:ea typeface="Times New Roman"/>
                          <a:cs typeface="Times New Roman"/>
                          <a:sym typeface="Times New Roman"/>
                        </a:rPr>
                        <a:t>Not solved</a:t>
                      </a:r>
                      <a:endParaRPr sz="18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9525">
                      <a:solidFill>
                        <a:srgbClr val="999999"/>
                      </a:solidFill>
                      <a:prstDash val="solid"/>
                      <a:round/>
                      <a:headEnd len="sm" w="sm" type="none"/>
                      <a:tailEnd len="sm" w="sm" type="none"/>
                    </a:ln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3155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latin typeface="Times New Roman"/>
                <a:ea typeface="Times New Roman"/>
                <a:cs typeface="Times New Roman"/>
                <a:sym typeface="Times New Roman"/>
              </a:rPr>
              <a:t>CONCLUSIONS</a:t>
            </a:r>
            <a:endParaRPr b="1" u="sng">
              <a:latin typeface="Times New Roman"/>
              <a:ea typeface="Times New Roman"/>
              <a:cs typeface="Times New Roman"/>
              <a:sym typeface="Times New Roman"/>
            </a:endParaRPr>
          </a:p>
        </p:txBody>
      </p:sp>
      <p:sp>
        <p:nvSpPr>
          <p:cNvPr id="186" name="Shape 186"/>
          <p:cNvSpPr txBox="1"/>
          <p:nvPr/>
        </p:nvSpPr>
        <p:spPr>
          <a:xfrm>
            <a:off x="403325" y="1071750"/>
            <a:ext cx="8520600" cy="363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55600" lvl="0" marL="457200"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Most of the work that has been automated was earlier being done either manually which is very inconvenient.</a:t>
            </a:r>
            <a:endParaRPr sz="2000">
              <a:solidFill>
                <a:schemeClr val="dk1"/>
              </a:solidFill>
              <a:latin typeface="Times New Roman"/>
              <a:ea typeface="Times New Roman"/>
              <a:cs typeface="Times New Roman"/>
              <a:sym typeface="Times New Roman"/>
            </a:endParaRPr>
          </a:p>
          <a:p>
            <a:pPr indent="-355600" lvl="0" marL="457200"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All the functions have been implemented using open source software.</a:t>
            </a:r>
            <a:endParaRPr sz="2000">
              <a:solidFill>
                <a:schemeClr val="dk1"/>
              </a:solidFill>
              <a:latin typeface="Times New Roman"/>
              <a:ea typeface="Times New Roman"/>
              <a:cs typeface="Times New Roman"/>
              <a:sym typeface="Times New Roman"/>
            </a:endParaRPr>
          </a:p>
          <a:p>
            <a:pPr indent="-355600" lvl="0" marL="457200"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Better interface for the end user - The graphical user interface with map allows better geo-visualisation of the altimetry data. </a:t>
            </a:r>
            <a:endParaRPr sz="1200">
              <a:solidFill>
                <a:schemeClr val="dk1"/>
              </a:solidFill>
              <a:latin typeface="Times New Roman"/>
              <a:ea typeface="Times New Roman"/>
              <a:cs typeface="Times New Roman"/>
              <a:sym typeface="Times New Roman"/>
            </a:endParaRPr>
          </a:p>
          <a:p>
            <a:pPr indent="-355600" lvl="0" marL="457200"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web app would allow effective monitoring of water levels at various locations.</a:t>
            </a:r>
            <a:endParaRPr sz="2000">
              <a:solidFill>
                <a:schemeClr val="dk1"/>
              </a:solidFill>
              <a:latin typeface="Times New Roman"/>
              <a:ea typeface="Times New Roman"/>
              <a:cs typeface="Times New Roman"/>
              <a:sym typeface="Times New Roman"/>
            </a:endParaRPr>
          </a:p>
          <a:p>
            <a:pPr indent="-355600" lvl="0" marL="457200"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Real time plots (at most a few hours delay)  are available at just one click and therefore it is a lot easier to monitor elevation on a frequent basis.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23475" y="56600"/>
            <a:ext cx="4278600" cy="51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600" u="sng">
                <a:latin typeface="Times New Roman"/>
                <a:ea typeface="Times New Roman"/>
                <a:cs typeface="Times New Roman"/>
                <a:sym typeface="Times New Roman"/>
              </a:rPr>
              <a:t>ACKNOWLEDGEMENTS</a:t>
            </a:r>
            <a:endParaRPr b="1" sz="2600" u="sng">
              <a:latin typeface="Times New Roman"/>
              <a:ea typeface="Times New Roman"/>
              <a:cs typeface="Times New Roman"/>
              <a:sym typeface="Times New Roman"/>
            </a:endParaRPr>
          </a:p>
        </p:txBody>
      </p:sp>
      <p:sp>
        <p:nvSpPr>
          <p:cNvPr id="192" name="Shape 192"/>
          <p:cNvSpPr txBox="1"/>
          <p:nvPr/>
        </p:nvSpPr>
        <p:spPr>
          <a:xfrm>
            <a:off x="323475" y="452750"/>
            <a:ext cx="8692500" cy="457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The entire Practice School experience, has been a great learning experience. To all the people who made that possible, we extend our sincere gratitude and appreciation.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Firstly, we thank Dr. Prakash Chauhan, Director of IIRS, Dehradun for giving us this wonderful opportunity and providing us with all the necessary facilities.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We extend our most sincere gratitude to Dr. S.P. Aggarwal, Group Head of Water Resources Department, IIRS, for providing us with the opportunity to work on this project and for his valuable guidance at each and every step throughout.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We are also thankful to Mrs. Shefali Agarwal, Group Head of Geospatial Technology and Outreach Programme, IIRS, for her valuable support.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In addition, we wish to extend our gratitude to our PS Instructor, Dr. Chandra Shekhar, Associate Professor at BITS, Pilani – Pilani Campus, for his guidance, advice and support.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u="sng">
                <a:latin typeface="Times New Roman"/>
                <a:ea typeface="Times New Roman"/>
                <a:cs typeface="Times New Roman"/>
                <a:sym typeface="Times New Roman"/>
              </a:rPr>
              <a:t>ALTIMETRY</a:t>
            </a:r>
            <a:endParaRPr/>
          </a:p>
        </p:txBody>
      </p:sp>
      <p:sp>
        <p:nvSpPr>
          <p:cNvPr id="70" name="Shape 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Altimetry is a technique for measuring elevation. Satellite altimetry measures the time taken by a radar pulse to travel from the satellite antenna to the surface and back to the satellite receiver. Combined with precise satellite location data, altimetry measurements yield water-surface heights.</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 lot of other information can be extracted from altimetry apart from altitude. The magnitude and shape of the echoes (or waveforms) also contain information about the characteristics of the surface which caused the reflection.</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235425"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2600" u="sng">
                <a:latin typeface="Times New Roman"/>
                <a:ea typeface="Times New Roman"/>
                <a:cs typeface="Times New Roman"/>
                <a:sym typeface="Times New Roman"/>
              </a:rPr>
              <a:t>JASON 2/3</a:t>
            </a:r>
            <a:endParaRPr sz="2600"/>
          </a:p>
        </p:txBody>
      </p:sp>
      <p:graphicFrame>
        <p:nvGraphicFramePr>
          <p:cNvPr id="76" name="Shape 76"/>
          <p:cNvGraphicFramePr/>
          <p:nvPr/>
        </p:nvGraphicFramePr>
        <p:xfrm>
          <a:off x="961300" y="678625"/>
          <a:ext cx="3000000" cy="3000000"/>
        </p:xfrm>
        <a:graphic>
          <a:graphicData uri="http://schemas.openxmlformats.org/drawingml/2006/table">
            <a:tbl>
              <a:tblPr>
                <a:noFill/>
                <a:tableStyleId>{1D288A71-1AED-4737-AA7C-71AE268F9BD5}</a:tableStyleId>
              </a:tblPr>
              <a:tblGrid>
                <a:gridCol w="2407125"/>
                <a:gridCol w="2407125"/>
                <a:gridCol w="2407125"/>
              </a:tblGrid>
              <a:tr h="389075">
                <a:tc>
                  <a:txBody>
                    <a:bodyPr>
                      <a:noAutofit/>
                    </a:bodyPr>
                    <a:lstStyle/>
                    <a:p>
                      <a:pPr indent="0" lvl="0" marL="0">
                        <a:spcBef>
                          <a:spcPts val="0"/>
                        </a:spcBef>
                        <a:spcAft>
                          <a:spcPts val="0"/>
                        </a:spcAft>
                        <a:buNone/>
                      </a:pPr>
                      <a:r>
                        <a:rPr b="1" lang="en">
                          <a:latin typeface="Times New Roman"/>
                          <a:ea typeface="Times New Roman"/>
                          <a:cs typeface="Times New Roman"/>
                          <a:sym typeface="Times New Roman"/>
                        </a:rPr>
                        <a:t>Parameters</a:t>
                      </a:r>
                      <a:endParaRPr b="1">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b="1" lang="en">
                          <a:latin typeface="Times New Roman"/>
                          <a:ea typeface="Times New Roman"/>
                          <a:cs typeface="Times New Roman"/>
                          <a:sym typeface="Times New Roman"/>
                        </a:rPr>
                        <a:t>Jason 2</a:t>
                      </a:r>
                      <a:endParaRPr b="1">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b="1" lang="en">
                          <a:latin typeface="Times New Roman"/>
                          <a:ea typeface="Times New Roman"/>
                          <a:cs typeface="Times New Roman"/>
                          <a:sym typeface="Times New Roman"/>
                        </a:rPr>
                        <a:t>Jason 3</a:t>
                      </a:r>
                      <a:endParaRPr b="1">
                        <a:latin typeface="Times New Roman"/>
                        <a:ea typeface="Times New Roman"/>
                        <a:cs typeface="Times New Roman"/>
                        <a:sym typeface="Times New Roman"/>
                      </a:endParaRPr>
                    </a:p>
                  </a:txBody>
                  <a:tcPr marT="91425" marB="91425" marR="91425" marL="91425"/>
                </a:tc>
              </a:tr>
              <a:tr h="389075">
                <a:tc>
                  <a:txBody>
                    <a:bodyPr>
                      <a:noAutofit/>
                    </a:bodyPr>
                    <a:lstStyle/>
                    <a:p>
                      <a:pPr indent="0" lvl="0" marL="0" rtl="0">
                        <a:spcBef>
                          <a:spcPts val="0"/>
                        </a:spcBef>
                        <a:spcAft>
                          <a:spcPts val="0"/>
                        </a:spcAft>
                        <a:buNone/>
                      </a:pPr>
                      <a:r>
                        <a:rPr lang="en">
                          <a:latin typeface="Times New Roman"/>
                          <a:ea typeface="Times New Roman"/>
                          <a:cs typeface="Times New Roman"/>
                          <a:sym typeface="Times New Roman"/>
                        </a:rPr>
                        <a:t>Operator</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rtl="0">
                        <a:spcBef>
                          <a:spcPts val="0"/>
                        </a:spcBef>
                        <a:spcAft>
                          <a:spcPts val="0"/>
                        </a:spcAft>
                        <a:buNone/>
                      </a:pPr>
                      <a:r>
                        <a:rPr lang="en">
                          <a:latin typeface="Times New Roman"/>
                          <a:ea typeface="Times New Roman"/>
                          <a:cs typeface="Times New Roman"/>
                          <a:sym typeface="Times New Roman"/>
                        </a:rPr>
                        <a:t>NASA, CNES</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rtl="0">
                        <a:spcBef>
                          <a:spcPts val="0"/>
                        </a:spcBef>
                        <a:spcAft>
                          <a:spcPts val="0"/>
                        </a:spcAft>
                        <a:buNone/>
                      </a:pPr>
                      <a:r>
                        <a:rPr lang="en">
                          <a:latin typeface="Times New Roman"/>
                          <a:ea typeface="Times New Roman"/>
                          <a:cs typeface="Times New Roman"/>
                          <a:sym typeface="Times New Roman"/>
                        </a:rPr>
                        <a:t>NASA, CNES</a:t>
                      </a:r>
                      <a:endParaRPr>
                        <a:latin typeface="Times New Roman"/>
                        <a:ea typeface="Times New Roman"/>
                        <a:cs typeface="Times New Roman"/>
                        <a:sym typeface="Times New Roman"/>
                      </a:endParaRPr>
                    </a:p>
                  </a:txBody>
                  <a:tcPr marT="91425" marB="91425" marR="91425" marL="91425"/>
                </a:tc>
              </a:tr>
              <a:tr h="439525">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Launch Date</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
                          <a:highlight>
                            <a:srgbClr val="F8F9FA"/>
                          </a:highlight>
                          <a:latin typeface="Times New Roman"/>
                          <a:ea typeface="Times New Roman"/>
                          <a:cs typeface="Times New Roman"/>
                          <a:sym typeface="Times New Roman"/>
                        </a:rPr>
                        <a:t>June 20, 2008</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
                          <a:highlight>
                            <a:srgbClr val="F8F9FA"/>
                          </a:highlight>
                          <a:latin typeface="Times New Roman"/>
                          <a:ea typeface="Times New Roman"/>
                          <a:cs typeface="Times New Roman"/>
                          <a:sym typeface="Times New Roman"/>
                        </a:rPr>
                        <a:t>January 17, 2016</a:t>
                      </a:r>
                      <a:endParaRPr>
                        <a:latin typeface="Times New Roman"/>
                        <a:ea typeface="Times New Roman"/>
                        <a:cs typeface="Times New Roman"/>
                        <a:sym typeface="Times New Roman"/>
                      </a:endParaRPr>
                    </a:p>
                  </a:txBody>
                  <a:tcPr marT="91425" marB="91425" marR="91425" marL="91425"/>
                </a:tc>
              </a:tr>
              <a:tr h="1427950">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Purpose</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rtl="0">
                        <a:spcBef>
                          <a:spcPts val="0"/>
                        </a:spcBef>
                        <a:spcAft>
                          <a:spcPts val="0"/>
                        </a:spcAft>
                        <a:buNone/>
                      </a:pPr>
                      <a:r>
                        <a:rPr lang="en">
                          <a:latin typeface="Times New Roman"/>
                          <a:ea typeface="Times New Roman"/>
                          <a:cs typeface="Times New Roman"/>
                          <a:sym typeface="Times New Roman"/>
                        </a:rPr>
                        <a:t>Ensuring continuity of high quality measurements that Jason 1 provided for ocean science and providing operational products for assimilation and forecasting applications. </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Ensuring continuity of high quality measurements that Jason 2 provided for ocean science and providing operational products for assimilation and forecasting applications. </a:t>
                      </a:r>
                      <a:endParaRPr>
                        <a:latin typeface="Times New Roman"/>
                        <a:ea typeface="Times New Roman"/>
                        <a:cs typeface="Times New Roman"/>
                        <a:sym typeface="Times New Roman"/>
                      </a:endParaRPr>
                    </a:p>
                  </a:txBody>
                  <a:tcPr marT="91425" marB="91425" marR="91425" marL="91425"/>
                </a:tc>
              </a:tr>
              <a:tr h="389075">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Orbit</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Geocentric</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Geocentric</a:t>
                      </a:r>
                      <a:endParaRPr>
                        <a:latin typeface="Times New Roman"/>
                        <a:ea typeface="Times New Roman"/>
                        <a:cs typeface="Times New Roman"/>
                        <a:sym typeface="Times New Roman"/>
                      </a:endParaRPr>
                    </a:p>
                  </a:txBody>
                  <a:tcPr marT="91425" marB="91425" marR="91425" marL="91425"/>
                </a:tc>
              </a:tr>
              <a:tr h="389075">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Orbital period</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
                          <a:highlight>
                            <a:srgbClr val="F8F9FA"/>
                          </a:highlight>
                          <a:latin typeface="Times New Roman"/>
                          <a:ea typeface="Times New Roman"/>
                          <a:cs typeface="Times New Roman"/>
                          <a:sym typeface="Times New Roman"/>
                        </a:rPr>
                        <a:t>112.57 minutes</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
                          <a:highlight>
                            <a:srgbClr val="F8F9FA"/>
                          </a:highlight>
                          <a:latin typeface="Times New Roman"/>
                          <a:ea typeface="Times New Roman"/>
                          <a:cs typeface="Times New Roman"/>
                          <a:sym typeface="Times New Roman"/>
                        </a:rPr>
                        <a:t>112.42 minutes</a:t>
                      </a:r>
                      <a:endParaRPr>
                        <a:latin typeface="Times New Roman"/>
                        <a:ea typeface="Times New Roman"/>
                        <a:cs typeface="Times New Roman"/>
                        <a:sym typeface="Times New Roman"/>
                      </a:endParaRPr>
                    </a:p>
                  </a:txBody>
                  <a:tcPr marT="91425" marB="91425" marR="91425" marL="91425"/>
                </a:tc>
              </a:tr>
              <a:tr h="389075">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Repeativity</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~10 days</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~10 days</a:t>
                      </a:r>
                      <a:endParaRPr>
                        <a:latin typeface="Times New Roman"/>
                        <a:ea typeface="Times New Roman"/>
                        <a:cs typeface="Times New Roman"/>
                        <a:sym typeface="Times New Roman"/>
                      </a:endParaRPr>
                    </a:p>
                  </a:txBody>
                  <a:tcPr marT="91425" marB="91425" marR="91425" marL="91425"/>
                </a:tc>
              </a:tr>
              <a:tr h="392850">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Footprint / Resolution</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
                          <a:latin typeface="Times New Roman"/>
                          <a:ea typeface="Times New Roman"/>
                          <a:cs typeface="Times New Roman"/>
                          <a:sym typeface="Times New Roman"/>
                        </a:rPr>
                        <a:t>~10 km (~500m at 20Hz PRF)</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~10 km (~500m at 20Hz PRF)</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2335700" y="1704425"/>
            <a:ext cx="45903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sz="3600">
                <a:latin typeface="Times New Roman"/>
                <a:ea typeface="Times New Roman"/>
                <a:cs typeface="Times New Roman"/>
                <a:sym typeface="Times New Roman"/>
              </a:rPr>
              <a:t>Objective 1</a:t>
            </a:r>
            <a:endParaRPr b="1" sz="3600">
              <a:latin typeface="Times New Roman"/>
              <a:ea typeface="Times New Roman"/>
              <a:cs typeface="Times New Roman"/>
              <a:sym typeface="Times New Roman"/>
            </a:endParaRPr>
          </a:p>
        </p:txBody>
      </p:sp>
      <p:sp>
        <p:nvSpPr>
          <p:cNvPr id="82" name="Shape 82"/>
          <p:cNvSpPr txBox="1"/>
          <p:nvPr>
            <p:ph idx="1" type="body"/>
          </p:nvPr>
        </p:nvSpPr>
        <p:spPr>
          <a:xfrm>
            <a:off x="370550" y="1888725"/>
            <a:ext cx="8520600" cy="17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ctr">
              <a:spcBef>
                <a:spcPts val="1600"/>
              </a:spcBef>
              <a:spcAft>
                <a:spcPts val="1600"/>
              </a:spcAft>
              <a:buNone/>
            </a:pPr>
            <a:r>
              <a:rPr lang="en" sz="3000">
                <a:solidFill>
                  <a:schemeClr val="dk1"/>
                </a:solidFill>
                <a:latin typeface="Times New Roman"/>
                <a:ea typeface="Times New Roman"/>
                <a:cs typeface="Times New Roman"/>
                <a:sym typeface="Times New Roman"/>
              </a:rPr>
              <a:t>Automation</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353100" y="113750"/>
            <a:ext cx="7685824" cy="4897050"/>
          </a:xfrm>
          <a:prstGeom prst="rect">
            <a:avLst/>
          </a:prstGeom>
          <a:noFill/>
          <a:ln>
            <a:noFill/>
          </a:ln>
        </p:spPr>
      </p:pic>
      <p:sp>
        <p:nvSpPr>
          <p:cNvPr id="88" name="Shape 88"/>
          <p:cNvSpPr txBox="1"/>
          <p:nvPr>
            <p:ph type="title"/>
          </p:nvPr>
        </p:nvSpPr>
        <p:spPr>
          <a:xfrm>
            <a:off x="5137400" y="113750"/>
            <a:ext cx="3784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000" u="sng">
                <a:latin typeface="Times New Roman"/>
                <a:ea typeface="Times New Roman"/>
                <a:cs typeface="Times New Roman"/>
                <a:sym typeface="Times New Roman"/>
              </a:rPr>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FDFD"/>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605975" y="204100"/>
            <a:ext cx="2171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2600" u="sng">
                <a:solidFill>
                  <a:srgbClr val="000000"/>
                </a:solidFill>
                <a:latin typeface="Times New Roman"/>
                <a:ea typeface="Times New Roman"/>
                <a:cs typeface="Times New Roman"/>
                <a:sym typeface="Times New Roman"/>
              </a:rPr>
              <a:t>OUTCOME</a:t>
            </a:r>
            <a:endParaRPr sz="2600">
              <a:solidFill>
                <a:srgbClr val="000000"/>
              </a:solidFill>
            </a:endParaRPr>
          </a:p>
        </p:txBody>
      </p:sp>
      <p:pic>
        <p:nvPicPr>
          <p:cNvPr id="94" name="Shape 94"/>
          <p:cNvPicPr preferRelativeResize="0"/>
          <p:nvPr/>
        </p:nvPicPr>
        <p:blipFill rotWithShape="1">
          <a:blip r:embed="rId3">
            <a:alphaModFix/>
          </a:blip>
          <a:srcRect b="3553" l="16220" r="20711" t="5784"/>
          <a:stretch/>
        </p:blipFill>
        <p:spPr>
          <a:xfrm>
            <a:off x="3248525" y="776800"/>
            <a:ext cx="5764500" cy="3870625"/>
          </a:xfrm>
          <a:prstGeom prst="rect">
            <a:avLst/>
          </a:prstGeom>
          <a:noFill/>
          <a:ln>
            <a:noFill/>
          </a:ln>
        </p:spPr>
      </p:pic>
      <p:sp>
        <p:nvSpPr>
          <p:cNvPr id="95" name="Shape 95"/>
          <p:cNvSpPr txBox="1"/>
          <p:nvPr/>
        </p:nvSpPr>
        <p:spPr>
          <a:xfrm>
            <a:off x="282500" y="823900"/>
            <a:ext cx="3072000" cy="1989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2000">
                <a:latin typeface="Times New Roman"/>
                <a:ea typeface="Times New Roman"/>
                <a:cs typeface="Times New Roman"/>
                <a:sym typeface="Times New Roman"/>
              </a:rPr>
              <a:t>The automation script automatically downloads and saves the altitudes for the locations shown in the map.</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2276850" y="1398400"/>
            <a:ext cx="459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Objective 2</a:t>
            </a:r>
            <a:endParaRPr b="1" sz="3600">
              <a:latin typeface="Times New Roman"/>
              <a:ea typeface="Times New Roman"/>
              <a:cs typeface="Times New Roman"/>
              <a:sym typeface="Times New Roman"/>
            </a:endParaRPr>
          </a:p>
        </p:txBody>
      </p:sp>
      <p:sp>
        <p:nvSpPr>
          <p:cNvPr id="101" name="Shape 101"/>
          <p:cNvSpPr txBox="1"/>
          <p:nvPr>
            <p:ph idx="1" type="body"/>
          </p:nvPr>
        </p:nvSpPr>
        <p:spPr>
          <a:xfrm>
            <a:off x="311700" y="1900875"/>
            <a:ext cx="8520600" cy="17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ctr">
              <a:spcBef>
                <a:spcPts val="1600"/>
              </a:spcBef>
              <a:spcAft>
                <a:spcPts val="1600"/>
              </a:spcAft>
              <a:buNone/>
            </a:pPr>
            <a:r>
              <a:rPr lang="en" sz="3000">
                <a:solidFill>
                  <a:schemeClr val="dk1"/>
                </a:solidFill>
                <a:latin typeface="Times New Roman"/>
                <a:ea typeface="Times New Roman"/>
                <a:cs typeface="Times New Roman"/>
                <a:sym typeface="Times New Roman"/>
              </a:rPr>
              <a:t>Improvement in accuracy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7" name="Shape 107"/>
          <p:cNvPicPr preferRelativeResize="0"/>
          <p:nvPr/>
        </p:nvPicPr>
        <p:blipFill>
          <a:blip r:embed="rId3">
            <a:alphaModFix/>
          </a:blip>
          <a:stretch>
            <a:fillRect/>
          </a:stretch>
        </p:blipFill>
        <p:spPr>
          <a:xfrm>
            <a:off x="0" y="689688"/>
            <a:ext cx="9143999" cy="4453676"/>
          </a:xfrm>
          <a:prstGeom prst="rect">
            <a:avLst/>
          </a:prstGeom>
          <a:noFill/>
          <a:ln>
            <a:noFill/>
          </a:ln>
        </p:spPr>
      </p:pic>
      <p:sp>
        <p:nvSpPr>
          <p:cNvPr id="108" name="Shape 108"/>
          <p:cNvSpPr txBox="1"/>
          <p:nvPr/>
        </p:nvSpPr>
        <p:spPr>
          <a:xfrm>
            <a:off x="0" y="0"/>
            <a:ext cx="9040500" cy="48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400" u="sng">
                <a:solidFill>
                  <a:schemeClr val="dk1"/>
                </a:solidFill>
                <a:latin typeface="Times New Roman"/>
                <a:ea typeface="Times New Roman"/>
                <a:cs typeface="Times New Roman"/>
                <a:sym typeface="Times New Roman"/>
              </a:rPr>
              <a:t>METHODOLOGY </a:t>
            </a:r>
            <a:endParaRPr sz="2400" u="sng"/>
          </a:p>
        </p:txBody>
      </p:sp>
      <p:sp>
        <p:nvSpPr>
          <p:cNvPr id="109" name="Shape 109"/>
          <p:cNvSpPr txBox="1"/>
          <p:nvPr/>
        </p:nvSpPr>
        <p:spPr>
          <a:xfrm>
            <a:off x="3274502" y="300825"/>
            <a:ext cx="2595000" cy="33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Determining offset</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