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9" r:id="rId5"/>
    <p:sldId id="284" r:id="rId6"/>
    <p:sldId id="285" r:id="rId7"/>
    <p:sldId id="270" r:id="rId8"/>
    <p:sldId id="271" r:id="rId9"/>
    <p:sldId id="273" r:id="rId10"/>
    <p:sldId id="274" r:id="rId11"/>
    <p:sldId id="275" r:id="rId12"/>
    <p:sldId id="276" r:id="rId13"/>
    <p:sldId id="278" r:id="rId14"/>
    <p:sldId id="277" r:id="rId15"/>
    <p:sldId id="281"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1D19-7AC9-4D56-8DF9-5EA62100BE9C}"/>
              </a:ext>
            </a:extLst>
          </p:cNvPr>
          <p:cNvSpPr>
            <a:spLocks noGrp="1"/>
          </p:cNvSpPr>
          <p:nvPr>
            <p:ph type="ctrTitle"/>
          </p:nvPr>
        </p:nvSpPr>
        <p:spPr>
          <a:xfrm>
            <a:off x="2589211" y="725865"/>
            <a:ext cx="8808546" cy="2335840"/>
          </a:xfrm>
        </p:spPr>
        <p:txBody>
          <a:bodyPr>
            <a:normAutofit/>
          </a:bodyPr>
          <a:lstStyle/>
          <a:p>
            <a:pPr algn="ctr"/>
            <a:r>
              <a:rPr lang="en-IN" sz="4400" dirty="0">
                <a:solidFill>
                  <a:schemeClr val="bg2">
                    <a:lumMod val="50000"/>
                  </a:schemeClr>
                </a:solidFill>
                <a:latin typeface="Arial Rounded MT Bold" panose="020F0704030504030204" pitchFamily="34" charset="0"/>
                <a:cs typeface="Calibri" panose="020F0502020204030204" pitchFamily="34" charset="0"/>
              </a:rPr>
              <a:t>ANALYSIS &amp; PREDICTION</a:t>
            </a:r>
            <a:br>
              <a:rPr lang="en-IN" sz="4400" dirty="0">
                <a:solidFill>
                  <a:schemeClr val="bg2">
                    <a:lumMod val="50000"/>
                  </a:schemeClr>
                </a:solidFill>
                <a:latin typeface="Arial Rounded MT Bold" panose="020F0704030504030204" pitchFamily="34" charset="0"/>
                <a:cs typeface="Calibri" panose="020F0502020204030204" pitchFamily="34" charset="0"/>
              </a:rPr>
            </a:br>
            <a:r>
              <a:rPr lang="en-IN" sz="4400" dirty="0">
                <a:solidFill>
                  <a:schemeClr val="bg2">
                    <a:lumMod val="50000"/>
                  </a:schemeClr>
                </a:solidFill>
                <a:latin typeface="Arial Rounded MT Bold" panose="020F0704030504030204" pitchFamily="34" charset="0"/>
                <a:cs typeface="Calibri" panose="020F0502020204030204" pitchFamily="34" charset="0"/>
              </a:rPr>
              <a:t>OF</a:t>
            </a:r>
            <a:br>
              <a:rPr lang="en-IN" sz="4400" dirty="0">
                <a:solidFill>
                  <a:schemeClr val="bg2">
                    <a:lumMod val="50000"/>
                  </a:schemeClr>
                </a:solidFill>
                <a:latin typeface="Arial Rounded MT Bold" panose="020F0704030504030204" pitchFamily="34" charset="0"/>
                <a:cs typeface="Calibri" panose="020F0502020204030204" pitchFamily="34" charset="0"/>
              </a:rPr>
            </a:br>
            <a:r>
              <a:rPr lang="en-IN" sz="4400" dirty="0">
                <a:solidFill>
                  <a:schemeClr val="bg2">
                    <a:lumMod val="50000"/>
                  </a:schemeClr>
                </a:solidFill>
                <a:latin typeface="Arial Rounded MT Bold" panose="020F0704030504030204" pitchFamily="34" charset="0"/>
                <a:cs typeface="Calibri" panose="020F0502020204030204" pitchFamily="34" charset="0"/>
              </a:rPr>
              <a:t> CRIME RATE IN CHICAGO</a:t>
            </a:r>
          </a:p>
        </p:txBody>
      </p:sp>
      <p:sp>
        <p:nvSpPr>
          <p:cNvPr id="3" name="Subtitle 2">
            <a:extLst>
              <a:ext uri="{FF2B5EF4-FFF2-40B4-BE49-F238E27FC236}">
                <a16:creationId xmlns:a16="http://schemas.microsoft.com/office/drawing/2014/main" id="{70482DF3-E392-4CAE-B736-A7CF7A12E34A}"/>
              </a:ext>
            </a:extLst>
          </p:cNvPr>
          <p:cNvSpPr>
            <a:spLocks noGrp="1"/>
          </p:cNvSpPr>
          <p:nvPr>
            <p:ph type="subTitle" idx="1"/>
          </p:nvPr>
        </p:nvSpPr>
        <p:spPr>
          <a:xfrm>
            <a:off x="2589211" y="3617882"/>
            <a:ext cx="9297989" cy="2547248"/>
          </a:xfrm>
        </p:spPr>
        <p:txBody>
          <a:bodyPr>
            <a:normAutofit/>
          </a:bodyPr>
          <a:lstStyle/>
          <a:p>
            <a:pPr algn="ctr"/>
            <a:r>
              <a:rPr lang="en-IN" sz="2800" dirty="0">
                <a:solidFill>
                  <a:schemeClr val="tx1"/>
                </a:solidFill>
                <a:latin typeface="Arial Rounded MT Bold" panose="020F0704030504030204" pitchFamily="34" charset="0"/>
              </a:rPr>
              <a:t>SDM GROUP PROJECT</a:t>
            </a:r>
            <a:endParaRPr lang="en-IN" dirty="0">
              <a:solidFill>
                <a:schemeClr val="tx1"/>
              </a:solidFill>
              <a:latin typeface="Arial Rounded MT Bold" panose="020F0704030504030204" pitchFamily="34" charset="0"/>
            </a:endParaRPr>
          </a:p>
          <a:p>
            <a:pPr algn="r"/>
            <a:endParaRPr lang="en-IN" dirty="0">
              <a:solidFill>
                <a:schemeClr val="tx1"/>
              </a:solidFill>
              <a:latin typeface="Arial Rounded MT Bold" panose="020F0704030504030204" pitchFamily="34" charset="0"/>
            </a:endParaRPr>
          </a:p>
          <a:p>
            <a:pPr algn="r"/>
            <a:r>
              <a:rPr lang="en-IN" dirty="0">
                <a:solidFill>
                  <a:schemeClr val="tx1"/>
                </a:solidFill>
                <a:latin typeface="Arial Rounded MT Bold" panose="020F0704030504030204" pitchFamily="34" charset="0"/>
              </a:rPr>
              <a:t>Team Members</a:t>
            </a:r>
          </a:p>
          <a:p>
            <a:pPr algn="r"/>
            <a:r>
              <a:rPr lang="en-IN" dirty="0">
                <a:solidFill>
                  <a:schemeClr val="tx1"/>
                </a:solidFill>
                <a:latin typeface="Arial Rounded MT Bold" panose="020F0704030504030204" pitchFamily="34" charset="0"/>
              </a:rPr>
              <a:t>Prithvi Kocherla (#U50193006)</a:t>
            </a:r>
          </a:p>
          <a:p>
            <a:pPr algn="r"/>
            <a:r>
              <a:rPr lang="en-IN" dirty="0" err="1">
                <a:solidFill>
                  <a:schemeClr val="tx1"/>
                </a:solidFill>
                <a:latin typeface="Arial Rounded MT Bold" panose="020F0704030504030204" pitchFamily="34" charset="0"/>
              </a:rPr>
              <a:t>Ramreddy</a:t>
            </a:r>
            <a:r>
              <a:rPr lang="en-IN" dirty="0">
                <a:solidFill>
                  <a:schemeClr val="tx1"/>
                </a:solidFill>
                <a:latin typeface="Arial Rounded MT Bold" panose="020F0704030504030204" pitchFamily="34" charset="0"/>
              </a:rPr>
              <a:t> </a:t>
            </a:r>
            <a:r>
              <a:rPr lang="en-IN" dirty="0" err="1">
                <a:solidFill>
                  <a:schemeClr val="tx1"/>
                </a:solidFill>
                <a:latin typeface="Arial Rounded MT Bold" panose="020F0704030504030204" pitchFamily="34" charset="0"/>
              </a:rPr>
              <a:t>Duddela</a:t>
            </a:r>
            <a:r>
              <a:rPr lang="en-IN" dirty="0">
                <a:solidFill>
                  <a:schemeClr val="tx1"/>
                </a:solidFill>
                <a:latin typeface="Arial Rounded MT Bold" panose="020F0704030504030204" pitchFamily="34" charset="0"/>
              </a:rPr>
              <a:t> (#U62350397)</a:t>
            </a:r>
          </a:p>
          <a:p>
            <a:pPr algn="r"/>
            <a:r>
              <a:rPr lang="en-IN" dirty="0" err="1">
                <a:solidFill>
                  <a:schemeClr val="tx1"/>
                </a:solidFill>
                <a:latin typeface="Arial Rounded MT Bold" panose="020F0704030504030204" pitchFamily="34" charset="0"/>
              </a:rPr>
              <a:t>Harshavardhan</a:t>
            </a:r>
            <a:r>
              <a:rPr lang="en-IN" dirty="0">
                <a:solidFill>
                  <a:schemeClr val="tx1"/>
                </a:solidFill>
                <a:latin typeface="Arial Rounded MT Bold" panose="020F0704030504030204" pitchFamily="34" charset="0"/>
              </a:rPr>
              <a:t> Reddy </a:t>
            </a:r>
            <a:r>
              <a:rPr lang="en-IN" dirty="0" err="1">
                <a:solidFill>
                  <a:schemeClr val="tx1"/>
                </a:solidFill>
                <a:latin typeface="Arial Rounded MT Bold" panose="020F0704030504030204" pitchFamily="34" charset="0"/>
              </a:rPr>
              <a:t>Perugu</a:t>
            </a:r>
            <a:r>
              <a:rPr lang="en-IN" dirty="0">
                <a:solidFill>
                  <a:schemeClr val="tx1"/>
                </a:solidFill>
                <a:latin typeface="Arial Rounded MT Bold" panose="020F0704030504030204" pitchFamily="34" charset="0"/>
              </a:rPr>
              <a:t> (#U40159362)</a:t>
            </a:r>
          </a:p>
          <a:p>
            <a:pPr algn="r"/>
            <a:endParaRPr lang="en-IN" dirty="0">
              <a:solidFill>
                <a:schemeClr val="tx1"/>
              </a:solidFill>
              <a:latin typeface="Arial Rounded MT Bold" panose="020F0704030504030204" pitchFamily="34" charset="0"/>
            </a:endParaRPr>
          </a:p>
          <a:p>
            <a:pPr algn="r"/>
            <a:endParaRPr lang="en-IN" dirty="0">
              <a:solidFill>
                <a:schemeClr val="tx1"/>
              </a:solidFill>
              <a:latin typeface="Arial Rounded MT Bold" panose="020F0704030504030204" pitchFamily="34" charset="0"/>
            </a:endParaRPr>
          </a:p>
        </p:txBody>
      </p:sp>
      <p:pic>
        <p:nvPicPr>
          <p:cNvPr id="4" name="Picture 3" descr="A picture containing clipart&#10;&#10;Description generated with very high confidence">
            <a:extLst>
              <a:ext uri="{FF2B5EF4-FFF2-40B4-BE49-F238E27FC236}">
                <a16:creationId xmlns:a16="http://schemas.microsoft.com/office/drawing/2014/main" id="{179D160E-FE6E-491B-B360-849BC7FE599D}"/>
              </a:ext>
            </a:extLst>
          </p:cNvPr>
          <p:cNvPicPr>
            <a:picLocks noChangeAspect="1"/>
          </p:cNvPicPr>
          <p:nvPr/>
        </p:nvPicPr>
        <p:blipFill>
          <a:blip r:embed="rId2"/>
          <a:stretch>
            <a:fillRect/>
          </a:stretch>
        </p:blipFill>
        <p:spPr>
          <a:xfrm>
            <a:off x="684207" y="482977"/>
            <a:ext cx="1905004" cy="485776"/>
          </a:xfrm>
          <a:prstGeom prst="rect">
            <a:avLst/>
          </a:prstGeom>
        </p:spPr>
      </p:pic>
    </p:spTree>
    <p:extLst>
      <p:ext uri="{BB962C8B-B14F-4D97-AF65-F5344CB8AC3E}">
        <p14:creationId xmlns:p14="http://schemas.microsoft.com/office/powerpoint/2010/main" val="414992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5303520"/>
            <a:ext cx="3988849" cy="773430"/>
          </a:xfrm>
        </p:spPr>
        <p:txBody>
          <a:bodyPr>
            <a:normAutofit fontScale="92500" lnSpcReduction="20000"/>
          </a:bodyPr>
          <a:lstStyle/>
          <a:p>
            <a:pPr>
              <a:lnSpc>
                <a:spcPct val="150000"/>
              </a:lnSpc>
            </a:pPr>
            <a:r>
              <a:rPr lang="en-IN" dirty="0">
                <a:latin typeface="Arial Rounded MT Bold" panose="020F0704030504030204" pitchFamily="34" charset="0"/>
              </a:rPr>
              <a:t>Crime Records grouped by District colour coding</a:t>
            </a:r>
            <a:endParaRPr lang="en-IN" sz="1400" dirty="0">
              <a:solidFill>
                <a:schemeClr val="tx1"/>
              </a:solidFill>
              <a:latin typeface="Arial Rounded MT Bold" panose="020F0704030504030204" pitchFamily="34" charset="0"/>
            </a:endParaRP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5" y="624110"/>
            <a:ext cx="8911687" cy="1280890"/>
          </a:xfrm>
        </p:spPr>
        <p:txBody>
          <a:bodyPr>
            <a:normAutofit/>
          </a:bodyPr>
          <a:lstStyle/>
          <a:p>
            <a:r>
              <a:rPr lang="en-IN" dirty="0">
                <a:latin typeface="Arial Rounded MT Bold" panose="020F0704030504030204" pitchFamily="34" charset="0"/>
              </a:rPr>
              <a:t>DATA VISUALIZATION (Contd..)</a:t>
            </a:r>
            <a:endParaRPr lang="en-IN" dirty="0"/>
          </a:p>
        </p:txBody>
      </p:sp>
      <p:sp>
        <p:nvSpPr>
          <p:cNvPr id="58" name="Content Placeholder 2">
            <a:extLst>
              <a:ext uri="{FF2B5EF4-FFF2-40B4-BE49-F238E27FC236}">
                <a16:creationId xmlns:a16="http://schemas.microsoft.com/office/drawing/2014/main" id="{665AAFD3-5B24-4D8D-B85F-81D64C7BF330}"/>
              </a:ext>
            </a:extLst>
          </p:cNvPr>
          <p:cNvSpPr txBox="1">
            <a:spLocks/>
          </p:cNvSpPr>
          <p:nvPr/>
        </p:nvSpPr>
        <p:spPr>
          <a:xfrm>
            <a:off x="6969760" y="5303520"/>
            <a:ext cx="4534852" cy="77343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IN" dirty="0">
                <a:latin typeface="Arial Rounded MT Bold" panose="020F0704030504030204" pitchFamily="34" charset="0"/>
              </a:rPr>
              <a:t>Plot showing all Crime Records distinguished by Arrest column = 1. </a:t>
            </a:r>
            <a:endParaRPr lang="en-IN" sz="1400" dirty="0">
              <a:solidFill>
                <a:schemeClr val="tx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43AF10AE-C4F5-46A7-BD21-579806703700}"/>
              </a:ext>
            </a:extLst>
          </p:cNvPr>
          <p:cNvPicPr/>
          <p:nvPr/>
        </p:nvPicPr>
        <p:blipFill>
          <a:blip r:embed="rId2"/>
          <a:stretch>
            <a:fillRect/>
          </a:stretch>
        </p:blipFill>
        <p:spPr>
          <a:xfrm>
            <a:off x="2592925" y="1366485"/>
            <a:ext cx="3988849" cy="3794796"/>
          </a:xfrm>
          <a:prstGeom prst="rect">
            <a:avLst/>
          </a:prstGeom>
        </p:spPr>
      </p:pic>
      <p:pic>
        <p:nvPicPr>
          <p:cNvPr id="9" name="Picture 8">
            <a:extLst>
              <a:ext uri="{FF2B5EF4-FFF2-40B4-BE49-F238E27FC236}">
                <a16:creationId xmlns:a16="http://schemas.microsoft.com/office/drawing/2014/main" id="{A02D389B-77C6-48E4-A66C-8909F09209DF}"/>
              </a:ext>
            </a:extLst>
          </p:cNvPr>
          <p:cNvPicPr/>
          <p:nvPr/>
        </p:nvPicPr>
        <p:blipFill>
          <a:blip r:embed="rId3"/>
          <a:stretch>
            <a:fillRect/>
          </a:stretch>
        </p:blipFill>
        <p:spPr>
          <a:xfrm>
            <a:off x="6969760" y="1260158"/>
            <a:ext cx="4534852" cy="3901123"/>
          </a:xfrm>
          <a:prstGeom prst="rect">
            <a:avLst/>
          </a:prstGeom>
        </p:spPr>
      </p:pic>
      <p:sp>
        <p:nvSpPr>
          <p:cNvPr id="10" name="Title 8">
            <a:extLst>
              <a:ext uri="{FF2B5EF4-FFF2-40B4-BE49-F238E27FC236}">
                <a16:creationId xmlns:a16="http://schemas.microsoft.com/office/drawing/2014/main" id="{96E17B1A-7C8E-4F90-9541-B8D022E2A96F}"/>
              </a:ext>
            </a:extLst>
          </p:cNvPr>
          <p:cNvSpPr txBox="1">
            <a:spLocks/>
          </p:cNvSpPr>
          <p:nvPr/>
        </p:nvSpPr>
        <p:spPr>
          <a:xfrm>
            <a:off x="2592925" y="61971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latin typeface="Arial Rounded MT Bold" panose="020F0704030504030204" pitchFamily="34" charset="0"/>
              </a:rPr>
              <a:t>DATA VISUALIZATION (Contd..)</a:t>
            </a:r>
            <a:endParaRPr lang="en-IN" dirty="0"/>
          </a:p>
        </p:txBody>
      </p:sp>
      <p:pic>
        <p:nvPicPr>
          <p:cNvPr id="11" name="Picture 10" descr="A picture containing clipart&#10;&#10;Description generated with very high confidence">
            <a:extLst>
              <a:ext uri="{FF2B5EF4-FFF2-40B4-BE49-F238E27FC236}">
                <a16:creationId xmlns:a16="http://schemas.microsoft.com/office/drawing/2014/main" id="{074BD526-36E0-4DFF-BAAD-3C1F1DC891C5}"/>
              </a:ext>
            </a:extLst>
          </p:cNvPr>
          <p:cNvPicPr>
            <a:picLocks noChangeAspect="1"/>
          </p:cNvPicPr>
          <p:nvPr/>
        </p:nvPicPr>
        <p:blipFill>
          <a:blip r:embed="rId4"/>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237391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5303520"/>
            <a:ext cx="3988849" cy="773430"/>
          </a:xfrm>
        </p:spPr>
        <p:txBody>
          <a:bodyPr>
            <a:normAutofit fontScale="92500" lnSpcReduction="20000"/>
          </a:bodyPr>
          <a:lstStyle/>
          <a:p>
            <a:pPr>
              <a:lnSpc>
                <a:spcPct val="150000"/>
              </a:lnSpc>
            </a:pPr>
            <a:r>
              <a:rPr lang="en-IN" dirty="0">
                <a:latin typeface="Arial Rounded MT Bold" panose="020F0704030504030204" pitchFamily="34" charset="0"/>
              </a:rPr>
              <a:t>Plot showing Crime Records in District 1</a:t>
            </a:r>
            <a:endParaRPr lang="en-IN" sz="1400" dirty="0">
              <a:solidFill>
                <a:schemeClr val="tx1"/>
              </a:solidFill>
              <a:latin typeface="Arial Rounded MT Bold" panose="020F0704030504030204" pitchFamily="34" charset="0"/>
            </a:endParaRP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5" y="624110"/>
            <a:ext cx="8911687" cy="1280890"/>
          </a:xfrm>
        </p:spPr>
        <p:txBody>
          <a:bodyPr>
            <a:normAutofit/>
          </a:bodyPr>
          <a:lstStyle/>
          <a:p>
            <a:r>
              <a:rPr lang="en-IN" dirty="0">
                <a:latin typeface="Arial Rounded MT Bold" panose="020F0704030504030204" pitchFamily="34" charset="0"/>
              </a:rPr>
              <a:t>DATA VISUALIZATION (Contd..)</a:t>
            </a:r>
            <a:endParaRPr lang="en-IN" dirty="0"/>
          </a:p>
        </p:txBody>
      </p:sp>
      <p:sp>
        <p:nvSpPr>
          <p:cNvPr id="58" name="Content Placeholder 2">
            <a:extLst>
              <a:ext uri="{FF2B5EF4-FFF2-40B4-BE49-F238E27FC236}">
                <a16:creationId xmlns:a16="http://schemas.microsoft.com/office/drawing/2014/main" id="{665AAFD3-5B24-4D8D-B85F-81D64C7BF330}"/>
              </a:ext>
            </a:extLst>
          </p:cNvPr>
          <p:cNvSpPr txBox="1">
            <a:spLocks/>
          </p:cNvSpPr>
          <p:nvPr/>
        </p:nvSpPr>
        <p:spPr>
          <a:xfrm>
            <a:off x="6969760" y="5303520"/>
            <a:ext cx="3988849" cy="77343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IN" dirty="0">
                <a:latin typeface="Arial Rounded MT Bold" panose="020F0704030504030204" pitchFamily="34" charset="0"/>
              </a:rPr>
              <a:t>Bar plot showing the count of crimes by Year with District 1</a:t>
            </a:r>
            <a:endParaRPr lang="en-IN" sz="1400" dirty="0">
              <a:solidFill>
                <a:schemeClr val="tx1"/>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950F2FA5-C8D3-41F6-BCA3-BF4F377E3E4B}"/>
              </a:ext>
            </a:extLst>
          </p:cNvPr>
          <p:cNvPicPr/>
          <p:nvPr/>
        </p:nvPicPr>
        <p:blipFill>
          <a:blip r:embed="rId2"/>
          <a:stretch>
            <a:fillRect/>
          </a:stretch>
        </p:blipFill>
        <p:spPr>
          <a:xfrm>
            <a:off x="2592925" y="1260158"/>
            <a:ext cx="3988849" cy="3816667"/>
          </a:xfrm>
          <a:prstGeom prst="rect">
            <a:avLst/>
          </a:prstGeom>
        </p:spPr>
      </p:pic>
      <p:pic>
        <p:nvPicPr>
          <p:cNvPr id="11" name="Picture 10">
            <a:extLst>
              <a:ext uri="{FF2B5EF4-FFF2-40B4-BE49-F238E27FC236}">
                <a16:creationId xmlns:a16="http://schemas.microsoft.com/office/drawing/2014/main" id="{9D70796C-F865-49B4-9791-1204E9099B87}"/>
              </a:ext>
            </a:extLst>
          </p:cNvPr>
          <p:cNvPicPr/>
          <p:nvPr/>
        </p:nvPicPr>
        <p:blipFill>
          <a:blip r:embed="rId3"/>
          <a:stretch>
            <a:fillRect/>
          </a:stretch>
        </p:blipFill>
        <p:spPr>
          <a:xfrm>
            <a:off x="6969760" y="1260158"/>
            <a:ext cx="4534852" cy="3816667"/>
          </a:xfrm>
          <a:prstGeom prst="rect">
            <a:avLst/>
          </a:prstGeom>
        </p:spPr>
      </p:pic>
      <p:pic>
        <p:nvPicPr>
          <p:cNvPr id="12" name="Picture 11" descr="A picture containing clipart&#10;&#10;Description generated with very high confidence">
            <a:extLst>
              <a:ext uri="{FF2B5EF4-FFF2-40B4-BE49-F238E27FC236}">
                <a16:creationId xmlns:a16="http://schemas.microsoft.com/office/drawing/2014/main" id="{8DFD97A2-2298-40DA-991B-D8D74C74BCB9}"/>
              </a:ext>
            </a:extLst>
          </p:cNvPr>
          <p:cNvPicPr>
            <a:picLocks noChangeAspect="1"/>
          </p:cNvPicPr>
          <p:nvPr/>
        </p:nvPicPr>
        <p:blipFill>
          <a:blip r:embed="rId4"/>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352366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5303520"/>
            <a:ext cx="3988849" cy="773430"/>
          </a:xfrm>
        </p:spPr>
        <p:txBody>
          <a:bodyPr>
            <a:normAutofit fontScale="92500" lnSpcReduction="20000"/>
          </a:bodyPr>
          <a:lstStyle/>
          <a:p>
            <a:pPr>
              <a:lnSpc>
                <a:spcPct val="150000"/>
              </a:lnSpc>
            </a:pPr>
            <a:r>
              <a:rPr lang="en-IN" dirty="0">
                <a:latin typeface="Arial Rounded MT Bold" panose="020F0704030504030204" pitchFamily="34" charset="0"/>
              </a:rPr>
              <a:t>Plot showing Crime Records in District 25</a:t>
            </a:r>
            <a:endParaRPr lang="en-IN" sz="1400" dirty="0">
              <a:solidFill>
                <a:schemeClr val="tx1"/>
              </a:solidFill>
              <a:latin typeface="Arial Rounded MT Bold" panose="020F0704030504030204" pitchFamily="34" charset="0"/>
            </a:endParaRP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5" y="624110"/>
            <a:ext cx="8911687" cy="1280890"/>
          </a:xfrm>
        </p:spPr>
        <p:txBody>
          <a:bodyPr>
            <a:normAutofit/>
          </a:bodyPr>
          <a:lstStyle/>
          <a:p>
            <a:r>
              <a:rPr lang="en-IN" dirty="0">
                <a:latin typeface="Arial Rounded MT Bold" panose="020F0704030504030204" pitchFamily="34" charset="0"/>
              </a:rPr>
              <a:t>DATA VISUALIZATION (Contd..)</a:t>
            </a:r>
            <a:endParaRPr lang="en-IN" dirty="0"/>
          </a:p>
        </p:txBody>
      </p:sp>
      <p:sp>
        <p:nvSpPr>
          <p:cNvPr id="58" name="Content Placeholder 2">
            <a:extLst>
              <a:ext uri="{FF2B5EF4-FFF2-40B4-BE49-F238E27FC236}">
                <a16:creationId xmlns:a16="http://schemas.microsoft.com/office/drawing/2014/main" id="{665AAFD3-5B24-4D8D-B85F-81D64C7BF330}"/>
              </a:ext>
            </a:extLst>
          </p:cNvPr>
          <p:cNvSpPr txBox="1">
            <a:spLocks/>
          </p:cNvSpPr>
          <p:nvPr/>
        </p:nvSpPr>
        <p:spPr>
          <a:xfrm>
            <a:off x="6969760" y="5303520"/>
            <a:ext cx="3988849" cy="77343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IN" dirty="0">
                <a:latin typeface="Arial Rounded MT Bold" panose="020F0704030504030204" pitchFamily="34" charset="0"/>
              </a:rPr>
              <a:t>Bar plot showing the count of crimes by Year with District 25</a:t>
            </a:r>
            <a:endParaRPr lang="en-IN" sz="1400" dirty="0">
              <a:solidFill>
                <a:schemeClr val="tx1"/>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21CB1DB-E06B-404C-94BE-12CBF0A227F1}"/>
              </a:ext>
            </a:extLst>
          </p:cNvPr>
          <p:cNvPicPr/>
          <p:nvPr/>
        </p:nvPicPr>
        <p:blipFill>
          <a:blip r:embed="rId2"/>
          <a:stretch>
            <a:fillRect/>
          </a:stretch>
        </p:blipFill>
        <p:spPr>
          <a:xfrm>
            <a:off x="2592925" y="1260158"/>
            <a:ext cx="3988849" cy="3816667"/>
          </a:xfrm>
          <a:prstGeom prst="rect">
            <a:avLst/>
          </a:prstGeom>
        </p:spPr>
      </p:pic>
      <p:pic>
        <p:nvPicPr>
          <p:cNvPr id="9" name="Picture 8">
            <a:extLst>
              <a:ext uri="{FF2B5EF4-FFF2-40B4-BE49-F238E27FC236}">
                <a16:creationId xmlns:a16="http://schemas.microsoft.com/office/drawing/2014/main" id="{075E924F-6120-4F4C-B613-C3A1E0ABA340}"/>
              </a:ext>
            </a:extLst>
          </p:cNvPr>
          <p:cNvPicPr/>
          <p:nvPr/>
        </p:nvPicPr>
        <p:blipFill>
          <a:blip r:embed="rId3"/>
          <a:stretch>
            <a:fillRect/>
          </a:stretch>
        </p:blipFill>
        <p:spPr>
          <a:xfrm>
            <a:off x="7067550" y="1260158"/>
            <a:ext cx="4437062" cy="3816667"/>
          </a:xfrm>
          <a:prstGeom prst="rect">
            <a:avLst/>
          </a:prstGeom>
        </p:spPr>
      </p:pic>
      <p:pic>
        <p:nvPicPr>
          <p:cNvPr id="12" name="Picture 11" descr="A picture containing clipart&#10;&#10;Description generated with very high confidence">
            <a:extLst>
              <a:ext uri="{FF2B5EF4-FFF2-40B4-BE49-F238E27FC236}">
                <a16:creationId xmlns:a16="http://schemas.microsoft.com/office/drawing/2014/main" id="{39D8F3C7-1C0B-439D-9A57-58736A889E36}"/>
              </a:ext>
            </a:extLst>
          </p:cNvPr>
          <p:cNvPicPr>
            <a:picLocks noChangeAspect="1"/>
          </p:cNvPicPr>
          <p:nvPr/>
        </p:nvPicPr>
        <p:blipFill>
          <a:blip r:embed="rId4"/>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35353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421475" y="1617568"/>
            <a:ext cx="3988849" cy="4561442"/>
          </a:xfrm>
        </p:spPr>
        <p:txBody>
          <a:bodyPr>
            <a:normAutofit/>
          </a:bodyPr>
          <a:lstStyle/>
          <a:p>
            <a:pPr>
              <a:lnSpc>
                <a:spcPct val="150000"/>
              </a:lnSpc>
            </a:pPr>
            <a:r>
              <a:rPr lang="en-IN" dirty="0">
                <a:solidFill>
                  <a:schemeClr val="tx1"/>
                </a:solidFill>
                <a:latin typeface="Arial Rounded MT Bold" panose="020F0704030504030204" pitchFamily="34" charset="0"/>
              </a:rPr>
              <a:t>Plot showing the count of crime records vs the time part in a day.</a:t>
            </a:r>
          </a:p>
          <a:p>
            <a:r>
              <a:rPr lang="en-IN" dirty="0">
                <a:solidFill>
                  <a:schemeClr val="tx1"/>
                </a:solidFill>
                <a:latin typeface="Arial Rounded MT Bold" panose="020F0704030504030204" pitchFamily="34" charset="0"/>
              </a:rPr>
              <a:t>Here values on X-axis imply,</a:t>
            </a:r>
          </a:p>
          <a:p>
            <a:pPr marL="0" indent="0">
              <a:buNone/>
            </a:pPr>
            <a:r>
              <a:rPr lang="en-IN" dirty="0">
                <a:solidFill>
                  <a:schemeClr val="tx1"/>
                </a:solidFill>
                <a:latin typeface="Arial Rounded MT Bold" panose="020F0704030504030204" pitchFamily="34" charset="0"/>
              </a:rPr>
              <a:t>	00-06: 12AM to 6AM</a:t>
            </a:r>
          </a:p>
          <a:p>
            <a:pPr marL="0" indent="0">
              <a:buNone/>
            </a:pPr>
            <a:r>
              <a:rPr lang="en-IN" dirty="0">
                <a:solidFill>
                  <a:schemeClr val="tx1"/>
                </a:solidFill>
                <a:latin typeface="Arial Rounded MT Bold" panose="020F0704030504030204" pitchFamily="34" charset="0"/>
              </a:rPr>
              <a:t>	06-12: 6AM to Noon</a:t>
            </a:r>
          </a:p>
          <a:p>
            <a:pPr marL="0" indent="0">
              <a:buNone/>
            </a:pPr>
            <a:r>
              <a:rPr lang="en-IN" dirty="0">
                <a:solidFill>
                  <a:schemeClr val="tx1"/>
                </a:solidFill>
                <a:latin typeface="Arial Rounded MT Bold" panose="020F0704030504030204" pitchFamily="34" charset="0"/>
              </a:rPr>
              <a:t>	12-18: Noon to 6PM</a:t>
            </a:r>
          </a:p>
          <a:p>
            <a:pPr marL="0" indent="0">
              <a:buNone/>
            </a:pPr>
            <a:r>
              <a:rPr lang="en-IN" dirty="0">
                <a:solidFill>
                  <a:schemeClr val="tx1"/>
                </a:solidFill>
                <a:latin typeface="Arial Rounded MT Bold" panose="020F0704030504030204" pitchFamily="34" charset="0"/>
              </a:rPr>
              <a:t>	18-00: 6PM to 12PM</a:t>
            </a:r>
          </a:p>
          <a:p>
            <a:pPr marL="0" indent="0">
              <a:buNone/>
            </a:pPr>
            <a:r>
              <a:rPr lang="en-IN" dirty="0">
                <a:solidFill>
                  <a:schemeClr val="tx1"/>
                </a:solidFill>
                <a:latin typeface="Arial Rounded MT Bold" panose="020F0704030504030204" pitchFamily="34" charset="0"/>
              </a:rPr>
              <a:t>	Interestingly it is observed 	that most of the crimes 	happen around time 6AM to 	12PM.</a:t>
            </a:r>
          </a:p>
          <a:p>
            <a:pPr marL="0" indent="0">
              <a:buNone/>
            </a:pPr>
            <a:endParaRPr lang="en-IN" dirty="0">
              <a:solidFill>
                <a:schemeClr val="tx1"/>
              </a:solidFill>
              <a:latin typeface="Arial Rounded MT Bold" panose="020F0704030504030204" pitchFamily="34" charset="0"/>
            </a:endParaRP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5" y="624110"/>
            <a:ext cx="8911687" cy="1280890"/>
          </a:xfrm>
        </p:spPr>
        <p:txBody>
          <a:bodyPr>
            <a:normAutofit/>
          </a:bodyPr>
          <a:lstStyle/>
          <a:p>
            <a:r>
              <a:rPr lang="en-IN" dirty="0">
                <a:latin typeface="Arial Rounded MT Bold" panose="020F0704030504030204" pitchFamily="34" charset="0"/>
              </a:rPr>
              <a:t>DATA VISUALIZATION (Contd..)</a:t>
            </a:r>
            <a:endParaRPr lang="en-IN" dirty="0"/>
          </a:p>
        </p:txBody>
      </p:sp>
      <p:pic>
        <p:nvPicPr>
          <p:cNvPr id="12" name="Picture 11" descr="A picture containing clipart&#10;&#10;Description generated with very high confidence">
            <a:extLst>
              <a:ext uri="{FF2B5EF4-FFF2-40B4-BE49-F238E27FC236}">
                <a16:creationId xmlns:a16="http://schemas.microsoft.com/office/drawing/2014/main" id="{39D8F3C7-1C0B-439D-9A57-58736A889E36}"/>
              </a:ext>
            </a:extLst>
          </p:cNvPr>
          <p:cNvPicPr>
            <a:picLocks noChangeAspect="1"/>
          </p:cNvPicPr>
          <p:nvPr/>
        </p:nvPicPr>
        <p:blipFill>
          <a:blip r:embed="rId2"/>
          <a:stretch>
            <a:fillRect/>
          </a:stretch>
        </p:blipFill>
        <p:spPr>
          <a:xfrm>
            <a:off x="9599609" y="262382"/>
            <a:ext cx="1905004" cy="485776"/>
          </a:xfrm>
          <a:prstGeom prst="rect">
            <a:avLst/>
          </a:prstGeom>
        </p:spPr>
      </p:pic>
      <p:pic>
        <p:nvPicPr>
          <p:cNvPr id="10" name="Picture 9">
            <a:extLst>
              <a:ext uri="{FF2B5EF4-FFF2-40B4-BE49-F238E27FC236}">
                <a16:creationId xmlns:a16="http://schemas.microsoft.com/office/drawing/2014/main" id="{14DE1EE2-F3AD-4441-B04B-130D0FBF96FC}"/>
              </a:ext>
            </a:extLst>
          </p:cNvPr>
          <p:cNvPicPr/>
          <p:nvPr/>
        </p:nvPicPr>
        <p:blipFill>
          <a:blip r:embed="rId3"/>
          <a:stretch>
            <a:fillRect/>
          </a:stretch>
        </p:blipFill>
        <p:spPr>
          <a:xfrm>
            <a:off x="6410325" y="1690465"/>
            <a:ext cx="5094288" cy="4488545"/>
          </a:xfrm>
          <a:prstGeom prst="rect">
            <a:avLst/>
          </a:prstGeom>
        </p:spPr>
      </p:pic>
    </p:spTree>
    <p:extLst>
      <p:ext uri="{BB962C8B-B14F-4D97-AF65-F5344CB8AC3E}">
        <p14:creationId xmlns:p14="http://schemas.microsoft.com/office/powerpoint/2010/main" val="411515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5303520"/>
            <a:ext cx="8827549" cy="640080"/>
          </a:xfrm>
        </p:spPr>
        <p:txBody>
          <a:bodyPr>
            <a:normAutofit/>
          </a:bodyPr>
          <a:lstStyle/>
          <a:p>
            <a:pPr>
              <a:lnSpc>
                <a:spcPct val="150000"/>
              </a:lnSpc>
            </a:pPr>
            <a:r>
              <a:rPr lang="en-IN" dirty="0">
                <a:latin typeface="Arial Rounded MT Bold" panose="020F0704030504030204" pitchFamily="34" charset="0"/>
              </a:rPr>
              <a:t>Plot showing the count of Crime Records vs different Crime Types</a:t>
            </a:r>
            <a:endParaRPr lang="en-IN" sz="1400" dirty="0">
              <a:solidFill>
                <a:schemeClr val="tx1"/>
              </a:solidFill>
              <a:latin typeface="Arial Rounded MT Bold" panose="020F0704030504030204" pitchFamily="34" charset="0"/>
            </a:endParaRP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5" y="624110"/>
            <a:ext cx="8911687" cy="1280890"/>
          </a:xfrm>
        </p:spPr>
        <p:txBody>
          <a:bodyPr>
            <a:normAutofit/>
          </a:bodyPr>
          <a:lstStyle/>
          <a:p>
            <a:r>
              <a:rPr lang="en-IN" dirty="0">
                <a:latin typeface="Arial Rounded MT Bold" panose="020F0704030504030204" pitchFamily="34" charset="0"/>
              </a:rPr>
              <a:t>DATA VISUALIZATION (Contd..)</a:t>
            </a:r>
            <a:endParaRPr lang="en-IN" dirty="0"/>
          </a:p>
        </p:txBody>
      </p:sp>
      <p:pic>
        <p:nvPicPr>
          <p:cNvPr id="11" name="Picture 10">
            <a:extLst>
              <a:ext uri="{FF2B5EF4-FFF2-40B4-BE49-F238E27FC236}">
                <a16:creationId xmlns:a16="http://schemas.microsoft.com/office/drawing/2014/main" id="{9AB345F9-491B-4D94-B0BE-952AC2693576}"/>
              </a:ext>
            </a:extLst>
          </p:cNvPr>
          <p:cNvPicPr/>
          <p:nvPr/>
        </p:nvPicPr>
        <p:blipFill>
          <a:blip r:embed="rId2"/>
          <a:stretch>
            <a:fillRect/>
          </a:stretch>
        </p:blipFill>
        <p:spPr>
          <a:xfrm>
            <a:off x="2592925" y="1260158"/>
            <a:ext cx="8988205" cy="3692843"/>
          </a:xfrm>
          <a:prstGeom prst="rect">
            <a:avLst/>
          </a:prstGeom>
        </p:spPr>
      </p:pic>
      <p:pic>
        <p:nvPicPr>
          <p:cNvPr id="12" name="Picture 11" descr="A picture containing clipart&#10;&#10;Description generated with very high confidence">
            <a:extLst>
              <a:ext uri="{FF2B5EF4-FFF2-40B4-BE49-F238E27FC236}">
                <a16:creationId xmlns:a16="http://schemas.microsoft.com/office/drawing/2014/main" id="{9BFB522E-43C2-47D9-830E-6F0F70445C43}"/>
              </a:ext>
            </a:extLst>
          </p:cNvPr>
          <p:cNvPicPr>
            <a:picLocks noChangeAspect="1"/>
          </p:cNvPicPr>
          <p:nvPr/>
        </p:nvPicPr>
        <p:blipFill>
          <a:blip r:embed="rId3"/>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341706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1419226"/>
            <a:ext cx="6217699" cy="4933950"/>
          </a:xfrm>
        </p:spPr>
        <p:txBody>
          <a:bodyPr>
            <a:normAutofit fontScale="92500" lnSpcReduction="20000"/>
          </a:bodyPr>
          <a:lstStyle/>
          <a:p>
            <a:pPr algn="just">
              <a:lnSpc>
                <a:spcPct val="150000"/>
              </a:lnSpc>
            </a:pPr>
            <a:r>
              <a:rPr lang="en-IN" dirty="0">
                <a:latin typeface="Arial Rounded MT Bold" panose="020F0704030504030204" pitchFamily="34" charset="0"/>
              </a:rPr>
              <a:t>From the records present, a separate Data Frame has been loaded that contain Year, District, Count.</a:t>
            </a:r>
          </a:p>
          <a:p>
            <a:pPr algn="just">
              <a:lnSpc>
                <a:spcPct val="150000"/>
              </a:lnSpc>
            </a:pPr>
            <a:r>
              <a:rPr lang="en-IN" dirty="0">
                <a:latin typeface="Arial Rounded MT Bold" panose="020F0704030504030204" pitchFamily="34" charset="0"/>
              </a:rPr>
              <a:t>Linear Regression:</a:t>
            </a:r>
          </a:p>
          <a:p>
            <a:pPr marL="0" indent="0" algn="just">
              <a:lnSpc>
                <a:spcPct val="150000"/>
              </a:lnSpc>
              <a:buNone/>
            </a:pPr>
            <a:r>
              <a:rPr lang="en-IN" dirty="0">
                <a:latin typeface="Arial Rounded MT Bold" panose="020F0704030504030204" pitchFamily="34" charset="0"/>
              </a:rPr>
              <a:t>	- R^2 value obtained is around 0.27, this is due to  	points not in a linear trend.</a:t>
            </a:r>
            <a:endParaRPr lang="en-IN" sz="1400" dirty="0">
              <a:solidFill>
                <a:schemeClr val="tx1"/>
              </a:solidFill>
              <a:latin typeface="Arial Rounded MT Bold" panose="020F0704030504030204" pitchFamily="34" charset="0"/>
            </a:endParaRPr>
          </a:p>
          <a:p>
            <a:pPr marL="0" indent="0" algn="just">
              <a:lnSpc>
                <a:spcPct val="150000"/>
              </a:lnSpc>
              <a:buNone/>
            </a:pPr>
            <a:r>
              <a:rPr lang="en-IN" dirty="0">
                <a:latin typeface="Arial Rounded MT Bold" panose="020F0704030504030204" pitchFamily="34" charset="0"/>
              </a:rPr>
              <a:t>	- Hence, we converted the count to Log values to 	obtain a linear model.</a:t>
            </a:r>
          </a:p>
          <a:p>
            <a:pPr marL="0" indent="0" algn="just">
              <a:lnSpc>
                <a:spcPct val="150000"/>
              </a:lnSpc>
              <a:buNone/>
            </a:pPr>
            <a:r>
              <a:rPr lang="en-IN" dirty="0">
                <a:latin typeface="Arial Rounded MT Bold" panose="020F0704030504030204" pitchFamily="34" charset="0"/>
              </a:rPr>
              <a:t>	-Through Exponential approach, it was observed that 	the R^2 value has been increased slightly relative to 	former approach.</a:t>
            </a:r>
          </a:p>
          <a:p>
            <a:pPr marL="0" indent="0" algn="just">
              <a:lnSpc>
                <a:spcPct val="150000"/>
              </a:lnSpc>
              <a:buNone/>
            </a:pPr>
            <a:r>
              <a:rPr lang="en-IN" dirty="0">
                <a:latin typeface="Arial Rounded MT Bold" panose="020F0704030504030204" pitchFamily="34" charset="0"/>
              </a:rPr>
              <a:t>	- From this, prediction has been done on count for 	the year 2017.</a:t>
            </a: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6" y="624110"/>
            <a:ext cx="5989099" cy="795115"/>
          </a:xfrm>
        </p:spPr>
        <p:txBody>
          <a:bodyPr>
            <a:normAutofit/>
          </a:bodyPr>
          <a:lstStyle/>
          <a:p>
            <a:r>
              <a:rPr lang="en-IN" dirty="0">
                <a:latin typeface="Arial Rounded MT Bold" panose="020F0704030504030204" pitchFamily="34" charset="0"/>
              </a:rPr>
              <a:t>ANALYSIS:</a:t>
            </a:r>
            <a:endParaRPr lang="en-IN" dirty="0"/>
          </a:p>
        </p:txBody>
      </p:sp>
      <p:pic>
        <p:nvPicPr>
          <p:cNvPr id="12" name="Picture 11" descr="A picture containing clipart&#10;&#10;Description generated with very high confidence">
            <a:extLst>
              <a:ext uri="{FF2B5EF4-FFF2-40B4-BE49-F238E27FC236}">
                <a16:creationId xmlns:a16="http://schemas.microsoft.com/office/drawing/2014/main" id="{9BFB522E-43C2-47D9-830E-6F0F70445C43}"/>
              </a:ext>
            </a:extLst>
          </p:cNvPr>
          <p:cNvPicPr>
            <a:picLocks noChangeAspect="1"/>
          </p:cNvPicPr>
          <p:nvPr/>
        </p:nvPicPr>
        <p:blipFill>
          <a:blip r:embed="rId2"/>
          <a:stretch>
            <a:fillRect/>
          </a:stretch>
        </p:blipFill>
        <p:spPr>
          <a:xfrm>
            <a:off x="9599609" y="262382"/>
            <a:ext cx="1905004" cy="485776"/>
          </a:xfrm>
          <a:prstGeom prst="rect">
            <a:avLst/>
          </a:prstGeom>
        </p:spPr>
      </p:pic>
      <p:pic>
        <p:nvPicPr>
          <p:cNvPr id="2" name="Picture 1">
            <a:extLst>
              <a:ext uri="{FF2B5EF4-FFF2-40B4-BE49-F238E27FC236}">
                <a16:creationId xmlns:a16="http://schemas.microsoft.com/office/drawing/2014/main" id="{8BDBF77D-7D1E-4C44-BEA2-6CA45AF67C6E}"/>
              </a:ext>
            </a:extLst>
          </p:cNvPr>
          <p:cNvPicPr>
            <a:picLocks noChangeAspect="1"/>
          </p:cNvPicPr>
          <p:nvPr/>
        </p:nvPicPr>
        <p:blipFill>
          <a:blip r:embed="rId3"/>
          <a:stretch>
            <a:fillRect/>
          </a:stretch>
        </p:blipFill>
        <p:spPr>
          <a:xfrm>
            <a:off x="8885238" y="1419225"/>
            <a:ext cx="2619375" cy="2990850"/>
          </a:xfrm>
          <a:prstGeom prst="rect">
            <a:avLst/>
          </a:prstGeom>
        </p:spPr>
      </p:pic>
    </p:spTree>
    <p:extLst>
      <p:ext uri="{BB962C8B-B14F-4D97-AF65-F5344CB8AC3E}">
        <p14:creationId xmlns:p14="http://schemas.microsoft.com/office/powerpoint/2010/main" val="217397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1419225"/>
            <a:ext cx="8151273" cy="4814665"/>
          </a:xfrm>
        </p:spPr>
        <p:txBody>
          <a:bodyPr>
            <a:normAutofit fontScale="92500" lnSpcReduction="10000"/>
          </a:bodyPr>
          <a:lstStyle/>
          <a:p>
            <a:pPr algn="just">
              <a:lnSpc>
                <a:spcPct val="150000"/>
              </a:lnSpc>
            </a:pPr>
            <a:r>
              <a:rPr lang="en-IN" dirty="0">
                <a:latin typeface="Arial Rounded MT Bold" panose="020F0704030504030204" pitchFamily="34" charset="0"/>
              </a:rPr>
              <a:t>From the predicted count values of year 2017, it is observed that there is decline in crime rate in comparison to previous values of a certain district. </a:t>
            </a:r>
          </a:p>
          <a:p>
            <a:pPr algn="just">
              <a:lnSpc>
                <a:spcPct val="150000"/>
              </a:lnSpc>
            </a:pPr>
            <a:r>
              <a:rPr lang="en-IN" dirty="0">
                <a:latin typeface="Arial Rounded MT Bold" panose="020F0704030504030204" pitchFamily="34" charset="0"/>
              </a:rPr>
              <a:t>Yet, in the output results we saw an increment by 23% rate in District 18.</a:t>
            </a:r>
          </a:p>
          <a:p>
            <a:pPr algn="just">
              <a:lnSpc>
                <a:spcPct val="150000"/>
              </a:lnSpc>
            </a:pPr>
            <a:r>
              <a:rPr lang="en-IN" dirty="0">
                <a:latin typeface="Arial Rounded MT Bold" panose="020F0704030504030204" pitchFamily="34" charset="0"/>
              </a:rPr>
              <a:t>Hence, using these values it could be apt to allocate law enforcement resources that helps in their management.</a:t>
            </a:r>
          </a:p>
          <a:p>
            <a:pPr algn="just">
              <a:lnSpc>
                <a:spcPct val="150000"/>
              </a:lnSpc>
            </a:pPr>
            <a:r>
              <a:rPr lang="en-IN" dirty="0">
                <a:latin typeface="Arial Rounded MT Bold" panose="020F0704030504030204" pitchFamily="34" charset="0"/>
              </a:rPr>
              <a:t>We initially thought of focussing on major crime type by district wise and based on it predicting the next possible occurrence.</a:t>
            </a:r>
          </a:p>
          <a:p>
            <a:pPr marL="0" indent="0" algn="just">
              <a:lnSpc>
                <a:spcPct val="150000"/>
              </a:lnSpc>
              <a:buNone/>
            </a:pPr>
            <a:r>
              <a:rPr lang="en-IN" dirty="0">
                <a:latin typeface="Arial Rounded MT Bold" panose="020F0704030504030204" pitchFamily="34" charset="0"/>
              </a:rPr>
              <a:t>	- But as per data constraints and limited regression models that are 	known presently to us, we could not make it. </a:t>
            </a:r>
          </a:p>
          <a:p>
            <a:pPr marL="0" indent="0" algn="just">
              <a:lnSpc>
                <a:spcPct val="150000"/>
              </a:lnSpc>
              <a:buNone/>
            </a:pPr>
            <a:r>
              <a:rPr lang="en-IN" dirty="0">
                <a:latin typeface="Arial Rounded MT Bold" panose="020F0704030504030204" pitchFamily="34" charset="0"/>
              </a:rPr>
              <a:t>	- Our analysis could have made more impact with that approach.</a:t>
            </a: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6" y="624110"/>
            <a:ext cx="5989099" cy="795115"/>
          </a:xfrm>
        </p:spPr>
        <p:txBody>
          <a:bodyPr>
            <a:normAutofit/>
          </a:bodyPr>
          <a:lstStyle/>
          <a:p>
            <a:r>
              <a:rPr lang="en-IN" dirty="0">
                <a:latin typeface="Arial Rounded MT Bold" panose="020F0704030504030204" pitchFamily="34" charset="0"/>
              </a:rPr>
              <a:t>INFERENCE:</a:t>
            </a:r>
            <a:endParaRPr lang="en-IN" dirty="0"/>
          </a:p>
        </p:txBody>
      </p:sp>
      <p:pic>
        <p:nvPicPr>
          <p:cNvPr id="12" name="Picture 11" descr="A picture containing clipart&#10;&#10;Description generated with very high confidence">
            <a:extLst>
              <a:ext uri="{FF2B5EF4-FFF2-40B4-BE49-F238E27FC236}">
                <a16:creationId xmlns:a16="http://schemas.microsoft.com/office/drawing/2014/main" id="{9BFB522E-43C2-47D9-830E-6F0F70445C43}"/>
              </a:ext>
            </a:extLst>
          </p:cNvPr>
          <p:cNvPicPr>
            <a:picLocks noChangeAspect="1"/>
          </p:cNvPicPr>
          <p:nvPr/>
        </p:nvPicPr>
        <p:blipFill>
          <a:blip r:embed="rId2"/>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380755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3301475" y="2538635"/>
            <a:ext cx="7518925" cy="1919065"/>
          </a:xfrm>
        </p:spPr>
        <p:txBody>
          <a:bodyPr>
            <a:normAutofit/>
          </a:bodyPr>
          <a:lstStyle/>
          <a:p>
            <a:r>
              <a:rPr lang="en-IN" sz="8000" dirty="0">
                <a:latin typeface="Arial Rounded MT Bold" panose="020F0704030504030204" pitchFamily="34" charset="0"/>
              </a:rPr>
              <a:t>THANK YOU!</a:t>
            </a:r>
            <a:endParaRPr lang="en-IN" sz="8000" dirty="0"/>
          </a:p>
        </p:txBody>
      </p:sp>
      <p:pic>
        <p:nvPicPr>
          <p:cNvPr id="12" name="Picture 11" descr="A picture containing clipart&#10;&#10;Description generated with very high confidence">
            <a:extLst>
              <a:ext uri="{FF2B5EF4-FFF2-40B4-BE49-F238E27FC236}">
                <a16:creationId xmlns:a16="http://schemas.microsoft.com/office/drawing/2014/main" id="{9BFB522E-43C2-47D9-830E-6F0F70445C43}"/>
              </a:ext>
            </a:extLst>
          </p:cNvPr>
          <p:cNvPicPr>
            <a:picLocks noChangeAspect="1"/>
          </p:cNvPicPr>
          <p:nvPr/>
        </p:nvPicPr>
        <p:blipFill>
          <a:blip r:embed="rId2"/>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184700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15C-FBFA-429C-97D3-9C252BE3D74B}"/>
              </a:ext>
            </a:extLst>
          </p:cNvPr>
          <p:cNvSpPr>
            <a:spLocks noGrp="1"/>
          </p:cNvSpPr>
          <p:nvPr>
            <p:ph type="title"/>
          </p:nvPr>
        </p:nvSpPr>
        <p:spPr>
          <a:xfrm>
            <a:off x="2592926" y="785865"/>
            <a:ext cx="4326348" cy="950165"/>
          </a:xfrm>
        </p:spPr>
        <p:txBody>
          <a:bodyPr>
            <a:normAutofit/>
          </a:bodyPr>
          <a:lstStyle/>
          <a:p>
            <a:r>
              <a:rPr lang="en-IN" dirty="0">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1904215"/>
            <a:ext cx="8446549" cy="3896510"/>
          </a:xfrm>
        </p:spPr>
        <p:txBody>
          <a:bodyPr>
            <a:normAutofit fontScale="92500" lnSpcReduction="10000"/>
          </a:bodyPr>
          <a:lstStyle/>
          <a:p>
            <a:pPr algn="just">
              <a:lnSpc>
                <a:spcPct val="150000"/>
              </a:lnSpc>
            </a:pPr>
            <a:r>
              <a:rPr lang="en-US" dirty="0">
                <a:solidFill>
                  <a:schemeClr val="tx1"/>
                </a:solidFill>
                <a:latin typeface="Arial Rounded MT Bold" panose="020F0704030504030204" pitchFamily="34" charset="0"/>
              </a:rPr>
              <a:t>Crime is ubiquitous and lot of innocent people are falling victims to crimes around the world every single year.</a:t>
            </a:r>
            <a:endParaRPr lang="en-IN" dirty="0">
              <a:solidFill>
                <a:schemeClr val="tx1"/>
              </a:solidFill>
              <a:latin typeface="Arial Rounded MT Bold" panose="020F0704030504030204" pitchFamily="34" charset="0"/>
            </a:endParaRPr>
          </a:p>
          <a:p>
            <a:pPr algn="just">
              <a:lnSpc>
                <a:spcPct val="150000"/>
              </a:lnSpc>
            </a:pPr>
            <a:r>
              <a:rPr lang="en-IN" dirty="0">
                <a:solidFill>
                  <a:schemeClr val="tx1"/>
                </a:solidFill>
                <a:latin typeface="Arial Rounded MT Bold" panose="020F0704030504030204" pitchFamily="34" charset="0"/>
              </a:rPr>
              <a:t>All of the reported crimes are being recorded and their details are available.</a:t>
            </a:r>
          </a:p>
          <a:p>
            <a:pPr algn="just">
              <a:lnSpc>
                <a:spcPct val="150000"/>
              </a:lnSpc>
            </a:pPr>
            <a:r>
              <a:rPr lang="en-IN" dirty="0">
                <a:solidFill>
                  <a:schemeClr val="tx1"/>
                </a:solidFill>
                <a:latin typeface="Arial Rounded MT Bold" panose="020F0704030504030204" pitchFamily="34" charset="0"/>
              </a:rPr>
              <a:t>On the other hand, software technology is transcending to new levels. </a:t>
            </a:r>
          </a:p>
          <a:p>
            <a:pPr algn="just">
              <a:lnSpc>
                <a:spcPct val="150000"/>
              </a:lnSpc>
            </a:pPr>
            <a:r>
              <a:rPr lang="en-IN" dirty="0">
                <a:solidFill>
                  <a:schemeClr val="tx1"/>
                </a:solidFill>
                <a:latin typeface="Arial Rounded MT Bold" panose="020F0704030504030204" pitchFamily="34" charset="0"/>
              </a:rPr>
              <a:t>Hence, we thought of integrating it with the theoretical concepts of Statistics to find value in the available data.</a:t>
            </a:r>
          </a:p>
          <a:p>
            <a:pPr algn="just">
              <a:lnSpc>
                <a:spcPct val="150000"/>
              </a:lnSpc>
            </a:pPr>
            <a:r>
              <a:rPr lang="en-IN" dirty="0">
                <a:solidFill>
                  <a:schemeClr val="tx1"/>
                </a:solidFill>
                <a:latin typeface="Arial Rounded MT Bold" panose="020F0704030504030204" pitchFamily="34" charset="0"/>
              </a:rPr>
              <a:t>This integration can lead us in a direction which enables to analyse and predict future scenarios.</a:t>
            </a:r>
          </a:p>
        </p:txBody>
      </p:sp>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3"/>
          <a:stretch>
            <a:fillRect/>
          </a:stretch>
        </p:blipFill>
        <p:spPr>
          <a:xfrm>
            <a:off x="9718245" y="300089"/>
            <a:ext cx="1905004" cy="485776"/>
          </a:xfrm>
          <a:prstGeom prst="rect">
            <a:avLst/>
          </a:prstGeom>
        </p:spPr>
      </p:pic>
    </p:spTree>
    <p:extLst>
      <p:ext uri="{BB962C8B-B14F-4D97-AF65-F5344CB8AC3E}">
        <p14:creationId xmlns:p14="http://schemas.microsoft.com/office/powerpoint/2010/main" val="26794704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7" y="878634"/>
            <a:ext cx="8408154" cy="752203"/>
          </a:xfrm>
        </p:spPr>
        <p:txBody>
          <a:bodyPr/>
          <a:lstStyle/>
          <a:p>
            <a:r>
              <a:rPr lang="en-IN" dirty="0">
                <a:latin typeface="Arial Rounded MT Bold" panose="020F0704030504030204" pitchFamily="34" charset="0"/>
              </a:rPr>
              <a:t>IMPORTANCE OF ANALYSIS:</a:t>
            </a:r>
            <a:endParaRPr lang="en-IN" dirty="0"/>
          </a:p>
        </p:txBody>
      </p:sp>
      <p:sp>
        <p:nvSpPr>
          <p:cNvPr id="10" name="Content Placeholder 2">
            <a:extLst>
              <a:ext uri="{FF2B5EF4-FFF2-40B4-BE49-F238E27FC236}">
                <a16:creationId xmlns:a16="http://schemas.microsoft.com/office/drawing/2014/main" id="{462CC009-A5B3-4B73-8470-69FD0616CC3C}"/>
              </a:ext>
            </a:extLst>
          </p:cNvPr>
          <p:cNvSpPr>
            <a:spLocks noGrp="1"/>
          </p:cNvSpPr>
          <p:nvPr>
            <p:ph idx="1"/>
          </p:nvPr>
        </p:nvSpPr>
        <p:spPr>
          <a:xfrm>
            <a:off x="2592927" y="1961338"/>
            <a:ext cx="8408154" cy="4144187"/>
          </a:xfrm>
        </p:spPr>
        <p:txBody>
          <a:bodyPr>
            <a:normAutofit/>
          </a:bodyPr>
          <a:lstStyle/>
          <a:p>
            <a:pPr algn="just">
              <a:lnSpc>
                <a:spcPct val="150000"/>
              </a:lnSpc>
            </a:pPr>
            <a:r>
              <a:rPr lang="en-IN" dirty="0">
                <a:solidFill>
                  <a:schemeClr val="tx1"/>
                </a:solidFill>
                <a:latin typeface="Arial Rounded MT Bold" panose="020F0704030504030204" pitchFamily="34" charset="0"/>
              </a:rPr>
              <a:t>In the contemporary world, crime is raising at an alarming rate due to easy access to illegal arms, drugs etc. facilitated by advancements in technology.</a:t>
            </a:r>
          </a:p>
          <a:p>
            <a:pPr algn="just">
              <a:lnSpc>
                <a:spcPct val="150000"/>
              </a:lnSpc>
            </a:pPr>
            <a:r>
              <a:rPr lang="en-IN" dirty="0">
                <a:solidFill>
                  <a:schemeClr val="tx1"/>
                </a:solidFill>
                <a:latin typeface="Arial Rounded MT Bold" panose="020F0704030504030204" pitchFamily="34" charset="0"/>
              </a:rPr>
              <a:t>This imposes a need</a:t>
            </a:r>
            <a:r>
              <a:rPr lang="en-US" dirty="0">
                <a:solidFill>
                  <a:schemeClr val="tx1"/>
                </a:solidFill>
                <a:latin typeface="Arial Rounded MT Bold" panose="020F0704030504030204" pitchFamily="34" charset="0"/>
              </a:rPr>
              <a:t> for identifying and analyzing patterns and trends in crime and disorder</a:t>
            </a:r>
            <a:r>
              <a:rPr lang="en-IN" dirty="0">
                <a:solidFill>
                  <a:schemeClr val="tx1"/>
                </a:solidFill>
                <a:latin typeface="Arial Rounded MT Bold" panose="020F0704030504030204" pitchFamily="34" charset="0"/>
              </a:rPr>
              <a:t> that can occur in a region, by which they can either be prevented or handled effectively.</a:t>
            </a:r>
          </a:p>
          <a:p>
            <a:pPr algn="just">
              <a:lnSpc>
                <a:spcPct val="150000"/>
              </a:lnSpc>
            </a:pPr>
            <a:r>
              <a:rPr lang="en-IN" dirty="0">
                <a:solidFill>
                  <a:schemeClr val="tx1"/>
                </a:solidFill>
                <a:latin typeface="Arial Rounded MT Bold" panose="020F0704030504030204" pitchFamily="34" charset="0"/>
              </a:rPr>
              <a:t>This estimation helps the respective law enforcement departments to efficiently deploy and manage resources as required and in turn formulating new crime prevention strategies.</a:t>
            </a:r>
          </a:p>
        </p:txBody>
      </p:sp>
    </p:spTree>
    <p:extLst>
      <p:ext uri="{BB962C8B-B14F-4D97-AF65-F5344CB8AC3E}">
        <p14:creationId xmlns:p14="http://schemas.microsoft.com/office/powerpoint/2010/main" val="21909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t Could Happen to You poster.jpg">
            <a:extLst>
              <a:ext uri="{FF2B5EF4-FFF2-40B4-BE49-F238E27FC236}">
                <a16:creationId xmlns:a16="http://schemas.microsoft.com/office/drawing/2014/main" id="{8F9D57CE-F069-45F3-8912-A3105884A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5642" y="3314699"/>
            <a:ext cx="2870633" cy="3476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3"/>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099713" y="669125"/>
            <a:ext cx="8408154" cy="752203"/>
          </a:xfrm>
        </p:spPr>
        <p:txBody>
          <a:bodyPr/>
          <a:lstStyle/>
          <a:p>
            <a:r>
              <a:rPr lang="en-IN" dirty="0">
                <a:latin typeface="Arial Rounded MT Bold" panose="020F0704030504030204" pitchFamily="34" charset="0"/>
              </a:rPr>
              <a:t>WHY DO WE CARE:</a:t>
            </a:r>
            <a:endParaRPr lang="en-IN" dirty="0"/>
          </a:p>
        </p:txBody>
      </p:sp>
      <p:sp>
        <p:nvSpPr>
          <p:cNvPr id="10" name="Content Placeholder 2">
            <a:extLst>
              <a:ext uri="{FF2B5EF4-FFF2-40B4-BE49-F238E27FC236}">
                <a16:creationId xmlns:a16="http://schemas.microsoft.com/office/drawing/2014/main" id="{462CC009-A5B3-4B73-8470-69FD0616CC3C}"/>
              </a:ext>
            </a:extLst>
          </p:cNvPr>
          <p:cNvSpPr>
            <a:spLocks noGrp="1"/>
          </p:cNvSpPr>
          <p:nvPr>
            <p:ph idx="1"/>
          </p:nvPr>
        </p:nvSpPr>
        <p:spPr>
          <a:xfrm>
            <a:off x="2099713" y="1415379"/>
            <a:ext cx="7499896" cy="3857351"/>
          </a:xfrm>
        </p:spPr>
        <p:txBody>
          <a:bodyPr>
            <a:normAutofit lnSpcReduction="10000"/>
          </a:bodyPr>
          <a:lstStyle/>
          <a:p>
            <a:pPr algn="just"/>
            <a:r>
              <a:rPr lang="en-IN" dirty="0">
                <a:solidFill>
                  <a:schemeClr val="tx1"/>
                </a:solidFill>
                <a:latin typeface="Arial Rounded MT Bold" panose="020F0704030504030204" pitchFamily="34" charset="0"/>
              </a:rPr>
              <a:t>It is a bigger problem than it seems to be</a:t>
            </a:r>
          </a:p>
          <a:p>
            <a:pPr algn="just"/>
            <a:r>
              <a:rPr lang="en-IN" dirty="0">
                <a:solidFill>
                  <a:schemeClr val="tx1"/>
                </a:solidFill>
                <a:latin typeface="Arial Rounded MT Bold" panose="020F0704030504030204" pitchFamily="34" charset="0"/>
              </a:rPr>
              <a:t>In USA alone, 20.1 violent crime victimizations per 1,000 people have been reported according to the Bureau of Justice Statistics’ (BJS) National Crime Victimization Survey (NCVS) in 2014</a:t>
            </a:r>
          </a:p>
          <a:p>
            <a:pPr marL="0" indent="0" algn="just">
              <a:buNone/>
            </a:pPr>
            <a:endParaRPr lang="en-IN" sz="600" dirty="0">
              <a:solidFill>
                <a:schemeClr val="tx1"/>
              </a:solidFill>
              <a:latin typeface="Arial Rounded MT Bold" panose="020F0704030504030204" pitchFamily="34" charset="0"/>
            </a:endParaRPr>
          </a:p>
          <a:p>
            <a:pPr algn="just">
              <a:spcBef>
                <a:spcPts val="0"/>
              </a:spcBef>
            </a:pPr>
            <a:r>
              <a:rPr lang="en-IN" dirty="0">
                <a:solidFill>
                  <a:schemeClr val="tx1"/>
                </a:solidFill>
                <a:latin typeface="Arial Rounded MT Bold" panose="020F0704030504030204" pitchFamily="34" charset="0"/>
              </a:rPr>
              <a:t>Above stats do not account for unreported criminal activities </a:t>
            </a:r>
          </a:p>
          <a:p>
            <a:pPr marL="0" indent="0" algn="just">
              <a:spcBef>
                <a:spcPts val="0"/>
              </a:spcBef>
              <a:buNone/>
            </a:pPr>
            <a:r>
              <a:rPr lang="en-IN" dirty="0">
                <a:solidFill>
                  <a:schemeClr val="tx1"/>
                </a:solidFill>
                <a:latin typeface="Arial Rounded MT Bold" panose="020F0704030504030204" pitchFamily="34" charset="0"/>
              </a:rPr>
              <a:t>      which makes it more serious</a:t>
            </a:r>
          </a:p>
          <a:p>
            <a:pPr algn="just"/>
            <a:endParaRPr lang="en-IN" sz="600" dirty="0">
              <a:solidFill>
                <a:schemeClr val="tx1"/>
              </a:solidFill>
              <a:latin typeface="Arial Rounded MT Bold" panose="020F0704030504030204" pitchFamily="34" charset="0"/>
            </a:endParaRPr>
          </a:p>
          <a:p>
            <a:pPr algn="just">
              <a:spcBef>
                <a:spcPts val="0"/>
              </a:spcBef>
            </a:pPr>
            <a:r>
              <a:rPr lang="en-IN" dirty="0">
                <a:solidFill>
                  <a:schemeClr val="tx1"/>
                </a:solidFill>
                <a:latin typeface="Arial Rounded MT Bold" panose="020F0704030504030204" pitchFamily="34" charset="0"/>
              </a:rPr>
              <a:t>Approximately 60% of the reported incidents have occurred </a:t>
            </a:r>
          </a:p>
          <a:p>
            <a:pPr marL="0" indent="0" algn="just">
              <a:spcBef>
                <a:spcPts val="0"/>
              </a:spcBef>
              <a:buNone/>
            </a:pPr>
            <a:r>
              <a:rPr lang="en-IN" dirty="0">
                <a:solidFill>
                  <a:schemeClr val="tx1"/>
                </a:solidFill>
                <a:latin typeface="Arial Rounded MT Bold" panose="020F0704030504030204" pitchFamily="34" charset="0"/>
              </a:rPr>
              <a:t>      in major cities</a:t>
            </a:r>
          </a:p>
          <a:p>
            <a:pPr algn="just"/>
            <a:endParaRPr lang="en-IN" sz="600" dirty="0">
              <a:solidFill>
                <a:schemeClr val="tx1"/>
              </a:solidFill>
              <a:latin typeface="Arial Rounded MT Bold" panose="020F0704030504030204" pitchFamily="34" charset="0"/>
            </a:endParaRPr>
          </a:p>
          <a:p>
            <a:pPr algn="just">
              <a:spcBef>
                <a:spcPts val="0"/>
              </a:spcBef>
            </a:pPr>
            <a:r>
              <a:rPr lang="en-IN" dirty="0">
                <a:solidFill>
                  <a:schemeClr val="tx1"/>
                </a:solidFill>
                <a:latin typeface="Arial Rounded MT Bold" panose="020F0704030504030204" pitchFamily="34" charset="0"/>
              </a:rPr>
              <a:t>This made us focus on Crime reports data of one such</a:t>
            </a:r>
          </a:p>
          <a:p>
            <a:pPr marL="0" indent="0" algn="just">
              <a:spcBef>
                <a:spcPts val="0"/>
              </a:spcBef>
              <a:buNone/>
            </a:pPr>
            <a:r>
              <a:rPr lang="en-IN" dirty="0">
                <a:solidFill>
                  <a:schemeClr val="tx1"/>
                </a:solidFill>
                <a:latin typeface="Arial Rounded MT Bold" panose="020F0704030504030204" pitchFamily="34" charset="0"/>
              </a:rPr>
              <a:t>      city i.e. Chicago, IL, USA where the crime rate </a:t>
            </a:r>
          </a:p>
          <a:p>
            <a:pPr marL="0" indent="0" algn="just">
              <a:spcBef>
                <a:spcPts val="0"/>
              </a:spcBef>
              <a:buNone/>
            </a:pPr>
            <a:r>
              <a:rPr lang="en-IN" dirty="0">
                <a:solidFill>
                  <a:schemeClr val="tx1"/>
                </a:solidFill>
                <a:latin typeface="Arial Rounded MT Bold" panose="020F0704030504030204" pitchFamily="34" charset="0"/>
              </a:rPr>
              <a:t>      has been quite high over the past few years</a:t>
            </a:r>
          </a:p>
        </p:txBody>
      </p:sp>
      <p:sp>
        <p:nvSpPr>
          <p:cNvPr id="9" name="Title 8">
            <a:extLst>
              <a:ext uri="{FF2B5EF4-FFF2-40B4-BE49-F238E27FC236}">
                <a16:creationId xmlns:a16="http://schemas.microsoft.com/office/drawing/2014/main" id="{168C54D4-69F4-47A8-8B53-CDB6C8E4234B}"/>
              </a:ext>
            </a:extLst>
          </p:cNvPr>
          <p:cNvSpPr txBox="1">
            <a:spLocks/>
          </p:cNvSpPr>
          <p:nvPr/>
        </p:nvSpPr>
        <p:spPr>
          <a:xfrm>
            <a:off x="2099713" y="5436672"/>
            <a:ext cx="8408154" cy="75220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Arial Rounded MT Bold" panose="020F0704030504030204" pitchFamily="34" charset="0"/>
              </a:rPr>
              <a:t>WHY SHOULD OTHERS CARE:</a:t>
            </a:r>
            <a:endParaRPr lang="en-IN" dirty="0"/>
          </a:p>
        </p:txBody>
      </p:sp>
    </p:spTree>
    <p:extLst>
      <p:ext uri="{BB962C8B-B14F-4D97-AF65-F5344CB8AC3E}">
        <p14:creationId xmlns:p14="http://schemas.microsoft.com/office/powerpoint/2010/main" val="290408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7" y="878634"/>
            <a:ext cx="8408154" cy="752203"/>
          </a:xfrm>
        </p:spPr>
        <p:txBody>
          <a:bodyPr/>
          <a:lstStyle/>
          <a:p>
            <a:r>
              <a:rPr lang="en-IN" dirty="0">
                <a:latin typeface="Arial Rounded MT Bold" panose="020F0704030504030204" pitchFamily="34" charset="0"/>
              </a:rPr>
              <a:t>WHAT OTHERS HAVE STUDIED:</a:t>
            </a:r>
            <a:endParaRPr lang="en-IN" dirty="0"/>
          </a:p>
        </p:txBody>
      </p:sp>
      <p:sp>
        <p:nvSpPr>
          <p:cNvPr id="10" name="Content Placeholder 2">
            <a:extLst>
              <a:ext uri="{FF2B5EF4-FFF2-40B4-BE49-F238E27FC236}">
                <a16:creationId xmlns:a16="http://schemas.microsoft.com/office/drawing/2014/main" id="{462CC009-A5B3-4B73-8470-69FD0616CC3C}"/>
              </a:ext>
            </a:extLst>
          </p:cNvPr>
          <p:cNvSpPr>
            <a:spLocks noGrp="1"/>
          </p:cNvSpPr>
          <p:nvPr>
            <p:ph idx="1"/>
          </p:nvPr>
        </p:nvSpPr>
        <p:spPr>
          <a:xfrm>
            <a:off x="2592927" y="1828015"/>
            <a:ext cx="8294148" cy="3982235"/>
          </a:xfrm>
        </p:spPr>
        <p:txBody>
          <a:bodyPr>
            <a:normAutofit fontScale="92500" lnSpcReduction="20000"/>
          </a:bodyPr>
          <a:lstStyle/>
          <a:p>
            <a:pPr algn="just">
              <a:lnSpc>
                <a:spcPct val="150000"/>
              </a:lnSpc>
            </a:pPr>
            <a:r>
              <a:rPr lang="en-IN" dirty="0">
                <a:solidFill>
                  <a:schemeClr val="tx1"/>
                </a:solidFill>
                <a:latin typeface="Arial Rounded MT Bold" panose="020F0704030504030204" pitchFamily="34" charset="0"/>
              </a:rPr>
              <a:t>NCVS conducts surveys and collects data related to different types of criminal activities</a:t>
            </a:r>
          </a:p>
          <a:p>
            <a:pPr algn="just">
              <a:lnSpc>
                <a:spcPct val="150000"/>
              </a:lnSpc>
            </a:pPr>
            <a:r>
              <a:rPr lang="en-IN" dirty="0">
                <a:solidFill>
                  <a:schemeClr val="tx1"/>
                </a:solidFill>
                <a:latin typeface="Arial Rounded MT Bold" panose="020F0704030504030204" pitchFamily="34" charset="0"/>
              </a:rPr>
              <a:t>These statistics provide useful information on how certain groups of people are more susceptible to crime</a:t>
            </a:r>
          </a:p>
          <a:p>
            <a:pPr algn="just">
              <a:lnSpc>
                <a:spcPct val="150000"/>
              </a:lnSpc>
            </a:pPr>
            <a:r>
              <a:rPr lang="en-IN" dirty="0">
                <a:solidFill>
                  <a:schemeClr val="tx1"/>
                </a:solidFill>
                <a:latin typeface="Arial Rounded MT Bold" panose="020F0704030504030204" pitchFamily="34" charset="0"/>
              </a:rPr>
              <a:t> In cities like Pittsburgh PA, which has one of the highest murder rates among large U.S. cities, predictive policing program developed by scientists at Carnegie Mellon University is being used currently.</a:t>
            </a:r>
          </a:p>
          <a:p>
            <a:pPr algn="just">
              <a:lnSpc>
                <a:spcPct val="150000"/>
              </a:lnSpc>
            </a:pPr>
            <a:r>
              <a:rPr lang="en-IN" dirty="0">
                <a:solidFill>
                  <a:schemeClr val="tx1"/>
                </a:solidFill>
                <a:latin typeface="Arial Rounded MT Bold" panose="020F0704030504030204" pitchFamily="34" charset="0"/>
              </a:rPr>
              <a:t>Police car laptops will display maps showing locations where crime is likely to occur, based on data-crunching algorithms. In theory, the maps could help cops do a better job of preventing crime.</a:t>
            </a:r>
          </a:p>
        </p:txBody>
      </p:sp>
    </p:spTree>
    <p:extLst>
      <p:ext uri="{BB962C8B-B14F-4D97-AF65-F5344CB8AC3E}">
        <p14:creationId xmlns:p14="http://schemas.microsoft.com/office/powerpoint/2010/main" val="158052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7" y="1791093"/>
            <a:ext cx="7960773" cy="4019158"/>
          </a:xfrm>
        </p:spPr>
        <p:txBody>
          <a:bodyPr>
            <a:normAutofit lnSpcReduction="10000"/>
          </a:bodyPr>
          <a:lstStyle/>
          <a:p>
            <a:pPr algn="just">
              <a:lnSpc>
                <a:spcPct val="150000"/>
              </a:lnSpc>
            </a:pPr>
            <a:r>
              <a:rPr lang="en-IN" dirty="0">
                <a:solidFill>
                  <a:schemeClr val="tx1"/>
                </a:solidFill>
                <a:latin typeface="Arial Rounded MT Bold" panose="020F0704030504030204" pitchFamily="34" charset="0"/>
              </a:rPr>
              <a:t>From the available real time crime data of Chicago, we would first visualize the data to try and get a better understanding of it.</a:t>
            </a:r>
          </a:p>
          <a:p>
            <a:pPr algn="just">
              <a:lnSpc>
                <a:spcPct val="150000"/>
              </a:lnSpc>
            </a:pPr>
            <a:r>
              <a:rPr lang="en-IN" dirty="0">
                <a:solidFill>
                  <a:schemeClr val="tx1"/>
                </a:solidFill>
                <a:latin typeface="Arial Rounded MT Bold" panose="020F0704030504030204" pitchFamily="34" charset="0"/>
              </a:rPr>
              <a:t>Want to show growth trend patterns on graph plots for representational purposes.</a:t>
            </a:r>
          </a:p>
          <a:p>
            <a:pPr algn="just">
              <a:lnSpc>
                <a:spcPct val="150000"/>
              </a:lnSpc>
            </a:pPr>
            <a:r>
              <a:rPr lang="en-IN" dirty="0">
                <a:solidFill>
                  <a:schemeClr val="tx1"/>
                </a:solidFill>
                <a:latin typeface="Arial Rounded MT Bold" panose="020F0704030504030204" pitchFamily="34" charset="0"/>
              </a:rPr>
              <a:t>Then suitable analytical approach will be used for predictive analysis to estimate district wise crime rate intensity in Chicago.</a:t>
            </a:r>
          </a:p>
          <a:p>
            <a:pPr algn="just">
              <a:lnSpc>
                <a:spcPct val="150000"/>
              </a:lnSpc>
            </a:pPr>
            <a:r>
              <a:rPr lang="en-US" dirty="0">
                <a:solidFill>
                  <a:schemeClr val="tx1"/>
                </a:solidFill>
                <a:latin typeface="Arial Rounded MT Bold" panose="020F0704030504030204" pitchFamily="34" charset="0"/>
              </a:rPr>
              <a:t>L</a:t>
            </a:r>
            <a:r>
              <a:rPr lang="en-IN" dirty="0" err="1">
                <a:solidFill>
                  <a:schemeClr val="tx1"/>
                </a:solidFill>
                <a:latin typeface="Arial Rounded MT Bold" panose="020F0704030504030204" pitchFamily="34" charset="0"/>
              </a:rPr>
              <a:t>ater</a:t>
            </a:r>
            <a:r>
              <a:rPr lang="en-IN" dirty="0">
                <a:solidFill>
                  <a:schemeClr val="tx1"/>
                </a:solidFill>
                <a:latin typeface="Arial Rounded MT Bold" panose="020F0704030504030204" pitchFamily="34" charset="0"/>
              </a:rPr>
              <a:t>, we would try to predict if a person could get arrested for the crime type committed in a certain location by training and testing our dataset.</a:t>
            </a:r>
          </a:p>
        </p:txBody>
      </p:sp>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7" y="878634"/>
            <a:ext cx="8408154" cy="752203"/>
          </a:xfrm>
        </p:spPr>
        <p:txBody>
          <a:bodyPr/>
          <a:lstStyle/>
          <a:p>
            <a:r>
              <a:rPr lang="en-IN" dirty="0">
                <a:latin typeface="Arial Rounded MT Bold" panose="020F0704030504030204" pitchFamily="34" charset="0"/>
              </a:rPr>
              <a:t>OBJECTIVE OF OUR STUDY:</a:t>
            </a:r>
            <a:endParaRPr lang="en-IN" dirty="0"/>
          </a:p>
        </p:txBody>
      </p:sp>
    </p:spTree>
    <p:extLst>
      <p:ext uri="{BB962C8B-B14F-4D97-AF65-F5344CB8AC3E}">
        <p14:creationId xmlns:p14="http://schemas.microsoft.com/office/powerpoint/2010/main" val="263733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8" y="1791092"/>
            <a:ext cx="8911686" cy="4609708"/>
          </a:xfrm>
        </p:spPr>
        <p:txBody>
          <a:bodyPr>
            <a:normAutofit/>
          </a:bodyPr>
          <a:lstStyle/>
          <a:p>
            <a:pPr algn="just">
              <a:lnSpc>
                <a:spcPct val="150000"/>
              </a:lnSpc>
            </a:pPr>
            <a:r>
              <a:rPr lang="en-IN" dirty="0">
                <a:solidFill>
                  <a:schemeClr val="tx1"/>
                </a:solidFill>
                <a:latin typeface="Arial Rounded MT Bold" panose="020F0704030504030204" pitchFamily="34" charset="0"/>
              </a:rPr>
              <a:t>The required dataset is gathered from “Kaggle.com”, which initially had around 23 columns and 62,000 rows.</a:t>
            </a:r>
          </a:p>
          <a:p>
            <a:pPr algn="just">
              <a:lnSpc>
                <a:spcPct val="150000"/>
              </a:lnSpc>
            </a:pPr>
            <a:r>
              <a:rPr lang="en-IN" dirty="0">
                <a:solidFill>
                  <a:schemeClr val="tx1"/>
                </a:solidFill>
                <a:latin typeface="Arial Rounded MT Bold" panose="020F0704030504030204" pitchFamily="34" charset="0"/>
              </a:rPr>
              <a:t>It became difficult in both analysis and modelling on this huge data set.</a:t>
            </a:r>
          </a:p>
          <a:p>
            <a:pPr algn="just">
              <a:lnSpc>
                <a:spcPct val="150000"/>
              </a:lnSpc>
            </a:pPr>
            <a:r>
              <a:rPr lang="en-IN" dirty="0">
                <a:solidFill>
                  <a:schemeClr val="tx1"/>
                </a:solidFill>
                <a:latin typeface="Arial Rounded MT Bold" panose="020F0704030504030204" pitchFamily="34" charset="0"/>
              </a:rPr>
              <a:t>Hence, Data Cleansing operations are performed, </a:t>
            </a:r>
          </a:p>
          <a:p>
            <a:pPr marL="0" indent="0" algn="just">
              <a:buNone/>
            </a:pPr>
            <a:r>
              <a:rPr lang="en-IN" dirty="0">
                <a:solidFill>
                  <a:schemeClr val="tx1"/>
                </a:solidFill>
                <a:latin typeface="Arial Rounded MT Bold" panose="020F0704030504030204" pitchFamily="34" charset="0"/>
              </a:rPr>
              <a:t>	- Redundant columns have been removed manually.</a:t>
            </a:r>
          </a:p>
          <a:p>
            <a:pPr marL="0" indent="0" algn="just">
              <a:buNone/>
            </a:pPr>
            <a:r>
              <a:rPr lang="en-IN" dirty="0">
                <a:solidFill>
                  <a:schemeClr val="tx1"/>
                </a:solidFill>
                <a:latin typeface="Arial Rounded MT Bold" panose="020F0704030504030204" pitchFamily="34" charset="0"/>
              </a:rPr>
              <a:t>	- Initial Date column is unformatted and was causing problem</a:t>
            </a:r>
          </a:p>
          <a:p>
            <a:pPr marL="0" indent="0" algn="just">
              <a:buNone/>
            </a:pPr>
            <a:r>
              <a:rPr lang="en-IN" dirty="0">
                <a:solidFill>
                  <a:schemeClr val="tx1"/>
                </a:solidFill>
                <a:latin typeface="Arial Rounded MT Bold" panose="020F0704030504030204" pitchFamily="34" charset="0"/>
              </a:rPr>
              <a:t>	   in analysis, hence using R code, it is properly structured.</a:t>
            </a:r>
          </a:p>
          <a:p>
            <a:pPr marL="0" indent="0" algn="just">
              <a:buNone/>
            </a:pPr>
            <a:r>
              <a:rPr lang="en-IN" dirty="0">
                <a:solidFill>
                  <a:schemeClr val="tx1"/>
                </a:solidFill>
                <a:latin typeface="Arial Rounded MT Bold" panose="020F0704030504030204" pitchFamily="34" charset="0"/>
              </a:rPr>
              <a:t>	- Some of the cells are empty valued and are to be removed </a:t>
            </a:r>
          </a:p>
          <a:p>
            <a:pPr marL="0" indent="0" algn="just">
              <a:buNone/>
            </a:pPr>
            <a:r>
              <a:rPr lang="en-IN" dirty="0">
                <a:solidFill>
                  <a:schemeClr val="tx1"/>
                </a:solidFill>
                <a:latin typeface="Arial Rounded MT Bold" panose="020F0704030504030204" pitchFamily="34" charset="0"/>
              </a:rPr>
              <a:t>	 for analysis, hence done through R by using below code,</a:t>
            </a:r>
          </a:p>
          <a:p>
            <a:pPr marL="0" indent="0" algn="just">
              <a:buNone/>
            </a:pPr>
            <a:r>
              <a:rPr lang="en-IN" dirty="0">
                <a:solidFill>
                  <a:schemeClr val="tx1"/>
                </a:solidFill>
                <a:latin typeface="Arial Rounded MT Bold" panose="020F0704030504030204" pitchFamily="34" charset="0"/>
              </a:rPr>
              <a:t>	</a:t>
            </a:r>
            <a:r>
              <a:rPr lang="en-IN" dirty="0">
                <a:solidFill>
                  <a:schemeClr val="accent2">
                    <a:lumMod val="75000"/>
                  </a:schemeClr>
                </a:solidFill>
                <a:latin typeface="Arial Rounded MT Bold" panose="020F0704030504030204" pitchFamily="34" charset="0"/>
              </a:rPr>
              <a:t> </a:t>
            </a:r>
            <a:r>
              <a:rPr lang="pt-BR" dirty="0">
                <a:solidFill>
                  <a:schemeClr val="accent2">
                    <a:lumMod val="75000"/>
                  </a:schemeClr>
                </a:solidFill>
                <a:latin typeface="Arial Rounded MT Bold" panose="020F0704030504030204" pitchFamily="34" charset="0"/>
              </a:rPr>
              <a:t>CrimeData5 &lt;- CrimeData5[!is.na(CrimeData5$Latitude),]</a:t>
            </a:r>
            <a:endParaRPr lang="en-IN" dirty="0">
              <a:solidFill>
                <a:schemeClr val="accent2">
                  <a:lumMod val="75000"/>
                </a:schemeClr>
              </a:solidFill>
              <a:latin typeface="Arial Rounded MT Bold" panose="020F0704030504030204"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7" y="878634"/>
            <a:ext cx="8408154" cy="752203"/>
          </a:xfrm>
        </p:spPr>
        <p:txBody>
          <a:bodyPr/>
          <a:lstStyle/>
          <a:p>
            <a:r>
              <a:rPr lang="en-IN" dirty="0">
                <a:latin typeface="Arial Rounded MT Bold" panose="020F0704030504030204" pitchFamily="34" charset="0"/>
              </a:rPr>
              <a:t>DATA COMPLICATIONS:</a:t>
            </a:r>
            <a:endParaRPr lang="en-IN" dirty="0"/>
          </a:p>
        </p:txBody>
      </p:sp>
      <p:pic>
        <p:nvPicPr>
          <p:cNvPr id="2" name="Picture 1">
            <a:extLst>
              <a:ext uri="{FF2B5EF4-FFF2-40B4-BE49-F238E27FC236}">
                <a16:creationId xmlns:a16="http://schemas.microsoft.com/office/drawing/2014/main" id="{AFBE6A67-7229-4118-ACE5-41EA7158E112}"/>
              </a:ext>
            </a:extLst>
          </p:cNvPr>
          <p:cNvPicPr>
            <a:picLocks noChangeAspect="1"/>
          </p:cNvPicPr>
          <p:nvPr/>
        </p:nvPicPr>
        <p:blipFill>
          <a:blip r:embed="rId3"/>
          <a:stretch>
            <a:fillRect/>
          </a:stretch>
        </p:blipFill>
        <p:spPr>
          <a:xfrm>
            <a:off x="9990136" y="4086420"/>
            <a:ext cx="1123950" cy="1390650"/>
          </a:xfrm>
          <a:prstGeom prst="rect">
            <a:avLst/>
          </a:prstGeom>
        </p:spPr>
      </p:pic>
    </p:spTree>
    <p:extLst>
      <p:ext uri="{BB962C8B-B14F-4D97-AF65-F5344CB8AC3E}">
        <p14:creationId xmlns:p14="http://schemas.microsoft.com/office/powerpoint/2010/main" val="198125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7" y="1791092"/>
            <a:ext cx="9030323" cy="4590657"/>
          </a:xfrm>
        </p:spPr>
        <p:txBody>
          <a:bodyPr>
            <a:normAutofit fontScale="92500"/>
          </a:bodyPr>
          <a:lstStyle/>
          <a:p>
            <a:pPr algn="just">
              <a:lnSpc>
                <a:spcPct val="150000"/>
              </a:lnSpc>
            </a:pPr>
            <a:r>
              <a:rPr lang="en-IN" dirty="0">
                <a:solidFill>
                  <a:schemeClr val="tx1"/>
                </a:solidFill>
                <a:latin typeface="Arial Rounded MT Bold" panose="020F0704030504030204" pitchFamily="34" charset="0"/>
              </a:rPr>
              <a:t>One of our objective was to see crime results as per the time of the day. So here it needed us to extract the time from Date column and divide into parts. It was done in R</a:t>
            </a:r>
          </a:p>
          <a:p>
            <a:pPr marL="0" indent="0" algn="just">
              <a:lnSpc>
                <a:spcPct val="150000"/>
              </a:lnSpc>
              <a:buNone/>
            </a:pPr>
            <a:r>
              <a:rPr lang="pt-BR" dirty="0">
                <a:solidFill>
                  <a:schemeClr val="tx1"/>
                </a:solidFill>
                <a:latin typeface="Arial Rounded MT Bold" panose="020F0704030504030204" pitchFamily="34" charset="0"/>
              </a:rPr>
              <a:t>	CrimeData5$TimeMod &lt;- times(format(CrimeData5$DateMod, "%H:%M:%S"))</a:t>
            </a:r>
          </a:p>
          <a:p>
            <a:pPr algn="just">
              <a:lnSpc>
                <a:spcPct val="150000"/>
              </a:lnSpc>
            </a:pPr>
            <a:r>
              <a:rPr lang="en-IN" dirty="0">
                <a:solidFill>
                  <a:schemeClr val="tx1"/>
                </a:solidFill>
                <a:latin typeface="Arial Rounded MT Bold" panose="020F0704030504030204" pitchFamily="34" charset="0"/>
              </a:rPr>
              <a:t>When observed the different types of Crimes, we found out 28 and it was difficult to project/ analyse through plot.</a:t>
            </a:r>
          </a:p>
          <a:p>
            <a:pPr marL="0" indent="0" algn="just">
              <a:buNone/>
            </a:pPr>
            <a:r>
              <a:rPr lang="en-IN" dirty="0">
                <a:solidFill>
                  <a:schemeClr val="tx1"/>
                </a:solidFill>
                <a:latin typeface="Arial Rounded MT Bold" panose="020F0704030504030204" pitchFamily="34" charset="0"/>
              </a:rPr>
              <a:t>	Hence, certain similar crime types have been grouped and tagged as one kind, </a:t>
            </a:r>
          </a:p>
          <a:p>
            <a:pPr marL="0" indent="0" algn="just">
              <a:buNone/>
            </a:pPr>
            <a:r>
              <a:rPr lang="en-IN" dirty="0">
                <a:solidFill>
                  <a:schemeClr val="tx1"/>
                </a:solidFill>
                <a:latin typeface="Arial Rounded MT Bold" panose="020F0704030504030204" pitchFamily="34" charset="0"/>
              </a:rPr>
              <a:t>	</a:t>
            </a:r>
            <a:r>
              <a:rPr lang="en-IN" b="1" u="sng" dirty="0">
                <a:solidFill>
                  <a:schemeClr val="tx1"/>
                </a:solidFill>
                <a:latin typeface="Arial Rounded MT Bold" panose="020F0704030504030204" pitchFamily="34" charset="0"/>
              </a:rPr>
              <a:t>Ex:</a:t>
            </a:r>
            <a:r>
              <a:rPr lang="en-IN" dirty="0">
                <a:solidFill>
                  <a:schemeClr val="tx1"/>
                </a:solidFill>
                <a:latin typeface="Arial Rounded MT Bold" panose="020F0704030504030204" pitchFamily="34" charset="0"/>
              </a:rPr>
              <a:t> Crime Types of </a:t>
            </a:r>
            <a:r>
              <a:rPr lang="en-US" dirty="0">
                <a:solidFill>
                  <a:schemeClr val="tx1"/>
                </a:solidFill>
                <a:latin typeface="Arial Rounded MT Bold" panose="020F0704030504030204" pitchFamily="34" charset="0"/>
              </a:rPr>
              <a:t>BURGLARY, THEFT, MOTOR VEHICLE THEFT, ROBBERY are 	tagged as 'THEFT’</a:t>
            </a:r>
          </a:p>
          <a:p>
            <a:pPr marL="0" indent="0" algn="just">
              <a:buNone/>
            </a:pPr>
            <a:r>
              <a:rPr lang="pt-BR" dirty="0">
                <a:solidFill>
                  <a:schemeClr val="tx1"/>
                </a:solidFill>
                <a:latin typeface="Arial Rounded MT Bold" panose="020F0704030504030204" pitchFamily="34" charset="0"/>
              </a:rPr>
              <a:t>	This resulted in Crime Types to decrease to 12 distinct categories.</a:t>
            </a:r>
          </a:p>
          <a:p>
            <a:pPr marL="0" indent="0">
              <a:lnSpc>
                <a:spcPct val="150000"/>
              </a:lnSpc>
              <a:buNone/>
            </a:pPr>
            <a:endParaRPr lang="pt-BR" dirty="0">
              <a:solidFill>
                <a:schemeClr val="tx1"/>
              </a:solidFill>
              <a:latin typeface="Arial Rounded MT Bold" panose="020F0704030504030204" pitchFamily="34" charset="0"/>
            </a:endParaRPr>
          </a:p>
        </p:txBody>
      </p:sp>
      <p:pic>
        <p:nvPicPr>
          <p:cNvPr id="6" name="Picture 5" descr="A picture containing clipart&#10;&#10;Description generated with very high confidence">
            <a:extLst>
              <a:ext uri="{FF2B5EF4-FFF2-40B4-BE49-F238E27FC236}">
                <a16:creationId xmlns:a16="http://schemas.microsoft.com/office/drawing/2014/main" id="{C50E1296-E4A7-41AD-9C4B-123DB42CEA7C}"/>
              </a:ext>
            </a:extLst>
          </p:cNvPr>
          <p:cNvPicPr>
            <a:picLocks noChangeAspect="1"/>
          </p:cNvPicPr>
          <p:nvPr/>
        </p:nvPicPr>
        <p:blipFill>
          <a:blip r:embed="rId2"/>
          <a:stretch>
            <a:fillRect/>
          </a:stretch>
        </p:blipFill>
        <p:spPr>
          <a:xfrm>
            <a:off x="9599609" y="262382"/>
            <a:ext cx="1905004" cy="485776"/>
          </a:xfrm>
          <a:prstGeom prst="rect">
            <a:avLst/>
          </a:prstGeom>
        </p:spPr>
      </p:pic>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7" y="878634"/>
            <a:ext cx="8408154" cy="752203"/>
          </a:xfrm>
        </p:spPr>
        <p:txBody>
          <a:bodyPr/>
          <a:lstStyle/>
          <a:p>
            <a:r>
              <a:rPr lang="en-IN" dirty="0">
                <a:latin typeface="Arial Rounded MT Bold" panose="020F0704030504030204" pitchFamily="34" charset="0"/>
              </a:rPr>
              <a:t>DATA COMPLICATIONS (Contd..)</a:t>
            </a:r>
            <a:endParaRPr lang="en-IN" dirty="0"/>
          </a:p>
        </p:txBody>
      </p:sp>
    </p:spTree>
    <p:extLst>
      <p:ext uri="{BB962C8B-B14F-4D97-AF65-F5344CB8AC3E}">
        <p14:creationId xmlns:p14="http://schemas.microsoft.com/office/powerpoint/2010/main" val="413574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979A99-42A1-40AF-B9B9-C08E61BF4EC5}"/>
              </a:ext>
            </a:extLst>
          </p:cNvPr>
          <p:cNvPicPr>
            <a:picLocks noChangeAspect="1"/>
          </p:cNvPicPr>
          <p:nvPr/>
        </p:nvPicPr>
        <p:blipFill>
          <a:blip r:embed="rId2"/>
          <a:stretch>
            <a:fillRect/>
          </a:stretch>
        </p:blipFill>
        <p:spPr>
          <a:xfrm>
            <a:off x="2592925" y="1366484"/>
            <a:ext cx="4057332" cy="3794796"/>
          </a:xfrm>
          <a:prstGeom prst="rect">
            <a:avLst/>
          </a:prstGeom>
        </p:spPr>
      </p:pic>
      <p:sp>
        <p:nvSpPr>
          <p:cNvPr id="3" name="Content Placeholder 2">
            <a:extLst>
              <a:ext uri="{FF2B5EF4-FFF2-40B4-BE49-F238E27FC236}">
                <a16:creationId xmlns:a16="http://schemas.microsoft.com/office/drawing/2014/main" id="{CCAB1D30-50E5-4F29-A3AB-4FA7E938BE9A}"/>
              </a:ext>
            </a:extLst>
          </p:cNvPr>
          <p:cNvSpPr>
            <a:spLocks noGrp="1"/>
          </p:cNvSpPr>
          <p:nvPr>
            <p:ph idx="1"/>
          </p:nvPr>
        </p:nvSpPr>
        <p:spPr>
          <a:xfrm>
            <a:off x="2592926" y="5303520"/>
            <a:ext cx="3988849" cy="773430"/>
          </a:xfrm>
        </p:spPr>
        <p:txBody>
          <a:bodyPr>
            <a:normAutofit fontScale="92500" lnSpcReduction="20000"/>
          </a:bodyPr>
          <a:lstStyle/>
          <a:p>
            <a:pPr>
              <a:lnSpc>
                <a:spcPct val="150000"/>
              </a:lnSpc>
            </a:pPr>
            <a:r>
              <a:rPr lang="en-IN" dirty="0">
                <a:latin typeface="Arial Rounded MT Bold" panose="020F0704030504030204" pitchFamily="34" charset="0"/>
              </a:rPr>
              <a:t>All the crime records of Chicago Data plotted using </a:t>
            </a:r>
            <a:r>
              <a:rPr lang="en-IN" dirty="0" err="1">
                <a:latin typeface="Arial Rounded MT Bold" panose="020F0704030504030204" pitchFamily="34" charset="0"/>
              </a:rPr>
              <a:t>ggplot</a:t>
            </a:r>
            <a:endParaRPr lang="en-IN" sz="1400" dirty="0">
              <a:solidFill>
                <a:schemeClr val="tx1"/>
              </a:solidFill>
              <a:latin typeface="Arial Rounded MT Bold" panose="020F0704030504030204" pitchFamily="34" charset="0"/>
            </a:endParaRPr>
          </a:p>
        </p:txBody>
      </p:sp>
      <p:sp>
        <p:nvSpPr>
          <p:cNvPr id="8" name="Title 8">
            <a:extLst>
              <a:ext uri="{FF2B5EF4-FFF2-40B4-BE49-F238E27FC236}">
                <a16:creationId xmlns:a16="http://schemas.microsoft.com/office/drawing/2014/main" id="{BC2CE9A8-E97A-4DF6-86F4-D11CDFB29E2C}"/>
              </a:ext>
            </a:extLst>
          </p:cNvPr>
          <p:cNvSpPr>
            <a:spLocks noGrp="1"/>
          </p:cNvSpPr>
          <p:nvPr>
            <p:ph type="title"/>
          </p:nvPr>
        </p:nvSpPr>
        <p:spPr>
          <a:xfrm>
            <a:off x="2592925" y="624110"/>
            <a:ext cx="8911687" cy="1280890"/>
          </a:xfrm>
        </p:spPr>
        <p:txBody>
          <a:bodyPr>
            <a:normAutofit/>
          </a:bodyPr>
          <a:lstStyle/>
          <a:p>
            <a:r>
              <a:rPr lang="en-IN" dirty="0">
                <a:latin typeface="Arial Rounded MT Bold" panose="020F0704030504030204" pitchFamily="34" charset="0"/>
              </a:rPr>
              <a:t>DATA VISUALIZATION:</a:t>
            </a:r>
            <a:endParaRPr lang="en-IN" dirty="0"/>
          </a:p>
        </p:txBody>
      </p:sp>
      <p:pic>
        <p:nvPicPr>
          <p:cNvPr id="56" name="Picture 55">
            <a:extLst>
              <a:ext uri="{FF2B5EF4-FFF2-40B4-BE49-F238E27FC236}">
                <a16:creationId xmlns:a16="http://schemas.microsoft.com/office/drawing/2014/main" id="{945DA1E1-7881-411B-846E-FF8A718CC235}"/>
              </a:ext>
            </a:extLst>
          </p:cNvPr>
          <p:cNvPicPr/>
          <p:nvPr/>
        </p:nvPicPr>
        <p:blipFill>
          <a:blip r:embed="rId3"/>
          <a:stretch>
            <a:fillRect/>
          </a:stretch>
        </p:blipFill>
        <p:spPr>
          <a:xfrm>
            <a:off x="6969760" y="1366484"/>
            <a:ext cx="4534852" cy="3794796"/>
          </a:xfrm>
          <a:prstGeom prst="rect">
            <a:avLst/>
          </a:prstGeom>
        </p:spPr>
      </p:pic>
      <p:sp>
        <p:nvSpPr>
          <p:cNvPr id="58" name="Content Placeholder 2">
            <a:extLst>
              <a:ext uri="{FF2B5EF4-FFF2-40B4-BE49-F238E27FC236}">
                <a16:creationId xmlns:a16="http://schemas.microsoft.com/office/drawing/2014/main" id="{665AAFD3-5B24-4D8D-B85F-81D64C7BF330}"/>
              </a:ext>
            </a:extLst>
          </p:cNvPr>
          <p:cNvSpPr txBox="1">
            <a:spLocks/>
          </p:cNvSpPr>
          <p:nvPr/>
        </p:nvSpPr>
        <p:spPr>
          <a:xfrm>
            <a:off x="6969760" y="5303520"/>
            <a:ext cx="3988849" cy="77343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IN" dirty="0">
                <a:latin typeface="Arial Rounded MT Bold" panose="020F0704030504030204" pitchFamily="34" charset="0"/>
              </a:rPr>
              <a:t>Crime Data Records plotted on Chicago Map</a:t>
            </a:r>
            <a:endParaRPr lang="en-IN" sz="1400" dirty="0">
              <a:solidFill>
                <a:schemeClr val="tx1"/>
              </a:solidFill>
              <a:latin typeface="Arial Rounded MT Bold" panose="020F0704030504030204" pitchFamily="34" charset="0"/>
            </a:endParaRPr>
          </a:p>
        </p:txBody>
      </p:sp>
      <p:pic>
        <p:nvPicPr>
          <p:cNvPr id="7" name="Picture 6" descr="A picture containing clipart&#10;&#10;Description generated with very high confidence">
            <a:extLst>
              <a:ext uri="{FF2B5EF4-FFF2-40B4-BE49-F238E27FC236}">
                <a16:creationId xmlns:a16="http://schemas.microsoft.com/office/drawing/2014/main" id="{553130F6-79F0-4E29-87CB-4F7DDD2B8C81}"/>
              </a:ext>
            </a:extLst>
          </p:cNvPr>
          <p:cNvPicPr>
            <a:picLocks noChangeAspect="1"/>
          </p:cNvPicPr>
          <p:nvPr/>
        </p:nvPicPr>
        <p:blipFill>
          <a:blip r:embed="rId4"/>
          <a:stretch>
            <a:fillRect/>
          </a:stretch>
        </p:blipFill>
        <p:spPr>
          <a:xfrm>
            <a:off x="9599609" y="262382"/>
            <a:ext cx="1905004" cy="485776"/>
          </a:xfrm>
          <a:prstGeom prst="rect">
            <a:avLst/>
          </a:prstGeom>
        </p:spPr>
      </p:pic>
    </p:spTree>
    <p:extLst>
      <p:ext uri="{BB962C8B-B14F-4D97-AF65-F5344CB8AC3E}">
        <p14:creationId xmlns:p14="http://schemas.microsoft.com/office/powerpoint/2010/main" val="15817172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1327</TotalTime>
  <Words>870</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Century Gothic</vt:lpstr>
      <vt:lpstr>Wingdings 3</vt:lpstr>
      <vt:lpstr>Wisp</vt:lpstr>
      <vt:lpstr>ANALYSIS &amp; PREDICTION OF  CRIME RATE IN CHICAGO</vt:lpstr>
      <vt:lpstr>INTRODUCTION:</vt:lpstr>
      <vt:lpstr>IMPORTANCE OF ANALYSIS:</vt:lpstr>
      <vt:lpstr>WHY DO WE CARE:</vt:lpstr>
      <vt:lpstr>WHAT OTHERS HAVE STUDIED:</vt:lpstr>
      <vt:lpstr>OBJECTIVE OF OUR STUDY:</vt:lpstr>
      <vt:lpstr>DATA COMPLICATIONS:</vt:lpstr>
      <vt:lpstr>DATA COMPLICATIONS (Contd..)</vt:lpstr>
      <vt:lpstr>DATA VISUALIZATION:</vt:lpstr>
      <vt:lpstr>DATA VISUALIZATION (Contd..)</vt:lpstr>
      <vt:lpstr>DATA VISUALIZATION (Contd..)</vt:lpstr>
      <vt:lpstr>DATA VISUALIZATION (Contd..)</vt:lpstr>
      <vt:lpstr>DATA VISUALIZATION (Contd..)</vt:lpstr>
      <vt:lpstr>DATA VISUALIZATION (Contd..)</vt:lpstr>
      <vt:lpstr>ANALYSIS:</vt:lpstr>
      <vt:lpstr>INFERENCE: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FOR  T-MOBILE CUSTOMER CARE</dc:title>
  <dc:creator>Prithvi Kocherla</dc:creator>
  <cp:lastModifiedBy>Prithvi Kocherla</cp:lastModifiedBy>
  <cp:revision>114</cp:revision>
  <dcterms:created xsi:type="dcterms:W3CDTF">2017-09-28T18:00:18Z</dcterms:created>
  <dcterms:modified xsi:type="dcterms:W3CDTF">2017-11-14T16:44:16Z</dcterms:modified>
</cp:coreProperties>
</file>