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1" r:id="rId2"/>
    <p:sldId id="257" r:id="rId3"/>
    <p:sldId id="285" r:id="rId4"/>
    <p:sldId id="297" r:id="rId5"/>
    <p:sldId id="302" r:id="rId6"/>
    <p:sldId id="288" r:id="rId7"/>
    <p:sldId id="293" r:id="rId8"/>
    <p:sldId id="304" r:id="rId9"/>
    <p:sldId id="305" r:id="rId10"/>
    <p:sldId id="306" r:id="rId11"/>
    <p:sldId id="307" r:id="rId12"/>
    <p:sldId id="308" r:id="rId13"/>
    <p:sldId id="309" r:id="rId14"/>
    <p:sldId id="310" r:id="rId15"/>
    <p:sldId id="300" r:id="rId16"/>
    <p:sldId id="30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9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4660"/>
  </p:normalViewPr>
  <p:slideViewPr>
    <p:cSldViewPr snapToGrid="0">
      <p:cViewPr varScale="1">
        <p:scale>
          <a:sx n="68" d="100"/>
          <a:sy n="68"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georgetown-analytics/skidmarks/blob/master/bin/lin.csv" TargetMode="External"/><Relationship Id="rId7" Type="http://schemas.openxmlformats.org/officeDocument/2006/relationships/hyperlink" Target="https://www.saedsayad.com/decision_tree_reg.htm"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tandfonline.com/doi/abs/10.1080/01431160412331269698" TargetMode="External"/><Relationship Id="rId5" Type="http://schemas.openxmlformats.org/officeDocument/2006/relationships/hyperlink" Target="https://pythonprogramminglanguage.com/decision-tree-visual-example/" TargetMode="External"/><Relationship Id="rId4" Type="http://schemas.openxmlformats.org/officeDocument/2006/relationships/hyperlink" Target="http://nbviewer.jupyter.org/github/georgetown-analytics/skidmarks/tree/master/bi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1D19-7AC9-4D56-8DF9-5EA62100BE9C}"/>
              </a:ext>
            </a:extLst>
          </p:cNvPr>
          <p:cNvSpPr>
            <a:spLocks noGrp="1"/>
          </p:cNvSpPr>
          <p:nvPr>
            <p:ph type="ctrTitle"/>
          </p:nvPr>
        </p:nvSpPr>
        <p:spPr>
          <a:xfrm>
            <a:off x="2589211" y="725865"/>
            <a:ext cx="8808546" cy="2335840"/>
          </a:xfrm>
        </p:spPr>
        <p:txBody>
          <a:bodyPr>
            <a:normAutofit/>
          </a:bodyPr>
          <a:lstStyle/>
          <a:p>
            <a:pPr algn="ctr"/>
            <a:r>
              <a:rPr lang="en-US" sz="4400" b="1" dirty="0">
                <a:solidFill>
                  <a:schemeClr val="tx2">
                    <a:lumMod val="75000"/>
                  </a:schemeClr>
                </a:solidFill>
                <a:latin typeface="Cambria" panose="02040503050406030204" pitchFamily="18" charset="0"/>
                <a:ea typeface="Cambria" panose="02040503050406030204" pitchFamily="18" charset="0"/>
                <a:cs typeface="Cambria" panose="02040503050406030204" pitchFamily="18" charset="0"/>
              </a:rPr>
              <a:t>DSP PROJECT ON</a:t>
            </a:r>
            <a:br>
              <a:rPr lang="en-US" sz="4400" b="1" dirty="0">
                <a:solidFill>
                  <a:schemeClr val="tx2">
                    <a:lumMod val="75000"/>
                  </a:schemeClr>
                </a:solidFill>
                <a:latin typeface="Cambria" panose="02040503050406030204" pitchFamily="18" charset="0"/>
                <a:ea typeface="Cambria" panose="02040503050406030204" pitchFamily="18" charset="0"/>
                <a:cs typeface="Cambria" panose="02040503050406030204" pitchFamily="18" charset="0"/>
              </a:rPr>
            </a:br>
            <a:r>
              <a:rPr lang="en-US" sz="4400" b="1" dirty="0">
                <a:solidFill>
                  <a:schemeClr val="tx2">
                    <a:lumMod val="75000"/>
                  </a:schemeClr>
                </a:solidFill>
                <a:latin typeface="Cambria" panose="02040503050406030204" pitchFamily="18" charset="0"/>
                <a:ea typeface="Cambria" panose="02040503050406030204" pitchFamily="18" charset="0"/>
                <a:cs typeface="Cambria" panose="02040503050406030204" pitchFamily="18" charset="0"/>
              </a:rPr>
              <a:t>DRIVER TELEMATICS</a:t>
            </a:r>
            <a:endParaRPr lang="en-IN" sz="4400" dirty="0">
              <a:solidFill>
                <a:schemeClr val="tx2">
                  <a:lumMod val="75000"/>
                </a:schemeClr>
              </a:solidFill>
              <a:latin typeface="Arial Rounded MT Bold" panose="020F07040305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0482DF3-E392-4CAE-B736-A7CF7A12E34A}"/>
              </a:ext>
            </a:extLst>
          </p:cNvPr>
          <p:cNvSpPr>
            <a:spLocks noGrp="1"/>
          </p:cNvSpPr>
          <p:nvPr>
            <p:ph type="subTitle" idx="1"/>
          </p:nvPr>
        </p:nvSpPr>
        <p:spPr>
          <a:xfrm>
            <a:off x="2589211" y="3617882"/>
            <a:ext cx="9297989" cy="2547248"/>
          </a:xfrm>
        </p:spPr>
        <p:txBody>
          <a:bodyPr>
            <a:normAutofit/>
          </a:bodyPr>
          <a:lstStyle/>
          <a:p>
            <a:pPr algn="r"/>
            <a:r>
              <a:rPr lang="en-IN" sz="2800" dirty="0">
                <a:solidFill>
                  <a:schemeClr val="tx1">
                    <a:lumMod val="75000"/>
                    <a:lumOff val="25000"/>
                  </a:schemeClr>
                </a:solidFill>
                <a:latin typeface="Arial Rounded MT Bold" panose="020F0704030504030204" pitchFamily="34" charset="0"/>
              </a:rPr>
              <a:t>Data Science Group Project</a:t>
            </a:r>
            <a:endParaRPr lang="en-IN" dirty="0">
              <a:solidFill>
                <a:schemeClr val="tx1">
                  <a:lumMod val="75000"/>
                  <a:lumOff val="25000"/>
                </a:schemeClr>
              </a:solidFill>
              <a:latin typeface="Arial Rounded MT Bold" panose="020F0704030504030204" pitchFamily="34" charset="0"/>
            </a:endParaRPr>
          </a:p>
          <a:p>
            <a:pPr algn="r"/>
            <a:endParaRPr lang="en-IN" dirty="0">
              <a:solidFill>
                <a:schemeClr val="tx1"/>
              </a:solidFill>
              <a:latin typeface="Arial Rounded MT Bold" panose="020F0704030504030204" pitchFamily="34" charset="0"/>
            </a:endParaRPr>
          </a:p>
          <a:p>
            <a:pPr algn="r"/>
            <a:r>
              <a:rPr lang="en-IN" dirty="0">
                <a:solidFill>
                  <a:schemeClr val="tx1"/>
                </a:solidFill>
                <a:latin typeface="Arial Rounded MT Bold" panose="020F0704030504030204" pitchFamily="34" charset="0"/>
              </a:rPr>
              <a:t>Team Members</a:t>
            </a:r>
          </a:p>
          <a:p>
            <a:pPr algn="r"/>
            <a:r>
              <a:rPr lang="en-IN" dirty="0">
                <a:solidFill>
                  <a:schemeClr val="tx1"/>
                </a:solidFill>
                <a:latin typeface="Arial Rounded MT Bold" panose="020F0704030504030204" pitchFamily="34" charset="0"/>
              </a:rPr>
              <a:t>Prithvi Kocherla (#U50193006)</a:t>
            </a:r>
          </a:p>
          <a:p>
            <a:pPr algn="r"/>
            <a:r>
              <a:rPr lang="en-IN" dirty="0" err="1">
                <a:solidFill>
                  <a:schemeClr val="tx1"/>
                </a:solidFill>
                <a:latin typeface="Arial Rounded MT Bold" panose="020F0704030504030204" pitchFamily="34" charset="0"/>
              </a:rPr>
              <a:t>Ramreddy</a:t>
            </a:r>
            <a:r>
              <a:rPr lang="en-IN" dirty="0">
                <a:solidFill>
                  <a:schemeClr val="tx1"/>
                </a:solidFill>
                <a:latin typeface="Arial Rounded MT Bold" panose="020F0704030504030204" pitchFamily="34" charset="0"/>
              </a:rPr>
              <a:t> </a:t>
            </a:r>
            <a:r>
              <a:rPr lang="en-IN" dirty="0" err="1">
                <a:solidFill>
                  <a:schemeClr val="tx1"/>
                </a:solidFill>
                <a:latin typeface="Arial Rounded MT Bold" panose="020F0704030504030204" pitchFamily="34" charset="0"/>
              </a:rPr>
              <a:t>Duddela</a:t>
            </a:r>
            <a:r>
              <a:rPr lang="en-IN" dirty="0">
                <a:solidFill>
                  <a:schemeClr val="tx1"/>
                </a:solidFill>
                <a:latin typeface="Arial Rounded MT Bold" panose="020F0704030504030204" pitchFamily="34" charset="0"/>
              </a:rPr>
              <a:t> (#U62350397)</a:t>
            </a:r>
          </a:p>
          <a:p>
            <a:pPr algn="r"/>
            <a:endParaRPr lang="en-IN" dirty="0">
              <a:solidFill>
                <a:schemeClr val="tx1"/>
              </a:solidFill>
              <a:latin typeface="Arial Rounded MT Bold" panose="020F0704030504030204" pitchFamily="34" charset="0"/>
            </a:endParaRPr>
          </a:p>
          <a:p>
            <a:pPr algn="r"/>
            <a:endParaRPr lang="en-IN" dirty="0">
              <a:solidFill>
                <a:schemeClr val="tx1"/>
              </a:solidFill>
              <a:latin typeface="Arial Rounded MT Bold" panose="020F0704030504030204" pitchFamily="34" charset="0"/>
            </a:endParaRPr>
          </a:p>
          <a:p>
            <a:pPr algn="r"/>
            <a:endParaRPr lang="en-IN" dirty="0">
              <a:solidFill>
                <a:schemeClr val="tx1"/>
              </a:solidFill>
              <a:latin typeface="Arial Rounded MT Bold" panose="020F0704030504030204" pitchFamily="34" charset="0"/>
            </a:endParaRPr>
          </a:p>
        </p:txBody>
      </p:sp>
      <p:pic>
        <p:nvPicPr>
          <p:cNvPr id="4" name="Picture 3" descr="A picture containing clipart&#10;&#10;Description generated with very high confidence">
            <a:extLst>
              <a:ext uri="{FF2B5EF4-FFF2-40B4-BE49-F238E27FC236}">
                <a16:creationId xmlns:a16="http://schemas.microsoft.com/office/drawing/2014/main" id="{179D160E-FE6E-491B-B360-849BC7FE599D}"/>
              </a:ext>
            </a:extLst>
          </p:cNvPr>
          <p:cNvPicPr>
            <a:picLocks noChangeAspect="1"/>
          </p:cNvPicPr>
          <p:nvPr/>
        </p:nvPicPr>
        <p:blipFill>
          <a:blip r:embed="rId2"/>
          <a:stretch>
            <a:fillRect/>
          </a:stretch>
        </p:blipFill>
        <p:spPr>
          <a:xfrm>
            <a:off x="684207" y="482977"/>
            <a:ext cx="1905004" cy="485776"/>
          </a:xfrm>
          <a:prstGeom prst="rect">
            <a:avLst/>
          </a:prstGeom>
        </p:spPr>
      </p:pic>
    </p:spTree>
    <p:extLst>
      <p:ext uri="{BB962C8B-B14F-4D97-AF65-F5344CB8AC3E}">
        <p14:creationId xmlns:p14="http://schemas.microsoft.com/office/powerpoint/2010/main" val="412262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042041" y="748158"/>
            <a:ext cx="5740370" cy="705069"/>
          </a:xfrm>
        </p:spPr>
        <p:txBody>
          <a:bodyPr>
            <a:normAutofit/>
          </a:bodyPr>
          <a:lstStyle/>
          <a:p>
            <a:r>
              <a:rPr lang="en-IN" dirty="0">
                <a:latin typeface="Arial Rounded MT Bold" panose="020F0704030504030204" pitchFamily="34" charset="0"/>
              </a:rPr>
              <a:t>DATA MODELLING:</a:t>
            </a:r>
            <a:endParaRPr lang="en-IN" dirty="0"/>
          </a:p>
        </p:txBody>
      </p:sp>
      <p:pic>
        <p:nvPicPr>
          <p:cNvPr id="7" name="Picture 6" descr="A picture containing clipart&#10;&#10;Description generated with very high confidence">
            <a:extLst>
              <a:ext uri="{FF2B5EF4-FFF2-40B4-BE49-F238E27FC236}">
                <a16:creationId xmlns:a16="http://schemas.microsoft.com/office/drawing/2014/main" id="{553130F6-79F0-4E29-87CB-4F7DDD2B8C81}"/>
              </a:ext>
            </a:extLst>
          </p:cNvPr>
          <p:cNvPicPr>
            <a:picLocks noChangeAspect="1"/>
          </p:cNvPicPr>
          <p:nvPr/>
        </p:nvPicPr>
        <p:blipFill>
          <a:blip r:embed="rId2"/>
          <a:stretch>
            <a:fillRect/>
          </a:stretch>
        </p:blipFill>
        <p:spPr>
          <a:xfrm>
            <a:off x="9599609" y="262382"/>
            <a:ext cx="1905004" cy="485776"/>
          </a:xfrm>
          <a:prstGeom prst="rect">
            <a:avLst/>
          </a:prstGeom>
        </p:spPr>
      </p:pic>
      <p:sp>
        <p:nvSpPr>
          <p:cNvPr id="5" name="Content Placeholder 4">
            <a:extLst>
              <a:ext uri="{FF2B5EF4-FFF2-40B4-BE49-F238E27FC236}">
                <a16:creationId xmlns:a16="http://schemas.microsoft.com/office/drawing/2014/main" id="{43AE7B10-B090-4154-99C5-909C3AC560A9}"/>
              </a:ext>
            </a:extLst>
          </p:cNvPr>
          <p:cNvSpPr>
            <a:spLocks noGrp="1"/>
          </p:cNvSpPr>
          <p:nvPr>
            <p:ph idx="1"/>
          </p:nvPr>
        </p:nvSpPr>
        <p:spPr>
          <a:xfrm>
            <a:off x="2042041" y="1790252"/>
            <a:ext cx="6872847" cy="3654568"/>
          </a:xfrm>
        </p:spPr>
        <p:txBody>
          <a:bodyPr>
            <a:normAutofit/>
          </a:bodyPr>
          <a:lstStyle/>
          <a:p>
            <a:pPr marL="0" indent="0" algn="just">
              <a:buNone/>
            </a:pPr>
            <a:r>
              <a:rPr lang="en-US" sz="2400" dirty="0">
                <a:latin typeface="Arial Rounded MT Bold" panose="020F0704030504030204" pitchFamily="34" charset="0"/>
              </a:rPr>
              <a:t>K-Means Clustering:</a:t>
            </a:r>
            <a:endParaRPr lang="en-US" sz="2400" dirty="0"/>
          </a:p>
          <a:p>
            <a:pPr algn="just"/>
            <a:r>
              <a:rPr lang="en-US" dirty="0">
                <a:solidFill>
                  <a:schemeClr val="tx1"/>
                </a:solidFill>
                <a:latin typeface="Arial Rounded MT Bold" panose="020F0704030504030204" pitchFamily="34" charset="0"/>
              </a:rPr>
              <a:t>Since, data here has no column dedicated as output, this falls under un-supervised learning.</a:t>
            </a:r>
          </a:p>
          <a:p>
            <a:pPr algn="just"/>
            <a:r>
              <a:rPr lang="en-US" dirty="0">
                <a:solidFill>
                  <a:schemeClr val="tx1"/>
                </a:solidFill>
                <a:latin typeface="Arial Rounded MT Bold" panose="020F0704030504030204" pitchFamily="34" charset="0"/>
              </a:rPr>
              <a:t>This required us to group the data into certain clusters based on rules. </a:t>
            </a:r>
          </a:p>
          <a:p>
            <a:pPr algn="just"/>
            <a:r>
              <a:rPr lang="en-US" dirty="0">
                <a:solidFill>
                  <a:schemeClr val="tx1"/>
                </a:solidFill>
                <a:latin typeface="Arial Rounded MT Bold" panose="020F0704030504030204" pitchFamily="34" charset="0"/>
              </a:rPr>
              <a:t>K-Means is a method of vector quantization, in which each observation belongs to a cluster with nearest mean.</a:t>
            </a:r>
          </a:p>
          <a:p>
            <a:pPr algn="just"/>
            <a:r>
              <a:rPr lang="en-US" dirty="0">
                <a:solidFill>
                  <a:schemeClr val="tx1"/>
                </a:solidFill>
                <a:latin typeface="Arial Rounded MT Bold" panose="020F0704030504030204" pitchFamily="34" charset="0"/>
              </a:rPr>
              <a:t>Number of clusters considered are 3, with an idea to label each drivers risk level to be either Low/ Medium/ High.</a:t>
            </a:r>
          </a:p>
          <a:p>
            <a:pPr algn="just"/>
            <a:endParaRPr lang="en-IN" dirty="0"/>
          </a:p>
        </p:txBody>
      </p:sp>
      <p:pic>
        <p:nvPicPr>
          <p:cNvPr id="6" name="Picture 5">
            <a:extLst>
              <a:ext uri="{FF2B5EF4-FFF2-40B4-BE49-F238E27FC236}">
                <a16:creationId xmlns:a16="http://schemas.microsoft.com/office/drawing/2014/main" id="{2C93B3AA-FB32-4D33-A93F-305E977126A3}"/>
              </a:ext>
            </a:extLst>
          </p:cNvPr>
          <p:cNvPicPr>
            <a:picLocks noChangeAspect="1"/>
          </p:cNvPicPr>
          <p:nvPr/>
        </p:nvPicPr>
        <p:blipFill>
          <a:blip r:embed="rId3"/>
          <a:stretch>
            <a:fillRect/>
          </a:stretch>
        </p:blipFill>
        <p:spPr>
          <a:xfrm>
            <a:off x="9242423" y="2473808"/>
            <a:ext cx="2619375" cy="1552575"/>
          </a:xfrm>
          <a:prstGeom prst="rect">
            <a:avLst/>
          </a:prstGeom>
        </p:spPr>
      </p:pic>
    </p:spTree>
    <p:extLst>
      <p:ext uri="{BB962C8B-B14F-4D97-AF65-F5344CB8AC3E}">
        <p14:creationId xmlns:p14="http://schemas.microsoft.com/office/powerpoint/2010/main" val="3952810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042041" y="748158"/>
            <a:ext cx="5740370" cy="705069"/>
          </a:xfrm>
        </p:spPr>
        <p:txBody>
          <a:bodyPr>
            <a:normAutofit/>
          </a:bodyPr>
          <a:lstStyle/>
          <a:p>
            <a:r>
              <a:rPr lang="en-IN" dirty="0">
                <a:latin typeface="Arial Rounded MT Bold" panose="020F0704030504030204" pitchFamily="34" charset="0"/>
              </a:rPr>
              <a:t>DATA MODELLING:</a:t>
            </a:r>
            <a:endParaRPr lang="en-IN" dirty="0"/>
          </a:p>
        </p:txBody>
      </p:sp>
      <p:pic>
        <p:nvPicPr>
          <p:cNvPr id="7" name="Picture 6" descr="A picture containing clipart&#10;&#10;Description generated with very high confidence">
            <a:extLst>
              <a:ext uri="{FF2B5EF4-FFF2-40B4-BE49-F238E27FC236}">
                <a16:creationId xmlns:a16="http://schemas.microsoft.com/office/drawing/2014/main" id="{553130F6-79F0-4E29-87CB-4F7DDD2B8C81}"/>
              </a:ext>
            </a:extLst>
          </p:cNvPr>
          <p:cNvPicPr>
            <a:picLocks noChangeAspect="1"/>
          </p:cNvPicPr>
          <p:nvPr/>
        </p:nvPicPr>
        <p:blipFill>
          <a:blip r:embed="rId2"/>
          <a:stretch>
            <a:fillRect/>
          </a:stretch>
        </p:blipFill>
        <p:spPr>
          <a:xfrm>
            <a:off x="9599609" y="262382"/>
            <a:ext cx="1905004" cy="485776"/>
          </a:xfrm>
          <a:prstGeom prst="rect">
            <a:avLst/>
          </a:prstGeom>
        </p:spPr>
      </p:pic>
      <p:sp>
        <p:nvSpPr>
          <p:cNvPr id="5" name="Content Placeholder 4">
            <a:extLst>
              <a:ext uri="{FF2B5EF4-FFF2-40B4-BE49-F238E27FC236}">
                <a16:creationId xmlns:a16="http://schemas.microsoft.com/office/drawing/2014/main" id="{43AE7B10-B090-4154-99C5-909C3AC560A9}"/>
              </a:ext>
            </a:extLst>
          </p:cNvPr>
          <p:cNvSpPr>
            <a:spLocks noGrp="1"/>
          </p:cNvSpPr>
          <p:nvPr>
            <p:ph idx="1"/>
          </p:nvPr>
        </p:nvSpPr>
        <p:spPr>
          <a:xfrm>
            <a:off x="2042041" y="1695985"/>
            <a:ext cx="7469707" cy="3941243"/>
          </a:xfrm>
        </p:spPr>
        <p:txBody>
          <a:bodyPr>
            <a:normAutofit lnSpcReduction="10000"/>
          </a:bodyPr>
          <a:lstStyle/>
          <a:p>
            <a:pPr marL="0" indent="0" algn="just">
              <a:lnSpc>
                <a:spcPct val="150000"/>
              </a:lnSpc>
              <a:buNone/>
            </a:pPr>
            <a:r>
              <a:rPr lang="en-US" sz="2400" dirty="0">
                <a:latin typeface="Arial Rounded MT Bold" panose="020F0704030504030204" pitchFamily="34" charset="0"/>
              </a:rPr>
              <a:t>Decision Tree Classifier:</a:t>
            </a:r>
            <a:endParaRPr lang="en-US" sz="2400" dirty="0"/>
          </a:p>
          <a:p>
            <a:pPr algn="just">
              <a:lnSpc>
                <a:spcPct val="150000"/>
              </a:lnSpc>
            </a:pPr>
            <a:r>
              <a:rPr lang="en-US" dirty="0">
                <a:solidFill>
                  <a:schemeClr val="tx1"/>
                </a:solidFill>
                <a:latin typeface="Arial Rounded MT Bold" panose="020F0704030504030204" pitchFamily="34" charset="0"/>
              </a:rPr>
              <a:t>As the data here contains many features, grouping decisions have to be made by identifying the key features.</a:t>
            </a:r>
          </a:p>
          <a:p>
            <a:pPr algn="just">
              <a:lnSpc>
                <a:spcPct val="150000"/>
              </a:lnSpc>
            </a:pPr>
            <a:r>
              <a:rPr lang="en-US" dirty="0">
                <a:solidFill>
                  <a:schemeClr val="tx1"/>
                </a:solidFill>
                <a:latin typeface="Arial Rounded MT Bold" panose="020F0704030504030204" pitchFamily="34" charset="0"/>
              </a:rPr>
              <a:t>Decision Tree builds classification in the form of tree like structure, with Decision nodes and Leaf Nodes.</a:t>
            </a:r>
          </a:p>
          <a:p>
            <a:pPr algn="just">
              <a:lnSpc>
                <a:spcPct val="150000"/>
              </a:lnSpc>
            </a:pPr>
            <a:r>
              <a:rPr lang="en-US" dirty="0">
                <a:solidFill>
                  <a:schemeClr val="tx1"/>
                </a:solidFill>
                <a:latin typeface="Arial Rounded MT Bold" panose="020F0704030504030204" pitchFamily="34" charset="0"/>
              </a:rPr>
              <a:t>By fitting this classifier with 3 levels of decision nodes, we get the key feature on root node to be ‘Total  Distance’.</a:t>
            </a:r>
          </a:p>
          <a:p>
            <a:pPr algn="just">
              <a:lnSpc>
                <a:spcPct val="150000"/>
              </a:lnSpc>
            </a:pPr>
            <a:r>
              <a:rPr lang="en-US" dirty="0">
                <a:solidFill>
                  <a:schemeClr val="tx1"/>
                </a:solidFill>
                <a:latin typeface="Arial Rounded MT Bold" panose="020F0704030504030204" pitchFamily="34" charset="0"/>
              </a:rPr>
              <a:t>Accuracy obtained – 96.08%</a:t>
            </a:r>
          </a:p>
          <a:p>
            <a:pPr algn="just">
              <a:lnSpc>
                <a:spcPct val="150000"/>
              </a:lnSpc>
            </a:pPr>
            <a:endParaRPr lang="en-US" dirty="0">
              <a:solidFill>
                <a:schemeClr val="tx1"/>
              </a:solidFill>
              <a:latin typeface="Arial Rounded MT Bold" panose="020F0704030504030204" pitchFamily="34" charset="0"/>
            </a:endParaRPr>
          </a:p>
          <a:p>
            <a:pPr algn="just">
              <a:lnSpc>
                <a:spcPct val="150000"/>
              </a:lnSpc>
            </a:pPr>
            <a:endParaRPr lang="en-US" dirty="0">
              <a:solidFill>
                <a:schemeClr val="tx1"/>
              </a:solidFill>
              <a:latin typeface="Arial Rounded MT Bold" panose="020F0704030504030204" pitchFamily="34" charset="0"/>
            </a:endParaRPr>
          </a:p>
          <a:p>
            <a:pPr algn="just">
              <a:lnSpc>
                <a:spcPct val="150000"/>
              </a:lnSpc>
            </a:pPr>
            <a:endParaRPr lang="en-IN" dirty="0"/>
          </a:p>
        </p:txBody>
      </p:sp>
    </p:spTree>
    <p:extLst>
      <p:ext uri="{BB962C8B-B14F-4D97-AF65-F5344CB8AC3E}">
        <p14:creationId xmlns:p14="http://schemas.microsoft.com/office/powerpoint/2010/main" val="293939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042041" y="748158"/>
            <a:ext cx="5740370" cy="705069"/>
          </a:xfrm>
        </p:spPr>
        <p:txBody>
          <a:bodyPr>
            <a:normAutofit/>
          </a:bodyPr>
          <a:lstStyle/>
          <a:p>
            <a:r>
              <a:rPr lang="en-IN" dirty="0">
                <a:latin typeface="Arial Rounded MT Bold" panose="020F0704030504030204" pitchFamily="34" charset="0"/>
              </a:rPr>
              <a:t>DATA MODELLING:</a:t>
            </a:r>
            <a:endParaRPr lang="en-IN" dirty="0"/>
          </a:p>
        </p:txBody>
      </p:sp>
      <p:pic>
        <p:nvPicPr>
          <p:cNvPr id="7" name="Picture 6" descr="A picture containing clipart&#10;&#10;Description generated with very high confidence">
            <a:extLst>
              <a:ext uri="{FF2B5EF4-FFF2-40B4-BE49-F238E27FC236}">
                <a16:creationId xmlns:a16="http://schemas.microsoft.com/office/drawing/2014/main" id="{553130F6-79F0-4E29-87CB-4F7DDD2B8C81}"/>
              </a:ext>
            </a:extLst>
          </p:cNvPr>
          <p:cNvPicPr>
            <a:picLocks noChangeAspect="1"/>
          </p:cNvPicPr>
          <p:nvPr/>
        </p:nvPicPr>
        <p:blipFill>
          <a:blip r:embed="rId2"/>
          <a:stretch>
            <a:fillRect/>
          </a:stretch>
        </p:blipFill>
        <p:spPr>
          <a:xfrm>
            <a:off x="9599609" y="262382"/>
            <a:ext cx="1905004" cy="485776"/>
          </a:xfrm>
          <a:prstGeom prst="rect">
            <a:avLst/>
          </a:prstGeom>
        </p:spPr>
      </p:pic>
      <p:pic>
        <p:nvPicPr>
          <p:cNvPr id="6" name="Picture 5" descr="A picture containing object, clock&#10;&#10;Description generated with very high confidence">
            <a:extLst>
              <a:ext uri="{FF2B5EF4-FFF2-40B4-BE49-F238E27FC236}">
                <a16:creationId xmlns:a16="http://schemas.microsoft.com/office/drawing/2014/main" id="{ADEC0389-1F54-435F-A152-37CC5058B067}"/>
              </a:ext>
            </a:extLst>
          </p:cNvPr>
          <p:cNvPicPr>
            <a:picLocks noChangeAspect="1"/>
          </p:cNvPicPr>
          <p:nvPr/>
        </p:nvPicPr>
        <p:blipFill>
          <a:blip r:embed="rId3"/>
          <a:stretch>
            <a:fillRect/>
          </a:stretch>
        </p:blipFill>
        <p:spPr>
          <a:xfrm>
            <a:off x="2042042" y="2031057"/>
            <a:ext cx="9068252" cy="3832416"/>
          </a:xfrm>
          <a:prstGeom prst="rect">
            <a:avLst/>
          </a:prstGeom>
        </p:spPr>
      </p:pic>
      <p:sp>
        <p:nvSpPr>
          <p:cNvPr id="9" name="Content Placeholder 4">
            <a:extLst>
              <a:ext uri="{FF2B5EF4-FFF2-40B4-BE49-F238E27FC236}">
                <a16:creationId xmlns:a16="http://schemas.microsoft.com/office/drawing/2014/main" id="{9B94939B-B9CC-43AE-B81B-2A8578FB7BD1}"/>
              </a:ext>
            </a:extLst>
          </p:cNvPr>
          <p:cNvSpPr>
            <a:spLocks noGrp="1"/>
          </p:cNvSpPr>
          <p:nvPr>
            <p:ph idx="1"/>
          </p:nvPr>
        </p:nvSpPr>
        <p:spPr>
          <a:xfrm>
            <a:off x="2042042" y="1453228"/>
            <a:ext cx="8525405" cy="705070"/>
          </a:xfrm>
        </p:spPr>
        <p:txBody>
          <a:bodyPr>
            <a:normAutofit/>
          </a:bodyPr>
          <a:lstStyle/>
          <a:p>
            <a:pPr marL="0" indent="0" algn="just">
              <a:lnSpc>
                <a:spcPct val="150000"/>
              </a:lnSpc>
              <a:buNone/>
            </a:pPr>
            <a:r>
              <a:rPr lang="en-US" dirty="0">
                <a:solidFill>
                  <a:schemeClr val="tx1"/>
                </a:solidFill>
                <a:latin typeface="Arial Rounded MT Bold" panose="020F0704030504030204" pitchFamily="34" charset="0"/>
              </a:rPr>
              <a:t>X[6] – Displacement, X[7] – Total Distance, X[8] – Max Direction Change/sec</a:t>
            </a:r>
          </a:p>
          <a:p>
            <a:pPr algn="just">
              <a:lnSpc>
                <a:spcPct val="150000"/>
              </a:lnSpc>
            </a:pPr>
            <a:endParaRPr lang="en-US" dirty="0">
              <a:solidFill>
                <a:schemeClr val="tx1"/>
              </a:solidFill>
              <a:latin typeface="Arial Rounded MT Bold" panose="020F0704030504030204" pitchFamily="34" charset="0"/>
            </a:endParaRPr>
          </a:p>
          <a:p>
            <a:pPr algn="just">
              <a:lnSpc>
                <a:spcPct val="150000"/>
              </a:lnSpc>
            </a:pPr>
            <a:endParaRPr lang="en-US" dirty="0">
              <a:solidFill>
                <a:schemeClr val="tx1"/>
              </a:solidFill>
              <a:latin typeface="Arial Rounded MT Bold" panose="020F0704030504030204" pitchFamily="34" charset="0"/>
            </a:endParaRPr>
          </a:p>
          <a:p>
            <a:pPr algn="just">
              <a:lnSpc>
                <a:spcPct val="150000"/>
              </a:lnSpc>
            </a:pPr>
            <a:endParaRPr lang="en-IN" dirty="0"/>
          </a:p>
        </p:txBody>
      </p:sp>
    </p:spTree>
    <p:extLst>
      <p:ext uri="{BB962C8B-B14F-4D97-AF65-F5344CB8AC3E}">
        <p14:creationId xmlns:p14="http://schemas.microsoft.com/office/powerpoint/2010/main" val="293816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042041" y="748158"/>
            <a:ext cx="5740370" cy="705069"/>
          </a:xfrm>
        </p:spPr>
        <p:txBody>
          <a:bodyPr>
            <a:normAutofit/>
          </a:bodyPr>
          <a:lstStyle/>
          <a:p>
            <a:r>
              <a:rPr lang="en-IN" dirty="0">
                <a:latin typeface="Arial Rounded MT Bold" panose="020F0704030504030204" pitchFamily="34" charset="0"/>
              </a:rPr>
              <a:t>DATA MODELLING:</a:t>
            </a:r>
            <a:endParaRPr lang="en-IN" dirty="0"/>
          </a:p>
        </p:txBody>
      </p:sp>
      <p:pic>
        <p:nvPicPr>
          <p:cNvPr id="7" name="Picture 6" descr="A picture containing clipart&#10;&#10;Description generated with very high confidence">
            <a:extLst>
              <a:ext uri="{FF2B5EF4-FFF2-40B4-BE49-F238E27FC236}">
                <a16:creationId xmlns:a16="http://schemas.microsoft.com/office/drawing/2014/main" id="{553130F6-79F0-4E29-87CB-4F7DDD2B8C81}"/>
              </a:ext>
            </a:extLst>
          </p:cNvPr>
          <p:cNvPicPr>
            <a:picLocks noChangeAspect="1"/>
          </p:cNvPicPr>
          <p:nvPr/>
        </p:nvPicPr>
        <p:blipFill>
          <a:blip r:embed="rId2"/>
          <a:stretch>
            <a:fillRect/>
          </a:stretch>
        </p:blipFill>
        <p:spPr>
          <a:xfrm>
            <a:off x="9599609" y="262382"/>
            <a:ext cx="1905004" cy="485776"/>
          </a:xfrm>
          <a:prstGeom prst="rect">
            <a:avLst/>
          </a:prstGeom>
        </p:spPr>
      </p:pic>
      <p:sp>
        <p:nvSpPr>
          <p:cNvPr id="5" name="Content Placeholder 4">
            <a:extLst>
              <a:ext uri="{FF2B5EF4-FFF2-40B4-BE49-F238E27FC236}">
                <a16:creationId xmlns:a16="http://schemas.microsoft.com/office/drawing/2014/main" id="{43AE7B10-B090-4154-99C5-909C3AC560A9}"/>
              </a:ext>
            </a:extLst>
          </p:cNvPr>
          <p:cNvSpPr>
            <a:spLocks noGrp="1"/>
          </p:cNvSpPr>
          <p:nvPr>
            <p:ph idx="1"/>
          </p:nvPr>
        </p:nvSpPr>
        <p:spPr>
          <a:xfrm>
            <a:off x="2042041" y="1453227"/>
            <a:ext cx="7978652" cy="4561074"/>
          </a:xfrm>
        </p:spPr>
        <p:txBody>
          <a:bodyPr>
            <a:normAutofit/>
          </a:bodyPr>
          <a:lstStyle/>
          <a:p>
            <a:pPr marL="0" indent="0" algn="just">
              <a:lnSpc>
                <a:spcPct val="150000"/>
              </a:lnSpc>
              <a:buNone/>
            </a:pPr>
            <a:r>
              <a:rPr lang="en-US" sz="2400" dirty="0">
                <a:latin typeface="Arial Rounded MT Bold" panose="020F0704030504030204" pitchFamily="34" charset="0"/>
              </a:rPr>
              <a:t>Random Forest Classifier:</a:t>
            </a:r>
            <a:endParaRPr lang="en-US" sz="2400" dirty="0"/>
          </a:p>
          <a:p>
            <a:pPr algn="just">
              <a:lnSpc>
                <a:spcPct val="150000"/>
              </a:lnSpc>
            </a:pPr>
            <a:r>
              <a:rPr lang="en-US" dirty="0">
                <a:solidFill>
                  <a:schemeClr val="tx1"/>
                </a:solidFill>
                <a:latin typeface="Arial Rounded MT Bold" panose="020F0704030504030204" pitchFamily="34" charset="0"/>
              </a:rPr>
              <a:t>Instead of using 1 single decision tree, the idea here is to ensemble a group of decision trees built at the same time and allow the classifier to choose a class with high accuracy.</a:t>
            </a:r>
          </a:p>
          <a:p>
            <a:pPr algn="just">
              <a:lnSpc>
                <a:spcPct val="150000"/>
              </a:lnSpc>
            </a:pPr>
            <a:r>
              <a:rPr lang="en-US" dirty="0">
                <a:solidFill>
                  <a:schemeClr val="tx1"/>
                </a:solidFill>
                <a:latin typeface="Arial Rounded MT Bold" panose="020F0704030504030204" pitchFamily="34" charset="0"/>
              </a:rPr>
              <a:t>Advantage: This classifier has relatively less number of user defined parameters.</a:t>
            </a:r>
          </a:p>
          <a:p>
            <a:pPr algn="just">
              <a:lnSpc>
                <a:spcPct val="150000"/>
              </a:lnSpc>
            </a:pPr>
            <a:r>
              <a:rPr lang="en-US" dirty="0">
                <a:solidFill>
                  <a:schemeClr val="tx1"/>
                </a:solidFill>
                <a:latin typeface="Arial Rounded MT Bold" panose="020F0704030504030204" pitchFamily="34" charset="0"/>
              </a:rPr>
              <a:t>Theoretically, it is expected to produce increased accuracy in comparison to previous Decision Tree Classifier.</a:t>
            </a:r>
          </a:p>
          <a:p>
            <a:pPr algn="just">
              <a:lnSpc>
                <a:spcPct val="150000"/>
              </a:lnSpc>
            </a:pPr>
            <a:r>
              <a:rPr lang="en-US" dirty="0">
                <a:solidFill>
                  <a:schemeClr val="tx1"/>
                </a:solidFill>
                <a:latin typeface="Arial Rounded MT Bold" panose="020F0704030504030204" pitchFamily="34" charset="0"/>
              </a:rPr>
              <a:t>Accuracy obtained – 98.15%</a:t>
            </a:r>
          </a:p>
          <a:p>
            <a:pPr algn="just">
              <a:lnSpc>
                <a:spcPct val="150000"/>
              </a:lnSpc>
            </a:pPr>
            <a:endParaRPr lang="en-IN" dirty="0"/>
          </a:p>
        </p:txBody>
      </p:sp>
    </p:spTree>
    <p:extLst>
      <p:ext uri="{BB962C8B-B14F-4D97-AF65-F5344CB8AC3E}">
        <p14:creationId xmlns:p14="http://schemas.microsoft.com/office/powerpoint/2010/main" val="565928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042041" y="748158"/>
            <a:ext cx="5740370" cy="705069"/>
          </a:xfrm>
        </p:spPr>
        <p:txBody>
          <a:bodyPr>
            <a:normAutofit/>
          </a:bodyPr>
          <a:lstStyle/>
          <a:p>
            <a:r>
              <a:rPr lang="en-IN" dirty="0">
                <a:latin typeface="Arial Rounded MT Bold" panose="020F0704030504030204" pitchFamily="34" charset="0"/>
              </a:rPr>
              <a:t>DATA MODELLING:</a:t>
            </a:r>
            <a:endParaRPr lang="en-IN" dirty="0"/>
          </a:p>
        </p:txBody>
      </p:sp>
      <p:pic>
        <p:nvPicPr>
          <p:cNvPr id="7" name="Picture 6" descr="A picture containing clipart&#10;&#10;Description generated with very high confidence">
            <a:extLst>
              <a:ext uri="{FF2B5EF4-FFF2-40B4-BE49-F238E27FC236}">
                <a16:creationId xmlns:a16="http://schemas.microsoft.com/office/drawing/2014/main" id="{553130F6-79F0-4E29-87CB-4F7DDD2B8C81}"/>
              </a:ext>
            </a:extLst>
          </p:cNvPr>
          <p:cNvPicPr>
            <a:picLocks noChangeAspect="1"/>
          </p:cNvPicPr>
          <p:nvPr/>
        </p:nvPicPr>
        <p:blipFill>
          <a:blip r:embed="rId2"/>
          <a:stretch>
            <a:fillRect/>
          </a:stretch>
        </p:blipFill>
        <p:spPr>
          <a:xfrm>
            <a:off x="9599609" y="262382"/>
            <a:ext cx="1905004" cy="485776"/>
          </a:xfrm>
          <a:prstGeom prst="rect">
            <a:avLst/>
          </a:prstGeom>
        </p:spPr>
      </p:pic>
      <p:sp>
        <p:nvSpPr>
          <p:cNvPr id="5" name="Content Placeholder 4">
            <a:extLst>
              <a:ext uri="{FF2B5EF4-FFF2-40B4-BE49-F238E27FC236}">
                <a16:creationId xmlns:a16="http://schemas.microsoft.com/office/drawing/2014/main" id="{43AE7B10-B090-4154-99C5-909C3AC560A9}"/>
              </a:ext>
            </a:extLst>
          </p:cNvPr>
          <p:cNvSpPr>
            <a:spLocks noGrp="1"/>
          </p:cNvSpPr>
          <p:nvPr>
            <p:ph idx="1"/>
          </p:nvPr>
        </p:nvSpPr>
        <p:spPr>
          <a:xfrm>
            <a:off x="2042041" y="1453227"/>
            <a:ext cx="7978652" cy="4193429"/>
          </a:xfrm>
        </p:spPr>
        <p:txBody>
          <a:bodyPr>
            <a:normAutofit/>
          </a:bodyPr>
          <a:lstStyle/>
          <a:p>
            <a:pPr marL="0" indent="0" algn="just">
              <a:lnSpc>
                <a:spcPct val="150000"/>
              </a:lnSpc>
              <a:buNone/>
            </a:pPr>
            <a:r>
              <a:rPr lang="en-US" sz="2400" dirty="0">
                <a:latin typeface="Arial Rounded MT Bold" panose="020F0704030504030204" pitchFamily="34" charset="0"/>
              </a:rPr>
              <a:t>Support Vector Classifier:</a:t>
            </a:r>
            <a:endParaRPr lang="en-US" sz="2400" dirty="0"/>
          </a:p>
          <a:p>
            <a:pPr algn="just">
              <a:lnSpc>
                <a:spcPct val="150000"/>
              </a:lnSpc>
            </a:pPr>
            <a:r>
              <a:rPr lang="en-US" dirty="0">
                <a:solidFill>
                  <a:schemeClr val="tx1"/>
                </a:solidFill>
                <a:latin typeface="Arial Rounded MT Bold" panose="020F0704030504030204" pitchFamily="34" charset="0"/>
              </a:rPr>
              <a:t>With the advantage of different kernel functions support and capability to perform multi-class prediction, SVC is used.</a:t>
            </a:r>
          </a:p>
          <a:p>
            <a:pPr algn="just">
              <a:lnSpc>
                <a:spcPct val="150000"/>
              </a:lnSpc>
            </a:pPr>
            <a:r>
              <a:rPr lang="en-US" dirty="0">
                <a:solidFill>
                  <a:schemeClr val="tx1"/>
                </a:solidFill>
                <a:latin typeface="Arial Rounded MT Bold" panose="020F0704030504030204" pitchFamily="34" charset="0"/>
              </a:rPr>
              <a:t>SVC linear and polynomial model is used.</a:t>
            </a:r>
          </a:p>
          <a:p>
            <a:pPr algn="just">
              <a:lnSpc>
                <a:spcPct val="150000"/>
              </a:lnSpc>
            </a:pPr>
            <a:r>
              <a:rPr lang="en-US" dirty="0">
                <a:solidFill>
                  <a:schemeClr val="tx1"/>
                </a:solidFill>
                <a:latin typeface="Arial Rounded MT Bold" panose="020F0704030504030204" pitchFamily="34" charset="0"/>
              </a:rPr>
              <a:t>“One vs Rest” phenomenon is used in both classifications.</a:t>
            </a:r>
          </a:p>
          <a:p>
            <a:pPr algn="just">
              <a:lnSpc>
                <a:spcPct val="150000"/>
              </a:lnSpc>
            </a:pPr>
            <a:r>
              <a:rPr lang="en-US" dirty="0">
                <a:solidFill>
                  <a:schemeClr val="tx1"/>
                </a:solidFill>
                <a:latin typeface="Arial Rounded MT Bold" panose="020F0704030504030204" pitchFamily="34" charset="0"/>
              </a:rPr>
              <a:t>Observations, the confusion matrix and accuracy obtained in both cases are same indicating no additional benefit by adding polynomial features.</a:t>
            </a:r>
          </a:p>
          <a:p>
            <a:pPr algn="just">
              <a:lnSpc>
                <a:spcPct val="150000"/>
              </a:lnSpc>
            </a:pPr>
            <a:endParaRPr lang="en-IN" dirty="0"/>
          </a:p>
        </p:txBody>
      </p:sp>
    </p:spTree>
    <p:extLst>
      <p:ext uri="{BB962C8B-B14F-4D97-AF65-F5344CB8AC3E}">
        <p14:creationId xmlns:p14="http://schemas.microsoft.com/office/powerpoint/2010/main" val="340996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328974" y="741945"/>
            <a:ext cx="6400245" cy="695643"/>
          </a:xfrm>
        </p:spPr>
        <p:txBody>
          <a:bodyPr>
            <a:normAutofit/>
          </a:bodyPr>
          <a:lstStyle/>
          <a:p>
            <a:r>
              <a:rPr lang="en-US" dirty="0">
                <a:latin typeface="Arial Rounded MT Bold" panose="020F0704030504030204" pitchFamily="34" charset="0"/>
              </a:rPr>
              <a:t>OBSERVATIONS:</a:t>
            </a:r>
            <a:endParaRPr lang="en-IN" dirty="0"/>
          </a:p>
        </p:txBody>
      </p:sp>
      <p:pic>
        <p:nvPicPr>
          <p:cNvPr id="7" name="Picture 6" descr="A picture containing clipart&#10;&#10;Description generated with very high confidence">
            <a:extLst>
              <a:ext uri="{FF2B5EF4-FFF2-40B4-BE49-F238E27FC236}">
                <a16:creationId xmlns:a16="http://schemas.microsoft.com/office/drawing/2014/main" id="{553130F6-79F0-4E29-87CB-4F7DDD2B8C81}"/>
              </a:ext>
            </a:extLst>
          </p:cNvPr>
          <p:cNvPicPr>
            <a:picLocks noChangeAspect="1"/>
          </p:cNvPicPr>
          <p:nvPr/>
        </p:nvPicPr>
        <p:blipFill>
          <a:blip r:embed="rId2"/>
          <a:stretch>
            <a:fillRect/>
          </a:stretch>
        </p:blipFill>
        <p:spPr>
          <a:xfrm>
            <a:off x="9599609" y="262382"/>
            <a:ext cx="1905004" cy="485776"/>
          </a:xfrm>
          <a:prstGeom prst="rect">
            <a:avLst/>
          </a:prstGeom>
        </p:spPr>
      </p:pic>
      <p:sp>
        <p:nvSpPr>
          <p:cNvPr id="6" name="Content Placeholder 4">
            <a:extLst>
              <a:ext uri="{FF2B5EF4-FFF2-40B4-BE49-F238E27FC236}">
                <a16:creationId xmlns:a16="http://schemas.microsoft.com/office/drawing/2014/main" id="{38A156CB-284A-4951-B5E6-A9A8C2268491}"/>
              </a:ext>
            </a:extLst>
          </p:cNvPr>
          <p:cNvSpPr txBox="1">
            <a:spLocks/>
          </p:cNvSpPr>
          <p:nvPr/>
        </p:nvSpPr>
        <p:spPr>
          <a:xfrm>
            <a:off x="2328975" y="1684989"/>
            <a:ext cx="7889682" cy="39899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solidFill>
                  <a:schemeClr val="tx1"/>
                </a:solidFill>
                <a:latin typeface="Arial Rounded MT Bold" panose="020F0704030504030204" pitchFamily="34" charset="0"/>
              </a:rPr>
              <a:t>By evaluating three methods, relatively we obtain less accuracy for Decision Tree model.</a:t>
            </a:r>
          </a:p>
          <a:p>
            <a:pPr algn="just"/>
            <a:r>
              <a:rPr lang="en-US" dirty="0">
                <a:solidFill>
                  <a:schemeClr val="tx1"/>
                </a:solidFill>
                <a:latin typeface="Arial Rounded MT Bold" panose="020F0704030504030204" pitchFamily="34" charset="0"/>
              </a:rPr>
              <a:t>The accuracy levels are comparatively matching for both Random Forest &amp; SVC classifiers.</a:t>
            </a:r>
          </a:p>
          <a:p>
            <a:pPr algn="just"/>
            <a:r>
              <a:rPr lang="en-US" dirty="0">
                <a:solidFill>
                  <a:schemeClr val="tx1"/>
                </a:solidFill>
                <a:latin typeface="Arial Rounded MT Bold" panose="020F0704030504030204" pitchFamily="34" charset="0"/>
              </a:rPr>
              <a:t>With the help of these models, we can now predict the driving style patterns, given the position of vehicle with respect to time.</a:t>
            </a:r>
          </a:p>
          <a:p>
            <a:pPr algn="just"/>
            <a:r>
              <a:rPr lang="en-US" dirty="0">
                <a:solidFill>
                  <a:schemeClr val="tx1"/>
                </a:solidFill>
                <a:latin typeface="Arial Rounded MT Bold" panose="020F0704030504030204" pitchFamily="34" charset="0"/>
              </a:rPr>
              <a:t>It can now be considered by insurance companies in evaluating the premium price for their plans.</a:t>
            </a:r>
          </a:p>
          <a:p>
            <a:pPr algn="just"/>
            <a:r>
              <a:rPr lang="en-US" dirty="0">
                <a:solidFill>
                  <a:schemeClr val="tx1"/>
                </a:solidFill>
                <a:latin typeface="Arial Rounded MT Bold" panose="020F0704030504030204" pitchFamily="34" charset="0"/>
              </a:rPr>
              <a:t>This particular concept is presently in use and a dedicated application is now available by name ‘</a:t>
            </a:r>
            <a:r>
              <a:rPr lang="en-US" dirty="0" err="1">
                <a:solidFill>
                  <a:schemeClr val="tx1"/>
                </a:solidFill>
                <a:latin typeface="Arial Rounded MT Bold" panose="020F0704030504030204" pitchFamily="34" charset="0"/>
              </a:rPr>
              <a:t>DriveWell</a:t>
            </a:r>
            <a:r>
              <a:rPr lang="en-US" dirty="0">
                <a:solidFill>
                  <a:schemeClr val="tx1"/>
                </a:solidFill>
                <a:latin typeface="Arial Rounded MT Bold" panose="020F0704030504030204" pitchFamily="34" charset="0"/>
              </a:rPr>
              <a:t>’, representing the research work done at Cambridge University.</a:t>
            </a:r>
          </a:p>
          <a:p>
            <a:endParaRPr lang="en-IN" dirty="0"/>
          </a:p>
        </p:txBody>
      </p:sp>
    </p:spTree>
    <p:extLst>
      <p:ext uri="{BB962C8B-B14F-4D97-AF65-F5344CB8AC3E}">
        <p14:creationId xmlns:p14="http://schemas.microsoft.com/office/powerpoint/2010/main" val="123264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1907356" y="761025"/>
            <a:ext cx="8097071" cy="695643"/>
          </a:xfrm>
        </p:spPr>
        <p:txBody>
          <a:bodyPr>
            <a:normAutofit/>
          </a:bodyPr>
          <a:lstStyle/>
          <a:p>
            <a:r>
              <a:rPr lang="en-US" dirty="0">
                <a:latin typeface="Arial Rounded MT Bold" panose="020F0704030504030204" pitchFamily="34" charset="0"/>
              </a:rPr>
              <a:t>REFERENCES:</a:t>
            </a:r>
            <a:endParaRPr lang="en-IN" dirty="0"/>
          </a:p>
        </p:txBody>
      </p:sp>
      <p:pic>
        <p:nvPicPr>
          <p:cNvPr id="7" name="Picture 6" descr="A picture containing clipart&#10;&#10;Description generated with very high confidence">
            <a:extLst>
              <a:ext uri="{FF2B5EF4-FFF2-40B4-BE49-F238E27FC236}">
                <a16:creationId xmlns:a16="http://schemas.microsoft.com/office/drawing/2014/main" id="{553130F6-79F0-4E29-87CB-4F7DDD2B8C81}"/>
              </a:ext>
            </a:extLst>
          </p:cNvPr>
          <p:cNvPicPr>
            <a:picLocks noChangeAspect="1"/>
          </p:cNvPicPr>
          <p:nvPr/>
        </p:nvPicPr>
        <p:blipFill>
          <a:blip r:embed="rId2"/>
          <a:stretch>
            <a:fillRect/>
          </a:stretch>
        </p:blipFill>
        <p:spPr>
          <a:xfrm>
            <a:off x="9599609" y="262382"/>
            <a:ext cx="1905004" cy="485776"/>
          </a:xfrm>
          <a:prstGeom prst="rect">
            <a:avLst/>
          </a:prstGeom>
        </p:spPr>
      </p:pic>
      <p:sp>
        <p:nvSpPr>
          <p:cNvPr id="6" name="Content Placeholder 4">
            <a:extLst>
              <a:ext uri="{FF2B5EF4-FFF2-40B4-BE49-F238E27FC236}">
                <a16:creationId xmlns:a16="http://schemas.microsoft.com/office/drawing/2014/main" id="{38A156CB-284A-4951-B5E6-A9A8C2268491}"/>
              </a:ext>
            </a:extLst>
          </p:cNvPr>
          <p:cNvSpPr txBox="1">
            <a:spLocks/>
          </p:cNvSpPr>
          <p:nvPr/>
        </p:nvSpPr>
        <p:spPr>
          <a:xfrm>
            <a:off x="1907356" y="1820873"/>
            <a:ext cx="9709055" cy="32978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solidFill>
                  <a:schemeClr val="tx1"/>
                </a:solidFill>
                <a:latin typeface="Arial Rounded MT Bold" panose="020F0704030504030204" pitchFamily="34" charset="0"/>
              </a:rPr>
              <a:t>Initial Dataset with features – </a:t>
            </a:r>
          </a:p>
          <a:p>
            <a:pPr marL="0" indent="0" algn="just">
              <a:buNone/>
            </a:pPr>
            <a:r>
              <a:rPr lang="en-US" dirty="0">
                <a:solidFill>
                  <a:schemeClr val="tx1"/>
                </a:solidFill>
                <a:latin typeface="Arial Rounded MT Bold" panose="020F0704030504030204" pitchFamily="34" charset="0"/>
              </a:rPr>
              <a:t>      </a:t>
            </a:r>
            <a:r>
              <a:rPr lang="en-US" dirty="0">
                <a:solidFill>
                  <a:schemeClr val="tx1"/>
                </a:solidFill>
                <a:latin typeface="Arial Rounded MT Bold" panose="020F0704030504030204" pitchFamily="34" charset="0"/>
                <a:hlinkClick r:id="rId3"/>
              </a:rPr>
              <a:t>https://github.com/georgetown-analytics/skidmarks/blob/master/bin/lin.csv</a:t>
            </a:r>
            <a:r>
              <a:rPr lang="en-US" dirty="0">
                <a:solidFill>
                  <a:schemeClr val="tx1"/>
                </a:solidFill>
                <a:latin typeface="Arial Rounded MT Bold" panose="020F0704030504030204" pitchFamily="34" charset="0"/>
              </a:rPr>
              <a:t> </a:t>
            </a:r>
          </a:p>
          <a:p>
            <a:pPr algn="just"/>
            <a:r>
              <a:rPr lang="en-US" dirty="0">
                <a:solidFill>
                  <a:schemeClr val="tx1"/>
                </a:solidFill>
                <a:latin typeface="Arial Rounded MT Bold" panose="020F0704030504030204" pitchFamily="34" charset="0"/>
              </a:rPr>
              <a:t>Kaggle competition work – </a:t>
            </a:r>
          </a:p>
          <a:p>
            <a:pPr marL="0" indent="0" algn="just">
              <a:buNone/>
            </a:pPr>
            <a:r>
              <a:rPr lang="en-US" dirty="0">
                <a:solidFill>
                  <a:schemeClr val="tx1"/>
                </a:solidFill>
                <a:latin typeface="Arial Rounded MT Bold" panose="020F0704030504030204" pitchFamily="34" charset="0"/>
              </a:rPr>
              <a:t>      </a:t>
            </a:r>
            <a:r>
              <a:rPr lang="en-US" dirty="0">
                <a:solidFill>
                  <a:schemeClr val="tx1"/>
                </a:solidFill>
                <a:latin typeface="Arial Rounded MT Bold" panose="020F0704030504030204" pitchFamily="34" charset="0"/>
                <a:hlinkClick r:id="rId4"/>
              </a:rPr>
              <a:t>http://nbviewer.jupyter.org/github/georgetown-analytics/skidmarks/tree/master/bin/</a:t>
            </a:r>
            <a:r>
              <a:rPr lang="en-US" dirty="0">
                <a:solidFill>
                  <a:schemeClr val="tx1"/>
                </a:solidFill>
                <a:latin typeface="Arial Rounded MT Bold" panose="020F0704030504030204" pitchFamily="34" charset="0"/>
              </a:rPr>
              <a:t> </a:t>
            </a:r>
          </a:p>
          <a:p>
            <a:pPr algn="just"/>
            <a:r>
              <a:rPr lang="en-US" dirty="0">
                <a:solidFill>
                  <a:schemeClr val="tx1"/>
                </a:solidFill>
                <a:latin typeface="Arial Rounded MT Bold" panose="020F0704030504030204" pitchFamily="34" charset="0"/>
              </a:rPr>
              <a:t>Decision Tree Example – </a:t>
            </a:r>
          </a:p>
          <a:p>
            <a:pPr marL="0" indent="0" algn="just">
              <a:buNone/>
            </a:pPr>
            <a:r>
              <a:rPr lang="en-US" dirty="0">
                <a:solidFill>
                  <a:schemeClr val="tx1"/>
                </a:solidFill>
                <a:latin typeface="Arial Rounded MT Bold" panose="020F0704030504030204" pitchFamily="34" charset="0"/>
              </a:rPr>
              <a:t>      </a:t>
            </a:r>
            <a:r>
              <a:rPr lang="en-US" dirty="0">
                <a:solidFill>
                  <a:schemeClr val="tx1"/>
                </a:solidFill>
                <a:latin typeface="Arial Rounded MT Bold" panose="020F0704030504030204" pitchFamily="34" charset="0"/>
                <a:hlinkClick r:id="rId5"/>
              </a:rPr>
              <a:t>https://pythonprogramminglanguage.com/decision-tree-visual-example/</a:t>
            </a:r>
            <a:r>
              <a:rPr lang="en-US" dirty="0">
                <a:solidFill>
                  <a:schemeClr val="tx1"/>
                </a:solidFill>
                <a:latin typeface="Arial Rounded MT Bold" panose="020F0704030504030204" pitchFamily="34" charset="0"/>
              </a:rPr>
              <a:t>   </a:t>
            </a:r>
          </a:p>
          <a:p>
            <a:pPr algn="just"/>
            <a:r>
              <a:rPr lang="en-US" dirty="0">
                <a:solidFill>
                  <a:schemeClr val="tx1"/>
                </a:solidFill>
                <a:latin typeface="Arial Rounded MT Bold" panose="020F0704030504030204" pitchFamily="34" charset="0"/>
                <a:hlinkClick r:id="rId6"/>
              </a:rPr>
              <a:t>https://www.tandfonline.com/doi/abs/10.1080/01431160412331269698</a:t>
            </a:r>
            <a:r>
              <a:rPr lang="en-US" dirty="0">
                <a:solidFill>
                  <a:schemeClr val="tx1"/>
                </a:solidFill>
                <a:latin typeface="Arial Rounded MT Bold" panose="020F0704030504030204" pitchFamily="34" charset="0"/>
              </a:rPr>
              <a:t> </a:t>
            </a:r>
          </a:p>
          <a:p>
            <a:pPr algn="just"/>
            <a:r>
              <a:rPr lang="en-US" dirty="0">
                <a:solidFill>
                  <a:schemeClr val="tx1"/>
                </a:solidFill>
                <a:latin typeface="Arial Rounded MT Bold" panose="020F0704030504030204" pitchFamily="34" charset="0"/>
                <a:hlinkClick r:id="rId7"/>
              </a:rPr>
              <a:t>https://www.saedsayad.com/decision_tree_reg.htm</a:t>
            </a:r>
            <a:r>
              <a:rPr lang="en-US" dirty="0">
                <a:solidFill>
                  <a:schemeClr val="tx1"/>
                </a:solidFill>
                <a:latin typeface="Arial Rounded MT Bold" panose="020F0704030504030204" pitchFamily="34" charset="0"/>
              </a:rPr>
              <a:t> </a:t>
            </a:r>
            <a:endParaRPr lang="en-IN" dirty="0"/>
          </a:p>
        </p:txBody>
      </p:sp>
      <p:sp>
        <p:nvSpPr>
          <p:cNvPr id="5" name="Title 8">
            <a:extLst>
              <a:ext uri="{FF2B5EF4-FFF2-40B4-BE49-F238E27FC236}">
                <a16:creationId xmlns:a16="http://schemas.microsoft.com/office/drawing/2014/main" id="{F4C6A8C7-867A-4DD2-A448-9618F7E49FA3}"/>
              </a:ext>
            </a:extLst>
          </p:cNvPr>
          <p:cNvSpPr txBox="1">
            <a:spLocks/>
          </p:cNvSpPr>
          <p:nvPr/>
        </p:nvSpPr>
        <p:spPr>
          <a:xfrm>
            <a:off x="3815760" y="5231938"/>
            <a:ext cx="4560480" cy="9595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dirty="0">
                <a:latin typeface="Arial Rounded MT Bold" panose="020F0704030504030204" pitchFamily="34" charset="0"/>
              </a:rPr>
              <a:t>THANK YOU!</a:t>
            </a:r>
            <a:endParaRPr lang="en-IN" sz="5400" dirty="0"/>
          </a:p>
        </p:txBody>
      </p:sp>
    </p:spTree>
    <p:extLst>
      <p:ext uri="{BB962C8B-B14F-4D97-AF65-F5344CB8AC3E}">
        <p14:creationId xmlns:p14="http://schemas.microsoft.com/office/powerpoint/2010/main" val="119387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D15C-FBFA-429C-97D3-9C252BE3D74B}"/>
              </a:ext>
            </a:extLst>
          </p:cNvPr>
          <p:cNvSpPr>
            <a:spLocks noGrp="1"/>
          </p:cNvSpPr>
          <p:nvPr>
            <p:ph type="title"/>
          </p:nvPr>
        </p:nvSpPr>
        <p:spPr>
          <a:xfrm>
            <a:off x="2102732" y="783394"/>
            <a:ext cx="4326348" cy="950165"/>
          </a:xfrm>
        </p:spPr>
        <p:txBody>
          <a:bodyPr>
            <a:normAutofit/>
          </a:bodyPr>
          <a:lstStyle/>
          <a:p>
            <a:r>
              <a:rPr lang="en-IN" dirty="0">
                <a:latin typeface="Arial Rounded MT Bold" panose="020F0704030504030204" pitchFamily="34" charset="0"/>
              </a:rPr>
              <a:t>INTRODUCTION:</a:t>
            </a:r>
          </a:p>
        </p:txBody>
      </p:sp>
      <p:sp>
        <p:nvSpPr>
          <p:cNvPr id="3" name="Content Placeholder 2">
            <a:extLst>
              <a:ext uri="{FF2B5EF4-FFF2-40B4-BE49-F238E27FC236}">
                <a16:creationId xmlns:a16="http://schemas.microsoft.com/office/drawing/2014/main" id="{CCAB1D30-50E5-4F29-A3AB-4FA7E938BE9A}"/>
              </a:ext>
            </a:extLst>
          </p:cNvPr>
          <p:cNvSpPr>
            <a:spLocks noGrp="1"/>
          </p:cNvSpPr>
          <p:nvPr>
            <p:ph idx="1"/>
          </p:nvPr>
        </p:nvSpPr>
        <p:spPr>
          <a:xfrm>
            <a:off x="2102732" y="1866509"/>
            <a:ext cx="8577837" cy="3733014"/>
          </a:xfrm>
        </p:spPr>
        <p:txBody>
          <a:bodyPr>
            <a:normAutofit fontScale="92500" lnSpcReduction="10000"/>
          </a:bodyPr>
          <a:lstStyle/>
          <a:p>
            <a:pPr algn="just">
              <a:lnSpc>
                <a:spcPct val="150000"/>
              </a:lnSpc>
            </a:pPr>
            <a:r>
              <a:rPr lang="en-US" dirty="0">
                <a:solidFill>
                  <a:schemeClr val="tx1"/>
                </a:solidFill>
                <a:latin typeface="Arial Rounded MT Bold" panose="020F0704030504030204" pitchFamily="34" charset="0"/>
              </a:rPr>
              <a:t>In contemporary world, tracking of vehicles is possible through GPS sensors and storage of this data could lead to obtain deep insights of information that contains.</a:t>
            </a:r>
          </a:p>
          <a:p>
            <a:pPr algn="just">
              <a:lnSpc>
                <a:spcPct val="150000"/>
              </a:lnSpc>
            </a:pPr>
            <a:r>
              <a:rPr lang="en-US" dirty="0">
                <a:solidFill>
                  <a:schemeClr val="tx1"/>
                </a:solidFill>
                <a:latin typeface="Arial Rounded MT Bold" panose="020F0704030504030204" pitchFamily="34" charset="0"/>
              </a:rPr>
              <a:t>This data can be used to identify the driving patterns and compare among individuals. </a:t>
            </a:r>
          </a:p>
          <a:p>
            <a:pPr algn="just">
              <a:lnSpc>
                <a:spcPct val="150000"/>
              </a:lnSpc>
            </a:pPr>
            <a:r>
              <a:rPr lang="en-US" dirty="0">
                <a:solidFill>
                  <a:schemeClr val="tx1"/>
                </a:solidFill>
                <a:latin typeface="Arial Rounded MT Bold" panose="020F0704030504030204" pitchFamily="34" charset="0"/>
              </a:rPr>
              <a:t>This can be used by insurance firms and can benefit good customers by providing them with low premium rates, replacing the old conventional type of premium rates that are decided based on number of previous accidents or number of tickets incurred to an individual or vehicle characteristics.</a:t>
            </a:r>
          </a:p>
        </p:txBody>
      </p:sp>
      <p:pic>
        <p:nvPicPr>
          <p:cNvPr id="6" name="Picture 5" descr="A picture containing clipart&#10;&#10;Description generated with very high confidence">
            <a:extLst>
              <a:ext uri="{FF2B5EF4-FFF2-40B4-BE49-F238E27FC236}">
                <a16:creationId xmlns:a16="http://schemas.microsoft.com/office/drawing/2014/main" id="{C50E1296-E4A7-41AD-9C4B-123DB42CEA7C}"/>
              </a:ext>
            </a:extLst>
          </p:cNvPr>
          <p:cNvPicPr>
            <a:picLocks noChangeAspect="1"/>
          </p:cNvPicPr>
          <p:nvPr/>
        </p:nvPicPr>
        <p:blipFill>
          <a:blip r:embed="rId3"/>
          <a:stretch>
            <a:fillRect/>
          </a:stretch>
        </p:blipFill>
        <p:spPr>
          <a:xfrm>
            <a:off x="9718245" y="300089"/>
            <a:ext cx="1905004" cy="485776"/>
          </a:xfrm>
          <a:prstGeom prst="rect">
            <a:avLst/>
          </a:prstGeom>
        </p:spPr>
      </p:pic>
    </p:spTree>
    <p:extLst>
      <p:ext uri="{BB962C8B-B14F-4D97-AF65-F5344CB8AC3E}">
        <p14:creationId xmlns:p14="http://schemas.microsoft.com/office/powerpoint/2010/main" val="267947044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B1D30-50E5-4F29-A3AB-4FA7E938BE9A}"/>
              </a:ext>
            </a:extLst>
          </p:cNvPr>
          <p:cNvSpPr>
            <a:spLocks noGrp="1"/>
          </p:cNvSpPr>
          <p:nvPr>
            <p:ph idx="1"/>
          </p:nvPr>
        </p:nvSpPr>
        <p:spPr>
          <a:xfrm>
            <a:off x="2369236" y="1746315"/>
            <a:ext cx="7877700" cy="3466708"/>
          </a:xfrm>
        </p:spPr>
        <p:txBody>
          <a:bodyPr>
            <a:normAutofit fontScale="92500"/>
          </a:bodyPr>
          <a:lstStyle/>
          <a:p>
            <a:pPr algn="just">
              <a:lnSpc>
                <a:spcPct val="150000"/>
              </a:lnSpc>
            </a:pPr>
            <a:r>
              <a:rPr lang="en-IN" dirty="0">
                <a:solidFill>
                  <a:schemeClr val="tx1"/>
                </a:solidFill>
                <a:latin typeface="Arial Rounded MT Bold" panose="020F0704030504030204" pitchFamily="34" charset="0"/>
              </a:rPr>
              <a:t>Analysing the features derived from driving patterns of various trips and relatively grouping them based on risk levels possible.</a:t>
            </a:r>
          </a:p>
          <a:p>
            <a:pPr algn="just">
              <a:lnSpc>
                <a:spcPct val="150000"/>
              </a:lnSpc>
            </a:pPr>
            <a:r>
              <a:rPr lang="en-IN" dirty="0">
                <a:solidFill>
                  <a:schemeClr val="tx1"/>
                </a:solidFill>
                <a:latin typeface="Arial Rounded MT Bold" panose="020F0704030504030204" pitchFamily="34" charset="0"/>
              </a:rPr>
              <a:t>Predicting the category of new trips into one of the risk levels.</a:t>
            </a:r>
          </a:p>
          <a:p>
            <a:pPr algn="just">
              <a:lnSpc>
                <a:spcPct val="150000"/>
              </a:lnSpc>
            </a:pPr>
            <a:r>
              <a:rPr lang="en-IN" dirty="0">
                <a:solidFill>
                  <a:schemeClr val="tx1"/>
                </a:solidFill>
                <a:latin typeface="Arial Rounded MT Bold" panose="020F0704030504030204" pitchFamily="34" charset="0"/>
              </a:rPr>
              <a:t>Idea here is to make this concept for insurance companies to identify good drivers and reward its customers with low premium rates.</a:t>
            </a:r>
          </a:p>
          <a:p>
            <a:pPr algn="just">
              <a:lnSpc>
                <a:spcPct val="150000"/>
              </a:lnSpc>
            </a:pPr>
            <a:r>
              <a:rPr lang="en-US" dirty="0">
                <a:solidFill>
                  <a:schemeClr val="tx1"/>
                </a:solidFill>
                <a:latin typeface="Arial Rounded MT Bold" panose="020F0704030504030204" pitchFamily="34" charset="0"/>
              </a:rPr>
              <a:t>This internally promotes individuals to drive safe with the statistics displayed.</a:t>
            </a:r>
          </a:p>
          <a:p>
            <a:pPr algn="just">
              <a:lnSpc>
                <a:spcPct val="150000"/>
              </a:lnSpc>
            </a:pPr>
            <a:endParaRPr lang="en-IN" dirty="0">
              <a:solidFill>
                <a:schemeClr val="tx1"/>
              </a:solidFill>
              <a:latin typeface="Arial Rounded MT Bold" panose="020F0704030504030204" pitchFamily="34" charset="0"/>
            </a:endParaRPr>
          </a:p>
        </p:txBody>
      </p:sp>
      <p:pic>
        <p:nvPicPr>
          <p:cNvPr id="6" name="Picture 5" descr="A picture containing clipart&#10;&#10;Description generated with very high confidence">
            <a:extLst>
              <a:ext uri="{FF2B5EF4-FFF2-40B4-BE49-F238E27FC236}">
                <a16:creationId xmlns:a16="http://schemas.microsoft.com/office/drawing/2014/main" id="{C50E1296-E4A7-41AD-9C4B-123DB42CEA7C}"/>
              </a:ext>
            </a:extLst>
          </p:cNvPr>
          <p:cNvPicPr>
            <a:picLocks noChangeAspect="1"/>
          </p:cNvPicPr>
          <p:nvPr/>
        </p:nvPicPr>
        <p:blipFill>
          <a:blip r:embed="rId2"/>
          <a:stretch>
            <a:fillRect/>
          </a:stretch>
        </p:blipFill>
        <p:spPr>
          <a:xfrm>
            <a:off x="9599609" y="262382"/>
            <a:ext cx="1905004" cy="485776"/>
          </a:xfrm>
          <a:prstGeom prst="rect">
            <a:avLst/>
          </a:prstGeom>
        </p:spPr>
      </p:pic>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369236" y="748158"/>
            <a:ext cx="8408154" cy="752203"/>
          </a:xfrm>
        </p:spPr>
        <p:txBody>
          <a:bodyPr/>
          <a:lstStyle/>
          <a:p>
            <a:r>
              <a:rPr lang="en-IN" dirty="0">
                <a:latin typeface="Arial Rounded MT Bold" panose="020F0704030504030204" pitchFamily="34" charset="0"/>
              </a:rPr>
              <a:t>OBJECTIVE OF OUR STUDY:</a:t>
            </a:r>
            <a:endParaRPr lang="en-IN" dirty="0"/>
          </a:p>
        </p:txBody>
      </p:sp>
    </p:spTree>
    <p:extLst>
      <p:ext uri="{BB962C8B-B14F-4D97-AF65-F5344CB8AC3E}">
        <p14:creationId xmlns:p14="http://schemas.microsoft.com/office/powerpoint/2010/main" val="263733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ipart&#10;&#10;Description generated with very high confidence">
            <a:extLst>
              <a:ext uri="{FF2B5EF4-FFF2-40B4-BE49-F238E27FC236}">
                <a16:creationId xmlns:a16="http://schemas.microsoft.com/office/drawing/2014/main" id="{C50E1296-E4A7-41AD-9C4B-123DB42CEA7C}"/>
              </a:ext>
            </a:extLst>
          </p:cNvPr>
          <p:cNvPicPr>
            <a:picLocks noChangeAspect="1"/>
          </p:cNvPicPr>
          <p:nvPr/>
        </p:nvPicPr>
        <p:blipFill>
          <a:blip r:embed="rId2"/>
          <a:stretch>
            <a:fillRect/>
          </a:stretch>
        </p:blipFill>
        <p:spPr>
          <a:xfrm>
            <a:off x="9599609" y="262382"/>
            <a:ext cx="1905004" cy="485776"/>
          </a:xfrm>
          <a:prstGeom prst="rect">
            <a:avLst/>
          </a:prstGeom>
        </p:spPr>
      </p:pic>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281842" y="748158"/>
            <a:ext cx="8408154" cy="752203"/>
          </a:xfrm>
        </p:spPr>
        <p:txBody>
          <a:bodyPr/>
          <a:lstStyle/>
          <a:p>
            <a:r>
              <a:rPr lang="en-IN" dirty="0">
                <a:latin typeface="Arial Rounded MT Bold" panose="020F0704030504030204" pitchFamily="34" charset="0"/>
              </a:rPr>
              <a:t>DATA EXPLORATION:</a:t>
            </a:r>
            <a:endParaRPr lang="en-IN" dirty="0"/>
          </a:p>
        </p:txBody>
      </p:sp>
      <p:sp>
        <p:nvSpPr>
          <p:cNvPr id="9" name="Content Placeholder 2">
            <a:extLst>
              <a:ext uri="{FF2B5EF4-FFF2-40B4-BE49-F238E27FC236}">
                <a16:creationId xmlns:a16="http://schemas.microsoft.com/office/drawing/2014/main" id="{A4EDEFB6-BA20-45E1-B7EF-F4064521C61B}"/>
              </a:ext>
            </a:extLst>
          </p:cNvPr>
          <p:cNvSpPr txBox="1">
            <a:spLocks/>
          </p:cNvSpPr>
          <p:nvPr/>
        </p:nvSpPr>
        <p:spPr>
          <a:xfrm>
            <a:off x="2281842" y="1639406"/>
            <a:ext cx="5900879" cy="40195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dirty="0">
                <a:solidFill>
                  <a:schemeClr val="tx1"/>
                </a:solidFill>
                <a:latin typeface="Arial Rounded MT Bold" panose="020F0704030504030204" pitchFamily="34" charset="0"/>
              </a:rPr>
              <a:t>The data shown here is real time observed cleaned data for 2 out of 200 trips. </a:t>
            </a:r>
          </a:p>
          <a:p>
            <a:pPr algn="just"/>
            <a:r>
              <a:rPr lang="en-US" sz="1600" dirty="0">
                <a:solidFill>
                  <a:schemeClr val="tx1"/>
                </a:solidFill>
                <a:latin typeface="Arial Rounded MT Bold" panose="020F0704030504030204" pitchFamily="34" charset="0"/>
              </a:rPr>
              <a:t>The columns here represent X and Y co-ordinate positions.</a:t>
            </a:r>
          </a:p>
          <a:p>
            <a:pPr algn="just"/>
            <a:r>
              <a:rPr lang="en-US" sz="1600" dirty="0">
                <a:solidFill>
                  <a:schemeClr val="tx1"/>
                </a:solidFill>
                <a:latin typeface="Arial Rounded MT Bold" panose="020F0704030504030204" pitchFamily="34" charset="0"/>
              </a:rPr>
              <a:t>For drivers identity protection, the co-ordinate values are shifted to origin on graph plot.</a:t>
            </a:r>
          </a:p>
          <a:p>
            <a:pPr algn="just"/>
            <a:r>
              <a:rPr lang="en-US" sz="1600" dirty="0">
                <a:solidFill>
                  <a:schemeClr val="tx1"/>
                </a:solidFill>
                <a:latin typeface="Arial Rounded MT Bold" panose="020F0704030504030204" pitchFamily="34" charset="0"/>
              </a:rPr>
              <a:t>These X,Y values are obtained through sensors attached to vehicles  and recorded for every 1 second.</a:t>
            </a:r>
          </a:p>
          <a:p>
            <a:pPr algn="just"/>
            <a:r>
              <a:rPr lang="en-US" sz="1600" dirty="0">
                <a:solidFill>
                  <a:schemeClr val="tx1"/>
                </a:solidFill>
                <a:latin typeface="Arial Rounded MT Bold" panose="020F0704030504030204" pitchFamily="34" charset="0"/>
              </a:rPr>
              <a:t>Source – Kaggle competition, sponsored by AXA insurance company.</a:t>
            </a:r>
          </a:p>
          <a:p>
            <a:pPr algn="just"/>
            <a:r>
              <a:rPr lang="en-US" sz="1600" dirty="0">
                <a:solidFill>
                  <a:schemeClr val="tx1"/>
                </a:solidFill>
                <a:latin typeface="Arial Rounded MT Bold" panose="020F0704030504030204" pitchFamily="34" charset="0"/>
              </a:rPr>
              <a:t>Next is to explore the features existing with these datasets.</a:t>
            </a:r>
            <a:endParaRPr lang="en-IN" sz="16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132EB3E3-E1C0-4730-8B57-7F85AEBEE05D}"/>
              </a:ext>
            </a:extLst>
          </p:cNvPr>
          <p:cNvPicPr>
            <a:picLocks noChangeAspect="1"/>
          </p:cNvPicPr>
          <p:nvPr/>
        </p:nvPicPr>
        <p:blipFill>
          <a:blip r:embed="rId3"/>
          <a:stretch>
            <a:fillRect/>
          </a:stretch>
        </p:blipFill>
        <p:spPr>
          <a:xfrm>
            <a:off x="8355271" y="1500361"/>
            <a:ext cx="1466850" cy="4019550"/>
          </a:xfrm>
          <a:prstGeom prst="rect">
            <a:avLst/>
          </a:prstGeom>
        </p:spPr>
      </p:pic>
      <p:pic>
        <p:nvPicPr>
          <p:cNvPr id="5" name="Picture 4">
            <a:extLst>
              <a:ext uri="{FF2B5EF4-FFF2-40B4-BE49-F238E27FC236}">
                <a16:creationId xmlns:a16="http://schemas.microsoft.com/office/drawing/2014/main" id="{BEF31193-ED95-473C-8E1B-F824CAE6F24D}"/>
              </a:ext>
            </a:extLst>
          </p:cNvPr>
          <p:cNvPicPr>
            <a:picLocks noChangeAspect="1"/>
          </p:cNvPicPr>
          <p:nvPr/>
        </p:nvPicPr>
        <p:blipFill>
          <a:blip r:embed="rId4"/>
          <a:stretch>
            <a:fillRect/>
          </a:stretch>
        </p:blipFill>
        <p:spPr>
          <a:xfrm>
            <a:off x="9994671" y="1500361"/>
            <a:ext cx="1390650" cy="4019550"/>
          </a:xfrm>
          <a:prstGeom prst="rect">
            <a:avLst/>
          </a:prstGeom>
        </p:spPr>
      </p:pic>
    </p:spTree>
    <p:extLst>
      <p:ext uri="{BB962C8B-B14F-4D97-AF65-F5344CB8AC3E}">
        <p14:creationId xmlns:p14="http://schemas.microsoft.com/office/powerpoint/2010/main" val="26481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ipart&#10;&#10;Description generated with very high confidence">
            <a:extLst>
              <a:ext uri="{FF2B5EF4-FFF2-40B4-BE49-F238E27FC236}">
                <a16:creationId xmlns:a16="http://schemas.microsoft.com/office/drawing/2014/main" id="{C50E1296-E4A7-41AD-9C4B-123DB42CEA7C}"/>
              </a:ext>
            </a:extLst>
          </p:cNvPr>
          <p:cNvPicPr>
            <a:picLocks noChangeAspect="1"/>
          </p:cNvPicPr>
          <p:nvPr/>
        </p:nvPicPr>
        <p:blipFill>
          <a:blip r:embed="rId2"/>
          <a:stretch>
            <a:fillRect/>
          </a:stretch>
        </p:blipFill>
        <p:spPr>
          <a:xfrm>
            <a:off x="9599609" y="262382"/>
            <a:ext cx="1905004" cy="485776"/>
          </a:xfrm>
          <a:prstGeom prst="rect">
            <a:avLst/>
          </a:prstGeom>
        </p:spPr>
      </p:pic>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1891923" y="748158"/>
            <a:ext cx="8408154" cy="752203"/>
          </a:xfrm>
        </p:spPr>
        <p:txBody>
          <a:bodyPr/>
          <a:lstStyle/>
          <a:p>
            <a:r>
              <a:rPr lang="en-IN" dirty="0">
                <a:latin typeface="Arial Rounded MT Bold" panose="020F0704030504030204" pitchFamily="34" charset="0"/>
              </a:rPr>
              <a:t>DATA EXPLORATION:</a:t>
            </a:r>
            <a:endParaRPr lang="en-IN" dirty="0"/>
          </a:p>
        </p:txBody>
      </p:sp>
      <p:sp>
        <p:nvSpPr>
          <p:cNvPr id="9" name="Content Placeholder 2">
            <a:extLst>
              <a:ext uri="{FF2B5EF4-FFF2-40B4-BE49-F238E27FC236}">
                <a16:creationId xmlns:a16="http://schemas.microsoft.com/office/drawing/2014/main" id="{A4EDEFB6-BA20-45E1-B7EF-F4064521C61B}"/>
              </a:ext>
            </a:extLst>
          </p:cNvPr>
          <p:cNvSpPr txBox="1">
            <a:spLocks/>
          </p:cNvSpPr>
          <p:nvPr/>
        </p:nvSpPr>
        <p:spPr>
          <a:xfrm>
            <a:off x="1891923" y="1639406"/>
            <a:ext cx="4562017" cy="239526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solidFill>
                  <a:schemeClr val="tx1"/>
                </a:solidFill>
                <a:latin typeface="Arial Rounded MT Bold" panose="020F0704030504030204" pitchFamily="34" charset="0"/>
              </a:rPr>
              <a:t>Our reference dataset, consisting of various inter-related features, that are developed from base data.</a:t>
            </a:r>
          </a:p>
          <a:p>
            <a:pPr algn="just"/>
            <a:r>
              <a:rPr lang="en-US" sz="1600" dirty="0">
                <a:solidFill>
                  <a:schemeClr val="tx1"/>
                </a:solidFill>
                <a:latin typeface="Arial Rounded MT Bold" panose="020F0704030504030204" pitchFamily="34" charset="0"/>
              </a:rPr>
              <a:t>Total of 17 features are available to dig insights.</a:t>
            </a:r>
          </a:p>
          <a:p>
            <a:pPr algn="just"/>
            <a:r>
              <a:rPr lang="en-US" sz="1600" dirty="0">
                <a:solidFill>
                  <a:schemeClr val="tx1"/>
                </a:solidFill>
                <a:latin typeface="Arial Rounded MT Bold" panose="020F0704030504030204" pitchFamily="34" charset="0"/>
              </a:rPr>
              <a:t>These are grouped by Driver ID’s &amp; tagged with corresponding Trip ID values. </a:t>
            </a:r>
          </a:p>
        </p:txBody>
      </p:sp>
      <p:pic>
        <p:nvPicPr>
          <p:cNvPr id="2" name="Picture 1">
            <a:extLst>
              <a:ext uri="{FF2B5EF4-FFF2-40B4-BE49-F238E27FC236}">
                <a16:creationId xmlns:a16="http://schemas.microsoft.com/office/drawing/2014/main" id="{451971DA-659E-402E-BBD3-295CE7855FCD}"/>
              </a:ext>
            </a:extLst>
          </p:cNvPr>
          <p:cNvPicPr>
            <a:picLocks noChangeAspect="1"/>
          </p:cNvPicPr>
          <p:nvPr/>
        </p:nvPicPr>
        <p:blipFill>
          <a:blip r:embed="rId3"/>
          <a:stretch>
            <a:fillRect/>
          </a:stretch>
        </p:blipFill>
        <p:spPr>
          <a:xfrm>
            <a:off x="1165469" y="4324180"/>
            <a:ext cx="10813652" cy="2231389"/>
          </a:xfrm>
          <a:prstGeom prst="rect">
            <a:avLst/>
          </a:prstGeom>
        </p:spPr>
      </p:pic>
      <p:sp>
        <p:nvSpPr>
          <p:cNvPr id="10" name="Content Placeholder 2">
            <a:extLst>
              <a:ext uri="{FF2B5EF4-FFF2-40B4-BE49-F238E27FC236}">
                <a16:creationId xmlns:a16="http://schemas.microsoft.com/office/drawing/2014/main" id="{BE55C0B2-ABCB-4CCE-B93D-565976885C17}"/>
              </a:ext>
            </a:extLst>
          </p:cNvPr>
          <p:cNvSpPr txBox="1">
            <a:spLocks/>
          </p:cNvSpPr>
          <p:nvPr/>
        </p:nvSpPr>
        <p:spPr>
          <a:xfrm>
            <a:off x="7087120" y="1639406"/>
            <a:ext cx="2427647" cy="239526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spcBef>
                <a:spcPts val="0"/>
              </a:spcBef>
              <a:buNone/>
            </a:pPr>
            <a:r>
              <a:rPr lang="en-US" sz="1600" b="1" u="sng" dirty="0">
                <a:solidFill>
                  <a:schemeClr val="tx1"/>
                </a:solidFill>
                <a:latin typeface="Bahnschrift" panose="020B0502040204020203" pitchFamily="34" charset="0"/>
              </a:rPr>
              <a:t>Features:</a:t>
            </a:r>
          </a:p>
          <a:p>
            <a:pPr algn="just">
              <a:spcBef>
                <a:spcPts val="0"/>
              </a:spcBef>
              <a:buFontTx/>
              <a:buChar char="-"/>
            </a:pPr>
            <a:r>
              <a:rPr lang="en-US" sz="1600" dirty="0" err="1">
                <a:solidFill>
                  <a:schemeClr val="tx1"/>
                </a:solidFill>
                <a:latin typeface="Bahnschrift" panose="020B0502040204020203" pitchFamily="34" charset="0"/>
              </a:rPr>
              <a:t>Avg</a:t>
            </a:r>
            <a:r>
              <a:rPr lang="en-US" sz="1600" dirty="0">
                <a:solidFill>
                  <a:schemeClr val="tx1"/>
                </a:solidFill>
                <a:latin typeface="Bahnschrift" panose="020B0502040204020203" pitchFamily="34" charset="0"/>
              </a:rPr>
              <a:t> Velocity</a:t>
            </a:r>
          </a:p>
          <a:p>
            <a:pPr algn="just">
              <a:spcBef>
                <a:spcPts val="0"/>
              </a:spcBef>
              <a:buFontTx/>
              <a:buChar char="-"/>
            </a:pPr>
            <a:r>
              <a:rPr lang="en-US" sz="1600" dirty="0">
                <a:solidFill>
                  <a:schemeClr val="tx1"/>
                </a:solidFill>
                <a:latin typeface="Bahnschrift" panose="020B0502040204020203" pitchFamily="34" charset="0"/>
              </a:rPr>
              <a:t>Max Velocity</a:t>
            </a:r>
          </a:p>
          <a:p>
            <a:pPr algn="just">
              <a:spcBef>
                <a:spcPts val="0"/>
              </a:spcBef>
              <a:buFontTx/>
              <a:buChar char="-"/>
            </a:pPr>
            <a:r>
              <a:rPr lang="en-US" sz="1600" dirty="0">
                <a:solidFill>
                  <a:schemeClr val="tx1"/>
                </a:solidFill>
                <a:latin typeface="Bahnschrift" panose="020B0502040204020203" pitchFamily="34" charset="0"/>
              </a:rPr>
              <a:t>Velocity </a:t>
            </a:r>
            <a:r>
              <a:rPr lang="en-US" sz="1600" dirty="0" err="1">
                <a:solidFill>
                  <a:schemeClr val="tx1"/>
                </a:solidFill>
                <a:latin typeface="Bahnschrift" panose="020B0502040204020203" pitchFamily="34" charset="0"/>
              </a:rPr>
              <a:t>Stdev</a:t>
            </a:r>
            <a:endParaRPr lang="en-US" sz="1600" dirty="0">
              <a:solidFill>
                <a:schemeClr val="tx1"/>
              </a:solidFill>
              <a:latin typeface="Bahnschrift" panose="020B0502040204020203" pitchFamily="34" charset="0"/>
            </a:endParaRPr>
          </a:p>
          <a:p>
            <a:pPr algn="just">
              <a:spcBef>
                <a:spcPts val="0"/>
              </a:spcBef>
              <a:buFontTx/>
              <a:buChar char="-"/>
            </a:pPr>
            <a:r>
              <a:rPr lang="en-US" sz="1600" dirty="0" err="1">
                <a:solidFill>
                  <a:schemeClr val="tx1"/>
                </a:solidFill>
                <a:latin typeface="Bahnschrift" panose="020B0502040204020203" pitchFamily="34" charset="0"/>
              </a:rPr>
              <a:t>Avg</a:t>
            </a:r>
            <a:r>
              <a:rPr lang="en-US" sz="1600" dirty="0">
                <a:solidFill>
                  <a:schemeClr val="tx1"/>
                </a:solidFill>
                <a:latin typeface="Bahnschrift" panose="020B0502040204020203" pitchFamily="34" charset="0"/>
              </a:rPr>
              <a:t> Acceleration</a:t>
            </a:r>
          </a:p>
          <a:p>
            <a:pPr algn="just">
              <a:spcBef>
                <a:spcPts val="0"/>
              </a:spcBef>
              <a:buFontTx/>
              <a:buChar char="-"/>
            </a:pPr>
            <a:r>
              <a:rPr lang="en-US" sz="1600" dirty="0">
                <a:solidFill>
                  <a:schemeClr val="tx1"/>
                </a:solidFill>
                <a:latin typeface="Bahnschrift" panose="020B0502040204020203" pitchFamily="34" charset="0"/>
              </a:rPr>
              <a:t>Max Acceleration</a:t>
            </a:r>
          </a:p>
          <a:p>
            <a:pPr algn="just">
              <a:spcBef>
                <a:spcPts val="0"/>
              </a:spcBef>
              <a:buFontTx/>
              <a:buChar char="-"/>
            </a:pPr>
            <a:r>
              <a:rPr lang="en-US" sz="1600" dirty="0">
                <a:solidFill>
                  <a:schemeClr val="tx1"/>
                </a:solidFill>
                <a:latin typeface="Bahnschrift" panose="020B0502040204020203" pitchFamily="34" charset="0"/>
              </a:rPr>
              <a:t>Acceleration </a:t>
            </a:r>
            <a:r>
              <a:rPr lang="en-US" sz="1600" dirty="0" err="1">
                <a:solidFill>
                  <a:schemeClr val="tx1"/>
                </a:solidFill>
                <a:latin typeface="Bahnschrift" panose="020B0502040204020203" pitchFamily="34" charset="0"/>
              </a:rPr>
              <a:t>Stdev</a:t>
            </a:r>
            <a:endParaRPr lang="en-US" sz="1600" dirty="0">
              <a:solidFill>
                <a:schemeClr val="tx1"/>
              </a:solidFill>
              <a:latin typeface="Bahnschrift" panose="020B0502040204020203" pitchFamily="34" charset="0"/>
            </a:endParaRPr>
          </a:p>
          <a:p>
            <a:pPr algn="just">
              <a:spcBef>
                <a:spcPts val="0"/>
              </a:spcBef>
              <a:buFontTx/>
              <a:buChar char="-"/>
            </a:pPr>
            <a:r>
              <a:rPr lang="en-US" sz="1600" dirty="0">
                <a:solidFill>
                  <a:schemeClr val="tx1"/>
                </a:solidFill>
                <a:latin typeface="Bahnschrift" panose="020B0502040204020203" pitchFamily="34" charset="0"/>
              </a:rPr>
              <a:t>Displacement</a:t>
            </a:r>
          </a:p>
          <a:p>
            <a:pPr algn="just">
              <a:spcBef>
                <a:spcPts val="0"/>
              </a:spcBef>
              <a:buFontTx/>
              <a:buChar char="-"/>
            </a:pPr>
            <a:r>
              <a:rPr lang="en-US" sz="1600" dirty="0">
                <a:solidFill>
                  <a:schemeClr val="tx1"/>
                </a:solidFill>
                <a:latin typeface="Bahnschrift" panose="020B0502040204020203" pitchFamily="34" charset="0"/>
              </a:rPr>
              <a:t>Total Distance </a:t>
            </a:r>
          </a:p>
          <a:p>
            <a:pPr marL="0" indent="0" algn="just">
              <a:buNone/>
            </a:pPr>
            <a:endParaRPr lang="en-US" sz="1600" dirty="0">
              <a:solidFill>
                <a:schemeClr val="tx1"/>
              </a:solidFill>
              <a:latin typeface="Bahnschrift" panose="020B0502040204020203" pitchFamily="34" charset="0"/>
            </a:endParaRPr>
          </a:p>
        </p:txBody>
      </p:sp>
      <p:sp>
        <p:nvSpPr>
          <p:cNvPr id="11" name="Content Placeholder 2">
            <a:extLst>
              <a:ext uri="{FF2B5EF4-FFF2-40B4-BE49-F238E27FC236}">
                <a16:creationId xmlns:a16="http://schemas.microsoft.com/office/drawing/2014/main" id="{2F66038C-E500-412B-8ACE-6E942CFCCDEF}"/>
              </a:ext>
            </a:extLst>
          </p:cNvPr>
          <p:cNvSpPr txBox="1">
            <a:spLocks/>
          </p:cNvSpPr>
          <p:nvPr/>
        </p:nvSpPr>
        <p:spPr>
          <a:xfrm>
            <a:off x="9338287" y="1639406"/>
            <a:ext cx="2427647" cy="239526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spcBef>
                <a:spcPts val="0"/>
              </a:spcBef>
              <a:buFontTx/>
              <a:buChar char="-"/>
            </a:pPr>
            <a:r>
              <a:rPr lang="en-US" sz="1600" dirty="0">
                <a:solidFill>
                  <a:schemeClr val="tx1"/>
                </a:solidFill>
                <a:latin typeface="Bahnschrift" panose="020B0502040204020203" pitchFamily="34" charset="0"/>
              </a:rPr>
              <a:t>Direction Change</a:t>
            </a:r>
          </a:p>
          <a:p>
            <a:pPr algn="just">
              <a:spcBef>
                <a:spcPts val="0"/>
              </a:spcBef>
              <a:buFontTx/>
              <a:buChar char="-"/>
            </a:pPr>
            <a:r>
              <a:rPr lang="en-US" sz="1600" dirty="0">
                <a:solidFill>
                  <a:schemeClr val="tx1"/>
                </a:solidFill>
                <a:latin typeface="Bahnschrift" panose="020B0502040204020203" pitchFamily="34" charset="0"/>
              </a:rPr>
              <a:t>Direction </a:t>
            </a:r>
            <a:r>
              <a:rPr lang="en-US" sz="1600" dirty="0" err="1">
                <a:solidFill>
                  <a:schemeClr val="tx1"/>
                </a:solidFill>
                <a:latin typeface="Bahnschrift" panose="020B0502040204020203" pitchFamily="34" charset="0"/>
              </a:rPr>
              <a:t>Stdev</a:t>
            </a:r>
            <a:endParaRPr lang="en-US" sz="1600" dirty="0">
              <a:solidFill>
                <a:schemeClr val="tx1"/>
              </a:solidFill>
              <a:latin typeface="Bahnschrift" panose="020B0502040204020203" pitchFamily="34" charset="0"/>
            </a:endParaRPr>
          </a:p>
          <a:p>
            <a:pPr algn="just">
              <a:spcBef>
                <a:spcPts val="0"/>
              </a:spcBef>
              <a:buFontTx/>
              <a:buChar char="-"/>
            </a:pPr>
            <a:r>
              <a:rPr lang="en-US" sz="1600" dirty="0">
                <a:solidFill>
                  <a:schemeClr val="tx1"/>
                </a:solidFill>
                <a:latin typeface="Bahnschrift" panose="020B0502040204020203" pitchFamily="34" charset="0"/>
              </a:rPr>
              <a:t>Time</a:t>
            </a:r>
          </a:p>
          <a:p>
            <a:pPr algn="just">
              <a:spcBef>
                <a:spcPts val="0"/>
              </a:spcBef>
              <a:buFontTx/>
              <a:buChar char="-"/>
            </a:pPr>
            <a:r>
              <a:rPr lang="en-US" sz="1600" dirty="0">
                <a:solidFill>
                  <a:schemeClr val="tx1"/>
                </a:solidFill>
                <a:latin typeface="Bahnschrift" panose="020B0502040204020203" pitchFamily="34" charset="0"/>
              </a:rPr>
              <a:t>Turns</a:t>
            </a:r>
          </a:p>
          <a:p>
            <a:pPr algn="just">
              <a:spcBef>
                <a:spcPts val="0"/>
              </a:spcBef>
              <a:buFontTx/>
              <a:buChar char="-"/>
            </a:pPr>
            <a:r>
              <a:rPr lang="en-US" sz="1600" dirty="0">
                <a:solidFill>
                  <a:schemeClr val="tx1"/>
                </a:solidFill>
                <a:latin typeface="Bahnschrift" panose="020B0502040204020203" pitchFamily="34" charset="0"/>
              </a:rPr>
              <a:t>Aggressive Turns</a:t>
            </a:r>
          </a:p>
          <a:p>
            <a:pPr algn="just">
              <a:spcBef>
                <a:spcPts val="0"/>
              </a:spcBef>
              <a:buFontTx/>
              <a:buChar char="-"/>
            </a:pPr>
            <a:r>
              <a:rPr lang="en-US" sz="1600" dirty="0">
                <a:solidFill>
                  <a:schemeClr val="tx1"/>
                </a:solidFill>
                <a:latin typeface="Bahnschrift" panose="020B0502040204020203" pitchFamily="34" charset="0"/>
              </a:rPr>
              <a:t>Stops</a:t>
            </a:r>
          </a:p>
          <a:p>
            <a:pPr algn="just">
              <a:spcBef>
                <a:spcPts val="0"/>
              </a:spcBef>
              <a:buFontTx/>
              <a:buChar char="-"/>
            </a:pPr>
            <a:r>
              <a:rPr lang="en-US" sz="1600" dirty="0">
                <a:solidFill>
                  <a:schemeClr val="tx1"/>
                </a:solidFill>
                <a:latin typeface="Bahnschrift" panose="020B0502040204020203" pitchFamily="34" charset="0"/>
              </a:rPr>
              <a:t>Deceleration</a:t>
            </a:r>
          </a:p>
          <a:p>
            <a:pPr algn="just">
              <a:spcBef>
                <a:spcPts val="0"/>
              </a:spcBef>
              <a:buFontTx/>
              <a:buChar char="-"/>
            </a:pPr>
            <a:r>
              <a:rPr lang="en-US" sz="1600" dirty="0">
                <a:solidFill>
                  <a:schemeClr val="tx1"/>
                </a:solidFill>
                <a:latin typeface="Bahnschrift" panose="020B0502040204020203" pitchFamily="34" charset="0"/>
              </a:rPr>
              <a:t>N/ of Decelerations</a:t>
            </a:r>
          </a:p>
          <a:p>
            <a:pPr algn="just">
              <a:spcBef>
                <a:spcPts val="0"/>
              </a:spcBef>
              <a:buFontTx/>
              <a:buChar char="-"/>
            </a:pPr>
            <a:r>
              <a:rPr lang="en-US" sz="1600" dirty="0">
                <a:solidFill>
                  <a:schemeClr val="tx1"/>
                </a:solidFill>
                <a:latin typeface="Bahnschrift" panose="020B0502040204020203" pitchFamily="34" charset="0"/>
              </a:rPr>
              <a:t>Max Deceleration</a:t>
            </a:r>
          </a:p>
          <a:p>
            <a:pPr marL="0" indent="0" algn="just">
              <a:buNone/>
            </a:pP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823282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592926" y="624947"/>
            <a:ext cx="8911687" cy="1280890"/>
          </a:xfrm>
        </p:spPr>
        <p:txBody>
          <a:bodyPr>
            <a:normAutofit/>
          </a:bodyPr>
          <a:lstStyle/>
          <a:p>
            <a:r>
              <a:rPr lang="en-IN" dirty="0">
                <a:latin typeface="Arial Rounded MT Bold" panose="020F0704030504030204" pitchFamily="34" charset="0"/>
              </a:rPr>
              <a:t>DATA PRE-PROCESSING:</a:t>
            </a:r>
            <a:endParaRPr lang="en-IN" dirty="0"/>
          </a:p>
        </p:txBody>
      </p:sp>
      <p:pic>
        <p:nvPicPr>
          <p:cNvPr id="7" name="Picture 6" descr="A picture containing clipart&#10;&#10;Description generated with very high confidence">
            <a:extLst>
              <a:ext uri="{FF2B5EF4-FFF2-40B4-BE49-F238E27FC236}">
                <a16:creationId xmlns:a16="http://schemas.microsoft.com/office/drawing/2014/main" id="{553130F6-79F0-4E29-87CB-4F7DDD2B8C81}"/>
              </a:ext>
            </a:extLst>
          </p:cNvPr>
          <p:cNvPicPr>
            <a:picLocks noChangeAspect="1"/>
          </p:cNvPicPr>
          <p:nvPr/>
        </p:nvPicPr>
        <p:blipFill>
          <a:blip r:embed="rId2"/>
          <a:stretch>
            <a:fillRect/>
          </a:stretch>
        </p:blipFill>
        <p:spPr>
          <a:xfrm>
            <a:off x="9599609" y="262382"/>
            <a:ext cx="1905004" cy="485776"/>
          </a:xfrm>
          <a:prstGeom prst="rect">
            <a:avLst/>
          </a:prstGeom>
        </p:spPr>
      </p:pic>
      <p:sp>
        <p:nvSpPr>
          <p:cNvPr id="9" name="Content Placeholder 2">
            <a:extLst>
              <a:ext uri="{FF2B5EF4-FFF2-40B4-BE49-F238E27FC236}">
                <a16:creationId xmlns:a16="http://schemas.microsoft.com/office/drawing/2014/main" id="{F4E28FB7-BD8D-4327-BA7B-1D303DAAEC22}"/>
              </a:ext>
            </a:extLst>
          </p:cNvPr>
          <p:cNvSpPr txBox="1">
            <a:spLocks/>
          </p:cNvSpPr>
          <p:nvPr/>
        </p:nvSpPr>
        <p:spPr>
          <a:xfrm>
            <a:off x="2592924" y="1630528"/>
            <a:ext cx="7996778" cy="25006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1700" dirty="0">
                <a:solidFill>
                  <a:schemeClr val="tx1"/>
                </a:solidFill>
                <a:latin typeface="Arial Rounded MT Bold" panose="020F0704030504030204" pitchFamily="34" charset="0"/>
              </a:rPr>
              <a:t>Entire dataset is grouped by Driver ID’s, </a:t>
            </a:r>
          </a:p>
          <a:p>
            <a:pPr marL="0" indent="0" algn="just">
              <a:buNone/>
            </a:pPr>
            <a:r>
              <a:rPr lang="en-US" sz="1700" dirty="0">
                <a:solidFill>
                  <a:schemeClr val="tx1"/>
                </a:solidFill>
                <a:latin typeface="Arial Rounded MT Bold" panose="020F0704030504030204" pitchFamily="34" charset="0"/>
              </a:rPr>
              <a:t>	- For better results data is shuffled and that data is used for training.</a:t>
            </a:r>
          </a:p>
          <a:p>
            <a:pPr algn="just"/>
            <a:r>
              <a:rPr lang="en-US" sz="1700" dirty="0">
                <a:solidFill>
                  <a:schemeClr val="tx1"/>
                </a:solidFill>
                <a:latin typeface="Arial Rounded MT Bold" panose="020F0704030504030204" pitchFamily="34" charset="0"/>
              </a:rPr>
              <a:t>For clustering, the columns, Driver ID &amp; Trip ID have no scope,</a:t>
            </a:r>
          </a:p>
          <a:p>
            <a:pPr marL="0" indent="0" algn="just">
              <a:buNone/>
            </a:pPr>
            <a:r>
              <a:rPr lang="en-US" sz="1700" dirty="0">
                <a:solidFill>
                  <a:schemeClr val="tx1"/>
                </a:solidFill>
                <a:latin typeface="Arial Rounded MT Bold" panose="020F0704030504030204" pitchFamily="34" charset="0"/>
              </a:rPr>
              <a:t>	- Hence, these are completely removed from our analysis.</a:t>
            </a:r>
          </a:p>
          <a:p>
            <a:pPr algn="just"/>
            <a:r>
              <a:rPr lang="en-US" sz="1700" dirty="0">
                <a:solidFill>
                  <a:schemeClr val="tx1"/>
                </a:solidFill>
                <a:latin typeface="Arial Rounded MT Bold" panose="020F0704030504030204" pitchFamily="34" charset="0"/>
              </a:rPr>
              <a:t>Null values are identified to be existing,</a:t>
            </a:r>
          </a:p>
          <a:p>
            <a:pPr marL="0" indent="0" algn="just">
              <a:buNone/>
            </a:pPr>
            <a:r>
              <a:rPr lang="en-US" sz="1700" dirty="0">
                <a:solidFill>
                  <a:schemeClr val="tx1"/>
                </a:solidFill>
                <a:latin typeface="Arial Rounded MT Bold" panose="020F0704030504030204" pitchFamily="34" charset="0"/>
              </a:rPr>
              <a:t>	- Those values are replaced by Mean of that respective features.</a:t>
            </a:r>
          </a:p>
          <a:p>
            <a:pPr marL="0" indent="0" algn="just">
              <a:buNone/>
            </a:pPr>
            <a:endParaRPr lang="en-US" sz="1700" dirty="0">
              <a:solidFill>
                <a:schemeClr val="tx1"/>
              </a:solidFill>
              <a:latin typeface="Arial Rounded MT Bold" panose="020F0704030504030204" pitchFamily="34" charset="0"/>
            </a:endParaRPr>
          </a:p>
          <a:p>
            <a:pPr marL="0" indent="0" algn="just">
              <a:buNone/>
            </a:pPr>
            <a:endParaRPr lang="en-US" sz="1700" dirty="0">
              <a:solidFill>
                <a:schemeClr val="tx1"/>
              </a:solidFill>
              <a:latin typeface="Arial Rounded MT Bold" panose="020F0704030504030204" pitchFamily="34" charset="0"/>
            </a:endParaRPr>
          </a:p>
          <a:p>
            <a:pPr marL="0" indent="0" algn="just">
              <a:buNone/>
            </a:pPr>
            <a:endParaRPr lang="en-US" sz="1700" dirty="0">
              <a:solidFill>
                <a:schemeClr val="tx1"/>
              </a:solidFill>
              <a:latin typeface="Arial Rounded MT Bold" panose="020F0704030504030204" pitchFamily="34" charset="0"/>
            </a:endParaRPr>
          </a:p>
          <a:p>
            <a:pPr algn="just"/>
            <a:endParaRPr lang="en-US" sz="1700" dirty="0">
              <a:solidFill>
                <a:schemeClr val="tx1"/>
              </a:solidFill>
              <a:latin typeface="Arial Rounded MT Bold" panose="020F0704030504030204" pitchFamily="34" charset="0"/>
            </a:endParaRPr>
          </a:p>
          <a:p>
            <a:pPr algn="just"/>
            <a:endParaRPr lang="en-IN" sz="1700" dirty="0">
              <a:solidFill>
                <a:schemeClr val="tx1"/>
              </a:solidFill>
              <a:latin typeface="Arial Rounded MT Bold" panose="020F0704030504030204" pitchFamily="34" charset="0"/>
            </a:endParaRPr>
          </a:p>
          <a:p>
            <a:pPr marL="0" indent="0" algn="just">
              <a:lnSpc>
                <a:spcPct val="150000"/>
              </a:lnSpc>
              <a:buNone/>
            </a:pPr>
            <a:endParaRPr lang="en-US" sz="1700" dirty="0">
              <a:solidFill>
                <a:schemeClr val="tx1"/>
              </a:solidFill>
              <a:latin typeface="Arial Rounded MT Bold" panose="020F0704030504030204" pitchFamily="34" charset="0"/>
            </a:endParaRPr>
          </a:p>
          <a:p>
            <a:pPr algn="just">
              <a:lnSpc>
                <a:spcPct val="150000"/>
              </a:lnSpc>
            </a:pPr>
            <a:endParaRPr lang="en-US" sz="6800" dirty="0">
              <a:solidFill>
                <a:schemeClr val="tx1"/>
              </a:solidFill>
              <a:latin typeface="Arial Rounded MT Bold" panose="020F0704030504030204" pitchFamily="34" charset="0"/>
            </a:endParaRPr>
          </a:p>
          <a:p>
            <a:pPr marL="0" indent="0" algn="just">
              <a:lnSpc>
                <a:spcPct val="150000"/>
              </a:lnSpc>
              <a:buNone/>
            </a:pPr>
            <a:endParaRPr lang="en-US" sz="6800" dirty="0">
              <a:solidFill>
                <a:schemeClr val="tx1"/>
              </a:solidFill>
              <a:latin typeface="Arial Rounded MT Bold" panose="020F0704030504030204" pitchFamily="34" charset="0"/>
            </a:endParaRPr>
          </a:p>
          <a:p>
            <a:pPr algn="just">
              <a:lnSpc>
                <a:spcPct val="150000"/>
              </a:lnSpc>
            </a:pPr>
            <a:endParaRPr lang="en-IN" sz="1600" dirty="0">
              <a:solidFill>
                <a:schemeClr val="tx1"/>
              </a:solidFill>
              <a:latin typeface="Arial Rounded MT Bold" panose="020F0704030504030204" pitchFamily="34" charset="0"/>
            </a:endParaRPr>
          </a:p>
        </p:txBody>
      </p:sp>
      <p:pic>
        <p:nvPicPr>
          <p:cNvPr id="6" name="Picture 5">
            <a:extLst>
              <a:ext uri="{FF2B5EF4-FFF2-40B4-BE49-F238E27FC236}">
                <a16:creationId xmlns:a16="http://schemas.microsoft.com/office/drawing/2014/main" id="{45B9A397-E022-4D59-A9A1-83403E4E4249}"/>
              </a:ext>
            </a:extLst>
          </p:cNvPr>
          <p:cNvPicPr>
            <a:picLocks noChangeAspect="1"/>
          </p:cNvPicPr>
          <p:nvPr/>
        </p:nvPicPr>
        <p:blipFill>
          <a:blip r:embed="rId3"/>
          <a:stretch>
            <a:fillRect/>
          </a:stretch>
        </p:blipFill>
        <p:spPr>
          <a:xfrm>
            <a:off x="2592924" y="4131202"/>
            <a:ext cx="7996778" cy="2464416"/>
          </a:xfrm>
          <a:prstGeom prst="rect">
            <a:avLst/>
          </a:prstGeom>
        </p:spPr>
      </p:pic>
    </p:spTree>
    <p:extLst>
      <p:ext uri="{BB962C8B-B14F-4D97-AF65-F5344CB8AC3E}">
        <p14:creationId xmlns:p14="http://schemas.microsoft.com/office/powerpoint/2010/main" val="105793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042041" y="748158"/>
            <a:ext cx="5740370" cy="705069"/>
          </a:xfrm>
        </p:spPr>
        <p:txBody>
          <a:bodyPr>
            <a:normAutofit/>
          </a:bodyPr>
          <a:lstStyle/>
          <a:p>
            <a:r>
              <a:rPr lang="en-IN" dirty="0">
                <a:latin typeface="Arial Rounded MT Bold" panose="020F0704030504030204" pitchFamily="34" charset="0"/>
              </a:rPr>
              <a:t>ANALYSIS:</a:t>
            </a:r>
            <a:endParaRPr lang="en-IN" dirty="0"/>
          </a:p>
        </p:txBody>
      </p:sp>
      <p:pic>
        <p:nvPicPr>
          <p:cNvPr id="7" name="Picture 6" descr="A picture containing clipart&#10;&#10;Description generated with very high confidence">
            <a:extLst>
              <a:ext uri="{FF2B5EF4-FFF2-40B4-BE49-F238E27FC236}">
                <a16:creationId xmlns:a16="http://schemas.microsoft.com/office/drawing/2014/main" id="{553130F6-79F0-4E29-87CB-4F7DDD2B8C81}"/>
              </a:ext>
            </a:extLst>
          </p:cNvPr>
          <p:cNvPicPr>
            <a:picLocks noChangeAspect="1"/>
          </p:cNvPicPr>
          <p:nvPr/>
        </p:nvPicPr>
        <p:blipFill>
          <a:blip r:embed="rId2"/>
          <a:stretch>
            <a:fillRect/>
          </a:stretch>
        </p:blipFill>
        <p:spPr>
          <a:xfrm>
            <a:off x="9599609" y="262382"/>
            <a:ext cx="1905004" cy="485776"/>
          </a:xfrm>
          <a:prstGeom prst="rect">
            <a:avLst/>
          </a:prstGeom>
        </p:spPr>
      </p:pic>
      <p:sp>
        <p:nvSpPr>
          <p:cNvPr id="5" name="Content Placeholder 4">
            <a:extLst>
              <a:ext uri="{FF2B5EF4-FFF2-40B4-BE49-F238E27FC236}">
                <a16:creationId xmlns:a16="http://schemas.microsoft.com/office/drawing/2014/main" id="{43AE7B10-B090-4154-99C5-909C3AC560A9}"/>
              </a:ext>
            </a:extLst>
          </p:cNvPr>
          <p:cNvSpPr>
            <a:spLocks noGrp="1"/>
          </p:cNvSpPr>
          <p:nvPr>
            <p:ph idx="1"/>
          </p:nvPr>
        </p:nvSpPr>
        <p:spPr>
          <a:xfrm>
            <a:off x="2042041" y="1790252"/>
            <a:ext cx="6872847" cy="3654568"/>
          </a:xfrm>
        </p:spPr>
        <p:txBody>
          <a:bodyPr>
            <a:normAutofit/>
          </a:bodyPr>
          <a:lstStyle/>
          <a:p>
            <a:pPr marL="0" indent="0" algn="just">
              <a:buNone/>
            </a:pPr>
            <a:r>
              <a:rPr lang="en-US" sz="2400" dirty="0">
                <a:latin typeface="Arial Rounded MT Bold" panose="020F0704030504030204" pitchFamily="34" charset="0"/>
              </a:rPr>
              <a:t>K-Means Clustering:</a:t>
            </a:r>
            <a:endParaRPr lang="en-US" sz="2400" dirty="0"/>
          </a:p>
          <a:p>
            <a:pPr algn="just"/>
            <a:r>
              <a:rPr lang="en-US" dirty="0">
                <a:solidFill>
                  <a:schemeClr val="tx1"/>
                </a:solidFill>
                <a:latin typeface="Arial Rounded MT Bold" panose="020F0704030504030204" pitchFamily="34" charset="0"/>
              </a:rPr>
              <a:t>Since, data here has no column dedicated as output, this falls under un-supervised learning.</a:t>
            </a:r>
          </a:p>
          <a:p>
            <a:pPr algn="just"/>
            <a:r>
              <a:rPr lang="en-US" dirty="0">
                <a:solidFill>
                  <a:schemeClr val="tx1"/>
                </a:solidFill>
                <a:latin typeface="Arial Rounded MT Bold" panose="020F0704030504030204" pitchFamily="34" charset="0"/>
              </a:rPr>
              <a:t>This required us to group the data into certain clusters based on rules. </a:t>
            </a:r>
          </a:p>
          <a:p>
            <a:pPr algn="just"/>
            <a:r>
              <a:rPr lang="en-US" dirty="0">
                <a:solidFill>
                  <a:schemeClr val="tx1"/>
                </a:solidFill>
                <a:latin typeface="Arial Rounded MT Bold" panose="020F0704030504030204" pitchFamily="34" charset="0"/>
              </a:rPr>
              <a:t>K-Means is a method of vector quantization, in which each observation belongs to a cluster with nearest mean.</a:t>
            </a:r>
          </a:p>
          <a:p>
            <a:pPr algn="just"/>
            <a:r>
              <a:rPr lang="en-US" dirty="0">
                <a:solidFill>
                  <a:schemeClr val="tx1"/>
                </a:solidFill>
                <a:latin typeface="Arial Rounded MT Bold" panose="020F0704030504030204" pitchFamily="34" charset="0"/>
              </a:rPr>
              <a:t>Number of clusters considered are 3, with an idea to label each drivers risk level to be either Low/ Medium/ High.</a:t>
            </a:r>
          </a:p>
          <a:p>
            <a:pPr algn="just"/>
            <a:endParaRPr lang="en-IN" dirty="0"/>
          </a:p>
        </p:txBody>
      </p:sp>
      <p:pic>
        <p:nvPicPr>
          <p:cNvPr id="6" name="Picture 5">
            <a:extLst>
              <a:ext uri="{FF2B5EF4-FFF2-40B4-BE49-F238E27FC236}">
                <a16:creationId xmlns:a16="http://schemas.microsoft.com/office/drawing/2014/main" id="{2C93B3AA-FB32-4D33-A93F-305E977126A3}"/>
              </a:ext>
            </a:extLst>
          </p:cNvPr>
          <p:cNvPicPr>
            <a:picLocks noChangeAspect="1"/>
          </p:cNvPicPr>
          <p:nvPr/>
        </p:nvPicPr>
        <p:blipFill>
          <a:blip r:embed="rId3"/>
          <a:stretch>
            <a:fillRect/>
          </a:stretch>
        </p:blipFill>
        <p:spPr>
          <a:xfrm>
            <a:off x="9242423" y="2473808"/>
            <a:ext cx="2619375" cy="1552575"/>
          </a:xfrm>
          <a:prstGeom prst="rect">
            <a:avLst/>
          </a:prstGeom>
        </p:spPr>
      </p:pic>
    </p:spTree>
    <p:extLst>
      <p:ext uri="{BB962C8B-B14F-4D97-AF65-F5344CB8AC3E}">
        <p14:creationId xmlns:p14="http://schemas.microsoft.com/office/powerpoint/2010/main" val="131283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042041" y="748158"/>
            <a:ext cx="5740370" cy="705069"/>
          </a:xfrm>
        </p:spPr>
        <p:txBody>
          <a:bodyPr>
            <a:normAutofit/>
          </a:bodyPr>
          <a:lstStyle/>
          <a:p>
            <a:r>
              <a:rPr lang="en-IN" dirty="0">
                <a:latin typeface="Arial Rounded MT Bold" panose="020F0704030504030204" pitchFamily="34" charset="0"/>
              </a:rPr>
              <a:t>ANALYSIS:</a:t>
            </a:r>
            <a:endParaRPr lang="en-IN" dirty="0"/>
          </a:p>
        </p:txBody>
      </p:sp>
      <p:pic>
        <p:nvPicPr>
          <p:cNvPr id="7" name="Picture 6" descr="A picture containing clipart&#10;&#10;Description generated with very high confidence">
            <a:extLst>
              <a:ext uri="{FF2B5EF4-FFF2-40B4-BE49-F238E27FC236}">
                <a16:creationId xmlns:a16="http://schemas.microsoft.com/office/drawing/2014/main" id="{553130F6-79F0-4E29-87CB-4F7DDD2B8C81}"/>
              </a:ext>
            </a:extLst>
          </p:cNvPr>
          <p:cNvPicPr>
            <a:picLocks noChangeAspect="1"/>
          </p:cNvPicPr>
          <p:nvPr/>
        </p:nvPicPr>
        <p:blipFill>
          <a:blip r:embed="rId2"/>
          <a:stretch>
            <a:fillRect/>
          </a:stretch>
        </p:blipFill>
        <p:spPr>
          <a:xfrm>
            <a:off x="9599609" y="262382"/>
            <a:ext cx="1905004" cy="485776"/>
          </a:xfrm>
          <a:prstGeom prst="rect">
            <a:avLst/>
          </a:prstGeom>
        </p:spPr>
      </p:pic>
      <p:sp>
        <p:nvSpPr>
          <p:cNvPr id="5" name="Content Placeholder 4">
            <a:extLst>
              <a:ext uri="{FF2B5EF4-FFF2-40B4-BE49-F238E27FC236}">
                <a16:creationId xmlns:a16="http://schemas.microsoft.com/office/drawing/2014/main" id="{43AE7B10-B090-4154-99C5-909C3AC560A9}"/>
              </a:ext>
            </a:extLst>
          </p:cNvPr>
          <p:cNvSpPr>
            <a:spLocks noGrp="1"/>
          </p:cNvSpPr>
          <p:nvPr>
            <p:ph idx="1"/>
          </p:nvPr>
        </p:nvSpPr>
        <p:spPr>
          <a:xfrm>
            <a:off x="2042041" y="1621739"/>
            <a:ext cx="8223749" cy="1820214"/>
          </a:xfrm>
        </p:spPr>
        <p:txBody>
          <a:bodyPr>
            <a:normAutofit/>
          </a:bodyPr>
          <a:lstStyle/>
          <a:p>
            <a:pPr marL="0" indent="0" algn="just">
              <a:buNone/>
            </a:pPr>
            <a:r>
              <a:rPr lang="en-US" sz="2400" dirty="0">
                <a:latin typeface="Arial Rounded MT Bold" panose="020F0704030504030204" pitchFamily="34" charset="0"/>
              </a:rPr>
              <a:t>Correlation among Features:</a:t>
            </a:r>
            <a:endParaRPr lang="en-US" sz="2400" dirty="0"/>
          </a:p>
          <a:p>
            <a:pPr algn="just"/>
            <a:r>
              <a:rPr lang="en-US" dirty="0">
                <a:solidFill>
                  <a:schemeClr val="tx1"/>
                </a:solidFill>
                <a:latin typeface="Arial Rounded MT Bold" panose="020F0704030504030204" pitchFamily="34" charset="0"/>
              </a:rPr>
              <a:t>By using K-Means, we get the data divided into clusters.</a:t>
            </a:r>
          </a:p>
          <a:p>
            <a:pPr algn="just"/>
            <a:r>
              <a:rPr lang="en-US" dirty="0">
                <a:solidFill>
                  <a:schemeClr val="tx1"/>
                </a:solidFill>
                <a:latin typeface="Arial Rounded MT Bold" panose="020F0704030504030204" pitchFamily="34" charset="0"/>
              </a:rPr>
              <a:t>As there are numerous features existing, it is important to evaluate correlation among features to formulate base decisions. </a:t>
            </a:r>
          </a:p>
          <a:p>
            <a:pPr algn="just"/>
            <a:endParaRPr lang="en-IN" dirty="0"/>
          </a:p>
        </p:txBody>
      </p:sp>
      <p:pic>
        <p:nvPicPr>
          <p:cNvPr id="4" name="Picture 3">
            <a:extLst>
              <a:ext uri="{FF2B5EF4-FFF2-40B4-BE49-F238E27FC236}">
                <a16:creationId xmlns:a16="http://schemas.microsoft.com/office/drawing/2014/main" id="{E6BA15E3-0B1F-4E0B-BFE2-E34B9229F104}"/>
              </a:ext>
            </a:extLst>
          </p:cNvPr>
          <p:cNvPicPr>
            <a:picLocks noChangeAspect="1"/>
          </p:cNvPicPr>
          <p:nvPr/>
        </p:nvPicPr>
        <p:blipFill>
          <a:blip r:embed="rId3"/>
          <a:stretch>
            <a:fillRect/>
          </a:stretch>
        </p:blipFill>
        <p:spPr>
          <a:xfrm>
            <a:off x="2042041" y="3429000"/>
            <a:ext cx="8223749" cy="2769091"/>
          </a:xfrm>
          <a:prstGeom prst="rect">
            <a:avLst/>
          </a:prstGeom>
        </p:spPr>
      </p:pic>
    </p:spTree>
    <p:extLst>
      <p:ext uri="{BB962C8B-B14F-4D97-AF65-F5344CB8AC3E}">
        <p14:creationId xmlns:p14="http://schemas.microsoft.com/office/powerpoint/2010/main" val="116959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042041" y="748158"/>
            <a:ext cx="5740370" cy="705069"/>
          </a:xfrm>
        </p:spPr>
        <p:txBody>
          <a:bodyPr>
            <a:normAutofit/>
          </a:bodyPr>
          <a:lstStyle/>
          <a:p>
            <a:r>
              <a:rPr lang="en-IN" dirty="0">
                <a:latin typeface="Arial Rounded MT Bold" panose="020F0704030504030204" pitchFamily="34" charset="0"/>
              </a:rPr>
              <a:t>VISUALIZATIONS:</a:t>
            </a:r>
            <a:endParaRPr lang="en-IN" dirty="0"/>
          </a:p>
        </p:txBody>
      </p:sp>
      <p:pic>
        <p:nvPicPr>
          <p:cNvPr id="7" name="Picture 6" descr="A picture containing clipart&#10;&#10;Description generated with very high confidence">
            <a:extLst>
              <a:ext uri="{FF2B5EF4-FFF2-40B4-BE49-F238E27FC236}">
                <a16:creationId xmlns:a16="http://schemas.microsoft.com/office/drawing/2014/main" id="{553130F6-79F0-4E29-87CB-4F7DDD2B8C81}"/>
              </a:ext>
            </a:extLst>
          </p:cNvPr>
          <p:cNvPicPr>
            <a:picLocks noChangeAspect="1"/>
          </p:cNvPicPr>
          <p:nvPr/>
        </p:nvPicPr>
        <p:blipFill>
          <a:blip r:embed="rId2"/>
          <a:stretch>
            <a:fillRect/>
          </a:stretch>
        </p:blipFill>
        <p:spPr>
          <a:xfrm>
            <a:off x="9599609" y="262382"/>
            <a:ext cx="1905004" cy="485776"/>
          </a:xfrm>
          <a:prstGeom prst="rect">
            <a:avLst/>
          </a:prstGeom>
        </p:spPr>
      </p:pic>
      <p:sp>
        <p:nvSpPr>
          <p:cNvPr id="5" name="Content Placeholder 4">
            <a:extLst>
              <a:ext uri="{FF2B5EF4-FFF2-40B4-BE49-F238E27FC236}">
                <a16:creationId xmlns:a16="http://schemas.microsoft.com/office/drawing/2014/main" id="{43AE7B10-B090-4154-99C5-909C3AC560A9}"/>
              </a:ext>
            </a:extLst>
          </p:cNvPr>
          <p:cNvSpPr>
            <a:spLocks noGrp="1"/>
          </p:cNvSpPr>
          <p:nvPr>
            <p:ph idx="1"/>
          </p:nvPr>
        </p:nvSpPr>
        <p:spPr>
          <a:xfrm>
            <a:off x="2042040" y="1569919"/>
            <a:ext cx="9462573" cy="1126147"/>
          </a:xfrm>
        </p:spPr>
        <p:txBody>
          <a:bodyPr>
            <a:normAutofit/>
          </a:bodyPr>
          <a:lstStyle/>
          <a:p>
            <a:pPr algn="just"/>
            <a:r>
              <a:rPr lang="en-US" dirty="0">
                <a:solidFill>
                  <a:schemeClr val="tx1"/>
                </a:solidFill>
                <a:latin typeface="Arial Rounded MT Bold" panose="020F0704030504030204" pitchFamily="34" charset="0"/>
              </a:rPr>
              <a:t>Based on correlation values, scatter plots are drawn to visualize clusters.</a:t>
            </a:r>
          </a:p>
          <a:p>
            <a:pPr algn="just"/>
            <a:r>
              <a:rPr lang="en-US" dirty="0">
                <a:solidFill>
                  <a:schemeClr val="tx1"/>
                </a:solidFill>
                <a:latin typeface="Arial Rounded MT Bold" panose="020F0704030504030204" pitchFamily="34" charset="0"/>
              </a:rPr>
              <a:t>Below shown clusters are for (Avg. Velocity vs Total Distance) &amp; (Time vs  Turns).</a:t>
            </a:r>
          </a:p>
          <a:p>
            <a:pPr algn="just"/>
            <a:endParaRPr lang="en-IN" dirty="0"/>
          </a:p>
        </p:txBody>
      </p:sp>
      <p:pic>
        <p:nvPicPr>
          <p:cNvPr id="9" name="Picture 8" descr="A screenshot of a cell phone&#10;&#10;Description generated with high confidence">
            <a:extLst>
              <a:ext uri="{FF2B5EF4-FFF2-40B4-BE49-F238E27FC236}">
                <a16:creationId xmlns:a16="http://schemas.microsoft.com/office/drawing/2014/main" id="{4ACF3242-A9D4-4ED6-B7FE-DE95B9901538}"/>
              </a:ext>
            </a:extLst>
          </p:cNvPr>
          <p:cNvPicPr>
            <a:picLocks noChangeAspect="1"/>
          </p:cNvPicPr>
          <p:nvPr/>
        </p:nvPicPr>
        <p:blipFill>
          <a:blip r:embed="rId3"/>
          <a:stretch>
            <a:fillRect/>
          </a:stretch>
        </p:blipFill>
        <p:spPr>
          <a:xfrm>
            <a:off x="2042041" y="2696066"/>
            <a:ext cx="4717978" cy="4033193"/>
          </a:xfrm>
          <a:prstGeom prst="rect">
            <a:avLst/>
          </a:prstGeom>
        </p:spPr>
      </p:pic>
      <p:pic>
        <p:nvPicPr>
          <p:cNvPr id="11" name="Picture 10">
            <a:extLst>
              <a:ext uri="{FF2B5EF4-FFF2-40B4-BE49-F238E27FC236}">
                <a16:creationId xmlns:a16="http://schemas.microsoft.com/office/drawing/2014/main" id="{162C0688-AD4E-46C0-87F9-8D0CC5EB8517}"/>
              </a:ext>
            </a:extLst>
          </p:cNvPr>
          <p:cNvPicPr>
            <a:picLocks noChangeAspect="1"/>
          </p:cNvPicPr>
          <p:nvPr/>
        </p:nvPicPr>
        <p:blipFill>
          <a:blip r:embed="rId4"/>
          <a:stretch>
            <a:fillRect/>
          </a:stretch>
        </p:blipFill>
        <p:spPr>
          <a:xfrm>
            <a:off x="6882917" y="2696066"/>
            <a:ext cx="4621696" cy="4035207"/>
          </a:xfrm>
          <a:prstGeom prst="rect">
            <a:avLst/>
          </a:prstGeom>
        </p:spPr>
      </p:pic>
    </p:spTree>
    <p:extLst>
      <p:ext uri="{BB962C8B-B14F-4D97-AF65-F5344CB8AC3E}">
        <p14:creationId xmlns:p14="http://schemas.microsoft.com/office/powerpoint/2010/main" val="32256657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Override1.xml><?xml version="1.0" encoding="utf-8"?>
<a:themeOverride xmlns:a="http://schemas.openxmlformats.org/drawingml/2006/main">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themeOverride>
</file>

<file path=docProps/app.xml><?xml version="1.0" encoding="utf-8"?>
<Properties xmlns="http://schemas.openxmlformats.org/officeDocument/2006/extended-properties" xmlns:vt="http://schemas.openxmlformats.org/officeDocument/2006/docPropsVTypes">
  <Template/>
  <TotalTime>3060</TotalTime>
  <Words>1044</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Rounded MT Bold</vt:lpstr>
      <vt:lpstr>Bahnschrift</vt:lpstr>
      <vt:lpstr>Calibri</vt:lpstr>
      <vt:lpstr>Cambria</vt:lpstr>
      <vt:lpstr>Century Gothic</vt:lpstr>
      <vt:lpstr>Wingdings 3</vt:lpstr>
      <vt:lpstr>Wisp</vt:lpstr>
      <vt:lpstr>DSP PROJECT ON DRIVER TELEMATICS</vt:lpstr>
      <vt:lpstr>INTRODUCTION:</vt:lpstr>
      <vt:lpstr>OBJECTIVE OF OUR STUDY:</vt:lpstr>
      <vt:lpstr>DATA EXPLORATION:</vt:lpstr>
      <vt:lpstr>DATA EXPLORATION:</vt:lpstr>
      <vt:lpstr>DATA PRE-PROCESSING:</vt:lpstr>
      <vt:lpstr>ANALYSIS:</vt:lpstr>
      <vt:lpstr>ANALYSIS:</vt:lpstr>
      <vt:lpstr>VISUALIZATIONS:</vt:lpstr>
      <vt:lpstr>DATA MODELLING:</vt:lpstr>
      <vt:lpstr>DATA MODELLING:</vt:lpstr>
      <vt:lpstr>DATA MODELLING:</vt:lpstr>
      <vt:lpstr>DATA MODELLING:</vt:lpstr>
      <vt:lpstr>DATA MODELLING:</vt:lpstr>
      <vt:lpstr>OBSERVATIONS: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  FOR  T-MOBILE CUSTOMER CARE</dc:title>
  <dc:creator>Prithvi Kocherla</dc:creator>
  <cp:lastModifiedBy>Prithvi Kocherla</cp:lastModifiedBy>
  <cp:revision>176</cp:revision>
  <dcterms:created xsi:type="dcterms:W3CDTF">2017-09-28T18:00:18Z</dcterms:created>
  <dcterms:modified xsi:type="dcterms:W3CDTF">2018-11-11T05:33:46Z</dcterms:modified>
</cp:coreProperties>
</file>