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9" r:id="rId5"/>
    <p:sldId id="262" r:id="rId6"/>
    <p:sldId id="265" r:id="rId7"/>
    <p:sldId id="263" r:id="rId8"/>
    <p:sldId id="266" r:id="rId9"/>
    <p:sldId id="267" r:id="rId10"/>
    <p:sldId id="264"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94521"/>
  </p:normalViewPr>
  <p:slideViewPr>
    <p:cSldViewPr snapToGrid="0" snapToObjects="1">
      <p:cViewPr varScale="1">
        <p:scale>
          <a:sx n="107" d="100"/>
          <a:sy n="107"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12/4/20</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12/4/20</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12/4/20</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12/4/20</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12/4/20</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12/4/20</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12/4/20</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12/4/20</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12/4/20</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12/4/20</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12/4/20</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12/4/20</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medium.com/swlh/data-visualization-us-election-2020-a3d3531b611c" TargetMode="Externa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rmAutofit/>
          </a:bodyPr>
          <a:lstStyle/>
          <a:p>
            <a:pPr>
              <a:spcBef>
                <a:spcPts val="1600"/>
              </a:spcBef>
            </a:pPr>
            <a:r>
              <a:rPr lang="en-US" sz="2000" b="1" dirty="0">
                <a:solidFill>
                  <a:schemeClr val="bg1"/>
                </a:solidFill>
                <a:latin typeface="+mj-lt"/>
              </a:rPr>
              <a:t>Srinivas Rao PrithviNag Kolla</a:t>
            </a:r>
          </a:p>
          <a:p>
            <a:pPr>
              <a:spcBef>
                <a:spcPts val="0"/>
              </a:spcBef>
            </a:pPr>
            <a:r>
              <a:rPr lang="en-US" sz="1400" dirty="0">
                <a:solidFill>
                  <a:schemeClr val="bg1"/>
                </a:solidFill>
                <a:latin typeface="+mj-lt"/>
              </a:rPr>
              <a:t>INFO 5709 Fall 2020</a:t>
            </a:r>
          </a:p>
          <a:p>
            <a:pPr>
              <a:spcBef>
                <a:spcPts val="0"/>
              </a:spcBef>
            </a:pPr>
            <a:r>
              <a:rPr lang="en-US" sz="1400" dirty="0">
                <a:solidFill>
                  <a:schemeClr val="bg1"/>
                </a:solidFill>
                <a:latin typeface="+mj-lt"/>
              </a:rPr>
              <a:t>Final Project</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From the Visualizations people can infer that Donald Trump has more likes than his counterpart from the bar chart. The Pie chart tells that In India, there was more discussion about Joe Biden than Donald Trump. From Sentiment Analysis, through funnel area graph chart we found that Donald Trump has fewer positive sentiments and more negative sentiments in the tweets than Joe Biden. We found out that Joe Biden has more chance of winning the US 2020 Election even though the data had more likes for Donald Trump. Which is True as Biden won in the 2020 US Elections.</a:t>
            </a:r>
          </a:p>
          <a:p>
            <a:pPr marL="0" indent="0" algn="just">
              <a:lnSpc>
                <a:spcPct val="150000"/>
              </a:lnSpc>
              <a:buNone/>
            </a:pPr>
            <a:endParaRPr lang="en-US" sz="3200" dirty="0">
              <a:latin typeface="Times New Roman" panose="02020603050405020304" pitchFamily="18" charset="0"/>
              <a:cs typeface="Times New Roman" panose="02020603050405020304" pitchFamily="18" charset="0"/>
            </a:endParaRP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10</a:t>
            </a:fld>
            <a:endParaRPr lang="en-US"/>
          </a:p>
        </p:txBody>
      </p:sp>
    </p:spTree>
    <p:extLst>
      <p:ext uri="{BB962C8B-B14F-4D97-AF65-F5344CB8AC3E}">
        <p14:creationId xmlns:p14="http://schemas.microsoft.com/office/powerpoint/2010/main" val="34457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Wang, Hao, et al. </a:t>
            </a:r>
            <a:r>
              <a:rPr lang="en-US" i="1" dirty="0">
                <a:latin typeface="Times New Roman" panose="02020603050405020304" pitchFamily="18" charset="0"/>
                <a:cs typeface="Times New Roman" panose="02020603050405020304" pitchFamily="18" charset="0"/>
              </a:rPr>
              <a:t>A System for Real-Time Twitter Sentiment Analysis of 2012 U.S. Presidential Election Cycle</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err="1">
                <a:latin typeface="Times New Roman" panose="02020603050405020304" pitchFamily="18" charset="0"/>
                <a:cs typeface="Times New Roman" panose="02020603050405020304" pitchFamily="18" charset="0"/>
              </a:rPr>
              <a:t>Gukanesh</a:t>
            </a:r>
            <a:r>
              <a:rPr lang="en-US" dirty="0">
                <a:latin typeface="Times New Roman" panose="02020603050405020304" pitchFamily="18" charset="0"/>
                <a:cs typeface="Times New Roman" panose="02020603050405020304" pitchFamily="18" charset="0"/>
              </a:rPr>
              <a:t>, A. V., Kumar, G. K., &amp; Saranya, K. K. R. K. | N. (2018). Twitter Data Analytics – Sentiment Analysis of An Election. </a:t>
            </a:r>
            <a:r>
              <a:rPr lang="en-US" i="1" dirty="0">
                <a:latin typeface="Times New Roman" panose="02020603050405020304" pitchFamily="18" charset="0"/>
                <a:cs typeface="Times New Roman" panose="02020603050405020304" pitchFamily="18" charset="0"/>
              </a:rPr>
              <a:t>International Journal of Trend in Scientific Research and Development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Volume-2</a:t>
            </a:r>
            <a:r>
              <a:rPr lang="en-US" dirty="0">
                <a:latin typeface="Times New Roman" panose="02020603050405020304" pitchFamily="18" charset="0"/>
                <a:cs typeface="Times New Roman" panose="02020603050405020304" pitchFamily="18" charset="0"/>
              </a:rPr>
              <a:t>(Issue-3),1600–1603. https://</a:t>
            </a:r>
            <a:r>
              <a:rPr lang="en-US" dirty="0" err="1">
                <a:latin typeface="Times New Roman" panose="02020603050405020304" pitchFamily="18" charset="0"/>
                <a:cs typeface="Times New Roman" panose="02020603050405020304" pitchFamily="18" charset="0"/>
              </a:rPr>
              <a:t>doi.org</a:t>
            </a:r>
            <a:r>
              <a:rPr lang="en-US" dirty="0">
                <a:latin typeface="Times New Roman" panose="02020603050405020304" pitchFamily="18" charset="0"/>
                <a:cs typeface="Times New Roman" panose="02020603050405020304" pitchFamily="18" charset="0"/>
              </a:rPr>
              <a:t>/10.31142/ijtsrd11457</a:t>
            </a:r>
            <a:endParaRPr lang="en-US" sz="3200"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KA, A. (2020, November 12). Data Visualization: US Election 2020. Retrieved from Medium website:</a:t>
            </a:r>
            <a:r>
              <a:rPr lang="en-US" sz="3200"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2"/>
              </a:rPr>
              <a:t>https://medium.com/swlh/data-visualization-us-election-2020-a3d3531b611c</a:t>
            </a:r>
            <a:endParaRPr lang="en-US" sz="32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4"/>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11</a:t>
            </a:fld>
            <a:endParaRPr lang="en-US"/>
          </a:p>
        </p:txBody>
      </p:sp>
    </p:spTree>
    <p:extLst>
      <p:ext uri="{BB962C8B-B14F-4D97-AF65-F5344CB8AC3E}">
        <p14:creationId xmlns:p14="http://schemas.microsoft.com/office/powerpoint/2010/main" val="208780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12</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1149855" y="2515865"/>
            <a:ext cx="3410269" cy="754769"/>
          </a:xfrm>
        </p:spPr>
        <p:txBody>
          <a:bodyPr>
            <a:noAutofit/>
          </a:bodyPr>
          <a:lstStyle/>
          <a:p>
            <a:r>
              <a:rPr lang="en-US" b="1" dirty="0">
                <a:solidFill>
                  <a:srgbClr val="079418"/>
                </a:solidFill>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97877" y="2300764"/>
            <a:ext cx="10990385" cy="3044025"/>
          </a:xfrm>
        </p:spPr>
        <p:txBody>
          <a:bodyPr>
            <a:normAutofit/>
          </a:bodyPr>
          <a:lstStyle/>
          <a:p>
            <a:pPr marL="0" indent="0" algn="ctr">
              <a:lnSpc>
                <a:spcPct val="100000"/>
              </a:lnSpc>
              <a:spcBef>
                <a:spcPts val="1600"/>
              </a:spcBef>
              <a:buNone/>
            </a:pPr>
            <a:r>
              <a:rPr lang="en-US" b="1" dirty="0">
                <a:solidFill>
                  <a:schemeClr val="bg1"/>
                </a:solidFill>
                <a:latin typeface="Times New Roman" panose="02020603050405020304" pitchFamily="18" charset="0"/>
                <a:cs typeface="Times New Roman" panose="02020603050405020304" pitchFamily="18" charset="0"/>
              </a:rPr>
              <a:t>US 2020 ELECTION SENTIMENT ANALYSIS</a:t>
            </a:r>
          </a:p>
          <a:p>
            <a:pPr marL="0" indent="0" algn="just">
              <a:lnSpc>
                <a:spcPct val="150000"/>
              </a:lnSpc>
              <a:buNone/>
            </a:pPr>
            <a:r>
              <a:rPr lang="en-US" sz="1600" dirty="0">
                <a:solidFill>
                  <a:schemeClr val="bg1"/>
                </a:solidFill>
                <a:latin typeface="Times New Roman" panose="02020603050405020304" pitchFamily="18" charset="0"/>
                <a:cs typeface="Times New Roman" panose="02020603050405020304" pitchFamily="18" charset="0"/>
              </a:rPr>
              <a:t>Forecasting the Presidential Elections has become a trend in Academia. Recently, US 2020 Elections were held, and Joe Biden was declared the winner. I wanted to know if this can be predicted from the twitter data before the election results were declared. The main contestants were Joe Biden from Democratic party and Donald Trump from Republican Party. I wanted to do Sentiment Analysis on Twitter data to get results of who will be the possible winner of US 2020 Elections.</a:t>
            </a:r>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4402095"/>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Is Trump liked more or Biden?</a:t>
            </a:r>
          </a:p>
          <a:p>
            <a:pPr lvl="0">
              <a:lnSpc>
                <a:spcPct val="150000"/>
              </a:lnSpc>
            </a:pPr>
            <a:r>
              <a:rPr lang="en-US" dirty="0">
                <a:latin typeface="Times New Roman" panose="02020603050405020304" pitchFamily="18" charset="0"/>
                <a:cs typeface="Times New Roman" panose="02020603050405020304" pitchFamily="18" charset="0"/>
              </a:rPr>
              <a:t>Is Trump or Biden, who is more popular in India?</a:t>
            </a:r>
          </a:p>
          <a:p>
            <a:pPr lvl="0">
              <a:lnSpc>
                <a:spcPct val="150000"/>
              </a:lnSpc>
            </a:pPr>
            <a:r>
              <a:rPr lang="en-US" dirty="0">
                <a:latin typeface="Times New Roman" panose="02020603050405020304" pitchFamily="18" charset="0"/>
                <a:cs typeface="Times New Roman" panose="02020603050405020304" pitchFamily="18" charset="0"/>
              </a:rPr>
              <a:t>How are the sentiments for each leader among the people?</a:t>
            </a:r>
          </a:p>
          <a:p>
            <a:pPr marL="457200" lvl="1" indent="0">
              <a:lnSpc>
                <a:spcPct val="110000"/>
              </a:lnSpc>
              <a:buNone/>
            </a:pPr>
            <a:endParaRPr lang="en-US" sz="36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Problem</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2817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562709" y="966734"/>
            <a:ext cx="11402560" cy="5050015"/>
          </a:xfrm>
        </p:spPr>
        <p:txBody>
          <a:bodyPr>
            <a:noAutofit/>
          </a:bodyPr>
          <a:lstStyle/>
          <a:p>
            <a:pPr marL="0" lvl="0" indent="0">
              <a:lnSpc>
                <a:spcPct val="150000"/>
              </a:lnSpc>
              <a:buNone/>
            </a:pPr>
            <a:r>
              <a:rPr lang="en-US" sz="2400" dirty="0">
                <a:latin typeface="Times New Roman" panose="02020603050405020304" pitchFamily="18" charset="0"/>
                <a:cs typeface="Times New Roman" panose="02020603050405020304" pitchFamily="18" charset="0"/>
              </a:rPr>
              <a:t>In last decade, there was a steady increase in data mining and finding out the opinions in text data very much. This particular opinion data from Twitter is used for stock market prediction and also for analyzing Social movements across United states and many other countries. </a:t>
            </a:r>
            <a:r>
              <a:rPr lang="en-US" sz="2400" dirty="0" err="1">
                <a:latin typeface="Times New Roman" panose="02020603050405020304" pitchFamily="18" charset="0"/>
                <a:cs typeface="Times New Roman" panose="02020603050405020304" pitchFamily="18" charset="0"/>
              </a:rPr>
              <a:t>Tumasjan</a:t>
            </a:r>
            <a:r>
              <a:rPr lang="en-US" sz="2400" dirty="0">
                <a:latin typeface="Times New Roman" panose="02020603050405020304" pitchFamily="18" charset="0"/>
                <a:cs typeface="Times New Roman" panose="02020603050405020304" pitchFamily="18" charset="0"/>
              </a:rPr>
              <a:t> (2010) found tweet volume about the political parties to be a good predictor for the outcome of the 2009 German election, while Choy et al. (2011) failed to predict with Twitter sentiment the ranking of the four candidates in Singapore’s 2011 presidential election. Now, I am using data from Kaggle, which has lots of Noise in it like Punctuation, Symbols, Uppercase letters, Stop words, numbers and links. This will be a challenge for me.</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675835" y="249748"/>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4</a:t>
            </a:fld>
            <a:endParaRPr lang="en-US"/>
          </a:p>
        </p:txBody>
      </p:sp>
    </p:spTree>
    <p:extLst>
      <p:ext uri="{BB962C8B-B14F-4D97-AF65-F5344CB8AC3E}">
        <p14:creationId xmlns:p14="http://schemas.microsoft.com/office/powerpoint/2010/main" val="201369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983179" y="885371"/>
            <a:ext cx="9496575" cy="5972629"/>
          </a:xfrm>
        </p:spPr>
        <p:txBody>
          <a:bodyPr>
            <a:normAutofit fontScale="25000" lnSpcReduction="20000"/>
          </a:bodyPr>
          <a:lstStyle/>
          <a:p>
            <a:pPr fontAlgn="base"/>
            <a:endParaRPr lang="en-US" dirty="0"/>
          </a:p>
          <a:p>
            <a:pPr fontAlgn="base"/>
            <a:r>
              <a:rPr lang="en-US" sz="5600" dirty="0" err="1">
                <a:latin typeface="Times New Roman" panose="02020603050405020304" pitchFamily="18" charset="0"/>
                <a:cs typeface="Times New Roman" panose="02020603050405020304" pitchFamily="18" charset="0"/>
              </a:rPr>
              <a:t>tweet_id</a:t>
            </a:r>
            <a:r>
              <a:rPr lang="en-US" sz="5600" dirty="0">
                <a:latin typeface="Times New Roman" panose="02020603050405020304" pitchFamily="18" charset="0"/>
                <a:cs typeface="Times New Roman" panose="02020603050405020304" pitchFamily="18" charset="0"/>
              </a:rPr>
              <a:t>: Unique ID of the tweet</a:t>
            </a:r>
          </a:p>
          <a:p>
            <a:pPr fontAlgn="base"/>
            <a:r>
              <a:rPr lang="en-US" sz="5600" dirty="0">
                <a:latin typeface="Times New Roman" panose="02020603050405020304" pitchFamily="18" charset="0"/>
                <a:cs typeface="Times New Roman" panose="02020603050405020304" pitchFamily="18" charset="0"/>
              </a:rPr>
              <a:t>tweet: Full tweet text</a:t>
            </a:r>
          </a:p>
          <a:p>
            <a:pPr fontAlgn="base"/>
            <a:r>
              <a:rPr lang="en-US" sz="5600" dirty="0">
                <a:latin typeface="Times New Roman" panose="02020603050405020304" pitchFamily="18" charset="0"/>
                <a:cs typeface="Times New Roman" panose="02020603050405020304" pitchFamily="18" charset="0"/>
              </a:rPr>
              <a:t>likes: Number of likes</a:t>
            </a:r>
          </a:p>
          <a:p>
            <a:pPr fontAlgn="base"/>
            <a:r>
              <a:rPr lang="en-US" sz="5600" dirty="0" err="1">
                <a:latin typeface="Times New Roman" panose="02020603050405020304" pitchFamily="18" charset="0"/>
                <a:cs typeface="Times New Roman" panose="02020603050405020304" pitchFamily="18" charset="0"/>
              </a:rPr>
              <a:t>retweet_count</a:t>
            </a:r>
            <a:r>
              <a:rPr lang="en-US" sz="5600" dirty="0">
                <a:latin typeface="Times New Roman" panose="02020603050405020304" pitchFamily="18" charset="0"/>
                <a:cs typeface="Times New Roman" panose="02020603050405020304" pitchFamily="18" charset="0"/>
              </a:rPr>
              <a:t>: Number of retweets</a:t>
            </a:r>
          </a:p>
          <a:p>
            <a:pPr fontAlgn="base"/>
            <a:r>
              <a:rPr lang="en-US" sz="5600" dirty="0">
                <a:latin typeface="Times New Roman" panose="02020603050405020304" pitchFamily="18" charset="0"/>
                <a:cs typeface="Times New Roman" panose="02020603050405020304" pitchFamily="18" charset="0"/>
              </a:rPr>
              <a:t>source: Utility used to post tweet</a:t>
            </a:r>
          </a:p>
          <a:p>
            <a:pPr fontAlgn="base"/>
            <a:r>
              <a:rPr lang="en-US" sz="5600" dirty="0" err="1">
                <a:latin typeface="Times New Roman" panose="02020603050405020304" pitchFamily="18" charset="0"/>
                <a:cs typeface="Times New Roman" panose="02020603050405020304" pitchFamily="18" charset="0"/>
              </a:rPr>
              <a:t>user_id</a:t>
            </a:r>
            <a:r>
              <a:rPr lang="en-US" sz="5600" dirty="0">
                <a:latin typeface="Times New Roman" panose="02020603050405020304" pitchFamily="18" charset="0"/>
                <a:cs typeface="Times New Roman" panose="02020603050405020304" pitchFamily="18" charset="0"/>
              </a:rPr>
              <a:t>: User ID of tweet creator</a:t>
            </a:r>
          </a:p>
          <a:p>
            <a:pPr fontAlgn="base"/>
            <a:r>
              <a:rPr lang="en-US" sz="5600" dirty="0" err="1">
                <a:latin typeface="Times New Roman" panose="02020603050405020304" pitchFamily="18" charset="0"/>
                <a:cs typeface="Times New Roman" panose="02020603050405020304" pitchFamily="18" charset="0"/>
              </a:rPr>
              <a:t>user_name</a:t>
            </a:r>
            <a:r>
              <a:rPr lang="en-US" sz="5600" dirty="0">
                <a:latin typeface="Times New Roman" panose="02020603050405020304" pitchFamily="18" charset="0"/>
                <a:cs typeface="Times New Roman" panose="02020603050405020304" pitchFamily="18" charset="0"/>
              </a:rPr>
              <a:t>: Username of tweet creator</a:t>
            </a:r>
          </a:p>
          <a:p>
            <a:pPr fontAlgn="base"/>
            <a:r>
              <a:rPr lang="en-US" sz="5600" dirty="0" err="1">
                <a:latin typeface="Times New Roman" panose="02020603050405020304" pitchFamily="18" charset="0"/>
                <a:cs typeface="Times New Roman" panose="02020603050405020304" pitchFamily="18" charset="0"/>
              </a:rPr>
              <a:t>user_screen_name</a:t>
            </a:r>
            <a:r>
              <a:rPr lang="en-US" sz="5600" dirty="0">
                <a:latin typeface="Times New Roman" panose="02020603050405020304" pitchFamily="18" charset="0"/>
                <a:cs typeface="Times New Roman" panose="02020603050405020304" pitchFamily="18" charset="0"/>
              </a:rPr>
              <a:t>: Screen name of tweet creator</a:t>
            </a:r>
          </a:p>
          <a:p>
            <a:pPr fontAlgn="base"/>
            <a:r>
              <a:rPr lang="en-US" sz="5600" dirty="0" err="1">
                <a:latin typeface="Times New Roman" panose="02020603050405020304" pitchFamily="18" charset="0"/>
                <a:cs typeface="Times New Roman" panose="02020603050405020304" pitchFamily="18" charset="0"/>
              </a:rPr>
              <a:t>user_description</a:t>
            </a:r>
            <a:r>
              <a:rPr lang="en-US" sz="5600" dirty="0">
                <a:latin typeface="Times New Roman" panose="02020603050405020304" pitchFamily="18" charset="0"/>
                <a:cs typeface="Times New Roman" panose="02020603050405020304" pitchFamily="18" charset="0"/>
              </a:rPr>
              <a:t>: Description of self by tweet creator</a:t>
            </a:r>
          </a:p>
          <a:p>
            <a:pPr fontAlgn="base"/>
            <a:r>
              <a:rPr lang="en-US" sz="5600" dirty="0" err="1">
                <a:latin typeface="Times New Roman" panose="02020603050405020304" pitchFamily="18" charset="0"/>
                <a:cs typeface="Times New Roman" panose="02020603050405020304" pitchFamily="18" charset="0"/>
              </a:rPr>
              <a:t>user_join_date</a:t>
            </a:r>
            <a:r>
              <a:rPr lang="en-US" sz="5600" dirty="0">
                <a:latin typeface="Times New Roman" panose="02020603050405020304" pitchFamily="18" charset="0"/>
                <a:cs typeface="Times New Roman" panose="02020603050405020304" pitchFamily="18" charset="0"/>
              </a:rPr>
              <a:t>: Join date of tweet creator</a:t>
            </a:r>
          </a:p>
          <a:p>
            <a:pPr fontAlgn="base"/>
            <a:r>
              <a:rPr lang="en-US" sz="5600" dirty="0" err="1">
                <a:latin typeface="Times New Roman" panose="02020603050405020304" pitchFamily="18" charset="0"/>
                <a:cs typeface="Times New Roman" panose="02020603050405020304" pitchFamily="18" charset="0"/>
              </a:rPr>
              <a:t>user_followers_count</a:t>
            </a:r>
            <a:r>
              <a:rPr lang="en-US" sz="5600" dirty="0">
                <a:latin typeface="Times New Roman" panose="02020603050405020304" pitchFamily="18" charset="0"/>
                <a:cs typeface="Times New Roman" panose="02020603050405020304" pitchFamily="18" charset="0"/>
              </a:rPr>
              <a:t>: Followers count on tweet creator</a:t>
            </a:r>
          </a:p>
          <a:p>
            <a:pPr fontAlgn="base"/>
            <a:r>
              <a:rPr lang="en-US" sz="5600" dirty="0" err="1">
                <a:latin typeface="Times New Roman" panose="02020603050405020304" pitchFamily="18" charset="0"/>
                <a:cs typeface="Times New Roman" panose="02020603050405020304" pitchFamily="18" charset="0"/>
              </a:rPr>
              <a:t>user_location</a:t>
            </a:r>
            <a:r>
              <a:rPr lang="en-US" sz="5600" dirty="0">
                <a:latin typeface="Times New Roman" panose="02020603050405020304" pitchFamily="18" charset="0"/>
                <a:cs typeface="Times New Roman" panose="02020603050405020304" pitchFamily="18" charset="0"/>
              </a:rPr>
              <a:t>: Location given on tweet creator's profile</a:t>
            </a:r>
          </a:p>
          <a:p>
            <a:pPr fontAlgn="base"/>
            <a:r>
              <a:rPr lang="en-US" sz="5600" dirty="0" err="1">
                <a:latin typeface="Times New Roman" panose="02020603050405020304" pitchFamily="18" charset="0"/>
                <a:cs typeface="Times New Roman" panose="02020603050405020304" pitchFamily="18" charset="0"/>
              </a:rPr>
              <a:t>lat</a:t>
            </a:r>
            <a:r>
              <a:rPr lang="en-US" sz="5600" dirty="0">
                <a:latin typeface="Times New Roman" panose="02020603050405020304" pitchFamily="18" charset="0"/>
                <a:cs typeface="Times New Roman" panose="02020603050405020304" pitchFamily="18" charset="0"/>
              </a:rPr>
              <a:t>: Latitude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long: Longitude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city: City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country: Country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a:latin typeface="Times New Roman" panose="02020603050405020304" pitchFamily="18" charset="0"/>
                <a:cs typeface="Times New Roman" panose="02020603050405020304" pitchFamily="18" charset="0"/>
              </a:rPr>
              <a:t>state: State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state_code</a:t>
            </a:r>
            <a:r>
              <a:rPr lang="en-US" sz="5600" dirty="0">
                <a:latin typeface="Times New Roman" panose="02020603050405020304" pitchFamily="18" charset="0"/>
                <a:cs typeface="Times New Roman" panose="02020603050405020304" pitchFamily="18" charset="0"/>
              </a:rPr>
              <a:t>: State code parsed from </a:t>
            </a:r>
            <a:r>
              <a:rPr lang="en-US" sz="5600" dirty="0" err="1">
                <a:latin typeface="Times New Roman" panose="02020603050405020304" pitchFamily="18" charset="0"/>
                <a:cs typeface="Times New Roman" panose="02020603050405020304" pitchFamily="18" charset="0"/>
              </a:rPr>
              <a:t>user_location</a:t>
            </a:r>
            <a:endParaRPr lang="en-US" sz="5600" dirty="0">
              <a:latin typeface="Times New Roman" panose="02020603050405020304" pitchFamily="18" charset="0"/>
              <a:cs typeface="Times New Roman" panose="02020603050405020304" pitchFamily="18" charset="0"/>
            </a:endParaRPr>
          </a:p>
          <a:p>
            <a:pPr fontAlgn="base"/>
            <a:r>
              <a:rPr lang="en-US" sz="5600" dirty="0" err="1">
                <a:latin typeface="Times New Roman" panose="02020603050405020304" pitchFamily="18" charset="0"/>
                <a:cs typeface="Times New Roman" panose="02020603050405020304" pitchFamily="18" charset="0"/>
              </a:rPr>
              <a:t>collected_at</a:t>
            </a:r>
            <a:r>
              <a:rPr lang="en-US" sz="5600" dirty="0">
                <a:latin typeface="Times New Roman" panose="02020603050405020304" pitchFamily="18" charset="0"/>
                <a:cs typeface="Times New Roman" panose="02020603050405020304" pitchFamily="18" charset="0"/>
              </a:rPr>
              <a:t>: Date and time tweet data was mined from twitter</a:t>
            </a:r>
          </a:p>
          <a:p>
            <a:pPr fontAlgn="base"/>
            <a:r>
              <a:rPr lang="en-US" sz="5600" dirty="0" err="1">
                <a:latin typeface="Times New Roman" panose="02020603050405020304" pitchFamily="18" charset="0"/>
                <a:cs typeface="Times New Roman" panose="02020603050405020304" pitchFamily="18" charset="0"/>
              </a:rPr>
              <a:t>created_at</a:t>
            </a:r>
            <a:r>
              <a:rPr lang="en-US" sz="5600" dirty="0">
                <a:latin typeface="Times New Roman" panose="02020603050405020304" pitchFamily="18" charset="0"/>
                <a:cs typeface="Times New Roman" panose="02020603050405020304" pitchFamily="18" charset="0"/>
              </a:rPr>
              <a:t>: Date and time of tweet creation</a:t>
            </a:r>
          </a:p>
          <a:p>
            <a:pPr fontAlgn="base"/>
            <a:endParaRPr lang="en-US" dirty="0"/>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Set and Dictionary</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5</a:t>
            </a:fld>
            <a:endParaRPr lang="en-US"/>
          </a:p>
        </p:txBody>
      </p:sp>
    </p:spTree>
    <p:extLst>
      <p:ext uri="{BB962C8B-B14F-4D97-AF65-F5344CB8AC3E}">
        <p14:creationId xmlns:p14="http://schemas.microsoft.com/office/powerpoint/2010/main" val="4305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146846"/>
            <a:ext cx="10677965" cy="4904343"/>
          </a:xfrm>
        </p:spPr>
        <p:txBody>
          <a:bodyPr>
            <a:normAutofit fontScale="85000" lnSpcReduction="10000"/>
          </a:bodyPr>
          <a:lstStyle/>
          <a:p>
            <a:pPr marL="457200" lvl="1" indent="0" algn="just">
              <a:lnSpc>
                <a:spcPct val="160000"/>
              </a:lnSpc>
              <a:buNone/>
            </a:pPr>
            <a:r>
              <a:rPr lang="en-US" sz="2800" dirty="0">
                <a:latin typeface="Times New Roman" panose="02020603050405020304" pitchFamily="18" charset="0"/>
                <a:cs typeface="Times New Roman" panose="02020603050405020304" pitchFamily="18" charset="0"/>
              </a:rPr>
              <a:t>Since I am performing Sentiment Analysis, I had to clean tweets having noise like Punctuation, Symbols, Uppercase letters, Stop words, numbers and links. I used regular expression to clear them. I used Pandas and NumPy for cleaning and Transformation like dropping the columns not used for analysis. For visualization, I used Matplotlib and Plotly. For sentiment Analysis, I used NLTK and Textblob packages. The redundant process were placed in functions. Concat method was used to merge two dataframes. Counter was imported to count the polarity values like positive, negative and neutral sentiments.</a:t>
            </a:r>
          </a:p>
          <a:p>
            <a:pPr lvl="1">
              <a:lnSpc>
                <a:spcPct val="110000"/>
              </a:lnSpc>
            </a:pPr>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Cleaning and Transformation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6</a:t>
            </a:fld>
            <a:endParaRPr lang="en-US"/>
          </a:p>
        </p:txBody>
      </p:sp>
    </p:spTree>
    <p:extLst>
      <p:ext uri="{BB962C8B-B14F-4D97-AF65-F5344CB8AC3E}">
        <p14:creationId xmlns:p14="http://schemas.microsoft.com/office/powerpoint/2010/main" val="215768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336011"/>
            <a:ext cx="10677965" cy="5385464"/>
          </a:xfrm>
        </p:spPr>
        <p:txBody>
          <a:bodyPr>
            <a:normAutofit/>
          </a:bodyPr>
          <a:lstStyle/>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a:p>
            <a:pPr marL="457200" lvl="1" indent="0">
              <a:lnSpc>
                <a:spcPct val="110000"/>
              </a:lnSpc>
              <a:buNone/>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7</a:t>
            </a:fld>
            <a:endParaRPr lang="en-US"/>
          </a:p>
        </p:txBody>
      </p:sp>
      <p:pic>
        <p:nvPicPr>
          <p:cNvPr id="6" name="Picture 5" descr="Chart, bar chart&#10;&#10;Description automatically generated">
            <a:extLst>
              <a:ext uri="{FF2B5EF4-FFF2-40B4-BE49-F238E27FC236}">
                <a16:creationId xmlns:a16="http://schemas.microsoft.com/office/drawing/2014/main" id="{9E05F9E1-2D9D-2F4D-B7CD-DB220B722753}"/>
              </a:ext>
            </a:extLst>
          </p:cNvPr>
          <p:cNvPicPr>
            <a:picLocks noChangeAspect="1"/>
          </p:cNvPicPr>
          <p:nvPr/>
        </p:nvPicPr>
        <p:blipFill>
          <a:blip r:embed="rId4"/>
          <a:stretch>
            <a:fillRect/>
          </a:stretch>
        </p:blipFill>
        <p:spPr>
          <a:xfrm>
            <a:off x="350087" y="1336010"/>
            <a:ext cx="5470142" cy="3537903"/>
          </a:xfrm>
          <a:prstGeom prst="rect">
            <a:avLst/>
          </a:prstGeom>
        </p:spPr>
      </p:pic>
      <p:pic>
        <p:nvPicPr>
          <p:cNvPr id="14" name="Picture 13" descr="Chart, pie chart&#10;&#10;Description automatically generated">
            <a:extLst>
              <a:ext uri="{FF2B5EF4-FFF2-40B4-BE49-F238E27FC236}">
                <a16:creationId xmlns:a16="http://schemas.microsoft.com/office/drawing/2014/main" id="{15A6903F-0DCD-A648-ABA1-DA5A9B1FCEF7}"/>
              </a:ext>
            </a:extLst>
          </p:cNvPr>
          <p:cNvPicPr>
            <a:picLocks noChangeAspect="1"/>
          </p:cNvPicPr>
          <p:nvPr/>
        </p:nvPicPr>
        <p:blipFill>
          <a:blip r:embed="rId5"/>
          <a:stretch>
            <a:fillRect/>
          </a:stretch>
        </p:blipFill>
        <p:spPr>
          <a:xfrm>
            <a:off x="7335156" y="1501176"/>
            <a:ext cx="3753757" cy="3372737"/>
          </a:xfrm>
          <a:prstGeom prst="rect">
            <a:avLst/>
          </a:prstGeom>
        </p:spPr>
      </p:pic>
    </p:spTree>
    <p:extLst>
      <p:ext uri="{BB962C8B-B14F-4D97-AF65-F5344CB8AC3E}">
        <p14:creationId xmlns:p14="http://schemas.microsoft.com/office/powerpoint/2010/main" val="424609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8</a:t>
            </a:fld>
            <a:endParaRPr lang="en-US"/>
          </a:p>
        </p:txBody>
      </p:sp>
      <p:pic>
        <p:nvPicPr>
          <p:cNvPr id="15" name="Picture 14" descr="Chart, funnel chart&#10;&#10;Description automatically generated">
            <a:extLst>
              <a:ext uri="{FF2B5EF4-FFF2-40B4-BE49-F238E27FC236}">
                <a16:creationId xmlns:a16="http://schemas.microsoft.com/office/drawing/2014/main" id="{83B190DF-280F-F34E-AAD6-B12BA86B4A84}"/>
              </a:ext>
            </a:extLst>
          </p:cNvPr>
          <p:cNvPicPr>
            <a:picLocks noChangeAspect="1"/>
          </p:cNvPicPr>
          <p:nvPr/>
        </p:nvPicPr>
        <p:blipFill>
          <a:blip r:embed="rId4"/>
          <a:stretch>
            <a:fillRect/>
          </a:stretch>
        </p:blipFill>
        <p:spPr>
          <a:xfrm>
            <a:off x="801789" y="1047211"/>
            <a:ext cx="5827611" cy="4763577"/>
          </a:xfrm>
          <a:prstGeom prst="rect">
            <a:avLst/>
          </a:prstGeom>
        </p:spPr>
      </p:pic>
      <p:pic>
        <p:nvPicPr>
          <p:cNvPr id="18" name="Picture 17" descr="Chart, funnel chart&#10;&#10;Description automatically generated">
            <a:extLst>
              <a:ext uri="{FF2B5EF4-FFF2-40B4-BE49-F238E27FC236}">
                <a16:creationId xmlns:a16="http://schemas.microsoft.com/office/drawing/2014/main" id="{6E980814-7D52-A84A-8315-3CB5A85B89F9}"/>
              </a:ext>
            </a:extLst>
          </p:cNvPr>
          <p:cNvPicPr>
            <a:picLocks noChangeAspect="1"/>
          </p:cNvPicPr>
          <p:nvPr/>
        </p:nvPicPr>
        <p:blipFill>
          <a:blip r:embed="rId5"/>
          <a:stretch>
            <a:fillRect/>
          </a:stretch>
        </p:blipFill>
        <p:spPr>
          <a:xfrm>
            <a:off x="5864038" y="1047211"/>
            <a:ext cx="6096000" cy="4763577"/>
          </a:xfrm>
          <a:prstGeom prst="rect">
            <a:avLst/>
          </a:prstGeom>
        </p:spPr>
      </p:pic>
    </p:spTree>
    <p:extLst>
      <p:ext uri="{BB962C8B-B14F-4D97-AF65-F5344CB8AC3E}">
        <p14:creationId xmlns:p14="http://schemas.microsoft.com/office/powerpoint/2010/main" val="268151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91926"/>
            <a:ext cx="10677965" cy="3361427"/>
          </a:xfrm>
        </p:spPr>
        <p:txBody>
          <a:bodyPr>
            <a:normAutofit fontScale="92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We should have ideally same number of tweets from all the states, well that is quite impossible to have, but we can try by Distributing the data Uniformly. We can also use Supervised and Un Supervised Machine Learning Algorithms to predict the sentiments with better accuracies. We can also use Term Frequency – Inverse Document Frequency to increase the accuracy of Prediction.</a:t>
            </a:r>
          </a:p>
          <a:p>
            <a:pPr lvl="0"/>
            <a:endParaRPr lang="en-US" sz="1500" dirty="0">
              <a:latin typeface="Times New Roman" panose="02020603050405020304" pitchFamily="18" charset="0"/>
              <a:cs typeface="Times New Roman" panose="02020603050405020304" pitchFamily="18" charset="0"/>
            </a:endParaRPr>
          </a:p>
          <a:p>
            <a:pPr lvl="1">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9" y="365125"/>
            <a:ext cx="10677965" cy="754769"/>
          </a:xfrm>
        </p:spPr>
        <p:txBody>
          <a:bodyPr>
            <a:normAutofit/>
          </a:bodyPr>
          <a:lstStyle/>
          <a:p>
            <a:r>
              <a:rPr lang="en-US" b="1" dirty="0">
                <a:solidFill>
                  <a:srgbClr val="079418"/>
                </a:solidFill>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9</a:t>
            </a:fld>
            <a:endParaRPr lang="en-US"/>
          </a:p>
        </p:txBody>
      </p:sp>
    </p:spTree>
    <p:extLst>
      <p:ext uri="{BB962C8B-B14F-4D97-AF65-F5344CB8AC3E}">
        <p14:creationId xmlns:p14="http://schemas.microsoft.com/office/powerpoint/2010/main" val="296375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3346</TotalTime>
  <Words>880</Words>
  <Application>Microsoft Macintosh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Problem</vt:lpstr>
      <vt:lpstr>Motivation</vt:lpstr>
      <vt:lpstr>Data Set and Dictionary</vt:lpstr>
      <vt:lpstr>Data Cleaning and Transformation</vt:lpstr>
      <vt:lpstr>Data Analysis</vt:lpstr>
      <vt:lpstr>Data Analysis</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Srinivas rao prithvinag Kolla</cp:lastModifiedBy>
  <cp:revision>70</cp:revision>
  <cp:lastPrinted>2019-08-23T20:44:22Z</cp:lastPrinted>
  <dcterms:created xsi:type="dcterms:W3CDTF">2019-07-08T18:39:15Z</dcterms:created>
  <dcterms:modified xsi:type="dcterms:W3CDTF">2020-12-04T14:06:11Z</dcterms:modified>
</cp:coreProperties>
</file>