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5" r:id="rId7"/>
    <p:sldId id="263" r:id="rId8"/>
    <p:sldId id="266" r:id="rId9"/>
    <p:sldId id="267" r:id="rId10"/>
    <p:sldId id="264"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3"/>
    <p:restoredTop sz="94529"/>
  </p:normalViewPr>
  <p:slideViewPr>
    <p:cSldViewPr snapToGrid="0" snapToObjects="1">
      <p:cViewPr varScale="1">
        <p:scale>
          <a:sx n="107" d="100"/>
          <a:sy n="107"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12/2/20</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12/2/20</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12/2/20</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12/2/20</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12/2/20</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12/2/20</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12/2/20</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12/2/20</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12/2/20</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12/2/20</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12/2/20</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12/2/20</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5bMJ%20Tube%5d.MS%20Excel:%20How%20to%20Convert%20Days%20&amp;%20Dates%20into%20Years%20Months%20&amp;%20Days.%20Referenced%20from:%20https:/www.youtube.com/watch?v=LuhiyQPPKHQ" TargetMode="External"/><Relationship Id="rId3" Type="http://schemas.openxmlformats.org/officeDocument/2006/relationships/hyperlink" Target="https://youtu.be/WtOr53z1bUg" TargetMode="External"/><Relationship Id="rId7" Type="http://schemas.openxmlformats.org/officeDocument/2006/relationships/hyperlink" Target="https://www.kohezion.com/blog/what-is-a-pivot-table-examples-and-uses/" TargetMode="External"/><Relationship Id="rId2" Type="http://schemas.openxmlformats.org/officeDocument/2006/relationships/hyperlink" Target="https://youtu.be/KkTaQ5OjAGc" TargetMode="External"/><Relationship Id="rId1" Type="http://schemas.openxmlformats.org/officeDocument/2006/relationships/slideLayout" Target="../slideLayouts/slideLayout2.xml"/><Relationship Id="rId6" Type="http://schemas.openxmlformats.org/officeDocument/2006/relationships/hyperlink" Target="https://support.office.com/en-us/article/create-a-pivotchart-c1b1e057-6990-4c38-b52b-8255538e7b1c" TargetMode="External"/><Relationship Id="rId5" Type="http://schemas.openxmlformats.org/officeDocument/2006/relationships/hyperlink" Target="https://www.youtube.com/watch?v=iiu-GtBkAuk" TargetMode="External"/><Relationship Id="rId10" Type="http://schemas.openxmlformats.org/officeDocument/2006/relationships/image" Target="../media/image4.emf"/><Relationship Id="rId4" Type="http://schemas.openxmlformats.org/officeDocument/2006/relationships/hyperlink" Target="https://superuser.com/questions/288908/delete-row-from-excel-where-column-cell-is-empty" TargetMode="External"/><Relationship Id="rId9"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kaggle.com/shrutimehta/zomato-restaurants-data"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rmAutofit/>
          </a:bodyPr>
          <a:lstStyle/>
          <a:p>
            <a:pPr>
              <a:spcBef>
                <a:spcPts val="1600"/>
              </a:spcBef>
            </a:pPr>
            <a:r>
              <a:rPr lang="en-US" sz="2000" b="1" dirty="0">
                <a:solidFill>
                  <a:schemeClr val="bg1"/>
                </a:solidFill>
                <a:latin typeface="+mj-lt"/>
              </a:rPr>
              <a:t>Srinivas Rao PrithviNag Kolla</a:t>
            </a:r>
          </a:p>
          <a:p>
            <a:pPr>
              <a:spcBef>
                <a:spcPts val="0"/>
              </a:spcBef>
            </a:pPr>
            <a:r>
              <a:rPr lang="en-US" sz="1400" dirty="0">
                <a:solidFill>
                  <a:schemeClr val="bg1"/>
                </a:solidFill>
                <a:latin typeface="+mj-lt"/>
              </a:rPr>
              <a:t>INFO 5709 Fall 2020</a:t>
            </a:r>
          </a:p>
          <a:p>
            <a:pPr>
              <a:spcBef>
                <a:spcPts val="0"/>
              </a:spcBef>
            </a:pPr>
            <a:r>
              <a:rPr lang="en-US" sz="1400" dirty="0">
                <a:solidFill>
                  <a:schemeClr val="bg1"/>
                </a:solidFill>
                <a:latin typeface="+mj-lt"/>
              </a:rPr>
              <a:t>Final Project</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lvl="1">
              <a:lnSpc>
                <a:spcPct val="110000"/>
              </a:lnSpc>
            </a:pPr>
            <a:r>
              <a:rPr lang="en-US" sz="1500" dirty="0">
                <a:latin typeface="Times New Roman" panose="02020603050405020304" pitchFamily="18" charset="0"/>
                <a:cs typeface="Times New Roman" panose="02020603050405020304" pitchFamily="18" charset="0"/>
              </a:rPr>
              <a:t>Found Maximum restaurant share in each country.</a:t>
            </a:r>
          </a:p>
          <a:p>
            <a:pPr lvl="1">
              <a:lnSpc>
                <a:spcPct val="110000"/>
              </a:lnSpc>
            </a:pPr>
            <a:r>
              <a:rPr lang="en-US" sz="1500" dirty="0">
                <a:latin typeface="Times New Roman" panose="02020603050405020304" pitchFamily="18" charset="0"/>
                <a:cs typeface="Times New Roman" panose="02020603050405020304" pitchFamily="18" charset="0"/>
              </a:rPr>
              <a:t>Here I found out an interesting factor that even though India shares the maximum number of restaurants . It has very few 5 star hotels about 1% .</a:t>
            </a:r>
          </a:p>
          <a:p>
            <a:pPr lvl="1">
              <a:lnSpc>
                <a:spcPct val="110000"/>
              </a:lnSpc>
            </a:pPr>
            <a:r>
              <a:rPr lang="en-US" sz="1500" dirty="0">
                <a:latin typeface="Times New Roman" panose="02020603050405020304" pitchFamily="18" charset="0"/>
                <a:cs typeface="Times New Roman" panose="02020603050405020304" pitchFamily="18" charset="0"/>
              </a:rPr>
              <a:t>Here I found out the oldest restaurant with highest rating and lowest average cost per two .</a:t>
            </a:r>
          </a:p>
          <a:p>
            <a:pPr lvl="1">
              <a:lnSpc>
                <a:spcPct val="110000"/>
              </a:lnSpc>
            </a:pPr>
            <a:r>
              <a:rPr lang="en-US" sz="1500" dirty="0">
                <a:latin typeface="Times New Roman" panose="02020603050405020304" pitchFamily="18" charset="0"/>
                <a:cs typeface="Times New Roman" panose="02020603050405020304" pitchFamily="18" charset="0"/>
              </a:rPr>
              <a:t>Here I found out the frequency distribution of ratings.</a:t>
            </a:r>
          </a:p>
          <a:p>
            <a:pPr lvl="1">
              <a:lnSpc>
                <a:spcPct val="110000"/>
              </a:lnSpc>
            </a:pPr>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Tree>
    <p:extLst>
      <p:ext uri="{BB962C8B-B14F-4D97-AF65-F5344CB8AC3E}">
        <p14:creationId xmlns:p14="http://schemas.microsoft.com/office/powerpoint/2010/main" val="34457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lvl="1">
              <a:lnSpc>
                <a:spcPct val="110000"/>
              </a:lnSpc>
            </a:pPr>
            <a:r>
              <a:rPr lang="en-US" sz="1500" dirty="0">
                <a:latin typeface="Times New Roman" panose="02020603050405020304" pitchFamily="18" charset="0"/>
                <a:cs typeface="Times New Roman" panose="02020603050405020304" pitchFamily="18" charset="0"/>
              </a:rPr>
              <a:t>[Leila </a:t>
            </a:r>
            <a:r>
              <a:rPr lang="en-US" sz="1500" dirty="0" err="1">
                <a:latin typeface="Times New Roman" panose="02020603050405020304" pitchFamily="18" charset="0"/>
                <a:cs typeface="Times New Roman" panose="02020603050405020304" pitchFamily="18" charset="0"/>
              </a:rPr>
              <a:t>Gharani</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Feb 1, 2018</a:t>
            </a:r>
            <a:r>
              <a:rPr lang="en-US" sz="1500" i="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Excel IF Formula: Simple to Advanced (multiple criteria, nested IF, AND, OR functions). Retrieved from </a:t>
            </a:r>
            <a:r>
              <a:rPr lang="en-US" sz="1500" dirty="0">
                <a:latin typeface="Times New Roman" panose="02020603050405020304" pitchFamily="18" charset="0"/>
                <a:cs typeface="Times New Roman" panose="02020603050405020304" pitchFamily="18" charset="0"/>
                <a:hlinkClick r:id="rId2"/>
              </a:rPr>
              <a:t>https://</a:t>
            </a:r>
            <a:r>
              <a:rPr lang="en-US" sz="1500" dirty="0" err="1">
                <a:latin typeface="Times New Roman" panose="02020603050405020304" pitchFamily="18" charset="0"/>
                <a:cs typeface="Times New Roman" panose="02020603050405020304" pitchFamily="18" charset="0"/>
                <a:hlinkClick r:id="rId2"/>
              </a:rPr>
              <a:t>youtu.be</a:t>
            </a:r>
            <a:r>
              <a:rPr lang="en-US" sz="1500" dirty="0">
                <a:latin typeface="Times New Roman" panose="02020603050405020304" pitchFamily="18" charset="0"/>
                <a:cs typeface="Times New Roman" panose="02020603050405020304" pitchFamily="18" charset="0"/>
                <a:hlinkClick r:id="rId2"/>
              </a:rPr>
              <a:t>/KkTaQ5OjAGc </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[HNU Paul J. Cushing Library]. </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Oct 4, 2016) APA How to create a running head in Word for Mac. Retrieved from </a:t>
            </a:r>
            <a:r>
              <a:rPr lang="en-US" sz="1500" dirty="0">
                <a:latin typeface="Times New Roman" panose="02020603050405020304" pitchFamily="18" charset="0"/>
                <a:cs typeface="Times New Roman" panose="02020603050405020304" pitchFamily="18" charset="0"/>
                <a:hlinkClick r:id="rId3"/>
              </a:rPr>
              <a:t>https://</a:t>
            </a:r>
            <a:r>
              <a:rPr lang="en-US" sz="1500" dirty="0" err="1">
                <a:latin typeface="Times New Roman" panose="02020603050405020304" pitchFamily="18" charset="0"/>
                <a:cs typeface="Times New Roman" panose="02020603050405020304" pitchFamily="18" charset="0"/>
                <a:hlinkClick r:id="rId3"/>
              </a:rPr>
              <a:t>youtu.be</a:t>
            </a:r>
            <a:r>
              <a:rPr lang="en-US" sz="1500" dirty="0">
                <a:latin typeface="Times New Roman" panose="02020603050405020304" pitchFamily="18" charset="0"/>
                <a:cs typeface="Times New Roman" panose="02020603050405020304" pitchFamily="18" charset="0"/>
                <a:hlinkClick r:id="rId3"/>
              </a:rPr>
              <a:t>/WtOr53z1bUg </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delete row from Excel where column cell is empty</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(2019).Retrieved from </a:t>
            </a:r>
            <a:r>
              <a:rPr lang="en-US" sz="1500" dirty="0">
                <a:latin typeface="Times New Roman" panose="02020603050405020304" pitchFamily="18" charset="0"/>
                <a:cs typeface="Times New Roman" panose="02020603050405020304" pitchFamily="18" charset="0"/>
                <a:hlinkClick r:id="rId4"/>
              </a:rPr>
              <a:t>https://</a:t>
            </a:r>
            <a:r>
              <a:rPr lang="en-US" sz="1500" dirty="0" err="1">
                <a:latin typeface="Times New Roman" panose="02020603050405020304" pitchFamily="18" charset="0"/>
                <a:cs typeface="Times New Roman" panose="02020603050405020304" pitchFamily="18" charset="0"/>
                <a:hlinkClick r:id="rId4"/>
              </a:rPr>
              <a:t>superuser.com</a:t>
            </a:r>
            <a:r>
              <a:rPr lang="en-US" sz="1500" dirty="0">
                <a:latin typeface="Times New Roman" panose="02020603050405020304" pitchFamily="18" charset="0"/>
                <a:cs typeface="Times New Roman" panose="02020603050405020304" pitchFamily="18" charset="0"/>
                <a:hlinkClick r:id="rId4"/>
              </a:rPr>
              <a:t>/questions/288908/delete-row-from-excel-where-column-cell-is-empty </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[Excel, Word and PowerPoint Tutorials from </a:t>
            </a:r>
            <a:r>
              <a:rPr lang="en-US" sz="1500" dirty="0" err="1">
                <a:latin typeface="Times New Roman" panose="02020603050405020304" pitchFamily="18" charset="0"/>
                <a:cs typeface="Times New Roman" panose="02020603050405020304" pitchFamily="18" charset="0"/>
              </a:rPr>
              <a:t>Howtech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Aug 8, 2013) How to Use the HLOOKUP Function in Excel. Retrieved from </a:t>
            </a:r>
            <a:r>
              <a:rPr lang="en-US" sz="1500" dirty="0">
                <a:latin typeface="Times New Roman" panose="02020603050405020304" pitchFamily="18" charset="0"/>
                <a:cs typeface="Times New Roman" panose="02020603050405020304" pitchFamily="18" charset="0"/>
                <a:hlinkClick r:id="rId5"/>
              </a:rPr>
              <a:t>https://</a:t>
            </a:r>
            <a:r>
              <a:rPr lang="en-US" sz="1500" dirty="0" err="1">
                <a:latin typeface="Times New Roman" panose="02020603050405020304" pitchFamily="18" charset="0"/>
                <a:cs typeface="Times New Roman" panose="02020603050405020304" pitchFamily="18" charset="0"/>
                <a:hlinkClick r:id="rId5"/>
              </a:rPr>
              <a:t>www.youtube.com</a:t>
            </a:r>
            <a:r>
              <a:rPr lang="en-US" sz="1500" dirty="0">
                <a:latin typeface="Times New Roman" panose="02020603050405020304" pitchFamily="18" charset="0"/>
                <a:cs typeface="Times New Roman" panose="02020603050405020304" pitchFamily="18" charset="0"/>
                <a:hlinkClick r:id="rId5"/>
              </a:rPr>
              <a:t>/</a:t>
            </a:r>
            <a:r>
              <a:rPr lang="en-US" sz="1500" dirty="0" err="1">
                <a:latin typeface="Times New Roman" panose="02020603050405020304" pitchFamily="18" charset="0"/>
                <a:cs typeface="Times New Roman" panose="02020603050405020304" pitchFamily="18" charset="0"/>
                <a:hlinkClick r:id="rId5"/>
              </a:rPr>
              <a:t>watch?v</a:t>
            </a:r>
            <a:r>
              <a:rPr lang="en-US" sz="1500" dirty="0">
                <a:latin typeface="Times New Roman" panose="02020603050405020304" pitchFamily="18" charset="0"/>
                <a:cs typeface="Times New Roman" panose="02020603050405020304" pitchFamily="18" charset="0"/>
                <a:hlinkClick r:id="rId5"/>
              </a:rPr>
              <a:t>=</a:t>
            </a:r>
            <a:r>
              <a:rPr lang="en-US" sz="1500" dirty="0" err="1">
                <a:latin typeface="Times New Roman" panose="02020603050405020304" pitchFamily="18" charset="0"/>
                <a:cs typeface="Times New Roman" panose="02020603050405020304" pitchFamily="18" charset="0"/>
                <a:hlinkClick r:id="rId5"/>
              </a:rPr>
              <a:t>iiu-GtBkAuk</a:t>
            </a:r>
            <a:r>
              <a:rPr lang="en-US" sz="1500" dirty="0">
                <a:latin typeface="Times New Roman" panose="02020603050405020304" pitchFamily="18" charset="0"/>
                <a:cs typeface="Times New Roman" panose="02020603050405020304" pitchFamily="18" charset="0"/>
                <a:hlinkClick r:id="rId5"/>
              </a:rPr>
              <a:t> </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[Microsoft]. Create a pivot chart. Referenced From: </a:t>
            </a:r>
            <a:r>
              <a:rPr lang="en-US" sz="1500" u="sng" dirty="0">
                <a:latin typeface="Times New Roman" panose="02020603050405020304" pitchFamily="18" charset="0"/>
                <a:cs typeface="Times New Roman" panose="02020603050405020304" pitchFamily="18" charset="0"/>
                <a:hlinkClick r:id="rId6"/>
              </a:rPr>
              <a:t>https://support.office.com/en-us/article/create-a-pivotchart-c1b1e057-6990-4c38-b52b-8255538e7b1c</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[Thierry Tremblay]. (February 14, 2019). What is a Pivot Table?. Referenced From: </a:t>
            </a:r>
            <a:r>
              <a:rPr lang="en-US" sz="1500" u="sng" dirty="0">
                <a:latin typeface="Times New Roman" panose="02020603050405020304" pitchFamily="18" charset="0"/>
                <a:cs typeface="Times New Roman" panose="02020603050405020304" pitchFamily="18" charset="0"/>
                <a:hlinkClick r:id="rId7"/>
              </a:rPr>
              <a:t>https://www.kohezion.com/blog/what-is-a-pivot-table-examples-and-uses/</a:t>
            </a: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[MJ Tube].MS Excel: How to Convert Days &amp; Dates into Years Months &amp; Days. Referenced from: </a:t>
            </a:r>
            <a:r>
              <a:rPr lang="en-US" sz="1500" dirty="0">
                <a:latin typeface="Times New Roman" panose="02020603050405020304" pitchFamily="18" charset="0"/>
                <a:cs typeface="Times New Roman" panose="02020603050405020304" pitchFamily="18" charset="0"/>
                <a:hlinkClick r:id="rId8"/>
              </a:rPr>
              <a:t>https://</a:t>
            </a:r>
            <a:r>
              <a:rPr lang="en-US" sz="1500" dirty="0" err="1">
                <a:latin typeface="Times New Roman" panose="02020603050405020304" pitchFamily="18" charset="0"/>
                <a:cs typeface="Times New Roman" panose="02020603050405020304" pitchFamily="18" charset="0"/>
                <a:hlinkClick r:id="rId8"/>
              </a:rPr>
              <a:t>www.youtube.com</a:t>
            </a:r>
            <a:r>
              <a:rPr lang="en-US" sz="1500" dirty="0">
                <a:latin typeface="Times New Roman" panose="02020603050405020304" pitchFamily="18" charset="0"/>
                <a:cs typeface="Times New Roman" panose="02020603050405020304" pitchFamily="18" charset="0"/>
                <a:hlinkClick r:id="rId8"/>
              </a:rPr>
              <a:t>/</a:t>
            </a:r>
            <a:r>
              <a:rPr lang="en-US" sz="1500" dirty="0" err="1">
                <a:latin typeface="Times New Roman" panose="02020603050405020304" pitchFamily="18" charset="0"/>
                <a:cs typeface="Times New Roman" panose="02020603050405020304" pitchFamily="18" charset="0"/>
                <a:hlinkClick r:id="rId8"/>
              </a:rPr>
              <a:t>watch?v</a:t>
            </a:r>
            <a:r>
              <a:rPr lang="en-US" sz="1500" dirty="0">
                <a:latin typeface="Times New Roman" panose="02020603050405020304" pitchFamily="18" charset="0"/>
                <a:cs typeface="Times New Roman" panose="02020603050405020304" pitchFamily="18" charset="0"/>
                <a:hlinkClick r:id="rId8"/>
              </a:rPr>
              <a:t>=</a:t>
            </a:r>
            <a:r>
              <a:rPr lang="en-US" sz="1500" dirty="0" err="1">
                <a:latin typeface="Times New Roman" panose="02020603050405020304" pitchFamily="18" charset="0"/>
                <a:cs typeface="Times New Roman" panose="02020603050405020304" pitchFamily="18" charset="0"/>
                <a:hlinkClick r:id="rId8"/>
              </a:rPr>
              <a:t>LuhiyQPPKHQ</a:t>
            </a:r>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9"/>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10"/>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208780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1149855" y="2515865"/>
            <a:ext cx="3410269" cy="754769"/>
          </a:xfrm>
        </p:spPr>
        <p:txBody>
          <a:bodyPr>
            <a:noAutofit/>
          </a:bodyPr>
          <a:lstStyle/>
          <a:p>
            <a:r>
              <a:rPr lang="en-US" b="1" dirty="0">
                <a:solidFill>
                  <a:srgbClr val="079418"/>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121049" y="2300764"/>
            <a:ext cx="7949901" cy="2430451"/>
          </a:xfrm>
        </p:spPr>
        <p:txBody>
          <a:bodyPr>
            <a:normAutofit/>
          </a:bodyPr>
          <a:lstStyle/>
          <a:p>
            <a:pPr marL="0" indent="0" algn="ctr">
              <a:lnSpc>
                <a:spcPct val="100000"/>
              </a:lnSpc>
              <a:spcBef>
                <a:spcPts val="1600"/>
              </a:spcBef>
              <a:buNone/>
            </a:pPr>
            <a:r>
              <a:rPr lang="en-US" b="1" dirty="0">
                <a:solidFill>
                  <a:schemeClr val="bg1"/>
                </a:solidFill>
                <a:latin typeface="Times New Roman" panose="02020603050405020304" pitchFamily="18" charset="0"/>
                <a:cs typeface="Times New Roman" panose="02020603050405020304" pitchFamily="18" charset="0"/>
              </a:rPr>
              <a:t>US ELECTION ANALYSIS</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Recently, US 2020 Elections were held, and the main contestants were Joe Biden from Democratic party and Donald Trump from Republican Party. I wanted to do an analysis on Twitter data to get results of who will be the possible winner of US 2020 Elections.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fontScale="40000" lnSpcReduction="20000"/>
          </a:bodyPr>
          <a:lstStyle/>
          <a:p>
            <a:r>
              <a:rPr lang="en-US" sz="3800" dirty="0">
                <a:latin typeface="Times New Roman" panose="02020603050405020304" pitchFamily="18" charset="0"/>
                <a:cs typeface="Times New Roman" panose="02020603050405020304" pitchFamily="18" charset="0"/>
              </a:rPr>
              <a:t>In this analysis, I have used Zomato Restaurant Data Set.</a:t>
            </a:r>
          </a:p>
          <a:p>
            <a:pPr marL="0" lvl="0" indent="0">
              <a:buNone/>
            </a:pPr>
            <a:r>
              <a:rPr lang="en-US" sz="4200" dirty="0">
                <a:latin typeface="Times New Roman" panose="02020603050405020304" pitchFamily="18" charset="0"/>
                <a:cs typeface="Times New Roman" panose="02020603050405020304" pitchFamily="18" charset="0"/>
              </a:rPr>
              <a:t>Here are some Goals that I wanted to find in the analysis:</a:t>
            </a:r>
          </a:p>
          <a:p>
            <a:pPr lvl="0"/>
            <a:r>
              <a:rPr lang="en-US" sz="3800" dirty="0">
                <a:latin typeface="Times New Roman" panose="02020603050405020304" pitchFamily="18" charset="0"/>
                <a:cs typeface="Times New Roman" panose="02020603050405020304" pitchFamily="18" charset="0"/>
              </a:rPr>
              <a:t>How many Zomato restaurants are there in each country?</a:t>
            </a:r>
          </a:p>
          <a:p>
            <a:pPr lvl="0"/>
            <a:r>
              <a:rPr lang="en-US" sz="3800" dirty="0">
                <a:latin typeface="Times New Roman" panose="02020603050405020304" pitchFamily="18" charset="0"/>
                <a:cs typeface="Times New Roman" panose="02020603050405020304" pitchFamily="18" charset="0"/>
              </a:rPr>
              <a:t>Finding out count of Zomato restaurants in each Country with specific ratings?</a:t>
            </a:r>
          </a:p>
          <a:p>
            <a:pPr lvl="0"/>
            <a:r>
              <a:rPr lang="en-US" sz="3800" dirty="0">
                <a:latin typeface="Times New Roman" panose="02020603050405020304" pitchFamily="18" charset="0"/>
                <a:cs typeface="Times New Roman" panose="02020603050405020304" pitchFamily="18" charset="0"/>
              </a:rPr>
              <a:t>Which Restaurant provides Indian Cuisine?</a:t>
            </a:r>
          </a:p>
          <a:p>
            <a:pPr lvl="0"/>
            <a:r>
              <a:rPr lang="en-US" sz="3800" dirty="0">
                <a:latin typeface="Times New Roman" panose="02020603050405020304" pitchFamily="18" charset="0"/>
                <a:cs typeface="Times New Roman" panose="02020603050405020304" pitchFamily="18" charset="0"/>
              </a:rPr>
              <a:t>What are the restaurants that are present near to me with 5-star rating?</a:t>
            </a:r>
          </a:p>
          <a:p>
            <a:pPr lvl="0"/>
            <a:r>
              <a:rPr lang="en-US" sz="3800" dirty="0">
                <a:latin typeface="Times New Roman" panose="02020603050405020304" pitchFamily="18" charset="0"/>
                <a:cs typeface="Times New Roman" panose="02020603050405020304" pitchFamily="18" charset="0"/>
              </a:rPr>
              <a:t>Which restaurant provides online delivery options near me with 5-star rating and minimum average cost per two?</a:t>
            </a:r>
          </a:p>
          <a:p>
            <a:pPr lvl="0"/>
            <a:r>
              <a:rPr lang="en-US" sz="3800" dirty="0">
                <a:latin typeface="Times New Roman" panose="02020603050405020304" pitchFamily="18" charset="0"/>
                <a:cs typeface="Times New Roman" panose="02020603050405020304" pitchFamily="18" charset="0"/>
              </a:rPr>
              <a:t>Which city has best Chinese cuisine in India?</a:t>
            </a:r>
          </a:p>
          <a:p>
            <a:pPr lvl="0"/>
            <a:r>
              <a:rPr lang="en-US" sz="3800" dirty="0">
                <a:latin typeface="Times New Roman" panose="02020603050405020304" pitchFamily="18" charset="0"/>
                <a:cs typeface="Times New Roman" panose="02020603050405020304" pitchFamily="18" charset="0"/>
              </a:rPr>
              <a:t>Check whether Barbeque nation has Table booking option or not?</a:t>
            </a:r>
          </a:p>
          <a:p>
            <a:pPr lvl="0"/>
            <a:r>
              <a:rPr lang="en-US" sz="3800" dirty="0">
                <a:latin typeface="Times New Roman" panose="02020603050405020304" pitchFamily="18" charset="0"/>
                <a:cs typeface="Times New Roman" panose="02020603050405020304" pitchFamily="18" charset="0"/>
              </a:rPr>
              <a:t>To check if a restaurant has multiple branches in other countries?</a:t>
            </a:r>
          </a:p>
          <a:p>
            <a:pPr lvl="0"/>
            <a:r>
              <a:rPr lang="en-US" sz="3800" dirty="0">
                <a:latin typeface="Times New Roman" panose="02020603050405020304" pitchFamily="18" charset="0"/>
                <a:cs typeface="Times New Roman" panose="02020603050405020304" pitchFamily="18" charset="0"/>
              </a:rPr>
              <a:t>Check the popularity of each restaurant branches in all countries or states?</a:t>
            </a:r>
          </a:p>
          <a:p>
            <a:pPr lvl="0"/>
            <a:r>
              <a:rPr lang="en-US" sz="3800" dirty="0">
                <a:latin typeface="Times New Roman" panose="02020603050405020304" pitchFamily="18" charset="0"/>
                <a:cs typeface="Times New Roman" panose="02020603050405020304" pitchFamily="18" charset="0"/>
              </a:rPr>
              <a:t>What are the restaurants near me with table booking, online delivery options, order menu, having reasonable cost and having highest rating?</a:t>
            </a:r>
          </a:p>
          <a:p>
            <a:pPr lvl="0"/>
            <a:r>
              <a:rPr lang="en-US" sz="3800" dirty="0">
                <a:latin typeface="Times New Roman" panose="02020603050405020304" pitchFamily="18" charset="0"/>
                <a:cs typeface="Times New Roman" panose="02020603050405020304" pitchFamily="18" charset="0"/>
              </a:rPr>
              <a:t>How many restaurants have less than 1 year of age?</a:t>
            </a:r>
          </a:p>
          <a:p>
            <a:pPr lvl="0"/>
            <a:r>
              <a:rPr lang="en-US" sz="3800" dirty="0">
                <a:latin typeface="Times New Roman" panose="02020603050405020304" pitchFamily="18" charset="0"/>
                <a:cs typeface="Times New Roman" panose="02020603050405020304" pitchFamily="18" charset="0"/>
              </a:rPr>
              <a:t>Which restaurant is the oldest, if there are more than two, then how many restaurants provide reasonable price too with more rating?</a:t>
            </a:r>
          </a:p>
          <a:p>
            <a:pPr lvl="0"/>
            <a:endParaRPr lang="en-US" sz="36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36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2817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31993"/>
            <a:ext cx="10677965" cy="3933057"/>
          </a:xfrm>
        </p:spPr>
        <p:txBody>
          <a:bodyPr>
            <a:normAutofit/>
          </a:bodyPr>
          <a:lstStyle/>
          <a:p>
            <a:pPr lvl="1">
              <a:lnSpc>
                <a:spcPct val="110000"/>
              </a:lnSpc>
            </a:pPr>
            <a:r>
              <a:rPr lang="en-US" sz="1500" dirty="0">
                <a:latin typeface="Times New Roman" panose="02020603050405020304" pitchFamily="18" charset="0"/>
                <a:cs typeface="Times New Roman" panose="02020603050405020304" pitchFamily="18" charset="0"/>
              </a:rPr>
              <a:t>Zomato Restaurant Data Set was collected by Shruthi Mehta in the year 2017.</a:t>
            </a:r>
          </a:p>
          <a:p>
            <a:pPr lvl="1">
              <a:lnSpc>
                <a:spcPct val="110000"/>
              </a:lnSpc>
            </a:pPr>
            <a:r>
              <a:rPr lang="en-US" sz="1500" dirty="0">
                <a:latin typeface="Times New Roman" panose="02020603050405020304" pitchFamily="18" charset="0"/>
                <a:cs typeface="Times New Roman" panose="02020603050405020304" pitchFamily="18" charset="0"/>
              </a:rPr>
              <a:t>There is a total of </a:t>
            </a:r>
            <a:r>
              <a:rPr lang="en-US" sz="1500" b="1" dirty="0">
                <a:latin typeface="Times New Roman" panose="02020603050405020304" pitchFamily="18" charset="0"/>
                <a:cs typeface="Times New Roman" panose="02020603050405020304" pitchFamily="18" charset="0"/>
              </a:rPr>
              <a:t>9551 Records </a:t>
            </a:r>
            <a:r>
              <a:rPr lang="en-US" sz="1500" dirty="0">
                <a:latin typeface="Times New Roman" panose="02020603050405020304" pitchFamily="18" charset="0"/>
                <a:cs typeface="Times New Roman" panose="02020603050405020304" pitchFamily="18" charset="0"/>
              </a:rPr>
              <a:t>and </a:t>
            </a:r>
            <a:r>
              <a:rPr lang="en-US" sz="1500" b="1" dirty="0">
                <a:latin typeface="Times New Roman" panose="02020603050405020304" pitchFamily="18" charset="0"/>
                <a:cs typeface="Times New Roman" panose="02020603050405020304" pitchFamily="18" charset="0"/>
              </a:rPr>
              <a:t>22 columns </a:t>
            </a:r>
            <a:r>
              <a:rPr lang="en-US" sz="1500" dirty="0">
                <a:latin typeface="Times New Roman" panose="02020603050405020304" pitchFamily="18" charset="0"/>
                <a:cs typeface="Times New Roman" panose="02020603050405020304" pitchFamily="18" charset="0"/>
              </a:rPr>
              <a:t>in the Zomato Restaurant Data Set.</a:t>
            </a:r>
          </a:p>
          <a:p>
            <a:pPr lvl="1">
              <a:lnSpc>
                <a:spcPct val="110000"/>
              </a:lnSpc>
            </a:pPr>
            <a:r>
              <a:rPr lang="en-US" sz="1500" dirty="0">
                <a:latin typeface="Times New Roman" panose="02020603050405020304" pitchFamily="18" charset="0"/>
                <a:cs typeface="Times New Roman" panose="02020603050405020304" pitchFamily="18" charset="0"/>
              </a:rPr>
              <a:t>Number of </a:t>
            </a:r>
            <a:r>
              <a:rPr lang="en-US" sz="1500" b="1" dirty="0">
                <a:latin typeface="Times New Roman" panose="02020603050405020304" pitchFamily="18" charset="0"/>
                <a:cs typeface="Times New Roman" panose="02020603050405020304" pitchFamily="18" charset="0"/>
              </a:rPr>
              <a:t>Data Types </a:t>
            </a:r>
            <a:r>
              <a:rPr lang="en-US" sz="1500" dirty="0">
                <a:latin typeface="Times New Roman" panose="02020603050405020304" pitchFamily="18" charset="0"/>
                <a:cs typeface="Times New Roman" panose="02020603050405020304" pitchFamily="18" charset="0"/>
              </a:rPr>
              <a:t>that are present are:</a:t>
            </a:r>
          </a:p>
          <a:p>
            <a:pPr marL="457200" lvl="1" indent="0">
              <a:lnSpc>
                <a:spcPct val="110000"/>
              </a:lnSpc>
              <a:buNone/>
            </a:pPr>
            <a:r>
              <a:rPr lang="en-US" sz="1500" dirty="0">
                <a:latin typeface="Times New Roman" panose="02020603050405020304" pitchFamily="18" charset="0"/>
                <a:cs typeface="Times New Roman" panose="02020603050405020304" pitchFamily="18" charset="0"/>
              </a:rPr>
              <a:t>      1. float        =      3</a:t>
            </a:r>
          </a:p>
          <a:p>
            <a:pPr marL="457200" lvl="1" indent="0">
              <a:lnSpc>
                <a:spcPct val="110000"/>
              </a:lnSpc>
              <a:buNone/>
            </a:pPr>
            <a:r>
              <a:rPr lang="en-US" sz="1500" dirty="0">
                <a:latin typeface="Times New Roman" panose="02020603050405020304" pitchFamily="18" charset="0"/>
                <a:cs typeface="Times New Roman" panose="02020603050405020304" pitchFamily="18" charset="0"/>
              </a:rPr>
              <a:t>      2. Integer    =      5</a:t>
            </a:r>
          </a:p>
          <a:p>
            <a:pPr marL="457200" lvl="1" indent="0">
              <a:lnSpc>
                <a:spcPct val="110000"/>
              </a:lnSpc>
              <a:buNone/>
            </a:pPr>
            <a:r>
              <a:rPr lang="en-US" sz="1500" dirty="0">
                <a:latin typeface="Times New Roman" panose="02020603050405020304" pitchFamily="18" charset="0"/>
                <a:cs typeface="Times New Roman" panose="02020603050405020304" pitchFamily="18" charset="0"/>
              </a:rPr>
              <a:t>      3. object      =     14</a:t>
            </a:r>
          </a:p>
          <a:p>
            <a:pPr lvl="1">
              <a:lnSpc>
                <a:spcPct val="110000"/>
              </a:lnSpc>
            </a:pPr>
            <a:r>
              <a:rPr lang="en-US" sz="1500" b="1" dirty="0">
                <a:latin typeface="Times New Roman" panose="02020603050405020304" pitchFamily="18" charset="0"/>
                <a:cs typeface="Times New Roman" panose="02020603050405020304" pitchFamily="18" charset="0"/>
              </a:rPr>
              <a:t>Data Source </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hlinkClick r:id="rId2"/>
              </a:rPr>
              <a:t>https://www.kaggle.com/shrutimehta/zomato-restaurants-data</a:t>
            </a: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296906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119894"/>
            <a:ext cx="10677965" cy="5102776"/>
          </a:xfrm>
        </p:spPr>
        <p:txBody>
          <a:bodyPr>
            <a:normAutofit fontScale="40000" lnSpcReduction="20000"/>
          </a:bodyPr>
          <a:lstStyle/>
          <a:p>
            <a:pPr marL="457200" lvl="1" indent="0">
              <a:lnSpc>
                <a:spcPct val="110000"/>
              </a:lnSpc>
              <a:buNone/>
            </a:pPr>
            <a:r>
              <a:rPr lang="en-US" b="1" dirty="0">
                <a:latin typeface="Times New Roman" panose="02020603050405020304" pitchFamily="18" charset="0"/>
                <a:cs typeface="Times New Roman" panose="02020603050405020304" pitchFamily="18" charset="0"/>
              </a:rPr>
              <a:t>    Column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Description</a:t>
            </a:r>
          </a:p>
          <a:p>
            <a:pPr marL="457200" lvl="1" indent="0">
              <a:lnSpc>
                <a:spcPct val="110000"/>
              </a:lnSpc>
              <a:buNone/>
            </a:pPr>
            <a:r>
              <a:rPr lang="en-US" dirty="0">
                <a:latin typeface="Times New Roman" panose="02020603050405020304" pitchFamily="18" charset="0"/>
                <a:cs typeface="Times New Roman" panose="02020603050405020304" pitchFamily="18" charset="0"/>
              </a:rPr>
              <a:t>1. Restaurant ID	         Identification Number</a:t>
            </a:r>
          </a:p>
          <a:p>
            <a:pPr marL="457200" lvl="1" indent="0">
              <a:lnSpc>
                <a:spcPct val="110000"/>
              </a:lnSpc>
              <a:buNone/>
            </a:pPr>
            <a:r>
              <a:rPr lang="en-US" dirty="0">
                <a:latin typeface="Times New Roman" panose="02020603050405020304" pitchFamily="18" charset="0"/>
                <a:cs typeface="Times New Roman" panose="02020603050405020304" pitchFamily="18" charset="0"/>
              </a:rPr>
              <a:t>2. Restaurant Name	         Name Of the Restaurant</a:t>
            </a:r>
          </a:p>
          <a:p>
            <a:pPr marL="457200" lvl="1" indent="0">
              <a:lnSpc>
                <a:spcPct val="110000"/>
              </a:lnSpc>
              <a:buNone/>
            </a:pPr>
            <a:r>
              <a:rPr lang="en-US" dirty="0">
                <a:latin typeface="Times New Roman" panose="02020603050405020304" pitchFamily="18" charset="0"/>
                <a:cs typeface="Times New Roman" panose="02020603050405020304" pitchFamily="18" charset="0"/>
              </a:rPr>
              <a:t>3. Country Code	         Country Code</a:t>
            </a:r>
          </a:p>
          <a:p>
            <a:pPr marL="457200" lvl="1" indent="0">
              <a:lnSpc>
                <a:spcPct val="110000"/>
              </a:lnSpc>
              <a:buNone/>
            </a:pPr>
            <a:r>
              <a:rPr lang="en-US" dirty="0">
                <a:latin typeface="Times New Roman" panose="02020603050405020304" pitchFamily="18" charset="0"/>
                <a:cs typeface="Times New Roman" panose="02020603050405020304" pitchFamily="18" charset="0"/>
              </a:rPr>
              <a:t>4. City	                                       City Name of the Restaurant</a:t>
            </a:r>
          </a:p>
          <a:p>
            <a:pPr marL="457200" lvl="1" indent="0">
              <a:lnSpc>
                <a:spcPct val="110000"/>
              </a:lnSpc>
              <a:buNone/>
            </a:pPr>
            <a:r>
              <a:rPr lang="en-US" dirty="0">
                <a:latin typeface="Times New Roman" panose="02020603050405020304" pitchFamily="18" charset="0"/>
                <a:cs typeface="Times New Roman" panose="02020603050405020304" pitchFamily="18" charset="0"/>
              </a:rPr>
              <a:t>5. Address	          Address</a:t>
            </a:r>
          </a:p>
          <a:p>
            <a:pPr marL="457200" lvl="1" indent="0">
              <a:lnSpc>
                <a:spcPct val="110000"/>
              </a:lnSpc>
              <a:buNone/>
            </a:pPr>
            <a:r>
              <a:rPr lang="en-US" dirty="0">
                <a:latin typeface="Times New Roman" panose="02020603050405020304" pitchFamily="18" charset="0"/>
                <a:cs typeface="Times New Roman" panose="02020603050405020304" pitchFamily="18" charset="0"/>
              </a:rPr>
              <a:t>6. Locality	          Shot Address Of the Restaurant</a:t>
            </a:r>
          </a:p>
          <a:p>
            <a:pPr marL="457200" lvl="1" indent="0">
              <a:lnSpc>
                <a:spcPct val="110000"/>
              </a:lnSpc>
              <a:buNone/>
            </a:pPr>
            <a:r>
              <a:rPr lang="en-US" dirty="0">
                <a:latin typeface="Times New Roman" panose="02020603050405020304" pitchFamily="18" charset="0"/>
                <a:cs typeface="Times New Roman" panose="02020603050405020304" pitchFamily="18" charset="0"/>
              </a:rPr>
              <a:t>7. Locality Verbose	          Long Address of the Restaurant</a:t>
            </a:r>
          </a:p>
          <a:p>
            <a:pPr marL="457200" lvl="1" indent="0">
              <a:lnSpc>
                <a:spcPct val="110000"/>
              </a:lnSpc>
              <a:buNone/>
            </a:pPr>
            <a:r>
              <a:rPr lang="en-US" dirty="0">
                <a:latin typeface="Times New Roman" panose="02020603050405020304" pitchFamily="18" charset="0"/>
                <a:cs typeface="Times New Roman" panose="02020603050405020304" pitchFamily="18" charset="0"/>
              </a:rPr>
              <a:t>8. Longitude	          Longitude</a:t>
            </a:r>
          </a:p>
          <a:p>
            <a:pPr marL="457200" lvl="1" indent="0">
              <a:lnSpc>
                <a:spcPct val="110000"/>
              </a:lnSpc>
              <a:buNone/>
            </a:pPr>
            <a:r>
              <a:rPr lang="en-US" dirty="0">
                <a:latin typeface="Times New Roman" panose="02020603050405020304" pitchFamily="18" charset="0"/>
                <a:cs typeface="Times New Roman" panose="02020603050405020304" pitchFamily="18" charset="0"/>
              </a:rPr>
              <a:t>9. Latitude	          Latitude</a:t>
            </a:r>
          </a:p>
          <a:p>
            <a:pPr marL="457200" lvl="1" indent="0">
              <a:lnSpc>
                <a:spcPct val="110000"/>
              </a:lnSpc>
              <a:buNone/>
            </a:pPr>
            <a:r>
              <a:rPr lang="en-US" dirty="0">
                <a:latin typeface="Times New Roman" panose="02020603050405020304" pitchFamily="18" charset="0"/>
                <a:cs typeface="Times New Roman" panose="02020603050405020304" pitchFamily="18" charset="0"/>
              </a:rPr>
              <a:t>10. Cuisines	          Types Of Cuisines Served</a:t>
            </a:r>
          </a:p>
          <a:p>
            <a:pPr marL="457200" lvl="1" indent="0">
              <a:lnSpc>
                <a:spcPct val="110000"/>
              </a:lnSpc>
              <a:buNone/>
            </a:pPr>
            <a:r>
              <a:rPr lang="en-US" dirty="0">
                <a:latin typeface="Times New Roman" panose="02020603050405020304" pitchFamily="18" charset="0"/>
                <a:cs typeface="Times New Roman" panose="02020603050405020304" pitchFamily="18" charset="0"/>
              </a:rPr>
              <a:t>11. Average Cost for two.            Average Cost if two people visit the Restaurant</a:t>
            </a:r>
          </a:p>
          <a:p>
            <a:pPr marL="457200" lvl="1" indent="0">
              <a:lnSpc>
                <a:spcPct val="110000"/>
              </a:lnSpc>
              <a:buNone/>
            </a:pPr>
            <a:r>
              <a:rPr lang="en-US" dirty="0">
                <a:latin typeface="Times New Roman" panose="02020603050405020304" pitchFamily="18" charset="0"/>
                <a:cs typeface="Times New Roman" panose="02020603050405020304" pitchFamily="18" charset="0"/>
              </a:rPr>
              <a:t>12. Currency	          Dollars</a:t>
            </a:r>
          </a:p>
          <a:p>
            <a:pPr marL="457200" lvl="1" indent="0">
              <a:lnSpc>
                <a:spcPct val="110000"/>
              </a:lnSpc>
              <a:buNone/>
            </a:pPr>
            <a:r>
              <a:rPr lang="en-US" dirty="0">
                <a:latin typeface="Times New Roman" panose="02020603050405020304" pitchFamily="18" charset="0"/>
                <a:cs typeface="Times New Roman" panose="02020603050405020304" pitchFamily="18" charset="0"/>
              </a:rPr>
              <a:t>13. Has Table booking	          Can we book tables in Restaurant? Yes/No</a:t>
            </a:r>
          </a:p>
          <a:p>
            <a:pPr marL="457200" lvl="1" indent="0">
              <a:lnSpc>
                <a:spcPct val="110000"/>
              </a:lnSpc>
              <a:buNone/>
            </a:pPr>
            <a:r>
              <a:rPr lang="en-US" dirty="0">
                <a:latin typeface="Times New Roman" panose="02020603050405020304" pitchFamily="18" charset="0"/>
                <a:cs typeface="Times New Roman" panose="02020603050405020304" pitchFamily="18" charset="0"/>
              </a:rPr>
              <a:t>14. Has Online delivery	          Can we have online delivery ? Yes/No</a:t>
            </a:r>
          </a:p>
          <a:p>
            <a:pPr marL="457200" lvl="1" indent="0">
              <a:lnSpc>
                <a:spcPct val="110000"/>
              </a:lnSpc>
              <a:buNone/>
            </a:pPr>
            <a:r>
              <a:rPr lang="en-US" dirty="0">
                <a:latin typeface="Times New Roman" panose="02020603050405020304" pitchFamily="18" charset="0"/>
                <a:cs typeface="Times New Roman" panose="02020603050405020304" pitchFamily="18" charset="0"/>
              </a:rPr>
              <a:t>Is delivering now	           Is the Restaurant delivering food now? Yes/No</a:t>
            </a:r>
          </a:p>
          <a:p>
            <a:pPr marL="457200" lvl="1" indent="0">
              <a:lnSpc>
                <a:spcPct val="110000"/>
              </a:lnSpc>
              <a:buNone/>
            </a:pPr>
            <a:r>
              <a:rPr lang="en-US" dirty="0">
                <a:latin typeface="Times New Roman" panose="02020603050405020304" pitchFamily="18" charset="0"/>
                <a:cs typeface="Times New Roman" panose="02020603050405020304" pitchFamily="18" charset="0"/>
              </a:rPr>
              <a:t>15. Switch to order menu             Switch to order menu ? Yes/ No</a:t>
            </a:r>
          </a:p>
          <a:p>
            <a:pPr marL="457200" lvl="1" indent="0">
              <a:lnSpc>
                <a:spcPct val="110000"/>
              </a:lnSpc>
              <a:buNone/>
            </a:pPr>
            <a:r>
              <a:rPr lang="en-US" dirty="0">
                <a:latin typeface="Times New Roman" panose="02020603050405020304" pitchFamily="18" charset="0"/>
                <a:cs typeface="Times New Roman" panose="02020603050405020304" pitchFamily="18" charset="0"/>
              </a:rPr>
              <a:t>16. Price range	           Categorized price between 1 -4</a:t>
            </a:r>
          </a:p>
          <a:p>
            <a:pPr marL="457200" lvl="1" indent="0">
              <a:lnSpc>
                <a:spcPct val="110000"/>
              </a:lnSpc>
              <a:buNone/>
            </a:pPr>
            <a:r>
              <a:rPr lang="en-US" dirty="0">
                <a:latin typeface="Times New Roman" panose="02020603050405020304" pitchFamily="18" charset="0"/>
                <a:cs typeface="Times New Roman" panose="02020603050405020304" pitchFamily="18" charset="0"/>
              </a:rPr>
              <a:t>17. Aggregate rating	           Categorizing ratings between 1-5</a:t>
            </a:r>
          </a:p>
          <a:p>
            <a:pPr marL="457200" lvl="1" indent="0">
              <a:lnSpc>
                <a:spcPct val="110000"/>
              </a:lnSpc>
              <a:buNone/>
            </a:pPr>
            <a:r>
              <a:rPr lang="en-US" dirty="0">
                <a:latin typeface="Times New Roman" panose="02020603050405020304" pitchFamily="18" charset="0"/>
                <a:cs typeface="Times New Roman" panose="02020603050405020304" pitchFamily="18" charset="0"/>
              </a:rPr>
              <a:t>18. Rating color	           Different colors representing Customer Rating</a:t>
            </a:r>
          </a:p>
          <a:p>
            <a:pPr marL="457200" lvl="1" indent="0">
              <a:lnSpc>
                <a:spcPct val="110000"/>
              </a:lnSpc>
              <a:buNone/>
            </a:pPr>
            <a:r>
              <a:rPr lang="en-US" dirty="0">
                <a:latin typeface="Times New Roman" panose="02020603050405020304" pitchFamily="18" charset="0"/>
                <a:cs typeface="Times New Roman" panose="02020603050405020304" pitchFamily="18" charset="0"/>
              </a:rPr>
              <a:t>19. Rating text	           Different Rating like Excellent, Very Good ,Good, Avg., Poor, Not Rated</a:t>
            </a:r>
          </a:p>
          <a:p>
            <a:pPr marL="457200" lvl="1" indent="0">
              <a:lnSpc>
                <a:spcPct val="110000"/>
              </a:lnSpc>
              <a:buNone/>
            </a:pPr>
            <a:r>
              <a:rPr lang="en-US" dirty="0">
                <a:latin typeface="Times New Roman" panose="02020603050405020304" pitchFamily="18" charset="0"/>
                <a:cs typeface="Times New Roman" panose="02020603050405020304" pitchFamily="18" charset="0"/>
              </a:rPr>
              <a:t>20. Votes	           No:  Of Votes received by restaurant from customers.</a:t>
            </a:r>
          </a:p>
          <a:p>
            <a:pPr marL="457200" lvl="1" indent="0">
              <a:lnSpc>
                <a:spcPct val="110000"/>
              </a:lnSpc>
              <a:buNone/>
            </a:pPr>
            <a:r>
              <a:rPr lang="en-US" dirty="0">
                <a:latin typeface="Times New Roman" panose="02020603050405020304" pitchFamily="18" charset="0"/>
                <a:cs typeface="Times New Roman" panose="02020603050405020304" pitchFamily="18" charset="0"/>
              </a:rPr>
              <a:t>21. Country                                   Country Name</a:t>
            </a:r>
          </a:p>
          <a:p>
            <a:pPr marL="457200" lvl="1" indent="0">
              <a:lnSpc>
                <a:spcPct val="110000"/>
              </a:lnSpc>
              <a:buNone/>
            </a:pPr>
            <a:r>
              <a:rPr lang="en-US" dirty="0">
                <a:latin typeface="Times New Roman" panose="02020603050405020304" pitchFamily="18" charset="0"/>
                <a:cs typeface="Times New Roman" panose="02020603050405020304" pitchFamily="18" charset="0"/>
              </a:rPr>
              <a:t>22. Date                                         Date</a:t>
            </a: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Dictionary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4305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500" dirty="0">
              <a:latin typeface="Times New Roman" panose="02020603050405020304" pitchFamily="18" charset="0"/>
              <a:cs typeface="Times New Roman" panose="02020603050405020304" pitchFamily="18" charset="0"/>
            </a:endParaRPr>
          </a:p>
          <a:p>
            <a:pPr lvl="1">
              <a:lnSpc>
                <a:spcPct val="110000"/>
              </a:lnSpc>
            </a:pPr>
            <a:r>
              <a:rPr lang="en-US" sz="1500" dirty="0">
                <a:latin typeface="Times New Roman" panose="02020603050405020304" pitchFamily="18" charset="0"/>
                <a:cs typeface="Times New Roman" panose="02020603050405020304" pitchFamily="18" charset="0"/>
              </a:rPr>
              <a:t>In Zomato Restaurant Data, Cuisines has blanks and  Averages, Aggregate Rating has 0 as value in some records and that should be cleared . Since they are few, we remove them by using </a:t>
            </a:r>
            <a:r>
              <a:rPr lang="en-US" sz="1500" b="1" dirty="0">
                <a:latin typeface="Times New Roman" panose="02020603050405020304" pitchFamily="18" charset="0"/>
                <a:cs typeface="Times New Roman" panose="02020603050405020304" pitchFamily="18" charset="0"/>
              </a:rPr>
              <a:t>Filter </a:t>
            </a:r>
            <a:r>
              <a:rPr lang="en-US" sz="1500" dirty="0">
                <a:latin typeface="Times New Roman" panose="02020603050405020304" pitchFamily="18" charset="0"/>
                <a:cs typeface="Times New Roman" panose="02020603050405020304" pitchFamily="18" charset="0"/>
              </a:rPr>
              <a:t>Tool.</a:t>
            </a:r>
          </a:p>
          <a:p>
            <a:pPr lvl="1">
              <a:lnSpc>
                <a:spcPct val="110000"/>
              </a:lnSpc>
            </a:pPr>
            <a:r>
              <a:rPr lang="en-US" sz="1500" dirty="0">
                <a:latin typeface="Times New Roman" panose="02020603050405020304" pitchFamily="18" charset="0"/>
                <a:cs typeface="Times New Roman" panose="02020603050405020304" pitchFamily="18" charset="0"/>
              </a:rPr>
              <a:t>Since there is only Country Code given, we need to create a Country Name Column.</a:t>
            </a:r>
          </a:p>
          <a:p>
            <a:pPr lvl="1">
              <a:lnSpc>
                <a:spcPct val="110000"/>
              </a:lnSpc>
            </a:pPr>
            <a:r>
              <a:rPr lang="en-US" sz="1500" dirty="0">
                <a:latin typeface="Times New Roman" panose="02020603050405020304" pitchFamily="18" charset="0"/>
                <a:cs typeface="Times New Roman" panose="02020603050405020304" pitchFamily="18" charset="0"/>
              </a:rPr>
              <a:t>There is also the average cost per two column but in different currencies, hence create a column of one common currency. Here I wanted to work on Dollars as I am presently working for USA Project.</a:t>
            </a:r>
          </a:p>
          <a:p>
            <a:pPr lvl="1">
              <a:lnSpc>
                <a:spcPct val="110000"/>
              </a:lnSpc>
            </a:pPr>
            <a:r>
              <a:rPr lang="en-US" sz="1500" dirty="0">
                <a:latin typeface="Times New Roman" panose="02020603050405020304" pitchFamily="18" charset="0"/>
                <a:cs typeface="Times New Roman" panose="02020603050405020304" pitchFamily="18" charset="0"/>
              </a:rPr>
              <a:t>Since there is no Date column, I added a Date column using Date() function for finding out how old the restaurants are.</a:t>
            </a:r>
          </a:p>
          <a:p>
            <a:pPr lvl="1">
              <a:lnSpc>
                <a:spcPct val="110000"/>
              </a:lnSpc>
            </a:pPr>
            <a:r>
              <a:rPr lang="en-US" sz="1500" dirty="0">
                <a:latin typeface="Times New Roman" panose="02020603050405020304" pitchFamily="18" charset="0"/>
                <a:cs typeface="Times New Roman" panose="02020603050405020304" pitchFamily="18" charset="0"/>
              </a:rPr>
              <a:t>We cannot find the rating when it is in text, I converted the Rating column which was in text into numbers as it would be easy to make visualizations.</a:t>
            </a:r>
          </a:p>
          <a:p>
            <a:pPr lvl="1">
              <a:lnSpc>
                <a:spcPct val="110000"/>
              </a:lnSpc>
            </a:pPr>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Cleaning</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pic>
        <p:nvPicPr>
          <p:cNvPr id="5" name="Picture 4" descr="A picture containing monitor&#10;&#10;Description automatically generated">
            <a:extLst>
              <a:ext uri="{FF2B5EF4-FFF2-40B4-BE49-F238E27FC236}">
                <a16:creationId xmlns:a16="http://schemas.microsoft.com/office/drawing/2014/main" id="{E9D6A2A5-3319-844C-8731-F4C265E767DB}"/>
              </a:ext>
            </a:extLst>
          </p:cNvPr>
          <p:cNvPicPr>
            <a:picLocks noChangeAspect="1"/>
          </p:cNvPicPr>
          <p:nvPr/>
        </p:nvPicPr>
        <p:blipFill>
          <a:blip r:embed="rId4"/>
          <a:stretch>
            <a:fillRect/>
          </a:stretch>
        </p:blipFill>
        <p:spPr>
          <a:xfrm>
            <a:off x="2425696" y="1336215"/>
            <a:ext cx="8360228" cy="1883767"/>
          </a:xfrm>
          <a:prstGeom prst="rect">
            <a:avLst/>
          </a:prstGeom>
        </p:spPr>
      </p:pic>
    </p:spTree>
    <p:extLst>
      <p:ext uri="{BB962C8B-B14F-4D97-AF65-F5344CB8AC3E}">
        <p14:creationId xmlns:p14="http://schemas.microsoft.com/office/powerpoint/2010/main" val="21576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5385464"/>
          </a:xfrm>
        </p:spPr>
        <p:txBody>
          <a:bodyPr>
            <a:normAutofit/>
          </a:bodyPr>
          <a:lstStyle/>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lvl="1" algn="just">
              <a:lnSpc>
                <a:spcPct val="110000"/>
              </a:lnSpc>
            </a:pPr>
            <a:r>
              <a:rPr lang="en-US" sz="1500" dirty="0">
                <a:latin typeface="Times New Roman" panose="02020603050405020304" pitchFamily="18" charset="0"/>
                <a:cs typeface="Times New Roman" panose="02020603050405020304" pitchFamily="18" charset="0"/>
              </a:rPr>
              <a:t>Here I found Count of Zomato Restaurants that were present in each country after Data Cleaning. There were 9551 Restaurants out of which Maximum of 8652 restaurants were present only in “India” and Minimum of 4 Restaurants were present in Canada. I have used slicers and 3D map for better understanding of Pivot table and Pivot chart.</a:t>
            </a: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pic>
        <p:nvPicPr>
          <p:cNvPr id="8" name="Picture 7" descr="A screenshot of a computer&#10;&#10;Description automatically generated">
            <a:extLst>
              <a:ext uri="{FF2B5EF4-FFF2-40B4-BE49-F238E27FC236}">
                <a16:creationId xmlns:a16="http://schemas.microsoft.com/office/drawing/2014/main" id="{8F144CAC-DE87-4743-995A-F06AD16918B2}"/>
              </a:ext>
            </a:extLst>
          </p:cNvPr>
          <p:cNvPicPr/>
          <p:nvPr/>
        </p:nvPicPr>
        <p:blipFill>
          <a:blip r:embed="rId4">
            <a:extLst>
              <a:ext uri="{28A0092B-C50C-407E-A947-70E740481C1C}">
                <a14:useLocalDpi xmlns:a14="http://schemas.microsoft.com/office/drawing/2010/main" val="0"/>
              </a:ext>
            </a:extLst>
          </a:blip>
          <a:stretch>
            <a:fillRect/>
          </a:stretch>
        </p:blipFill>
        <p:spPr>
          <a:xfrm>
            <a:off x="2139270" y="1336011"/>
            <a:ext cx="6679666" cy="1703705"/>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60219583-49E6-F144-AA4F-C37B6B4E8B03}"/>
              </a:ext>
            </a:extLst>
          </p:cNvPr>
          <p:cNvPicPr/>
          <p:nvPr/>
        </p:nvPicPr>
        <p:blipFill>
          <a:blip r:embed="rId5">
            <a:extLst>
              <a:ext uri="{28A0092B-C50C-407E-A947-70E740481C1C}">
                <a14:useLocalDpi xmlns:a14="http://schemas.microsoft.com/office/drawing/2010/main" val="0"/>
              </a:ext>
            </a:extLst>
          </a:blip>
          <a:stretch>
            <a:fillRect/>
          </a:stretch>
        </p:blipFill>
        <p:spPr>
          <a:xfrm>
            <a:off x="2139270" y="4004859"/>
            <a:ext cx="5943600" cy="2089785"/>
          </a:xfrm>
          <a:prstGeom prst="rect">
            <a:avLst/>
          </a:prstGeom>
        </p:spPr>
      </p:pic>
    </p:spTree>
    <p:extLst>
      <p:ext uri="{BB962C8B-B14F-4D97-AF65-F5344CB8AC3E}">
        <p14:creationId xmlns:p14="http://schemas.microsoft.com/office/powerpoint/2010/main" val="424609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5385464"/>
          </a:xfrm>
        </p:spPr>
        <p:txBody>
          <a:bodyPr>
            <a:normAutofit/>
          </a:bodyPr>
          <a:lstStyle/>
          <a:p>
            <a:pPr lvl="1">
              <a:lnSpc>
                <a:spcPct val="110000"/>
              </a:lnSpc>
            </a:pPr>
            <a:r>
              <a:rPr lang="en-US" sz="1500" dirty="0">
                <a:latin typeface="Times New Roman" panose="02020603050405020304" pitchFamily="18" charset="0"/>
                <a:cs typeface="Times New Roman" panose="02020603050405020304" pitchFamily="18" charset="0"/>
              </a:rPr>
              <a:t>Here I wanted to find highest rated Zomato restaurants count in each country , and I found that India is leading the chart board with 116 restaurants having 5 star rating, which gives 1.34% of the total restaurants in India that is 8652 restaurants are best.</a:t>
            </a: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pic>
        <p:nvPicPr>
          <p:cNvPr id="5" name="Picture 4" descr="A screenshot of a computer&#10;&#10;Description automatically generated">
            <a:extLst>
              <a:ext uri="{FF2B5EF4-FFF2-40B4-BE49-F238E27FC236}">
                <a16:creationId xmlns:a16="http://schemas.microsoft.com/office/drawing/2014/main" id="{0180E106-DAA9-2949-A975-8968C88E430F}"/>
              </a:ext>
            </a:extLst>
          </p:cNvPr>
          <p:cNvPicPr>
            <a:picLocks noChangeAspect="1"/>
          </p:cNvPicPr>
          <p:nvPr/>
        </p:nvPicPr>
        <p:blipFill>
          <a:blip r:embed="rId4"/>
          <a:stretch>
            <a:fillRect/>
          </a:stretch>
        </p:blipFill>
        <p:spPr>
          <a:xfrm>
            <a:off x="1260009" y="2301379"/>
            <a:ext cx="9525915" cy="3089603"/>
          </a:xfrm>
          <a:prstGeom prst="rect">
            <a:avLst/>
          </a:prstGeom>
        </p:spPr>
      </p:pic>
    </p:spTree>
    <p:extLst>
      <p:ext uri="{BB962C8B-B14F-4D97-AF65-F5344CB8AC3E}">
        <p14:creationId xmlns:p14="http://schemas.microsoft.com/office/powerpoint/2010/main" val="268151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91927"/>
            <a:ext cx="10677965" cy="2393778"/>
          </a:xfrm>
        </p:spPr>
        <p:txBody>
          <a:bodyPr>
            <a:normAutofit/>
          </a:bodyPr>
          <a:lstStyle/>
          <a:p>
            <a:pPr lvl="0"/>
            <a:r>
              <a:rPr lang="en-US" sz="1500" dirty="0">
                <a:latin typeface="Times New Roman" panose="02020603050405020304" pitchFamily="18" charset="0"/>
                <a:cs typeface="Times New Roman" panose="02020603050405020304" pitchFamily="18" charset="0"/>
              </a:rPr>
              <a:t>The Pivot chart shows number of restaurants that are grouped into their respective ages. For example: there are 1881 restaurants in the cleaned data that are less than 1 year of age group.</a:t>
            </a:r>
          </a:p>
          <a:p>
            <a:pPr lvl="0"/>
            <a:r>
              <a:rPr lang="en-US" sz="1500" dirty="0">
                <a:latin typeface="Times New Roman" panose="02020603050405020304" pitchFamily="18" charset="0"/>
                <a:cs typeface="Times New Roman" panose="02020603050405020304" pitchFamily="18" charset="0"/>
              </a:rPr>
              <a:t>The pie chart shows the similar count of the number of restaurants that are grouped into their respective ages. For example: there are 3 Restaurants in the Cleaned data that are above 4 years of age.</a:t>
            </a:r>
          </a:p>
          <a:p>
            <a:pPr marL="0" lvl="0" indent="0">
              <a:buNone/>
            </a:pPr>
            <a:r>
              <a:rPr lang="en-US" sz="2000" dirty="0">
                <a:latin typeface="Times New Roman" panose="02020603050405020304" pitchFamily="18" charset="0"/>
                <a:cs typeface="Times New Roman" panose="02020603050405020304" pitchFamily="18" charset="0"/>
              </a:rPr>
              <a:t>Descriptive Statistics Results: </a:t>
            </a:r>
          </a:p>
          <a:p>
            <a:pPr lvl="0"/>
            <a:r>
              <a:rPr lang="en-US" sz="1500" dirty="0">
                <a:latin typeface="Times New Roman" panose="02020603050405020304" pitchFamily="18" charset="0"/>
                <a:cs typeface="Times New Roman" panose="02020603050405020304" pitchFamily="18" charset="0"/>
              </a:rPr>
              <a:t>With the help of Data Analysis ToolPak tool I was able to create a Histogram values like Bins and Frequency of the ratings occurring for the Ratings column given for the restaurants</a:t>
            </a:r>
          </a:p>
          <a:p>
            <a:pPr lvl="0"/>
            <a:r>
              <a:rPr lang="en-US" sz="1500" dirty="0">
                <a:latin typeface="Times New Roman" panose="02020603050405020304" pitchFamily="18" charset="0"/>
                <a:cs typeface="Times New Roman" panose="02020603050405020304" pitchFamily="18" charset="0"/>
              </a:rPr>
              <a:t>The Table of values were helpful in creating the Histogram.</a:t>
            </a:r>
          </a:p>
          <a:p>
            <a:pPr lvl="0"/>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296375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TotalTime>
  <Words>1283</Words>
  <Application>Microsoft Macintosh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Introduction</vt:lpstr>
      <vt:lpstr>Data Set</vt:lpstr>
      <vt:lpstr>Data Dictionary</vt:lpstr>
      <vt:lpstr>Data Cleaning</vt:lpstr>
      <vt:lpstr>Data Analysis</vt:lpstr>
      <vt:lpstr>Data Analysis</vt:lpstr>
      <vt:lpstr>Data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Srinivas rao prithvinag Kolla</cp:lastModifiedBy>
  <cp:revision>56</cp:revision>
  <cp:lastPrinted>2019-08-23T20:44:22Z</cp:lastPrinted>
  <dcterms:created xsi:type="dcterms:W3CDTF">2019-07-08T18:39:15Z</dcterms:created>
  <dcterms:modified xsi:type="dcterms:W3CDTF">2020-12-02T08:33:34Z</dcterms:modified>
</cp:coreProperties>
</file>