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2" r:id="rId5"/>
    <p:sldId id="275" r:id="rId6"/>
    <p:sldId id="296" r:id="rId7"/>
    <p:sldId id="297" r:id="rId8"/>
    <p:sldId id="283" r:id="rId9"/>
    <p:sldId id="299" r:id="rId10"/>
    <p:sldId id="300" r:id="rId11"/>
    <p:sldId id="293" r:id="rId12"/>
    <p:sldId id="295" r:id="rId13"/>
    <p:sldId id="29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5634"/>
  </p:normalViewPr>
  <p:slideViewPr>
    <p:cSldViewPr snapToGrid="0" showGuides="1">
      <p:cViewPr varScale="1">
        <p:scale>
          <a:sx n="74" d="100"/>
          <a:sy n="74" d="100"/>
        </p:scale>
        <p:origin x="416" y="5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06-May-24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m22ai603@iitj.ac.i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484764" y="821836"/>
            <a:ext cx="5257793" cy="3222531"/>
          </a:xfrm>
        </p:spPr>
        <p:txBody>
          <a:bodyPr/>
          <a:lstStyle/>
          <a:p>
            <a:r>
              <a:rPr lang="en-US" dirty="0"/>
              <a:t>A Predictive Model of Road Traffic Accidents Using Surrogate Safety Measures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5" y="4172084"/>
            <a:ext cx="4183417" cy="760288"/>
          </a:xfrm>
        </p:spPr>
        <p:txBody>
          <a:bodyPr/>
          <a:lstStyle/>
          <a:p>
            <a:r>
              <a:rPr lang="en-US" dirty="0"/>
              <a:t>By Prithviraj</a:t>
            </a:r>
          </a:p>
          <a:p>
            <a:r>
              <a:rPr lang="en-US" dirty="0"/>
              <a:t>Under the guidance of Dr. Ranju Mohan</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46" name="Picture Placeholder 45" descr="A picture containing text, circle, logo, design&#10;&#10;Description automatically generated">
            <a:extLst>
              <a:ext uri="{FF2B5EF4-FFF2-40B4-BE49-F238E27FC236}">
                <a16:creationId xmlns:a16="http://schemas.microsoft.com/office/drawing/2014/main" id="{5931BFA9-B4D9-24C5-0318-BD536828369A}"/>
              </a:ext>
            </a:extLst>
          </p:cNvPr>
          <p:cNvPicPr>
            <a:picLocks noGrp="1" noChangeAspect="1"/>
          </p:cNvPicPr>
          <p:nvPr>
            <p:ph type="pic" sz="quarter" idx="47"/>
          </p:nvPr>
        </p:nvPicPr>
        <p:blipFill>
          <a:blip r:embed="rId2"/>
          <a:srcRect l="6518" r="6518"/>
          <a:stretch>
            <a:fillRect/>
          </a:stretch>
        </p:blipFill>
        <p:spPr/>
      </p:pic>
      <p:sp>
        <p:nvSpPr>
          <p:cNvPr id="15" name="TextBox 14">
            <a:extLst>
              <a:ext uri="{FF2B5EF4-FFF2-40B4-BE49-F238E27FC236}">
                <a16:creationId xmlns:a16="http://schemas.microsoft.com/office/drawing/2014/main" id="{6DE6D382-2E7B-9645-D82E-532757A7EF3C}"/>
              </a:ext>
            </a:extLst>
          </p:cNvPr>
          <p:cNvSpPr txBox="1"/>
          <p:nvPr/>
        </p:nvSpPr>
        <p:spPr>
          <a:xfrm>
            <a:off x="10554042" y="6139828"/>
            <a:ext cx="1637958" cy="553998"/>
          </a:xfrm>
          <a:prstGeom prst="rect">
            <a:avLst/>
          </a:prstGeom>
        </p:spPr>
        <p:txBody>
          <a:bodyPr wrap="square" rtlCol="0">
            <a:spAutoFit/>
          </a:bodyPr>
          <a:lstStyle/>
          <a:p>
            <a:pPr algn="ctr"/>
            <a:fld id="{47FEACEE-25B4-4A2D-B147-27296E36371D}" type="slidenum">
              <a:rPr lang="en-US" altLang="zh-CN" sz="1200" smtClean="0"/>
              <a:pPr algn="ctr"/>
              <a:t>1</a:t>
            </a:fld>
            <a:endParaRPr lang="en-US" altLang="zh-CN" sz="1200" dirty="0"/>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17" name="TextBox 16">
            <a:extLst>
              <a:ext uri="{FF2B5EF4-FFF2-40B4-BE49-F238E27FC236}">
                <a16:creationId xmlns:a16="http://schemas.microsoft.com/office/drawing/2014/main" id="{64551931-A28D-68EA-7636-C3F2C40B8A57}"/>
              </a:ext>
            </a:extLst>
          </p:cNvPr>
          <p:cNvSpPr txBox="1"/>
          <p:nvPr/>
        </p:nvSpPr>
        <p:spPr>
          <a:xfrm>
            <a:off x="1034315" y="6082737"/>
            <a:ext cx="4183417" cy="307777"/>
          </a:xfrm>
          <a:prstGeom prst="rect">
            <a:avLst/>
          </a:prstGeom>
        </p:spPr>
        <p:txBody>
          <a:bodyPr wrap="square" rtlCol="0">
            <a:spAutoFit/>
          </a:bodyPr>
          <a:lstStyle/>
          <a:p>
            <a:pPr marL="0" indent="0" algn="ctr">
              <a:lnSpc>
                <a:spcPct val="100000"/>
              </a:lnSpc>
              <a:spcBef>
                <a:spcPts val="0"/>
              </a:spcBef>
              <a:buFontTx/>
              <a:buNone/>
            </a:pPr>
            <a:r>
              <a:rPr lang="en-IN" sz="1400" dirty="0">
                <a:latin typeface="Abadi" panose="020B0604020104020204" pitchFamily="34" charset="0"/>
                <a:ea typeface="微软雅黑"/>
                <a:cs typeface="Posterama" panose="020B0504020200020000" pitchFamily="34" charset="0"/>
              </a:rPr>
              <a:t>Dept. of Data and Computational Science</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4374-605F-D972-C2EA-219DC5907FC6}"/>
              </a:ext>
            </a:extLst>
          </p:cNvPr>
          <p:cNvSpPr>
            <a:spLocks noGrp="1"/>
          </p:cNvSpPr>
          <p:nvPr>
            <p:ph type="title"/>
          </p:nvPr>
        </p:nvSpPr>
        <p:spPr>
          <a:xfrm>
            <a:off x="6028622" y="1865820"/>
            <a:ext cx="4518122" cy="1688906"/>
          </a:xfrm>
        </p:spPr>
        <p:txBody>
          <a:bodyPr/>
          <a:lstStyle/>
          <a:p>
            <a:r>
              <a:rPr lang="en-IN" sz="4000" dirty="0"/>
              <a:t>Thank You</a:t>
            </a:r>
          </a:p>
        </p:txBody>
      </p:sp>
      <p:sp>
        <p:nvSpPr>
          <p:cNvPr id="3" name="Text Placeholder 2">
            <a:extLst>
              <a:ext uri="{FF2B5EF4-FFF2-40B4-BE49-F238E27FC236}">
                <a16:creationId xmlns:a16="http://schemas.microsoft.com/office/drawing/2014/main" id="{026E37FF-7C90-2116-6CD6-D8D1E38560FE}"/>
              </a:ext>
            </a:extLst>
          </p:cNvPr>
          <p:cNvSpPr>
            <a:spLocks noGrp="1"/>
          </p:cNvSpPr>
          <p:nvPr>
            <p:ph type="body" sz="quarter" idx="29"/>
          </p:nvPr>
        </p:nvSpPr>
        <p:spPr>
          <a:xfrm>
            <a:off x="6095999" y="3695015"/>
            <a:ext cx="4672693" cy="1688906"/>
          </a:xfrm>
        </p:spPr>
        <p:txBody>
          <a:bodyPr/>
          <a:lstStyle/>
          <a:p>
            <a:endParaRPr lang="en-IN" sz="2000" dirty="0">
              <a:solidFill>
                <a:schemeClr val="tx1"/>
              </a:solidFill>
            </a:endParaRPr>
          </a:p>
          <a:p>
            <a:r>
              <a:rPr lang="en-IN" sz="2000" dirty="0">
                <a:solidFill>
                  <a:schemeClr val="tx1"/>
                </a:solidFill>
              </a:rPr>
              <a:t>Prithviraj</a:t>
            </a:r>
          </a:p>
          <a:p>
            <a:r>
              <a:rPr lang="en-IN" dirty="0">
                <a:solidFill>
                  <a:schemeClr val="accent1"/>
                </a:solidFill>
                <a:hlinkClick r:id="rId2">
                  <a:extLst>
                    <a:ext uri="{A12FA001-AC4F-418D-AE19-62706E023703}">
                      <ahyp:hlinkClr xmlns:ahyp="http://schemas.microsoft.com/office/drawing/2018/hyperlinkcolor" val="tx"/>
                    </a:ext>
                  </a:extLst>
                </a:hlinkClick>
              </a:rPr>
              <a:t>m22ai603@iitj.ac.in</a:t>
            </a:r>
            <a:endParaRPr lang="en-IN" dirty="0">
              <a:solidFill>
                <a:schemeClr val="accent1"/>
              </a:solidFill>
            </a:endParaRPr>
          </a:p>
        </p:txBody>
      </p:sp>
      <p:sp>
        <p:nvSpPr>
          <p:cNvPr id="4" name="Footer Placeholder 3">
            <a:extLst>
              <a:ext uri="{FF2B5EF4-FFF2-40B4-BE49-F238E27FC236}">
                <a16:creationId xmlns:a16="http://schemas.microsoft.com/office/drawing/2014/main" id="{795F0E4D-18F3-A885-572F-3AF8733821EF}"/>
              </a:ext>
            </a:extLst>
          </p:cNvPr>
          <p:cNvSpPr>
            <a:spLocks noGrp="1"/>
          </p:cNvSpPr>
          <p:nvPr>
            <p:ph type="ftr" sz="quarter" idx="30"/>
          </p:nvPr>
        </p:nvSpPr>
        <p:spPr/>
        <p:txBody>
          <a:bodyPr/>
          <a:lstStyle/>
          <a:p>
            <a:r>
              <a:rPr lang="en-US" sz="1200" dirty="0"/>
              <a:t>A Predictive Model of Road Traffic Accidents Using Surrogate Safety Measures</a:t>
            </a:r>
          </a:p>
        </p:txBody>
      </p:sp>
      <p:sp>
        <p:nvSpPr>
          <p:cNvPr id="5" name="Slide Number Placeholder 4">
            <a:extLst>
              <a:ext uri="{FF2B5EF4-FFF2-40B4-BE49-F238E27FC236}">
                <a16:creationId xmlns:a16="http://schemas.microsoft.com/office/drawing/2014/main" id="{396454E3-38EE-0038-045D-87FC3DF4ED92}"/>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321138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System Design</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Project Flow</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Results</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994694"/>
            <a:ext cx="1913128" cy="712265"/>
          </a:xfrm>
        </p:spPr>
        <p:txBody>
          <a:bodyPr/>
          <a:lstStyle/>
          <a:p>
            <a:r>
              <a:rPr lang="en-US" dirty="0"/>
              <a:t>Areas of Growth &amp; Primary Goals</a:t>
            </a:r>
          </a:p>
          <a:p>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A Predictive Model of Road Traffic Accidents Using Surrogate Safety Measures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2467-DE5C-D4E0-9E9E-468551251B9B}"/>
              </a:ext>
            </a:extLst>
          </p:cNvPr>
          <p:cNvSpPr>
            <a:spLocks noGrp="1"/>
          </p:cNvSpPr>
          <p:nvPr>
            <p:ph type="title"/>
          </p:nvPr>
        </p:nvSpPr>
        <p:spPr/>
        <p:txBody>
          <a:bodyPr/>
          <a:lstStyle/>
          <a:p>
            <a:r>
              <a:rPr lang="en-IN" dirty="0"/>
              <a:t>Introduction</a:t>
            </a:r>
          </a:p>
        </p:txBody>
      </p:sp>
      <p:sp>
        <p:nvSpPr>
          <p:cNvPr id="4" name="Footer Placeholder 3">
            <a:extLst>
              <a:ext uri="{FF2B5EF4-FFF2-40B4-BE49-F238E27FC236}">
                <a16:creationId xmlns:a16="http://schemas.microsoft.com/office/drawing/2014/main" id="{9B7C0EC7-599E-4931-FDD5-ADD0829BAED6}"/>
              </a:ext>
            </a:extLst>
          </p:cNvPr>
          <p:cNvSpPr>
            <a:spLocks noGrp="1"/>
          </p:cNvSpPr>
          <p:nvPr>
            <p:ph type="ftr" sz="quarter" idx="28"/>
          </p:nvPr>
        </p:nvSpPr>
        <p:spPr/>
        <p:txBody>
          <a:bodyPr/>
          <a:lstStyle/>
          <a:p>
            <a:r>
              <a:rPr lang="en-US" dirty="0"/>
              <a:t>A Predictive Model of Road Traffic Accidents Using Surrogate Safety Measures</a:t>
            </a:r>
          </a:p>
        </p:txBody>
      </p:sp>
      <p:sp>
        <p:nvSpPr>
          <p:cNvPr id="5" name="Slide Number Placeholder 4">
            <a:extLst>
              <a:ext uri="{FF2B5EF4-FFF2-40B4-BE49-F238E27FC236}">
                <a16:creationId xmlns:a16="http://schemas.microsoft.com/office/drawing/2014/main" id="{325C042B-4F54-0B5F-08B8-9503CFDB5C6A}"/>
              </a:ext>
            </a:extLst>
          </p:cNvPr>
          <p:cNvSpPr>
            <a:spLocks noGrp="1"/>
          </p:cNvSpPr>
          <p:nvPr>
            <p:ph type="sldNum" sz="quarter" idx="29"/>
          </p:nvPr>
        </p:nvSpPr>
        <p:spPr/>
        <p:txBody>
          <a:bodyPr/>
          <a:lstStyle/>
          <a:p>
            <a:fld id="{47FEACEE-25B4-4A2D-B147-27296E36371D}" type="slidenum">
              <a:rPr lang="en-US" altLang="zh-CN" smtClean="0"/>
              <a:pPr/>
              <a:t>3</a:t>
            </a:fld>
            <a:endParaRPr lang="en-US" altLang="zh-CN" dirty="0"/>
          </a:p>
        </p:txBody>
      </p:sp>
      <p:sp>
        <p:nvSpPr>
          <p:cNvPr id="7" name="TextBox 6">
            <a:extLst>
              <a:ext uri="{FF2B5EF4-FFF2-40B4-BE49-F238E27FC236}">
                <a16:creationId xmlns:a16="http://schemas.microsoft.com/office/drawing/2014/main" id="{EBDEBF7E-97F7-E672-0A9D-1219D7557B00}"/>
              </a:ext>
            </a:extLst>
          </p:cNvPr>
          <p:cNvSpPr txBox="1"/>
          <p:nvPr/>
        </p:nvSpPr>
        <p:spPr>
          <a:xfrm>
            <a:off x="581709" y="1625761"/>
            <a:ext cx="9686556" cy="4093428"/>
          </a:xfrm>
          <a:prstGeom prst="rect">
            <a:avLst/>
          </a:prstGeom>
        </p:spPr>
        <p:txBody>
          <a:bodyPr wrap="square" rtlCol="0">
            <a:spAutoFit/>
          </a:bodyPr>
          <a:lstStyle/>
          <a:p>
            <a:pPr marL="285750" indent="-285750" algn="just">
              <a:spcBef>
                <a:spcPts val="0"/>
              </a:spcBef>
              <a:buFont typeface="Arial" panose="020B0604020202020204" pitchFamily="34" charset="0"/>
              <a:buChar char="•"/>
            </a:pPr>
            <a:r>
              <a:rPr lang="en-US" sz="1400" dirty="0">
                <a:effectLst/>
                <a:ea typeface="Calibri" panose="020F0502020204030204" pitchFamily="34" charset="0"/>
              </a:rPr>
              <a:t>The project aims to develop a predictive model using machine learning that can estimate the likelihood of road accidents at micro level (intersections and mid blocks) and identification of accident-prone areas at macro level (city network).</a:t>
            </a:r>
          </a:p>
          <a:p>
            <a:pPr marL="285750" indent="-285750" algn="just">
              <a:spcBef>
                <a:spcPts val="0"/>
              </a:spcBef>
              <a:buFont typeface="Arial" panose="020B0604020202020204" pitchFamily="34" charset="0"/>
              <a:buChar char="•"/>
            </a:pPr>
            <a:endParaRPr lang="en-US" sz="800" dirty="0">
              <a:ea typeface="Calibri" panose="020F0502020204030204" pitchFamily="34" charset="0"/>
            </a:endParaRPr>
          </a:p>
          <a:p>
            <a:pPr marL="285750" indent="-285750" algn="just">
              <a:spcBef>
                <a:spcPts val="0"/>
              </a:spcBef>
              <a:buFont typeface="Arial" panose="020B0604020202020204" pitchFamily="34" charset="0"/>
              <a:buChar char="•"/>
            </a:pPr>
            <a:r>
              <a:rPr lang="en-US" sz="1400" dirty="0">
                <a:effectLst/>
                <a:ea typeface="Calibri" panose="020F0502020204030204" pitchFamily="34" charset="0"/>
              </a:rPr>
              <a:t>Surrogate Safety Measures (SSM) which are indirect indicators of potential crash occurrences and estimated from traffic flow characteristics, road geometry, and driver behavior, will be used to predict the risk of accidents before they occur.</a:t>
            </a:r>
          </a:p>
          <a:p>
            <a:pPr marL="285750" indent="-285750" algn="just">
              <a:lnSpc>
                <a:spcPct val="150000"/>
              </a:lnSpc>
              <a:spcBef>
                <a:spcPts val="0"/>
              </a:spcBef>
              <a:buFont typeface="Arial" panose="020B0604020202020204" pitchFamily="34" charset="0"/>
              <a:buChar char="•"/>
            </a:pPr>
            <a:endParaRPr lang="en-IN" sz="800" dirty="0">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dirty="0"/>
              <a:t>SSM are important for traffic safety evaluation, largely due to the lack of reliable statistical safety models in many cases. This is particularly true for transportation facilities with complex site characteristics and/or nontraditional traffic safety treatments, where limited or no historical crash data is available.</a:t>
            </a:r>
          </a:p>
          <a:p>
            <a:pPr marL="285750" indent="-285750" algn="just">
              <a:lnSpc>
                <a:spcPct val="100000"/>
              </a:lnSpc>
              <a:spcBef>
                <a:spcPts val="0"/>
              </a:spcBef>
              <a:buFont typeface="Arial" panose="020B0604020202020204" pitchFamily="34" charset="0"/>
              <a:buChar char="•"/>
            </a:pPr>
            <a:endParaRPr lang="en-US" sz="800" dirty="0">
              <a:latin typeface="Posterama" panose="020B0504020200020000" pitchFamily="34" charset="0"/>
              <a:ea typeface="微软雅黑"/>
              <a:cs typeface="Posterama" panose="020B0504020200020000" pitchFamily="34" charset="0"/>
            </a:endParaRPr>
          </a:p>
          <a:p>
            <a:pPr marL="285750" indent="-285750" algn="just">
              <a:lnSpc>
                <a:spcPct val="100000"/>
              </a:lnSpc>
              <a:spcBef>
                <a:spcPts val="0"/>
              </a:spcBef>
              <a:buFont typeface="Arial" panose="020B0604020202020204" pitchFamily="34" charset="0"/>
              <a:buChar char="•"/>
            </a:pPr>
            <a:r>
              <a:rPr lang="en-US" sz="1400" dirty="0">
                <a:effectLst/>
                <a:ea typeface="Carlito"/>
              </a:rPr>
              <a:t>SSM include factors as associated with traffic flow characteristics (e.g., speed, volume), road geometry (e.g., curves, slopes), weather conditions (e.g., rain, fog), driver behavior (e.g., aggressive driving, distraction), and other related variables that can influence the likelihood of road accidents.</a:t>
            </a:r>
          </a:p>
          <a:p>
            <a:pPr marL="285750" indent="-285750" algn="just">
              <a:lnSpc>
                <a:spcPct val="100000"/>
              </a:lnSpc>
              <a:spcBef>
                <a:spcPts val="0"/>
              </a:spcBef>
              <a:buFont typeface="Arial" panose="020B0604020202020204" pitchFamily="34" charset="0"/>
              <a:buChar char="•"/>
            </a:pPr>
            <a:endParaRPr lang="en-US" sz="800" dirty="0">
              <a:ea typeface="微软雅黑"/>
              <a:cs typeface="Posterama" panose="020B0504020200020000" pitchFamily="34" charset="0"/>
            </a:endParaRPr>
          </a:p>
          <a:p>
            <a:pPr marL="285750" indent="-285750" algn="just">
              <a:buFont typeface="Arial" panose="020B0604020202020204" pitchFamily="34" charset="0"/>
              <a:buChar char="•"/>
            </a:pPr>
            <a:r>
              <a:rPr lang="en-US" sz="1400" dirty="0">
                <a:effectLst/>
                <a:ea typeface="Calibri" panose="020F0502020204030204" pitchFamily="34" charset="0"/>
                <a:cs typeface="Carlito"/>
              </a:rPr>
              <a:t>Implementing the developed model into a practical application, such as a Traffic </a:t>
            </a:r>
            <a:r>
              <a:rPr lang="en-US" sz="1400" dirty="0">
                <a:ea typeface="Calibri" panose="020F0502020204030204" pitchFamily="34" charset="0"/>
                <a:cs typeface="Carlito"/>
              </a:rPr>
              <a:t>M</a:t>
            </a:r>
            <a:r>
              <a:rPr lang="en-US" sz="1400" dirty="0">
                <a:effectLst/>
                <a:ea typeface="Calibri" panose="020F0502020204030204" pitchFamily="34" charset="0"/>
                <a:cs typeface="Carlito"/>
              </a:rPr>
              <a:t>anagement </a:t>
            </a:r>
            <a:r>
              <a:rPr lang="en-US" sz="1400" dirty="0">
                <a:ea typeface="Calibri" panose="020F0502020204030204" pitchFamily="34" charset="0"/>
                <a:cs typeface="Carlito"/>
              </a:rPr>
              <a:t>S</a:t>
            </a:r>
            <a:r>
              <a:rPr lang="en-US" sz="1400" dirty="0">
                <a:effectLst/>
                <a:ea typeface="Calibri" panose="020F0502020204030204" pitchFamily="34" charset="0"/>
                <a:cs typeface="Carlito"/>
              </a:rPr>
              <a:t>ystem, which can provide real-time predictions of road accident risks to traffic authorities, or other relevant stakeholders.</a:t>
            </a:r>
          </a:p>
          <a:p>
            <a:pPr marL="285750" indent="-285750" algn="just">
              <a:buFont typeface="Arial" panose="020B0604020202020204" pitchFamily="34" charset="0"/>
              <a:buChar char="•"/>
            </a:pPr>
            <a:endParaRPr lang="en-US" sz="800" dirty="0">
              <a:ea typeface="Calibri" panose="020F0502020204030204" pitchFamily="34" charset="0"/>
              <a:cs typeface="Carlito"/>
            </a:endParaRPr>
          </a:p>
          <a:p>
            <a:pPr marL="285750" indent="-285750" algn="just">
              <a:buFont typeface="Arial" panose="020B0604020202020204" pitchFamily="34" charset="0"/>
              <a:buChar char="•"/>
            </a:pPr>
            <a:r>
              <a:rPr lang="en-US" sz="1400" dirty="0">
                <a:effectLst/>
                <a:ea typeface="Carlito"/>
              </a:rPr>
              <a:t>By leveraging the power of data and analytics, SSM has gained attention as a promising approach to improve road safety and save lives.</a:t>
            </a:r>
            <a:endParaRPr lang="en-IN" sz="1400" dirty="0">
              <a:effectLst/>
              <a:ea typeface="Carlito"/>
              <a:cs typeface="Carlito"/>
            </a:endParaRPr>
          </a:p>
          <a:p>
            <a:pPr marL="285750" indent="-285750" algn="just">
              <a:lnSpc>
                <a:spcPct val="100000"/>
              </a:lnSpc>
              <a:spcBef>
                <a:spcPts val="0"/>
              </a:spcBef>
              <a:buFont typeface="Arial" panose="020B0604020202020204" pitchFamily="34" charset="0"/>
              <a:buChar char="•"/>
            </a:pPr>
            <a:endParaRPr lang="en-IN" sz="1400" dirty="0">
              <a:ea typeface="微软雅黑"/>
              <a:cs typeface="Posterama" panose="020B0504020200020000" pitchFamily="34" charset="0"/>
            </a:endParaRPr>
          </a:p>
        </p:txBody>
      </p:sp>
    </p:spTree>
    <p:extLst>
      <p:ext uri="{BB962C8B-B14F-4D97-AF65-F5344CB8AC3E}">
        <p14:creationId xmlns:p14="http://schemas.microsoft.com/office/powerpoint/2010/main" val="139036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C01DD6B-07CD-07A8-4F78-A5B3DDE1F4D0}"/>
              </a:ext>
            </a:extLst>
          </p:cNvPr>
          <p:cNvSpPr>
            <a:spLocks noGrp="1"/>
          </p:cNvSpPr>
          <p:nvPr>
            <p:ph type="title"/>
          </p:nvPr>
        </p:nvSpPr>
        <p:spPr/>
        <p:txBody>
          <a:bodyPr/>
          <a:lstStyle/>
          <a:p>
            <a:r>
              <a:rPr lang="en-IN" dirty="0"/>
              <a:t>System Design</a:t>
            </a:r>
          </a:p>
        </p:txBody>
      </p:sp>
      <p:sp>
        <p:nvSpPr>
          <p:cNvPr id="12" name="Slide Number Placeholder 11">
            <a:extLst>
              <a:ext uri="{FF2B5EF4-FFF2-40B4-BE49-F238E27FC236}">
                <a16:creationId xmlns:a16="http://schemas.microsoft.com/office/drawing/2014/main" id="{2FE9BB7B-4A2F-914F-68A4-CD00BC56BF1B}"/>
              </a:ext>
            </a:extLst>
          </p:cNvPr>
          <p:cNvSpPr>
            <a:spLocks noGrp="1"/>
          </p:cNvSpPr>
          <p:nvPr>
            <p:ph type="sldNum" sz="quarter" idx="40"/>
          </p:nvPr>
        </p:nvSpPr>
        <p:spPr/>
        <p:txBody>
          <a:bodyPr/>
          <a:lstStyle/>
          <a:p>
            <a:fld id="{47FEACEE-25B4-4A2D-B147-27296E36371D}" type="slidenum">
              <a:rPr lang="en-US" altLang="zh-CN" smtClean="0"/>
              <a:pPr/>
              <a:t>4</a:t>
            </a:fld>
            <a:endParaRPr lang="en-US" altLang="zh-CN" dirty="0"/>
          </a:p>
        </p:txBody>
      </p:sp>
      <p:sp>
        <p:nvSpPr>
          <p:cNvPr id="4" name="TextBox 3">
            <a:extLst>
              <a:ext uri="{FF2B5EF4-FFF2-40B4-BE49-F238E27FC236}">
                <a16:creationId xmlns:a16="http://schemas.microsoft.com/office/drawing/2014/main" id="{4D7F0990-9D57-D4AC-71A9-37B0F595187A}"/>
              </a:ext>
            </a:extLst>
          </p:cNvPr>
          <p:cNvSpPr txBox="1"/>
          <p:nvPr/>
        </p:nvSpPr>
        <p:spPr>
          <a:xfrm>
            <a:off x="4916499" y="5592305"/>
            <a:ext cx="4389120" cy="338554"/>
          </a:xfrm>
          <a:prstGeom prst="rect">
            <a:avLst/>
          </a:prstGeom>
        </p:spPr>
        <p:txBody>
          <a:bodyPr wrap="square" rtlCol="0">
            <a:spAutoFit/>
          </a:bodyPr>
          <a:lstStyle/>
          <a:p>
            <a:pPr marL="0" indent="0" algn="ctr">
              <a:lnSpc>
                <a:spcPct val="100000"/>
              </a:lnSpc>
              <a:spcBef>
                <a:spcPts val="0"/>
              </a:spcBef>
              <a:buFontTx/>
              <a:buNone/>
            </a:pPr>
            <a:r>
              <a:rPr lang="en-IN" sz="1600" dirty="0">
                <a:ea typeface="微软雅黑"/>
                <a:cs typeface="Posterama" panose="020B0504020200020000" pitchFamily="34" charset="0"/>
              </a:rPr>
              <a:t>Architecture</a:t>
            </a:r>
          </a:p>
        </p:txBody>
      </p:sp>
      <p:pic>
        <p:nvPicPr>
          <p:cNvPr id="2" name="Picture 1">
            <a:extLst>
              <a:ext uri="{FF2B5EF4-FFF2-40B4-BE49-F238E27FC236}">
                <a16:creationId xmlns:a16="http://schemas.microsoft.com/office/drawing/2014/main" id="{B0BB1DFD-CBB9-86F8-1FEB-85C9A16B8208}"/>
              </a:ext>
            </a:extLst>
          </p:cNvPr>
          <p:cNvPicPr>
            <a:picLocks noChangeAspect="1"/>
          </p:cNvPicPr>
          <p:nvPr/>
        </p:nvPicPr>
        <p:blipFill>
          <a:blip r:embed="rId2"/>
          <a:stretch>
            <a:fillRect/>
          </a:stretch>
        </p:blipFill>
        <p:spPr>
          <a:xfrm>
            <a:off x="3495992" y="1708030"/>
            <a:ext cx="7698177" cy="3597215"/>
          </a:xfrm>
          <a:prstGeom prst="rect">
            <a:avLst/>
          </a:prstGeom>
        </p:spPr>
      </p:pic>
    </p:spTree>
    <p:extLst>
      <p:ext uri="{BB962C8B-B14F-4D97-AF65-F5344CB8AC3E}">
        <p14:creationId xmlns:p14="http://schemas.microsoft.com/office/powerpoint/2010/main" val="4124397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Project Flow</a:t>
            </a:r>
          </a:p>
        </p:txBody>
      </p:sp>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a:xfrm>
            <a:off x="673768" y="4416565"/>
            <a:ext cx="2117558" cy="1204589"/>
          </a:xfrm>
        </p:spPr>
        <p:txBody>
          <a:bodyPr/>
          <a:lstStyle/>
          <a:p>
            <a:r>
              <a:rPr lang="en-US" altLang="zh-CN" dirty="0"/>
              <a:t>Data Collection and Data Preprocessing</a:t>
            </a:r>
          </a:p>
          <a:p>
            <a:endParaRPr lang="zh-CN" altLang="en-US" dirty="0"/>
          </a:p>
        </p:txBody>
      </p:sp>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xfrm>
            <a:off x="3007354" y="4416565"/>
            <a:ext cx="1758535" cy="771452"/>
          </a:xfrm>
        </p:spPr>
        <p:txBody>
          <a:bodyPr/>
          <a:lstStyle/>
          <a:p>
            <a:r>
              <a:rPr lang="en-US" altLang="zh-CN" dirty="0"/>
              <a:t>Feature Selection</a:t>
            </a:r>
          </a:p>
          <a:p>
            <a:endParaRPr lang="zh-CN" altLang="en-US" dirty="0"/>
          </a:p>
        </p:txBody>
      </p:sp>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xfrm>
            <a:off x="5073898" y="4416565"/>
            <a:ext cx="1877575" cy="771452"/>
          </a:xfrm>
        </p:spPr>
        <p:txBody>
          <a:bodyPr/>
          <a:lstStyle/>
          <a:p>
            <a:r>
              <a:rPr lang="en-US" altLang="zh-CN" dirty="0"/>
              <a:t>Model Development</a:t>
            </a:r>
          </a:p>
          <a:p>
            <a:endParaRPr lang="zh-CN" altLang="en-US" dirty="0"/>
          </a:p>
        </p:txBody>
      </p:sp>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xfrm>
            <a:off x="7259482" y="4416565"/>
            <a:ext cx="1877575" cy="983208"/>
          </a:xfrm>
        </p:spPr>
        <p:txBody>
          <a:bodyPr/>
          <a:lstStyle/>
          <a:p>
            <a:r>
              <a:rPr lang="en-US" altLang="zh-CN" dirty="0"/>
              <a:t>Model Evaluation and Deployment</a:t>
            </a:r>
          </a:p>
          <a:p>
            <a:endParaRPr lang="zh-CN" altLang="en-US" dirty="0"/>
          </a:p>
        </p:txBody>
      </p:sp>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a:xfrm>
            <a:off x="9487536" y="4416565"/>
            <a:ext cx="1706633" cy="771452"/>
          </a:xfrm>
        </p:spPr>
        <p:txBody>
          <a:bodyPr/>
          <a:lstStyle/>
          <a:p>
            <a:r>
              <a:rPr lang="en-US" altLang="zh-CN" dirty="0"/>
              <a:t>Model Validation</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dirty="0"/>
              <a:t>A Predictive Model of Road Traffic Accidents Using Surrogate Safety Measures</a:t>
            </a:r>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5</a:t>
            </a:fld>
            <a:endParaRPr lang="en-US" altLang="zh-CN" dirty="0"/>
          </a:p>
        </p:txBody>
      </p:sp>
      <p:pic>
        <p:nvPicPr>
          <p:cNvPr id="25" name="Picture Placeholder 24" descr="A picture containing screenshot, animated cartoon, clipart, graphics&#10;&#10;Description automatically generated">
            <a:extLst>
              <a:ext uri="{FF2B5EF4-FFF2-40B4-BE49-F238E27FC236}">
                <a16:creationId xmlns:a16="http://schemas.microsoft.com/office/drawing/2014/main" id="{360EC0FB-A6E9-AE96-6001-848B08A41ADB}"/>
              </a:ext>
            </a:extLst>
          </p:cNvPr>
          <p:cNvPicPr>
            <a:picLocks noGrp="1" noChangeAspect="1"/>
          </p:cNvPicPr>
          <p:nvPr>
            <p:ph type="pic" sz="quarter" idx="57"/>
          </p:nvPr>
        </p:nvPicPr>
        <p:blipFill>
          <a:blip r:embed="rId2"/>
          <a:srcRect l="23128" r="23128"/>
          <a:stretch>
            <a:fillRect/>
          </a:stretch>
        </p:blipFill>
        <p:spPr/>
      </p:pic>
      <p:pic>
        <p:nvPicPr>
          <p:cNvPr id="31" name="Picture Placeholder 30" descr="A picture containing screenshot&#10;&#10;Description automatically generated">
            <a:extLst>
              <a:ext uri="{FF2B5EF4-FFF2-40B4-BE49-F238E27FC236}">
                <a16:creationId xmlns:a16="http://schemas.microsoft.com/office/drawing/2014/main" id="{6180017D-D97C-2C35-CD54-BF66254A4864}"/>
              </a:ext>
            </a:extLst>
          </p:cNvPr>
          <p:cNvPicPr>
            <a:picLocks noGrp="1" noChangeAspect="1"/>
          </p:cNvPicPr>
          <p:nvPr>
            <p:ph type="pic" sz="quarter" idx="58"/>
          </p:nvPr>
        </p:nvPicPr>
        <p:blipFill>
          <a:blip r:embed="rId3"/>
          <a:srcRect l="21003" r="21003"/>
          <a:stretch>
            <a:fillRect/>
          </a:stretch>
        </p:blipFill>
        <p:spPr/>
      </p:pic>
      <p:pic>
        <p:nvPicPr>
          <p:cNvPr id="55" name="Picture Placeholder 54" descr="A picture containing cartoon, child art, clipart, illustration&#10;&#10;Description automatically generated">
            <a:extLst>
              <a:ext uri="{FF2B5EF4-FFF2-40B4-BE49-F238E27FC236}">
                <a16:creationId xmlns:a16="http://schemas.microsoft.com/office/drawing/2014/main" id="{D8D52DC5-FC42-0E33-BA7B-0113C75C14F8}"/>
              </a:ext>
            </a:extLst>
          </p:cNvPr>
          <p:cNvPicPr>
            <a:picLocks noGrp="1" noChangeAspect="1"/>
          </p:cNvPicPr>
          <p:nvPr>
            <p:ph type="pic" sz="quarter" idx="60"/>
          </p:nvPr>
        </p:nvPicPr>
        <p:blipFill>
          <a:blip r:embed="rId4"/>
          <a:srcRect l="5991" r="5991"/>
          <a:stretch>
            <a:fillRect/>
          </a:stretch>
        </p:blipFill>
        <p:spPr/>
      </p:pic>
      <p:pic>
        <p:nvPicPr>
          <p:cNvPr id="53" name="Picture Placeholder 52" descr="A picture containing screenshot, text, graphics, circle&#10;&#10;Description automatically generated">
            <a:extLst>
              <a:ext uri="{FF2B5EF4-FFF2-40B4-BE49-F238E27FC236}">
                <a16:creationId xmlns:a16="http://schemas.microsoft.com/office/drawing/2014/main" id="{30B11637-91CE-6300-E7A4-C60DBB4F4864}"/>
              </a:ext>
            </a:extLst>
          </p:cNvPr>
          <p:cNvPicPr>
            <a:picLocks noGrp="1" noChangeAspect="1"/>
          </p:cNvPicPr>
          <p:nvPr>
            <p:ph type="pic" sz="quarter" idx="59"/>
          </p:nvPr>
        </p:nvPicPr>
        <p:blipFill>
          <a:blip r:embed="rId5"/>
          <a:srcRect l="5991" r="5991"/>
          <a:stretch>
            <a:fillRect/>
          </a:stretch>
        </p:blipFill>
        <p:spPr/>
      </p:pic>
      <p:pic>
        <p:nvPicPr>
          <p:cNvPr id="59" name="Picture Placeholder 58" descr="A picture containing screenshot, circle, graphics, font&#10;&#10;Description automatically generated">
            <a:extLst>
              <a:ext uri="{FF2B5EF4-FFF2-40B4-BE49-F238E27FC236}">
                <a16:creationId xmlns:a16="http://schemas.microsoft.com/office/drawing/2014/main" id="{A7E80616-9FE1-D8CF-319C-6C28AFEDDA37}"/>
              </a:ext>
            </a:extLst>
          </p:cNvPr>
          <p:cNvPicPr>
            <a:picLocks noGrp="1" noChangeAspect="1"/>
          </p:cNvPicPr>
          <p:nvPr>
            <p:ph type="pic" sz="quarter" idx="61"/>
          </p:nvPr>
        </p:nvPicPr>
        <p:blipFill>
          <a:blip r:embed="rId6"/>
          <a:srcRect l="3532" r="3532"/>
          <a:stretch>
            <a:fillRect/>
          </a:stretch>
        </p:blipFill>
        <p:spPr/>
      </p:pic>
    </p:spTree>
    <p:extLst>
      <p:ext uri="{BB962C8B-B14F-4D97-AF65-F5344CB8AC3E}">
        <p14:creationId xmlns:p14="http://schemas.microsoft.com/office/powerpoint/2010/main" val="251714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C9D7-25F0-9052-5DD8-78AC68323D40}"/>
              </a:ext>
            </a:extLst>
          </p:cNvPr>
          <p:cNvSpPr>
            <a:spLocks noGrp="1"/>
          </p:cNvSpPr>
          <p:nvPr>
            <p:ph type="title"/>
          </p:nvPr>
        </p:nvSpPr>
        <p:spPr>
          <a:xfrm>
            <a:off x="533669" y="274955"/>
            <a:ext cx="10889796" cy="1418998"/>
          </a:xfrm>
        </p:spPr>
        <p:txBody>
          <a:bodyPr/>
          <a:lstStyle/>
          <a:p>
            <a:r>
              <a:rPr lang="en-US" dirty="0"/>
              <a:t>Results</a:t>
            </a:r>
            <a:endParaRPr lang="en-IN" dirty="0"/>
          </a:p>
        </p:txBody>
      </p:sp>
      <p:sp>
        <p:nvSpPr>
          <p:cNvPr id="4" name="Footer Placeholder 3">
            <a:extLst>
              <a:ext uri="{FF2B5EF4-FFF2-40B4-BE49-F238E27FC236}">
                <a16:creationId xmlns:a16="http://schemas.microsoft.com/office/drawing/2014/main" id="{6F468542-B565-E900-DBFC-B4E3D81F28F3}"/>
              </a:ext>
            </a:extLst>
          </p:cNvPr>
          <p:cNvSpPr>
            <a:spLocks noGrp="1"/>
          </p:cNvSpPr>
          <p:nvPr>
            <p:ph type="ftr" sz="quarter" idx="28"/>
          </p:nvPr>
        </p:nvSpPr>
        <p:spPr/>
        <p:txBody>
          <a:bodyPr/>
          <a:lstStyle/>
          <a:p>
            <a:r>
              <a:rPr lang="en-US" dirty="0"/>
              <a:t>A Predictive Model of Road Traffic Accidents Using Surrogate Safety Measures</a:t>
            </a:r>
          </a:p>
        </p:txBody>
      </p:sp>
      <p:sp>
        <p:nvSpPr>
          <p:cNvPr id="5" name="Slide Number Placeholder 4">
            <a:extLst>
              <a:ext uri="{FF2B5EF4-FFF2-40B4-BE49-F238E27FC236}">
                <a16:creationId xmlns:a16="http://schemas.microsoft.com/office/drawing/2014/main" id="{D79633C9-1FFD-64F4-A3ED-E35A1D3AAC40}"/>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pic>
        <p:nvPicPr>
          <p:cNvPr id="6" name="Picture 5">
            <a:extLst>
              <a:ext uri="{FF2B5EF4-FFF2-40B4-BE49-F238E27FC236}">
                <a16:creationId xmlns:a16="http://schemas.microsoft.com/office/drawing/2014/main" id="{BE4E4A2A-8D03-F652-5BC5-CE80CBC93C9D}"/>
              </a:ext>
            </a:extLst>
          </p:cNvPr>
          <p:cNvPicPr>
            <a:picLocks noChangeAspect="1"/>
          </p:cNvPicPr>
          <p:nvPr/>
        </p:nvPicPr>
        <p:blipFill>
          <a:blip r:embed="rId2"/>
          <a:stretch>
            <a:fillRect/>
          </a:stretch>
        </p:blipFill>
        <p:spPr>
          <a:xfrm>
            <a:off x="677363" y="1098920"/>
            <a:ext cx="4619256" cy="2330080"/>
          </a:xfrm>
          <a:prstGeom prst="rect">
            <a:avLst/>
          </a:prstGeom>
        </p:spPr>
      </p:pic>
      <p:pic>
        <p:nvPicPr>
          <p:cNvPr id="7" name="Picture 6">
            <a:extLst>
              <a:ext uri="{FF2B5EF4-FFF2-40B4-BE49-F238E27FC236}">
                <a16:creationId xmlns:a16="http://schemas.microsoft.com/office/drawing/2014/main" id="{3F0C29D8-2190-D358-86AC-5D49CF5D6CA1}"/>
              </a:ext>
            </a:extLst>
          </p:cNvPr>
          <p:cNvPicPr>
            <a:picLocks noChangeAspect="1"/>
          </p:cNvPicPr>
          <p:nvPr/>
        </p:nvPicPr>
        <p:blipFill>
          <a:blip r:embed="rId3"/>
          <a:stretch>
            <a:fillRect/>
          </a:stretch>
        </p:blipFill>
        <p:spPr>
          <a:xfrm>
            <a:off x="5400136" y="1098920"/>
            <a:ext cx="4705729" cy="2330080"/>
          </a:xfrm>
          <a:prstGeom prst="rect">
            <a:avLst/>
          </a:prstGeom>
        </p:spPr>
      </p:pic>
      <p:pic>
        <p:nvPicPr>
          <p:cNvPr id="8" name="Picture 7">
            <a:extLst>
              <a:ext uri="{FF2B5EF4-FFF2-40B4-BE49-F238E27FC236}">
                <a16:creationId xmlns:a16="http://schemas.microsoft.com/office/drawing/2014/main" id="{F0CDE9ED-F245-A10B-B5C2-5CA9D7873F4A}"/>
              </a:ext>
            </a:extLst>
          </p:cNvPr>
          <p:cNvPicPr>
            <a:picLocks noChangeAspect="1"/>
          </p:cNvPicPr>
          <p:nvPr/>
        </p:nvPicPr>
        <p:blipFill>
          <a:blip r:embed="rId4"/>
          <a:stretch>
            <a:fillRect/>
          </a:stretch>
        </p:blipFill>
        <p:spPr>
          <a:xfrm>
            <a:off x="677363" y="3666490"/>
            <a:ext cx="4619256" cy="2551430"/>
          </a:xfrm>
          <a:prstGeom prst="rect">
            <a:avLst/>
          </a:prstGeom>
        </p:spPr>
      </p:pic>
      <p:pic>
        <p:nvPicPr>
          <p:cNvPr id="9" name="Picture 8">
            <a:extLst>
              <a:ext uri="{FF2B5EF4-FFF2-40B4-BE49-F238E27FC236}">
                <a16:creationId xmlns:a16="http://schemas.microsoft.com/office/drawing/2014/main" id="{F74F4944-8BB3-BCE7-92DB-558DFC8A9C8E}"/>
              </a:ext>
            </a:extLst>
          </p:cNvPr>
          <p:cNvPicPr>
            <a:picLocks noChangeAspect="1"/>
          </p:cNvPicPr>
          <p:nvPr/>
        </p:nvPicPr>
        <p:blipFill>
          <a:blip r:embed="rId5"/>
          <a:stretch>
            <a:fillRect/>
          </a:stretch>
        </p:blipFill>
        <p:spPr>
          <a:xfrm>
            <a:off x="5400136" y="3666490"/>
            <a:ext cx="4705729" cy="2551430"/>
          </a:xfrm>
          <a:prstGeom prst="rect">
            <a:avLst/>
          </a:prstGeom>
        </p:spPr>
      </p:pic>
    </p:spTree>
    <p:extLst>
      <p:ext uri="{BB962C8B-B14F-4D97-AF65-F5344CB8AC3E}">
        <p14:creationId xmlns:p14="http://schemas.microsoft.com/office/powerpoint/2010/main" val="2893055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9C9D7-25F0-9052-5DD8-78AC68323D40}"/>
              </a:ext>
            </a:extLst>
          </p:cNvPr>
          <p:cNvSpPr>
            <a:spLocks noGrp="1"/>
          </p:cNvSpPr>
          <p:nvPr>
            <p:ph type="title"/>
          </p:nvPr>
        </p:nvSpPr>
        <p:spPr>
          <a:xfrm>
            <a:off x="533669" y="274955"/>
            <a:ext cx="10889796" cy="1418998"/>
          </a:xfrm>
        </p:spPr>
        <p:txBody>
          <a:bodyPr/>
          <a:lstStyle/>
          <a:p>
            <a:r>
              <a:rPr lang="en-US" dirty="0"/>
              <a:t>Results</a:t>
            </a:r>
            <a:endParaRPr lang="en-IN" dirty="0"/>
          </a:p>
        </p:txBody>
      </p:sp>
      <p:sp>
        <p:nvSpPr>
          <p:cNvPr id="4" name="Footer Placeholder 3">
            <a:extLst>
              <a:ext uri="{FF2B5EF4-FFF2-40B4-BE49-F238E27FC236}">
                <a16:creationId xmlns:a16="http://schemas.microsoft.com/office/drawing/2014/main" id="{6F468542-B565-E900-DBFC-B4E3D81F28F3}"/>
              </a:ext>
            </a:extLst>
          </p:cNvPr>
          <p:cNvSpPr>
            <a:spLocks noGrp="1"/>
          </p:cNvSpPr>
          <p:nvPr>
            <p:ph type="ftr" sz="quarter" idx="28"/>
          </p:nvPr>
        </p:nvSpPr>
        <p:spPr/>
        <p:txBody>
          <a:bodyPr/>
          <a:lstStyle/>
          <a:p>
            <a:r>
              <a:rPr lang="en-US" dirty="0"/>
              <a:t>A Predictive Model of Road Traffic Accidents Using Surrogate Safety Measures</a:t>
            </a:r>
          </a:p>
        </p:txBody>
      </p:sp>
      <p:sp>
        <p:nvSpPr>
          <p:cNvPr id="5" name="Slide Number Placeholder 4">
            <a:extLst>
              <a:ext uri="{FF2B5EF4-FFF2-40B4-BE49-F238E27FC236}">
                <a16:creationId xmlns:a16="http://schemas.microsoft.com/office/drawing/2014/main" id="{D79633C9-1FFD-64F4-A3ED-E35A1D3AAC40}"/>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pic>
        <p:nvPicPr>
          <p:cNvPr id="3" name="Picture 2">
            <a:extLst>
              <a:ext uri="{FF2B5EF4-FFF2-40B4-BE49-F238E27FC236}">
                <a16:creationId xmlns:a16="http://schemas.microsoft.com/office/drawing/2014/main" id="{89AD77B2-6B2C-FA15-40D7-6B4D4AF146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9322" y="984454"/>
            <a:ext cx="4404384" cy="2276331"/>
          </a:xfrm>
          <a:prstGeom prst="rect">
            <a:avLst/>
          </a:prstGeom>
          <a:noFill/>
          <a:ln>
            <a:noFill/>
          </a:ln>
        </p:spPr>
      </p:pic>
      <p:pic>
        <p:nvPicPr>
          <p:cNvPr id="10" name="Picture 9">
            <a:extLst>
              <a:ext uri="{FF2B5EF4-FFF2-40B4-BE49-F238E27FC236}">
                <a16:creationId xmlns:a16="http://schemas.microsoft.com/office/drawing/2014/main" id="{1158067A-90B6-3110-9282-2C51A11323C9}"/>
              </a:ext>
            </a:extLst>
          </p:cNvPr>
          <p:cNvPicPr>
            <a:picLocks noChangeAspect="1"/>
          </p:cNvPicPr>
          <p:nvPr/>
        </p:nvPicPr>
        <p:blipFill>
          <a:blip r:embed="rId3"/>
          <a:stretch>
            <a:fillRect/>
          </a:stretch>
        </p:blipFill>
        <p:spPr>
          <a:xfrm>
            <a:off x="5189360" y="984454"/>
            <a:ext cx="4782776" cy="2444546"/>
          </a:xfrm>
          <a:prstGeom prst="rect">
            <a:avLst/>
          </a:prstGeom>
        </p:spPr>
      </p:pic>
      <p:pic>
        <p:nvPicPr>
          <p:cNvPr id="11" name="Picture 10">
            <a:extLst>
              <a:ext uri="{FF2B5EF4-FFF2-40B4-BE49-F238E27FC236}">
                <a16:creationId xmlns:a16="http://schemas.microsoft.com/office/drawing/2014/main" id="{5DB40E7E-C902-DB4C-26B2-1A67E303DCC2}"/>
              </a:ext>
            </a:extLst>
          </p:cNvPr>
          <p:cNvPicPr>
            <a:picLocks noChangeAspect="1"/>
          </p:cNvPicPr>
          <p:nvPr/>
        </p:nvPicPr>
        <p:blipFill>
          <a:blip r:embed="rId4"/>
          <a:stretch>
            <a:fillRect/>
          </a:stretch>
        </p:blipFill>
        <p:spPr>
          <a:xfrm>
            <a:off x="659322" y="3429000"/>
            <a:ext cx="4404384" cy="2713008"/>
          </a:xfrm>
          <a:prstGeom prst="rect">
            <a:avLst/>
          </a:prstGeom>
        </p:spPr>
      </p:pic>
      <p:pic>
        <p:nvPicPr>
          <p:cNvPr id="12" name="Picture 11">
            <a:extLst>
              <a:ext uri="{FF2B5EF4-FFF2-40B4-BE49-F238E27FC236}">
                <a16:creationId xmlns:a16="http://schemas.microsoft.com/office/drawing/2014/main" id="{C0A01C7B-F911-8C9C-8178-49A387C026B9}"/>
              </a:ext>
            </a:extLst>
          </p:cNvPr>
          <p:cNvPicPr>
            <a:picLocks noChangeAspect="1"/>
          </p:cNvPicPr>
          <p:nvPr/>
        </p:nvPicPr>
        <p:blipFill>
          <a:blip r:embed="rId5"/>
          <a:stretch>
            <a:fillRect/>
          </a:stretch>
        </p:blipFill>
        <p:spPr>
          <a:xfrm>
            <a:off x="5167223" y="3432492"/>
            <a:ext cx="4925683" cy="2709516"/>
          </a:xfrm>
          <a:prstGeom prst="rect">
            <a:avLst/>
          </a:prstGeom>
        </p:spPr>
      </p:pic>
    </p:spTree>
    <p:extLst>
      <p:ext uri="{BB962C8B-B14F-4D97-AF65-F5344CB8AC3E}">
        <p14:creationId xmlns:p14="http://schemas.microsoft.com/office/powerpoint/2010/main" val="91006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550704" y="120771"/>
            <a:ext cx="6599429" cy="940278"/>
          </a:xfrm>
        </p:spPr>
        <p:txBody>
          <a:bodyPr/>
          <a:lstStyle/>
          <a:p>
            <a:r>
              <a:rPr lang="en-US" dirty="0"/>
              <a:t>Areas of Growth</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4550704" y="3746368"/>
            <a:ext cx="3152684" cy="58796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Multi-modal and Multi-source Data Fusion</a:t>
            </a:r>
            <a:endParaRPr lang="en-US"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4" y="4334331"/>
            <a:ext cx="3152684" cy="2144668"/>
          </a:xfrm>
        </p:spPr>
        <p:txBody>
          <a:bodyPr/>
          <a:lstStyle/>
          <a:p>
            <a:r>
              <a:rPr lang="en-IN" dirty="0">
                <a:effectLst/>
                <a:ea typeface="Calibri" panose="020F0502020204030204" pitchFamily="34" charset="0"/>
                <a:cs typeface="Times New Roman" panose="02020603050405020304" pitchFamily="18" charset="0"/>
              </a:rPr>
              <a:t>Integrating data from multiple sources and modes of transportation, such as pedestrian and cyclist data.</a:t>
            </a:r>
          </a:p>
          <a:p>
            <a:endParaRPr lang="en-US" sz="800" dirty="0"/>
          </a:p>
          <a:p>
            <a:r>
              <a:rPr lang="en-IN" dirty="0">
                <a:effectLst/>
                <a:ea typeface="Calibri" panose="020F0502020204030204" pitchFamily="34" charset="0"/>
                <a:cs typeface="Times New Roman" panose="02020603050405020304" pitchFamily="18" charset="0"/>
              </a:rPr>
              <a:t>By fusing data from various transportation modes and sources, predictive models can capture the interactions and interdependencies that contribute to accidents across different road user groups.</a:t>
            </a:r>
            <a:endParaRPr lang="en-US" dirty="0"/>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25748" y="3746368"/>
            <a:ext cx="3012438" cy="587964"/>
          </a:xfrm>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Incorporation of External Factors</a:t>
            </a:r>
            <a:endParaRPr lang="en-US" dirty="0"/>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7811506" y="1551600"/>
            <a:ext cx="3338627" cy="2041044"/>
          </a:xfrm>
        </p:spPr>
        <p:txBody>
          <a:bodyPr/>
          <a:lstStyle/>
          <a:p>
            <a:r>
              <a:rPr lang="en-US" dirty="0"/>
              <a:t>Integration of IoT can help in real-time data collection, real-time</a:t>
            </a:r>
            <a:r>
              <a:rPr lang="en-IN" dirty="0">
                <a:effectLst/>
                <a:ea typeface="Calibri" panose="020F0502020204030204" pitchFamily="34" charset="0"/>
                <a:cs typeface="Times New Roman" panose="02020603050405020304" pitchFamily="18" charset="0"/>
              </a:rPr>
              <a:t> </a:t>
            </a:r>
            <a:r>
              <a:rPr lang="en-IN" dirty="0">
                <a:ea typeface="Calibri" panose="020F0502020204030204" pitchFamily="34" charset="0"/>
                <a:cs typeface="Times New Roman" panose="02020603050405020304" pitchFamily="18" charset="0"/>
              </a:rPr>
              <a:t>a</a:t>
            </a:r>
            <a:r>
              <a:rPr lang="en-IN" dirty="0">
                <a:effectLst/>
                <a:ea typeface="Calibri" panose="020F0502020204030204" pitchFamily="34" charset="0"/>
                <a:cs typeface="Times New Roman" panose="02020603050405020304" pitchFamily="18" charset="0"/>
              </a:rPr>
              <a:t>lerts and interventions</a:t>
            </a:r>
            <a:r>
              <a:rPr lang="en-US" dirty="0"/>
              <a:t>.</a:t>
            </a:r>
          </a:p>
          <a:p>
            <a:endParaRPr lang="en-US" sz="800" dirty="0">
              <a:effectLst/>
              <a:ea typeface="Calibri" panose="020F0502020204030204" pitchFamily="34" charset="0"/>
              <a:cs typeface="Times New Roman" panose="02020603050405020304" pitchFamily="18" charset="0"/>
            </a:endParaRPr>
          </a:p>
          <a:p>
            <a:r>
              <a:rPr lang="en-IN" dirty="0">
                <a:effectLst/>
                <a:ea typeface="Calibri" panose="020F0502020204030204" pitchFamily="34" charset="0"/>
                <a:cs typeface="Times New Roman" panose="02020603050405020304" pitchFamily="18" charset="0"/>
              </a:rPr>
              <a:t>It can improve communication capabilities</a:t>
            </a:r>
            <a:r>
              <a:rPr lang="en-US" dirty="0"/>
              <a:t> by using </a:t>
            </a:r>
            <a:r>
              <a:rPr lang="en-IN" dirty="0">
                <a:ea typeface="Calibri" panose="020F0502020204030204" pitchFamily="34" charset="0"/>
                <a:cs typeface="Times New Roman" panose="02020603050405020304" pitchFamily="18" charset="0"/>
              </a:rPr>
              <a:t>s</a:t>
            </a:r>
            <a:r>
              <a:rPr lang="en-IN" dirty="0">
                <a:effectLst/>
                <a:ea typeface="Calibri" panose="020F0502020204030204" pitchFamily="34" charset="0"/>
                <a:cs typeface="Times New Roman" panose="02020603050405020304" pitchFamily="18" charset="0"/>
              </a:rPr>
              <a:t>ensor </a:t>
            </a:r>
            <a:r>
              <a:rPr lang="en-IN" dirty="0">
                <a:ea typeface="Calibri" panose="020F0502020204030204" pitchFamily="34" charset="0"/>
                <a:cs typeface="Times New Roman" panose="02020603050405020304" pitchFamily="18" charset="0"/>
              </a:rPr>
              <a:t>n</a:t>
            </a:r>
            <a:r>
              <a:rPr lang="en-IN" dirty="0">
                <a:effectLst/>
                <a:ea typeface="Calibri" panose="020F0502020204030204" pitchFamily="34" charset="0"/>
                <a:cs typeface="Times New Roman" panose="02020603050405020304" pitchFamily="18" charset="0"/>
              </a:rPr>
              <a:t>etworks and infrastructure such as connected vehicles and smart traffic signals.</a:t>
            </a:r>
            <a:endParaRPr lang="en-US" dirty="0"/>
          </a:p>
          <a:p>
            <a:endParaRPr lang="en-US" sz="500" dirty="0"/>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8</a:t>
            </a:fld>
            <a:endParaRPr lang="en-US" altLang="zh-CN" dirty="0"/>
          </a:p>
        </p:txBody>
      </p:sp>
      <p:sp>
        <p:nvSpPr>
          <p:cNvPr id="8" name="Text Placeholder 36">
            <a:extLst>
              <a:ext uri="{FF2B5EF4-FFF2-40B4-BE49-F238E27FC236}">
                <a16:creationId xmlns:a16="http://schemas.microsoft.com/office/drawing/2014/main" id="{F2EC1A9C-5D8F-34F3-3871-3EAB40EBA51A}"/>
              </a:ext>
            </a:extLst>
          </p:cNvPr>
          <p:cNvSpPr txBox="1">
            <a:spLocks/>
          </p:cNvSpPr>
          <p:nvPr/>
        </p:nvSpPr>
        <p:spPr>
          <a:xfrm>
            <a:off x="4550704" y="952421"/>
            <a:ext cx="315268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Advanced Feature Engineering</a:t>
            </a:r>
            <a:endParaRPr lang="en-US" dirty="0"/>
          </a:p>
        </p:txBody>
      </p:sp>
      <p:sp>
        <p:nvSpPr>
          <p:cNvPr id="9" name="Text Placeholder 42">
            <a:extLst>
              <a:ext uri="{FF2B5EF4-FFF2-40B4-BE49-F238E27FC236}">
                <a16:creationId xmlns:a16="http://schemas.microsoft.com/office/drawing/2014/main" id="{6F7A0624-DF99-B4D9-EDDF-B2C4534517C3}"/>
              </a:ext>
            </a:extLst>
          </p:cNvPr>
          <p:cNvSpPr txBox="1">
            <a:spLocks/>
          </p:cNvSpPr>
          <p:nvPr/>
        </p:nvSpPr>
        <p:spPr>
          <a:xfrm>
            <a:off x="4550704" y="1551600"/>
            <a:ext cx="3020764" cy="204104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effectLst/>
                <a:ea typeface="Calibri" panose="020F0502020204030204" pitchFamily="34" charset="0"/>
                <a:cs typeface="Times New Roman" panose="02020603050405020304" pitchFamily="18" charset="0"/>
              </a:rPr>
              <a:t>Continued advancements in feature engineering techniques.</a:t>
            </a:r>
          </a:p>
          <a:p>
            <a:endParaRPr lang="en-US" sz="800" dirty="0"/>
          </a:p>
          <a:p>
            <a:r>
              <a:rPr lang="en-IN" dirty="0">
                <a:ea typeface="Calibri" panose="020F0502020204030204" pitchFamily="34" charset="0"/>
                <a:cs typeface="Times New Roman" panose="02020603050405020304" pitchFamily="18" charset="0"/>
              </a:rPr>
              <a:t>E</a:t>
            </a:r>
            <a:r>
              <a:rPr lang="en-IN" dirty="0">
                <a:effectLst/>
                <a:ea typeface="Calibri" panose="020F0502020204030204" pitchFamily="34" charset="0"/>
                <a:cs typeface="Times New Roman" panose="02020603050405020304" pitchFamily="18" charset="0"/>
              </a:rPr>
              <a:t>xploring feature selection methods by considering temporal and spatial dependencies.</a:t>
            </a:r>
          </a:p>
          <a:p>
            <a:endParaRPr lang="en-US" sz="800" dirty="0"/>
          </a:p>
          <a:p>
            <a:r>
              <a:rPr lang="en-IN" dirty="0">
                <a:ea typeface="Calibri" panose="020F0502020204030204" pitchFamily="34" charset="0"/>
                <a:cs typeface="Times New Roman" panose="02020603050405020304" pitchFamily="18" charset="0"/>
              </a:rPr>
              <a:t>I</a:t>
            </a:r>
            <a:r>
              <a:rPr lang="en-IN" dirty="0">
                <a:effectLst/>
                <a:ea typeface="Calibri" panose="020F0502020204030204" pitchFamily="34" charset="0"/>
                <a:cs typeface="Times New Roman" panose="02020603050405020304" pitchFamily="18" charset="0"/>
              </a:rPr>
              <a:t>ncorporating domain-specific knowledge to capture the complex dynamics of traffic accidents.</a:t>
            </a:r>
            <a:endParaRPr lang="en-US" dirty="0"/>
          </a:p>
        </p:txBody>
      </p:sp>
      <p:sp>
        <p:nvSpPr>
          <p:cNvPr id="10" name="Text Placeholder 34">
            <a:extLst>
              <a:ext uri="{FF2B5EF4-FFF2-40B4-BE49-F238E27FC236}">
                <a16:creationId xmlns:a16="http://schemas.microsoft.com/office/drawing/2014/main" id="{1AD9CFD0-675D-C7D9-8212-BA30C1B2BE8C}"/>
              </a:ext>
            </a:extLst>
          </p:cNvPr>
          <p:cNvSpPr txBox="1">
            <a:spLocks/>
          </p:cNvSpPr>
          <p:nvPr/>
        </p:nvSpPr>
        <p:spPr>
          <a:xfrm>
            <a:off x="7784458" y="963636"/>
            <a:ext cx="3152685" cy="587964"/>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Integration of IoT Technologies</a:t>
            </a:r>
            <a:endParaRPr lang="en-US" dirty="0"/>
          </a:p>
        </p:txBody>
      </p:sp>
      <p:sp>
        <p:nvSpPr>
          <p:cNvPr id="11" name="Text Placeholder 43">
            <a:extLst>
              <a:ext uri="{FF2B5EF4-FFF2-40B4-BE49-F238E27FC236}">
                <a16:creationId xmlns:a16="http://schemas.microsoft.com/office/drawing/2014/main" id="{4C897BF7-F378-6EDB-AFDE-C9CBA4B85081}"/>
              </a:ext>
            </a:extLst>
          </p:cNvPr>
          <p:cNvSpPr txBox="1">
            <a:spLocks/>
          </p:cNvSpPr>
          <p:nvPr/>
        </p:nvSpPr>
        <p:spPr>
          <a:xfrm>
            <a:off x="7825748" y="4334332"/>
            <a:ext cx="3111395" cy="204104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ea typeface="Calibri" panose="020F0502020204030204" pitchFamily="34" charset="0"/>
                <a:cs typeface="Times New Roman" panose="02020603050405020304" pitchFamily="18" charset="0"/>
              </a:rPr>
              <a:t>W</a:t>
            </a:r>
            <a:r>
              <a:rPr lang="en-IN" dirty="0">
                <a:effectLst/>
                <a:ea typeface="Calibri" panose="020F0502020204030204" pitchFamily="34" charset="0"/>
                <a:cs typeface="Times New Roman" panose="02020603050405020304" pitchFamily="18" charset="0"/>
              </a:rPr>
              <a:t>eather conditions, road construction, and special events, can enhance the predictive capabilities of the model.</a:t>
            </a:r>
            <a:endParaRPr lang="en-US" dirty="0"/>
          </a:p>
          <a:p>
            <a:endParaRPr lang="en-US" sz="800" dirty="0"/>
          </a:p>
          <a:p>
            <a:r>
              <a:rPr lang="en-IN" dirty="0">
                <a:effectLst/>
                <a:ea typeface="Calibri" panose="020F0502020204030204" pitchFamily="34" charset="0"/>
                <a:cs typeface="Times New Roman" panose="02020603050405020304" pitchFamily="18" charset="0"/>
              </a:rPr>
              <a:t>By integrating these external factors into the modelling process, the models can provide more accurate and context-aware predictions.</a:t>
            </a:r>
            <a:endParaRPr lang="en-US" dirty="0"/>
          </a:p>
        </p:txBody>
      </p:sp>
      <p:sp>
        <p:nvSpPr>
          <p:cNvPr id="13" name="TextBox 12">
            <a:extLst>
              <a:ext uri="{FF2B5EF4-FFF2-40B4-BE49-F238E27FC236}">
                <a16:creationId xmlns:a16="http://schemas.microsoft.com/office/drawing/2014/main" id="{6951033F-B14D-FC7B-1323-554E298878C7}"/>
              </a:ext>
            </a:extLst>
          </p:cNvPr>
          <p:cNvSpPr txBox="1"/>
          <p:nvPr/>
        </p:nvSpPr>
        <p:spPr>
          <a:xfrm>
            <a:off x="240083" y="6248166"/>
            <a:ext cx="3797079" cy="461665"/>
          </a:xfrm>
          <a:prstGeom prst="rect">
            <a:avLst/>
          </a:prstGeom>
          <a:noFill/>
        </p:spPr>
        <p:txBody>
          <a:bodyPr wrap="square">
            <a:spAutoFit/>
          </a:bodyPr>
          <a:lstStyle/>
          <a:p>
            <a:r>
              <a:rPr lang="en-US" sz="1200" dirty="0"/>
              <a:t>A Predictive Model of Road Traffic Accidents Using Surrogate Safety Measures</a:t>
            </a:r>
          </a:p>
        </p:txBody>
      </p:sp>
    </p:spTree>
    <p:extLst>
      <p:ext uri="{BB962C8B-B14F-4D97-AF65-F5344CB8AC3E}">
        <p14:creationId xmlns:p14="http://schemas.microsoft.com/office/powerpoint/2010/main" val="4182148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Primary Goals</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IN" sz="1800" dirty="0">
                <a:effectLst/>
                <a:ea typeface="Calibri" panose="020F0502020204030204" pitchFamily="34" charset="0"/>
                <a:cs typeface="Times New Roman" panose="02020603050405020304" pitchFamily="18" charset="0"/>
              </a:rPr>
              <a:t>Improved road </a:t>
            </a:r>
            <a:r>
              <a:rPr lang="en-IN" dirty="0">
                <a:ea typeface="Calibri" panose="020F0502020204030204" pitchFamily="34" charset="0"/>
                <a:cs typeface="Times New Roman" panose="02020603050405020304" pitchFamily="18" charset="0"/>
              </a:rPr>
              <a:t>s</a:t>
            </a:r>
            <a:r>
              <a:rPr lang="en-IN" sz="1800" dirty="0">
                <a:effectLst/>
                <a:ea typeface="Calibri" panose="020F0502020204030204" pitchFamily="34" charset="0"/>
                <a:cs typeface="Times New Roman" panose="02020603050405020304" pitchFamily="18" charset="0"/>
              </a:rPr>
              <a:t>afety</a:t>
            </a:r>
            <a:endParaRPr lang="en-US" dirty="0"/>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66628" y="1408685"/>
            <a:ext cx="6003117" cy="1506166"/>
          </a:xfrm>
        </p:spPr>
        <p:txBody>
          <a:bodyPr/>
          <a:lstStyle/>
          <a:p>
            <a:r>
              <a:rPr lang="en-IN" dirty="0">
                <a:effectLst/>
                <a:ea typeface="Calibri" panose="020F0502020204030204" pitchFamily="34" charset="0"/>
                <a:cs typeface="Times New Roman" panose="02020603050405020304" pitchFamily="18" charset="0"/>
              </a:rPr>
              <a:t>The ultimate goal is to prevent road traffic accidents and minimize their occurrence by identifying the factors and conditions that contribute to accidents through surrogate safety measures.</a:t>
            </a:r>
            <a:endParaRPr lang="en-US" dirty="0"/>
          </a:p>
          <a:p>
            <a:r>
              <a:rPr lang="en-IN" dirty="0">
                <a:effectLst/>
                <a:ea typeface="Calibri" panose="020F0502020204030204" pitchFamily="34" charset="0"/>
                <a:cs typeface="Times New Roman" panose="02020603050405020304" pitchFamily="18" charset="0"/>
              </a:rPr>
              <a:t>Enhancing road safety is a crucial objective. Predictive models help in understanding accident patterns and hotspots, enabling transportation authorities to prioritize safety improvements in specific areas. </a:t>
            </a: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2661" r="2661"/>
          <a:stretch>
            <a:fillRect/>
          </a:stretch>
        </p:blipFill>
        <p:spPr>
          <a:xfrm>
            <a:off x="4734172" y="2832027"/>
            <a:ext cx="534946" cy="565882"/>
          </a:xfrm>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a:xfrm>
            <a:off x="5298821" y="2809716"/>
            <a:ext cx="5162709" cy="420683"/>
          </a:xfrm>
        </p:spPr>
        <p:txBody>
          <a:bodyPr/>
          <a:lstStyle/>
          <a:p>
            <a:r>
              <a:rPr lang="en-IN" sz="1800" dirty="0">
                <a:effectLst/>
                <a:ea typeface="Calibri" panose="020F0502020204030204" pitchFamily="34" charset="0"/>
                <a:cs typeface="Times New Roman" panose="02020603050405020304" pitchFamily="18" charset="0"/>
              </a:rPr>
              <a:t>Data-driven </a:t>
            </a:r>
            <a:r>
              <a:rPr lang="en-IN" dirty="0">
                <a:ea typeface="Calibri" panose="020F0502020204030204" pitchFamily="34" charset="0"/>
                <a:cs typeface="Times New Roman" panose="02020603050405020304" pitchFamily="18" charset="0"/>
              </a:rPr>
              <a:t>d</a:t>
            </a:r>
            <a:r>
              <a:rPr lang="en-IN" sz="1800" dirty="0">
                <a:effectLst/>
                <a:ea typeface="Calibri" panose="020F0502020204030204" pitchFamily="34" charset="0"/>
                <a:cs typeface="Times New Roman" panose="02020603050405020304" pitchFamily="18" charset="0"/>
              </a:rPr>
              <a:t>ecision </a:t>
            </a:r>
            <a:r>
              <a:rPr lang="en-IN" dirty="0">
                <a:ea typeface="Calibri" panose="020F0502020204030204" pitchFamily="34" charset="0"/>
                <a:cs typeface="Times New Roman" panose="02020603050405020304" pitchFamily="18" charset="0"/>
              </a:rPr>
              <a:t>m</a:t>
            </a:r>
            <a:r>
              <a:rPr lang="en-IN" sz="1800" dirty="0">
                <a:effectLst/>
                <a:ea typeface="Calibri" panose="020F0502020204030204" pitchFamily="34" charset="0"/>
                <a:cs typeface="Times New Roman" panose="02020603050405020304" pitchFamily="18" charset="0"/>
              </a:rPr>
              <a:t>aking</a:t>
            </a:r>
            <a:endParaRPr lang="en-US" dirty="0"/>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a:xfrm>
            <a:off x="5285214" y="3181233"/>
            <a:ext cx="5989512" cy="1177789"/>
          </a:xfrm>
        </p:spPr>
        <p:txBody>
          <a:bodyPr/>
          <a:lstStyle/>
          <a:p>
            <a:r>
              <a:rPr lang="en-IN" dirty="0">
                <a:effectLst/>
                <a:latin typeface="Abadi" panose="020B0604020104020204" pitchFamily="34" charset="0"/>
                <a:ea typeface="Calibri" panose="020F0502020204030204" pitchFamily="34" charset="0"/>
                <a:cs typeface="Times New Roman" panose="02020603050405020304" pitchFamily="18" charset="0"/>
              </a:rPr>
              <a:t>Developing robust predictive models promotes data-driven decision making in road safety management.</a:t>
            </a:r>
          </a:p>
          <a:p>
            <a:r>
              <a:rPr lang="en-IN" dirty="0">
                <a:effectLst/>
                <a:ea typeface="Calibri" panose="020F0502020204030204" pitchFamily="34" charset="0"/>
                <a:cs typeface="Times New Roman" panose="02020603050405020304" pitchFamily="18" charset="0"/>
              </a:rPr>
              <a:t>This reduces reliance on intuition and helps in prioritizing interventions and allocating resources more effectively.</a:t>
            </a:r>
            <a:endParaRPr lang="en-US" dirty="0"/>
          </a:p>
          <a:p>
            <a:endParaRPr lang="en-US" dirty="0"/>
          </a:p>
        </p:txBody>
      </p:sp>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a:xfrm>
            <a:off x="5298821" y="4137317"/>
            <a:ext cx="5162709" cy="421399"/>
          </a:xfrm>
        </p:spPr>
        <p:txBody>
          <a:bodyPr/>
          <a:lstStyle/>
          <a:p>
            <a:r>
              <a:rPr lang="en-IN" sz="1800" dirty="0">
                <a:effectLst/>
                <a:ea typeface="Calibri" panose="020F0502020204030204" pitchFamily="34" charset="0"/>
                <a:cs typeface="Times New Roman" panose="02020603050405020304" pitchFamily="18" charset="0"/>
              </a:rPr>
              <a:t>Resource allocation</a:t>
            </a:r>
            <a:endParaRPr lang="en-US" dirty="0"/>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a:xfrm>
            <a:off x="5285214" y="4490717"/>
            <a:ext cx="6003117" cy="1635938"/>
          </a:xfrm>
        </p:spPr>
        <p:txBody>
          <a:bodyPr/>
          <a:lstStyle/>
          <a:p>
            <a:r>
              <a:rPr lang="en-IN" dirty="0">
                <a:effectLst/>
                <a:ea typeface="Calibri" panose="020F0502020204030204" pitchFamily="34" charset="0"/>
                <a:cs typeface="Times New Roman" panose="02020603050405020304" pitchFamily="18" charset="0"/>
              </a:rPr>
              <a:t>Can help in identifying high-risk areas or time periods prone to accidents, authorities can allocate their resources where they are most needed and can have the greatest impact..</a:t>
            </a:r>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
        <p:nvSpPr>
          <p:cNvPr id="7" name="Text Placeholder 11">
            <a:extLst>
              <a:ext uri="{FF2B5EF4-FFF2-40B4-BE49-F238E27FC236}">
                <a16:creationId xmlns:a16="http://schemas.microsoft.com/office/drawing/2014/main" id="{3BA86E8B-8E6F-B539-58C6-6ECABD372090}"/>
              </a:ext>
            </a:extLst>
          </p:cNvPr>
          <p:cNvSpPr txBox="1">
            <a:spLocks/>
          </p:cNvSpPr>
          <p:nvPr/>
        </p:nvSpPr>
        <p:spPr>
          <a:xfrm>
            <a:off x="5271609" y="5177539"/>
            <a:ext cx="5162709" cy="421399"/>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n-ea"/>
                <a:cs typeface="Posterama" panose="020B0504020200020000"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effectLst/>
                <a:ea typeface="Calibri" panose="020F0502020204030204" pitchFamily="34" charset="0"/>
                <a:cs typeface="Times New Roman" panose="02020603050405020304" pitchFamily="18" charset="0"/>
              </a:rPr>
              <a:t>Evaluation of safety </a:t>
            </a:r>
            <a:r>
              <a:rPr lang="en-IN" dirty="0">
                <a:ea typeface="Calibri" panose="020F0502020204030204" pitchFamily="34" charset="0"/>
                <a:cs typeface="Times New Roman" panose="02020603050405020304" pitchFamily="18" charset="0"/>
              </a:rPr>
              <a:t>i</a:t>
            </a:r>
            <a:r>
              <a:rPr lang="en-IN" sz="1800" dirty="0">
                <a:effectLst/>
                <a:ea typeface="Calibri" panose="020F0502020204030204" pitchFamily="34" charset="0"/>
                <a:cs typeface="Times New Roman" panose="02020603050405020304" pitchFamily="18" charset="0"/>
              </a:rPr>
              <a:t>nterventions</a:t>
            </a:r>
            <a:endParaRPr lang="en-US" dirty="0"/>
          </a:p>
        </p:txBody>
      </p:sp>
      <p:sp>
        <p:nvSpPr>
          <p:cNvPr id="15" name="Text Placeholder 13">
            <a:extLst>
              <a:ext uri="{FF2B5EF4-FFF2-40B4-BE49-F238E27FC236}">
                <a16:creationId xmlns:a16="http://schemas.microsoft.com/office/drawing/2014/main" id="{AD3EA465-B837-5359-7D8F-85F7A3644374}"/>
              </a:ext>
            </a:extLst>
          </p:cNvPr>
          <p:cNvSpPr txBox="1">
            <a:spLocks/>
          </p:cNvSpPr>
          <p:nvPr/>
        </p:nvSpPr>
        <p:spPr>
          <a:xfrm>
            <a:off x="5241949" y="5542497"/>
            <a:ext cx="6027796" cy="163593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4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effectLst/>
                <a:ea typeface="Calibri" panose="020F0502020204030204" pitchFamily="34" charset="0"/>
                <a:cs typeface="Times New Roman" panose="02020603050405020304" pitchFamily="18" charset="0"/>
              </a:rPr>
              <a:t>By comparing the predicted accident occurrences before and after implementing safety improvements, authorities can assess the impact of their interventions and make adjustments accordingly.</a:t>
            </a:r>
            <a:endParaRPr lang="en-US" dirty="0"/>
          </a:p>
        </p:txBody>
      </p:sp>
      <p:pic>
        <p:nvPicPr>
          <p:cNvPr id="24" name="Picture Placeholder 23">
            <a:extLst>
              <a:ext uri="{FF2B5EF4-FFF2-40B4-BE49-F238E27FC236}">
                <a16:creationId xmlns:a16="http://schemas.microsoft.com/office/drawing/2014/main" id="{1C3B873E-8195-76D5-B35A-0ADF7E1FF7FB}"/>
              </a:ext>
            </a:extLst>
          </p:cNvPr>
          <p:cNvPicPr>
            <a:picLocks noGrp="1" noChangeAspect="1"/>
          </p:cNvPicPr>
          <p:nvPr>
            <p:ph type="pic" sz="quarter" idx="36"/>
          </p:nvPr>
        </p:nvPicPr>
        <p:blipFill>
          <a:blip r:embed="rId5"/>
          <a:srcRect t="6907" b="6907"/>
          <a:stretch>
            <a:fillRect/>
          </a:stretch>
        </p:blipFill>
        <p:spPr>
          <a:xfrm>
            <a:off x="4768436" y="1141669"/>
            <a:ext cx="473514" cy="420684"/>
          </a:xfrm>
        </p:spPr>
      </p:pic>
      <p:pic>
        <p:nvPicPr>
          <p:cNvPr id="32" name="Picture Placeholder 31">
            <a:extLst>
              <a:ext uri="{FF2B5EF4-FFF2-40B4-BE49-F238E27FC236}">
                <a16:creationId xmlns:a16="http://schemas.microsoft.com/office/drawing/2014/main" id="{E6A7FBCC-8BCA-DE0E-2BEF-7C3B2473E9B0}"/>
              </a:ext>
            </a:extLst>
          </p:cNvPr>
          <p:cNvPicPr>
            <a:picLocks noGrp="1" noChangeAspect="1"/>
          </p:cNvPicPr>
          <p:nvPr>
            <p:ph type="pic" sz="quarter" idx="38"/>
          </p:nvPr>
        </p:nvPicPr>
        <p:blipFill>
          <a:blip r:embed="rId6"/>
          <a:srcRect l="2528" r="2528"/>
          <a:stretch>
            <a:fillRect/>
          </a:stretch>
        </p:blipFill>
        <p:spPr>
          <a:xfrm>
            <a:off x="4786796" y="4246185"/>
            <a:ext cx="402530" cy="421399"/>
          </a:xfrm>
        </p:spPr>
      </p:pic>
      <p:pic>
        <p:nvPicPr>
          <p:cNvPr id="34" name="Picture 33">
            <a:extLst>
              <a:ext uri="{FF2B5EF4-FFF2-40B4-BE49-F238E27FC236}">
                <a16:creationId xmlns:a16="http://schemas.microsoft.com/office/drawing/2014/main" id="{B5EBC2A0-64F5-CB80-BE2B-067F9D59D133}"/>
              </a:ext>
            </a:extLst>
          </p:cNvPr>
          <p:cNvPicPr>
            <a:picLocks noChangeAspect="1"/>
          </p:cNvPicPr>
          <p:nvPr/>
        </p:nvPicPr>
        <p:blipFill>
          <a:blip r:embed="rId7"/>
          <a:stretch>
            <a:fillRect/>
          </a:stretch>
        </p:blipFill>
        <p:spPr>
          <a:xfrm>
            <a:off x="4768436" y="5265730"/>
            <a:ext cx="509975" cy="419467"/>
          </a:xfrm>
          <a:prstGeom prst="rect">
            <a:avLst/>
          </a:prstGeom>
        </p:spPr>
      </p:pic>
    </p:spTree>
    <p:extLst>
      <p:ext uri="{BB962C8B-B14F-4D97-AF65-F5344CB8AC3E}">
        <p14:creationId xmlns:p14="http://schemas.microsoft.com/office/powerpoint/2010/main" val="2519727083"/>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156100-9533-4411-B0C0-FA18F914F7B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898</TotalTime>
  <Words>744</Words>
  <Application>Microsoft Office PowerPoint</Application>
  <PresentationFormat>Widescreen</PresentationFormat>
  <Paragraphs>85</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等线</vt:lpstr>
      <vt:lpstr>微软雅黑</vt:lpstr>
      <vt:lpstr>Abadi</vt:lpstr>
      <vt:lpstr>Arial</vt:lpstr>
      <vt:lpstr>Calibri</vt:lpstr>
      <vt:lpstr>Carlito</vt:lpstr>
      <vt:lpstr>Posterama</vt:lpstr>
      <vt:lpstr>Posterama Text Black</vt:lpstr>
      <vt:lpstr>Posterama Text SemiBold</vt:lpstr>
      <vt:lpstr>Office 主题​​</vt:lpstr>
      <vt:lpstr>A Predictive Model of Road Traffic Accidents Using Surrogate Safety Measures</vt:lpstr>
      <vt:lpstr>Agenda</vt:lpstr>
      <vt:lpstr>Introduction</vt:lpstr>
      <vt:lpstr>System Design</vt:lpstr>
      <vt:lpstr>Project Flow</vt:lpstr>
      <vt:lpstr>Results</vt:lpstr>
      <vt:lpstr>Results</vt:lpstr>
      <vt:lpstr>Areas of Growth</vt:lpstr>
      <vt:lpstr>Primary Goals</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Gadgi, Prithviraj (Cognizant)</dc:creator>
  <cp:lastModifiedBy>Prithviraj Gadgi</cp:lastModifiedBy>
  <cp:revision>24</cp:revision>
  <dcterms:created xsi:type="dcterms:W3CDTF">2023-06-09T12:17:05Z</dcterms:created>
  <dcterms:modified xsi:type="dcterms:W3CDTF">2024-05-06T15:04:03Z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