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70"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E44664-AA63-6E6C-FCD5-506CFA9ED2BF}" v="326" dt="2024-06-24T07:22:31.7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0" d="100"/>
          <a:sy n="70" d="100"/>
        </p:scale>
        <p:origin x="34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 Ketha" userId="S::divya.k@ihub-data.iiit.ac.in::a0451a85-a86a-443a-803f-ec50a85e51d9" providerId="AD" clId="Web-{72E44664-AA63-6E6C-FCD5-506CFA9ED2BF}"/>
    <pc:docChg chg="addSld delSld modSld">
      <pc:chgData name="Divya Ketha" userId="S::divya.k@ihub-data.iiit.ac.in::a0451a85-a86a-443a-803f-ec50a85e51d9" providerId="AD" clId="Web-{72E44664-AA63-6E6C-FCD5-506CFA9ED2BF}" dt="2024-06-24T07:22:31.769" v="306" actId="1076"/>
      <pc:docMkLst>
        <pc:docMk/>
      </pc:docMkLst>
      <pc:sldChg chg="del">
        <pc:chgData name="Divya Ketha" userId="S::divya.k@ihub-data.iiit.ac.in::a0451a85-a86a-443a-803f-ec50a85e51d9" providerId="AD" clId="Web-{72E44664-AA63-6E6C-FCD5-506CFA9ED2BF}" dt="2024-06-24T07:11:38.123" v="1"/>
        <pc:sldMkLst>
          <pc:docMk/>
          <pc:sldMk cId="109857222" sldId="256"/>
        </pc:sldMkLst>
      </pc:sldChg>
      <pc:sldChg chg="modSp add">
        <pc:chgData name="Divya Ketha" userId="S::divya.k@ihub-data.iiit.ac.in::a0451a85-a86a-443a-803f-ec50a85e51d9" providerId="AD" clId="Web-{72E44664-AA63-6E6C-FCD5-506CFA9ED2BF}" dt="2024-06-24T07:22:31.769" v="306" actId="1076"/>
        <pc:sldMkLst>
          <pc:docMk/>
          <pc:sldMk cId="474784619" sldId="267"/>
        </pc:sldMkLst>
        <pc:spChg chg="mod">
          <ac:chgData name="Divya Ketha" userId="S::divya.k@ihub-data.iiit.ac.in::a0451a85-a86a-443a-803f-ec50a85e51d9" providerId="AD" clId="Web-{72E44664-AA63-6E6C-FCD5-506CFA9ED2BF}" dt="2024-06-24T07:22:31.769" v="306" actId="1076"/>
          <ac:spMkLst>
            <pc:docMk/>
            <pc:sldMk cId="474784619" sldId="267"/>
            <ac:spMk id="2" creationId="{00000000-0000-0000-0000-000000000000}"/>
          </ac:spMkLst>
        </pc:spChg>
        <pc:graphicFrameChg chg="mod modGraphic">
          <ac:chgData name="Divya Ketha" userId="S::divya.k@ihub-data.iiit.ac.in::a0451a85-a86a-443a-803f-ec50a85e51d9" providerId="AD" clId="Web-{72E44664-AA63-6E6C-FCD5-506CFA9ED2BF}" dt="2024-06-24T07:21:25.142" v="304"/>
          <ac:graphicFrameMkLst>
            <pc:docMk/>
            <pc:sldMk cId="474784619" sldId="267"/>
            <ac:graphicFrameMk id="3" creationId="{00000000-0000-0000-0000-000000000000}"/>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30-Jun-24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30-Jun-24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30-Jun-24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30-Jun-24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30-Jun-24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30-Jun-24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30-Jun-24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30-Jun-24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30-Jun-24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30-Jun-24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30-Jun-24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30-Jun-24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c2-52-66-168-202.ap-south-1.compute.amazonaws.com:5000/"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10515600" cy="443711"/>
          </a:xfrm>
          <a:prstGeom prst="rect">
            <a:avLst/>
          </a:prstGeom>
        </p:spPr>
        <p:txBody>
          <a:bodyPr vert="horz" wrap="square" lIns="0" tIns="12700" rIns="0" bIns="0" rtlCol="0">
            <a:spAutoFit/>
          </a:bodyPr>
          <a:lstStyle/>
          <a:p>
            <a:pPr marL="12700">
              <a:lnSpc>
                <a:spcPct val="100000"/>
              </a:lnSpc>
              <a:spcBef>
                <a:spcPts val="100"/>
              </a:spcBef>
            </a:pPr>
            <a:r>
              <a:rPr sz="2800" b="1" dirty="0">
                <a:latin typeface="Times New Roman" panose="02020603050405020304" pitchFamily="18" charset="0"/>
                <a:cs typeface="Times New Roman" panose="02020603050405020304" pitchFamily="18" charset="0"/>
              </a:rPr>
              <a:t>Project</a:t>
            </a:r>
            <a:r>
              <a:rPr sz="2800" b="1" spc="-15" dirty="0">
                <a:latin typeface="Times New Roman" panose="02020603050405020304" pitchFamily="18" charset="0"/>
                <a:cs typeface="Times New Roman" panose="02020603050405020304" pitchFamily="18" charset="0"/>
              </a:rPr>
              <a:t> </a:t>
            </a:r>
            <a:r>
              <a:rPr lang="en-US" sz="2800" b="1" spc="-15" dirty="0">
                <a:latin typeface="Times New Roman" panose="02020603050405020304" pitchFamily="18" charset="0"/>
                <a:cs typeface="Times New Roman" panose="02020603050405020304" pitchFamily="18" charset="0"/>
              </a:rPr>
              <a:t>Closure </a:t>
            </a:r>
            <a:r>
              <a:rPr lang="en-US" sz="2800" b="1" spc="-10" dirty="0">
                <a:latin typeface="Times New Roman" panose="02020603050405020304" pitchFamily="18" charset="0"/>
                <a:cs typeface="Times New Roman" panose="02020603050405020304" pitchFamily="18" charset="0"/>
              </a:rPr>
              <a:t>Report</a:t>
            </a:r>
            <a:endParaRPr sz="2800" b="1" spc="-10" dirty="0">
              <a:latin typeface="Times New Roman" panose="02020603050405020304" pitchFamily="18" charset="0"/>
              <a:cs typeface="Times New Roman" panose="02020603050405020304" pitchFamily="18" charset="0"/>
            </a:endParaRPr>
          </a:p>
        </p:txBody>
      </p:sp>
      <p:graphicFrame>
        <p:nvGraphicFramePr>
          <p:cNvPr id="3" name="object 3"/>
          <p:cNvGraphicFramePr>
            <a:graphicFrameLocks noGrp="1"/>
          </p:cNvGraphicFramePr>
          <p:nvPr>
            <p:extLst>
              <p:ext uri="{D42A27DB-BD31-4B8C-83A1-F6EECF244321}">
                <p14:modId xmlns:p14="http://schemas.microsoft.com/office/powerpoint/2010/main" val="3252145640"/>
              </p:ext>
            </p:extLst>
          </p:nvPr>
        </p:nvGraphicFramePr>
        <p:xfrm>
          <a:off x="1" y="457200"/>
          <a:ext cx="12191998" cy="6400796"/>
        </p:xfrm>
        <a:graphic>
          <a:graphicData uri="http://schemas.openxmlformats.org/drawingml/2006/table">
            <a:tbl>
              <a:tblPr firstRow="1" bandRow="1">
                <a:tableStyleId>{2D5ABB26-0587-4C30-8999-92F81FD0307C}</a:tableStyleId>
              </a:tblPr>
              <a:tblGrid>
                <a:gridCol w="2166225">
                  <a:extLst>
                    <a:ext uri="{9D8B030D-6E8A-4147-A177-3AD203B41FA5}">
                      <a16:colId xmlns:a16="http://schemas.microsoft.com/office/drawing/2014/main" val="20000"/>
                    </a:ext>
                  </a:extLst>
                </a:gridCol>
                <a:gridCol w="3689588">
                  <a:extLst>
                    <a:ext uri="{9D8B030D-6E8A-4147-A177-3AD203B41FA5}">
                      <a16:colId xmlns:a16="http://schemas.microsoft.com/office/drawing/2014/main" val="20001"/>
                    </a:ext>
                  </a:extLst>
                </a:gridCol>
                <a:gridCol w="296724">
                  <a:extLst>
                    <a:ext uri="{9D8B030D-6E8A-4147-A177-3AD203B41FA5}">
                      <a16:colId xmlns:a16="http://schemas.microsoft.com/office/drawing/2014/main" val="20002"/>
                    </a:ext>
                  </a:extLst>
                </a:gridCol>
                <a:gridCol w="2928361">
                  <a:extLst>
                    <a:ext uri="{9D8B030D-6E8A-4147-A177-3AD203B41FA5}">
                      <a16:colId xmlns:a16="http://schemas.microsoft.com/office/drawing/2014/main" val="20003"/>
                    </a:ext>
                  </a:extLst>
                </a:gridCol>
                <a:gridCol w="3111100">
                  <a:extLst>
                    <a:ext uri="{9D8B030D-6E8A-4147-A177-3AD203B41FA5}">
                      <a16:colId xmlns:a16="http://schemas.microsoft.com/office/drawing/2014/main" val="20004"/>
                    </a:ext>
                  </a:extLst>
                </a:gridCol>
              </a:tblGrid>
              <a:tr h="231217">
                <a:tc rowSpan="2">
                  <a:txBody>
                    <a:bodyPr/>
                    <a:lstStyle/>
                    <a:p>
                      <a:pPr>
                        <a:lnSpc>
                          <a:spcPct val="100000"/>
                        </a:lnSpc>
                        <a:spcBef>
                          <a:spcPts val="30"/>
                        </a:spcBef>
                      </a:pPr>
                      <a:endParaRPr sz="1200" dirty="0">
                        <a:latin typeface="Times New Roman" panose="02020603050405020304" pitchFamily="18" charset="0"/>
                        <a:cs typeface="Times New Roman" panose="02020603050405020304" pitchFamily="18" charset="0"/>
                      </a:endParaRPr>
                    </a:p>
                    <a:p>
                      <a:pPr marL="452755">
                        <a:lnSpc>
                          <a:spcPct val="100000"/>
                        </a:lnSpc>
                      </a:pPr>
                      <a:r>
                        <a:rPr sz="1200" b="1" dirty="0">
                          <a:solidFill>
                            <a:srgbClr val="FFFFFF"/>
                          </a:solidFill>
                          <a:latin typeface="Times New Roman" panose="02020603050405020304" pitchFamily="18" charset="0"/>
                          <a:cs typeface="Times New Roman" panose="02020603050405020304" pitchFamily="18" charset="0"/>
                        </a:rPr>
                        <a:t>Project</a:t>
                      </a:r>
                      <a:r>
                        <a:rPr sz="1200" b="1" spc="-10" dirty="0">
                          <a:solidFill>
                            <a:srgbClr val="FFFFFF"/>
                          </a:solidFill>
                          <a:latin typeface="Times New Roman" panose="02020603050405020304" pitchFamily="18" charset="0"/>
                          <a:cs typeface="Times New Roman" panose="02020603050405020304" pitchFamily="18" charset="0"/>
                        </a:rPr>
                        <a:t> </a:t>
                      </a:r>
                      <a:r>
                        <a:rPr sz="1200" b="1" spc="-20" dirty="0">
                          <a:solidFill>
                            <a:srgbClr val="FFFFFF"/>
                          </a:solidFill>
                          <a:latin typeface="Times New Roman" panose="02020603050405020304" pitchFamily="18" charset="0"/>
                          <a:cs typeface="Times New Roman" panose="02020603050405020304" pitchFamily="18" charset="0"/>
                        </a:rPr>
                        <a:t>Name</a:t>
                      </a:r>
                      <a:endParaRPr sz="1200" dirty="0">
                        <a:latin typeface="Times New Roman" panose="02020603050405020304" pitchFamily="18" charset="0"/>
                        <a:cs typeface="Times New Roman" panose="02020603050405020304" pitchFamily="18" charset="0"/>
                      </a:endParaRPr>
                    </a:p>
                  </a:txBody>
                  <a:tcPr marL="0" marR="0" marT="3810" marB="0">
                    <a:lnL w="12700">
                      <a:solidFill>
                        <a:srgbClr val="203864"/>
                      </a:solidFill>
                      <a:prstDash val="solid"/>
                    </a:lnL>
                    <a:lnR w="12700">
                      <a:solidFill>
                        <a:srgbClr val="203864"/>
                      </a:solidFill>
                      <a:prstDash val="solid"/>
                    </a:lnR>
                    <a:lnT w="12700">
                      <a:solidFill>
                        <a:srgbClr val="203864"/>
                      </a:solidFill>
                      <a:prstDash val="solid"/>
                    </a:lnT>
                    <a:lnB w="12700">
                      <a:solidFill>
                        <a:srgbClr val="203864"/>
                      </a:solidFill>
                      <a:prstDash val="solid"/>
                    </a:lnB>
                    <a:solidFill>
                      <a:srgbClr val="2F5597"/>
                    </a:solidFill>
                  </a:tcPr>
                </a:tc>
                <a:tc gridSpan="4">
                  <a:txBody>
                    <a:bodyPr/>
                    <a:lstStyle/>
                    <a:p>
                      <a:pPr marL="51435" marR="0" lvl="0" indent="0" algn="just" defTabSz="914400" rtl="0" eaLnBrk="1" fontAlgn="auto" latinLnBrk="0" hangingPunct="1">
                        <a:lnSpc>
                          <a:spcPct val="100000"/>
                        </a:lnSpc>
                        <a:spcBef>
                          <a:spcPts val="265"/>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 Predictive Model of Road Traffic Accidents Using </a:t>
                      </a:r>
                      <a:r>
                        <a:rPr lang="en-IN" sz="1200" dirty="0">
                          <a:latin typeface="Times New Roman" panose="02020603050405020304" pitchFamily="18" charset="0"/>
                          <a:cs typeface="Times New Roman" panose="02020603050405020304" pitchFamily="18" charset="0"/>
                        </a:rPr>
                        <a:t>Surrogate Safety Measures</a:t>
                      </a:r>
                      <a:endParaRPr lang="de-DE" sz="1200" dirty="0">
                        <a:latin typeface="Times New Roman" panose="02020603050405020304" pitchFamily="18" charset="0"/>
                        <a:cs typeface="Times New Roman" panose="02020603050405020304" pitchFamily="18" charset="0"/>
                      </a:endParaRPr>
                    </a:p>
                  </a:txBody>
                  <a:tcPr marL="0" marR="0" marT="33655" marB="0">
                    <a:lnL w="12700">
                      <a:solidFill>
                        <a:srgbClr val="203864"/>
                      </a:solidFill>
                      <a:prstDash val="solid"/>
                    </a:lnL>
                    <a:lnR w="12700">
                      <a:solidFill>
                        <a:srgbClr val="203864"/>
                      </a:solidFill>
                      <a:prstDash val="solid"/>
                    </a:lnR>
                    <a:lnT w="12700">
                      <a:solidFill>
                        <a:srgbClr val="203864"/>
                      </a:solidFill>
                      <a:prstDash val="solid"/>
                    </a:lnT>
                    <a:lnB w="12700">
                      <a:solidFill>
                        <a:srgbClr val="203864"/>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31217">
                <a:tc vMerge="1">
                  <a:txBody>
                    <a:bodyPr/>
                    <a:lstStyle/>
                    <a:p>
                      <a:endParaRPr/>
                    </a:p>
                  </a:txBody>
                  <a:tcPr marL="0" marR="0" marT="3810" marB="0">
                    <a:lnL w="12700">
                      <a:solidFill>
                        <a:srgbClr val="203864"/>
                      </a:solidFill>
                      <a:prstDash val="solid"/>
                    </a:lnL>
                    <a:lnR w="12700">
                      <a:solidFill>
                        <a:srgbClr val="203864"/>
                      </a:solidFill>
                      <a:prstDash val="solid"/>
                    </a:lnR>
                    <a:lnT w="12700">
                      <a:solidFill>
                        <a:srgbClr val="203864"/>
                      </a:solidFill>
                      <a:prstDash val="solid"/>
                    </a:lnT>
                    <a:lnB w="12700">
                      <a:solidFill>
                        <a:srgbClr val="203864"/>
                      </a:solidFill>
                      <a:prstDash val="solid"/>
                    </a:lnB>
                    <a:solidFill>
                      <a:srgbClr val="2F5597"/>
                    </a:solidFill>
                  </a:tcPr>
                </a:tc>
                <a:tc>
                  <a:txBody>
                    <a:bodyPr/>
                    <a:lstStyle/>
                    <a:p>
                      <a:pPr marL="51435">
                        <a:lnSpc>
                          <a:spcPct val="100000"/>
                        </a:lnSpc>
                        <a:spcBef>
                          <a:spcPts val="265"/>
                        </a:spcBef>
                      </a:pPr>
                      <a:r>
                        <a:rPr sz="1200" dirty="0">
                          <a:latin typeface="Times New Roman" panose="02020603050405020304" pitchFamily="18" charset="0"/>
                          <a:cs typeface="Times New Roman" panose="02020603050405020304" pitchFamily="18" charset="0"/>
                        </a:rPr>
                        <a:t>Start:</a:t>
                      </a:r>
                      <a:r>
                        <a:rPr sz="1200" spc="-10" dirty="0">
                          <a:latin typeface="Times New Roman" panose="02020603050405020304" pitchFamily="18" charset="0"/>
                          <a:cs typeface="Times New Roman" panose="02020603050405020304" pitchFamily="18" charset="0"/>
                        </a:rPr>
                        <a:t> </a:t>
                      </a:r>
                      <a:r>
                        <a:rPr sz="1200" dirty="0">
                          <a:latin typeface="Times New Roman" panose="02020603050405020304" pitchFamily="18" charset="0"/>
                          <a:cs typeface="Times New Roman" panose="02020603050405020304" pitchFamily="18" charset="0"/>
                        </a:rPr>
                        <a:t>16</a:t>
                      </a:r>
                      <a:r>
                        <a:rPr sz="1200" spc="-5" dirty="0">
                          <a:latin typeface="Times New Roman" panose="02020603050405020304" pitchFamily="18" charset="0"/>
                          <a:cs typeface="Times New Roman" panose="02020603050405020304" pitchFamily="18" charset="0"/>
                        </a:rPr>
                        <a:t> </a:t>
                      </a:r>
                      <a:r>
                        <a:rPr sz="1200" dirty="0">
                          <a:latin typeface="Times New Roman" panose="02020603050405020304" pitchFamily="18" charset="0"/>
                          <a:cs typeface="Times New Roman" panose="02020603050405020304" pitchFamily="18" charset="0"/>
                        </a:rPr>
                        <a:t>June,</a:t>
                      </a:r>
                      <a:r>
                        <a:rPr sz="1200" spc="-5" dirty="0">
                          <a:latin typeface="Times New Roman" panose="02020603050405020304" pitchFamily="18" charset="0"/>
                          <a:cs typeface="Times New Roman" panose="02020603050405020304" pitchFamily="18" charset="0"/>
                        </a:rPr>
                        <a:t> </a:t>
                      </a:r>
                      <a:r>
                        <a:rPr sz="1200" spc="-20" dirty="0">
                          <a:latin typeface="Times New Roman" panose="02020603050405020304" pitchFamily="18" charset="0"/>
                          <a:cs typeface="Times New Roman" panose="02020603050405020304" pitchFamily="18" charset="0"/>
                        </a:rPr>
                        <a:t>2023</a:t>
                      </a:r>
                      <a:endParaRPr sz="1200" dirty="0">
                        <a:latin typeface="Times New Roman" panose="02020603050405020304" pitchFamily="18" charset="0"/>
                        <a:cs typeface="Times New Roman" panose="02020603050405020304" pitchFamily="18" charset="0"/>
                      </a:endParaRPr>
                    </a:p>
                  </a:txBody>
                  <a:tcPr marL="0" marR="0" marT="33655" marB="0">
                    <a:lnL w="12700">
                      <a:solidFill>
                        <a:srgbClr val="203864"/>
                      </a:solidFill>
                      <a:prstDash val="solid"/>
                    </a:lnL>
                    <a:lnR w="12700">
                      <a:solidFill>
                        <a:srgbClr val="203864"/>
                      </a:solidFill>
                      <a:prstDash val="solid"/>
                    </a:lnR>
                    <a:lnT w="12700">
                      <a:solidFill>
                        <a:srgbClr val="203864"/>
                      </a:solidFill>
                      <a:prstDash val="solid"/>
                    </a:lnT>
                    <a:lnB w="12700">
                      <a:solidFill>
                        <a:srgbClr val="203864"/>
                      </a:solidFill>
                      <a:prstDash val="solid"/>
                    </a:lnB>
                  </a:tcPr>
                </a:tc>
                <a:tc gridSpan="2">
                  <a:txBody>
                    <a:bodyPr/>
                    <a:lstStyle/>
                    <a:p>
                      <a:pPr marL="51435">
                        <a:lnSpc>
                          <a:spcPct val="100000"/>
                        </a:lnSpc>
                        <a:spcBef>
                          <a:spcPts val="265"/>
                        </a:spcBef>
                      </a:pPr>
                      <a:r>
                        <a:rPr sz="1200" dirty="0">
                          <a:latin typeface="Times New Roman" panose="02020603050405020304" pitchFamily="18" charset="0"/>
                          <a:cs typeface="Times New Roman" panose="02020603050405020304" pitchFamily="18" charset="0"/>
                        </a:rPr>
                        <a:t>End:</a:t>
                      </a:r>
                      <a:r>
                        <a:rPr sz="1200" spc="-5" dirty="0">
                          <a:latin typeface="Times New Roman" panose="02020603050405020304" pitchFamily="18" charset="0"/>
                          <a:cs typeface="Times New Roman" panose="02020603050405020304" pitchFamily="18" charset="0"/>
                        </a:rPr>
                        <a:t> </a:t>
                      </a:r>
                      <a:r>
                        <a:rPr sz="1200" dirty="0">
                          <a:latin typeface="Times New Roman" panose="02020603050405020304" pitchFamily="18" charset="0"/>
                          <a:cs typeface="Times New Roman" panose="02020603050405020304" pitchFamily="18" charset="0"/>
                        </a:rPr>
                        <a:t>15 June,</a:t>
                      </a:r>
                      <a:r>
                        <a:rPr sz="1200" spc="-5" dirty="0">
                          <a:latin typeface="Times New Roman" panose="02020603050405020304" pitchFamily="18" charset="0"/>
                          <a:cs typeface="Times New Roman" panose="02020603050405020304" pitchFamily="18" charset="0"/>
                        </a:rPr>
                        <a:t> </a:t>
                      </a:r>
                      <a:r>
                        <a:rPr sz="1200" spc="-20" dirty="0">
                          <a:latin typeface="Times New Roman" panose="02020603050405020304" pitchFamily="18" charset="0"/>
                          <a:cs typeface="Times New Roman" panose="02020603050405020304" pitchFamily="18" charset="0"/>
                        </a:rPr>
                        <a:t>2024</a:t>
                      </a:r>
                      <a:endParaRPr sz="1200" dirty="0">
                        <a:latin typeface="Times New Roman" panose="02020603050405020304" pitchFamily="18" charset="0"/>
                        <a:cs typeface="Times New Roman" panose="02020603050405020304" pitchFamily="18" charset="0"/>
                      </a:endParaRPr>
                    </a:p>
                  </a:txBody>
                  <a:tcPr marL="0" marR="0" marT="33655" marB="0">
                    <a:lnL w="12700">
                      <a:solidFill>
                        <a:srgbClr val="203864"/>
                      </a:solidFill>
                      <a:prstDash val="solid"/>
                    </a:lnL>
                    <a:lnR w="12700">
                      <a:solidFill>
                        <a:srgbClr val="203864"/>
                      </a:solidFill>
                      <a:prstDash val="solid"/>
                    </a:lnR>
                    <a:lnT w="12700">
                      <a:solidFill>
                        <a:srgbClr val="203864"/>
                      </a:solidFill>
                      <a:prstDash val="solid"/>
                    </a:lnT>
                    <a:lnB w="12700">
                      <a:solidFill>
                        <a:srgbClr val="203864"/>
                      </a:solidFill>
                      <a:prstDash val="solid"/>
                    </a:lnB>
                  </a:tcPr>
                </a:tc>
                <a:tc hMerge="1">
                  <a:txBody>
                    <a:bodyPr/>
                    <a:lstStyle/>
                    <a:p>
                      <a:endParaRPr/>
                    </a:p>
                  </a:txBody>
                  <a:tcPr marL="0" marR="0" marT="0" marB="0"/>
                </a:tc>
                <a:tc>
                  <a:txBody>
                    <a:bodyPr/>
                    <a:lstStyle/>
                    <a:p>
                      <a:pPr marL="52069">
                        <a:lnSpc>
                          <a:spcPct val="100000"/>
                        </a:lnSpc>
                        <a:spcBef>
                          <a:spcPts val="265"/>
                        </a:spcBef>
                      </a:pPr>
                      <a:r>
                        <a:rPr sz="1200" dirty="0">
                          <a:latin typeface="Times New Roman" panose="02020603050405020304" pitchFamily="18" charset="0"/>
                          <a:cs typeface="Times New Roman" panose="02020603050405020304" pitchFamily="18" charset="0"/>
                        </a:rPr>
                        <a:t>Period:</a:t>
                      </a:r>
                      <a:r>
                        <a:rPr sz="1200" spc="-5" dirty="0">
                          <a:latin typeface="Times New Roman" panose="02020603050405020304" pitchFamily="18" charset="0"/>
                          <a:cs typeface="Times New Roman" panose="02020603050405020304" pitchFamily="18" charset="0"/>
                        </a:rPr>
                        <a:t> </a:t>
                      </a:r>
                      <a:r>
                        <a:rPr sz="1200" dirty="0">
                          <a:latin typeface="Times New Roman" panose="02020603050405020304" pitchFamily="18" charset="0"/>
                          <a:cs typeface="Times New Roman" panose="02020603050405020304" pitchFamily="18" charset="0"/>
                        </a:rPr>
                        <a:t>1</a:t>
                      </a:r>
                      <a:r>
                        <a:rPr sz="1200" spc="-30" dirty="0">
                          <a:latin typeface="Times New Roman" panose="02020603050405020304" pitchFamily="18" charset="0"/>
                          <a:cs typeface="Times New Roman" panose="02020603050405020304" pitchFamily="18" charset="0"/>
                        </a:rPr>
                        <a:t> </a:t>
                      </a:r>
                      <a:r>
                        <a:rPr sz="1200" spc="-20" dirty="0">
                          <a:latin typeface="Times New Roman" panose="02020603050405020304" pitchFamily="18" charset="0"/>
                          <a:cs typeface="Times New Roman" panose="02020603050405020304" pitchFamily="18" charset="0"/>
                        </a:rPr>
                        <a:t>Yrs.</a:t>
                      </a:r>
                      <a:endParaRPr sz="1200">
                        <a:latin typeface="Times New Roman" panose="02020603050405020304" pitchFamily="18" charset="0"/>
                        <a:cs typeface="Times New Roman" panose="02020603050405020304" pitchFamily="18" charset="0"/>
                      </a:endParaRPr>
                    </a:p>
                  </a:txBody>
                  <a:tcPr marL="0" marR="0" marT="33655" marB="0">
                    <a:lnL w="12700">
                      <a:solidFill>
                        <a:srgbClr val="203864"/>
                      </a:solidFill>
                      <a:prstDash val="solid"/>
                    </a:lnL>
                    <a:lnR w="12700">
                      <a:solidFill>
                        <a:srgbClr val="203864"/>
                      </a:solidFill>
                      <a:prstDash val="solid"/>
                    </a:lnR>
                    <a:lnT w="12700">
                      <a:solidFill>
                        <a:srgbClr val="203864"/>
                      </a:solidFill>
                      <a:prstDash val="solid"/>
                    </a:lnT>
                    <a:lnB w="12700">
                      <a:solidFill>
                        <a:srgbClr val="203864"/>
                      </a:solidFill>
                      <a:prstDash val="solid"/>
                    </a:lnB>
                  </a:tcPr>
                </a:tc>
                <a:extLst>
                  <a:ext uri="{0D108BD9-81ED-4DB2-BD59-A6C34878D82A}">
                    <a16:rowId xmlns:a16="http://schemas.microsoft.com/office/drawing/2014/main" val="10001"/>
                  </a:ext>
                </a:extLst>
              </a:tr>
              <a:tr h="2241500">
                <a:tc>
                  <a:txBody>
                    <a:bodyPr/>
                    <a:lstStyle/>
                    <a:p>
                      <a:pPr lvl="0" algn="l">
                        <a:lnSpc>
                          <a:spcPct val="100000"/>
                        </a:lnSpc>
                        <a:spcBef>
                          <a:spcPts val="865"/>
                        </a:spcBef>
                        <a:buNone/>
                      </a:pPr>
                      <a:endParaRPr sz="1200" b="1" spc="-10" dirty="0">
                        <a:solidFill>
                          <a:srgbClr val="FFFFFF"/>
                        </a:solidFill>
                        <a:latin typeface="Times New Roman" panose="02020603050405020304" pitchFamily="18" charset="0"/>
                        <a:cs typeface="Times New Roman" panose="02020603050405020304" pitchFamily="18" charset="0"/>
                      </a:endParaRPr>
                    </a:p>
                  </a:txBody>
                  <a:tcPr marL="0" marR="0" marT="109855" marB="0">
                    <a:lnL w="12700">
                      <a:solidFill>
                        <a:srgbClr val="203864"/>
                      </a:solidFill>
                    </a:lnL>
                    <a:lnR w="12700">
                      <a:solidFill>
                        <a:srgbClr val="203864"/>
                      </a:solidFill>
                    </a:lnR>
                    <a:lnT w="12700">
                      <a:solidFill>
                        <a:srgbClr val="203864"/>
                      </a:solidFill>
                    </a:lnT>
                    <a:lnB w="12700">
                      <a:solidFill>
                        <a:srgbClr val="203864"/>
                      </a:solidFill>
                    </a:lnB>
                    <a:solidFill>
                      <a:srgbClr val="2F5597"/>
                    </a:solidFill>
                  </a:tcPr>
                </a:tc>
                <a:tc gridSpan="4">
                  <a:txBody>
                    <a:bodyPr/>
                    <a:lstStyle/>
                    <a:p>
                      <a:pPr marL="51435" lvl="0" algn="just">
                        <a:lnSpc>
                          <a:spcPct val="100000"/>
                        </a:lnSpc>
                        <a:spcBef>
                          <a:spcPts val="865"/>
                        </a:spcBef>
                        <a:buNone/>
                      </a:pPr>
                      <a:r>
                        <a:rPr lang="en-US" sz="1200" kern="1200" dirty="0">
                          <a:solidFill>
                            <a:schemeClr val="tx1"/>
                          </a:solidFill>
                          <a:latin typeface="Times New Roman" panose="02020603050405020304" pitchFamily="18" charset="0"/>
                          <a:ea typeface="+mn-ea"/>
                          <a:cs typeface="Times New Roman" panose="02020603050405020304" pitchFamily="18" charset="0"/>
                        </a:rPr>
                        <a:t>• </a:t>
                      </a:r>
                      <a:r>
                        <a:rPr lang="en-US" sz="1200" b="1" kern="1200" dirty="0">
                          <a:solidFill>
                            <a:schemeClr val="tx1"/>
                          </a:solidFill>
                          <a:latin typeface="Times New Roman" panose="02020603050405020304" pitchFamily="18" charset="0"/>
                          <a:ea typeface="+mn-ea"/>
                          <a:cs typeface="Times New Roman" panose="02020603050405020304" pitchFamily="18" charset="0"/>
                        </a:rPr>
                        <a:t>Development of a Predictive Model: </a:t>
                      </a:r>
                      <a:r>
                        <a:rPr lang="en-US" sz="1200" kern="1200" dirty="0">
                          <a:solidFill>
                            <a:schemeClr val="tx1"/>
                          </a:solidFill>
                          <a:latin typeface="Times New Roman" panose="02020603050405020304" pitchFamily="18" charset="0"/>
                          <a:ea typeface="+mn-ea"/>
                          <a:cs typeface="Times New Roman" panose="02020603050405020304" pitchFamily="18" charset="0"/>
                        </a:rPr>
                        <a:t>Creating a model that uses Surrogate Safety Measures (SSM) to estimate the likelihood of road traffic accidents.</a:t>
                      </a:r>
                    </a:p>
                    <a:p>
                      <a:pPr marL="51435" lvl="0" algn="just">
                        <a:lnSpc>
                          <a:spcPct val="100000"/>
                        </a:lnSpc>
                        <a:spcBef>
                          <a:spcPts val="865"/>
                        </a:spcBef>
                        <a:buNone/>
                      </a:pPr>
                      <a:r>
                        <a:rPr lang="en-US" sz="1200" kern="1200" dirty="0">
                          <a:solidFill>
                            <a:schemeClr val="tx1"/>
                          </a:solidFill>
                          <a:latin typeface="Times New Roman" panose="02020603050405020304" pitchFamily="18" charset="0"/>
                          <a:ea typeface="+mn-ea"/>
                          <a:cs typeface="Times New Roman" panose="02020603050405020304" pitchFamily="18" charset="0"/>
                        </a:rPr>
                        <a:t>• </a:t>
                      </a:r>
                      <a:r>
                        <a:rPr lang="en-US" sz="1200" b="1" kern="1200" dirty="0">
                          <a:solidFill>
                            <a:schemeClr val="tx1"/>
                          </a:solidFill>
                          <a:latin typeface="Times New Roman" panose="02020603050405020304" pitchFamily="18" charset="0"/>
                          <a:ea typeface="+mn-ea"/>
                          <a:cs typeface="Times New Roman" panose="02020603050405020304" pitchFamily="18" charset="0"/>
                        </a:rPr>
                        <a:t>Machine Learning Integration: </a:t>
                      </a:r>
                      <a:r>
                        <a:rPr lang="en-US" sz="1200" kern="1200" dirty="0">
                          <a:solidFill>
                            <a:schemeClr val="tx1"/>
                          </a:solidFill>
                          <a:latin typeface="Times New Roman" panose="02020603050405020304" pitchFamily="18" charset="0"/>
                          <a:ea typeface="+mn-ea"/>
                          <a:cs typeface="Times New Roman" panose="02020603050405020304" pitchFamily="18" charset="0"/>
                        </a:rPr>
                        <a:t>Utilizing machine learning algorithms to enhance the accuracy and reliability of the predictive model.</a:t>
                      </a:r>
                    </a:p>
                    <a:p>
                      <a:pPr marL="51435" lvl="0" algn="just">
                        <a:lnSpc>
                          <a:spcPct val="100000"/>
                        </a:lnSpc>
                        <a:spcBef>
                          <a:spcPts val="865"/>
                        </a:spcBef>
                        <a:buNone/>
                      </a:pPr>
                      <a:r>
                        <a:rPr lang="en-US" sz="1200" kern="1200" dirty="0">
                          <a:solidFill>
                            <a:schemeClr val="tx1"/>
                          </a:solidFill>
                          <a:latin typeface="Times New Roman" panose="02020603050405020304" pitchFamily="18" charset="0"/>
                          <a:ea typeface="+mn-ea"/>
                          <a:cs typeface="Times New Roman" panose="02020603050405020304" pitchFamily="18" charset="0"/>
                        </a:rPr>
                        <a:t>• </a:t>
                      </a:r>
                      <a:r>
                        <a:rPr lang="en-US" sz="1200" b="1" kern="1200" dirty="0">
                          <a:solidFill>
                            <a:schemeClr val="tx1"/>
                          </a:solidFill>
                          <a:latin typeface="Times New Roman" panose="02020603050405020304" pitchFamily="18" charset="0"/>
                          <a:ea typeface="+mn-ea"/>
                          <a:cs typeface="Times New Roman" panose="02020603050405020304" pitchFamily="18" charset="0"/>
                        </a:rPr>
                        <a:t>Real-Time Risk Estimation: </a:t>
                      </a:r>
                      <a:r>
                        <a:rPr lang="en-US" sz="1200" kern="1200" dirty="0">
                          <a:solidFill>
                            <a:schemeClr val="tx1"/>
                          </a:solidFill>
                          <a:latin typeface="Times New Roman" panose="02020603050405020304" pitchFamily="18" charset="0"/>
                          <a:ea typeface="+mn-ea"/>
                          <a:cs typeface="Times New Roman" panose="02020603050405020304" pitchFamily="18" charset="0"/>
                        </a:rPr>
                        <a:t>Implementing the model in a web application to provide real-time accident risk predictions to drivers, traffic authorities, and stakeholders.</a:t>
                      </a:r>
                    </a:p>
                    <a:p>
                      <a:pPr marL="51435" lvl="0" algn="just">
                        <a:lnSpc>
                          <a:spcPct val="100000"/>
                        </a:lnSpc>
                        <a:spcBef>
                          <a:spcPts val="865"/>
                        </a:spcBef>
                        <a:buNone/>
                      </a:pPr>
                      <a:r>
                        <a:rPr lang="en-US" sz="1200" kern="1200" dirty="0">
                          <a:solidFill>
                            <a:schemeClr val="tx1"/>
                          </a:solidFill>
                          <a:latin typeface="Times New Roman" panose="02020603050405020304" pitchFamily="18" charset="0"/>
                          <a:ea typeface="+mn-ea"/>
                          <a:cs typeface="Times New Roman" panose="02020603050405020304" pitchFamily="18" charset="0"/>
                        </a:rPr>
                        <a:t>• </a:t>
                      </a:r>
                      <a:r>
                        <a:rPr lang="en-US" sz="1200" b="1" kern="1200" dirty="0">
                          <a:solidFill>
                            <a:schemeClr val="tx1"/>
                          </a:solidFill>
                          <a:latin typeface="Times New Roman" panose="02020603050405020304" pitchFamily="18" charset="0"/>
                          <a:ea typeface="+mn-ea"/>
                          <a:cs typeface="Times New Roman" panose="02020603050405020304" pitchFamily="18" charset="0"/>
                        </a:rPr>
                        <a:t>Accident Prevention: </a:t>
                      </a:r>
                      <a:r>
                        <a:rPr lang="en-US" sz="1200" kern="1200" dirty="0">
                          <a:solidFill>
                            <a:schemeClr val="tx1"/>
                          </a:solidFill>
                          <a:latin typeface="Times New Roman" panose="02020603050405020304" pitchFamily="18" charset="0"/>
                          <a:ea typeface="+mn-ea"/>
                          <a:cs typeface="Times New Roman" panose="02020603050405020304" pitchFamily="18" charset="0"/>
                        </a:rPr>
                        <a:t>Identifying accident-prone areas and conditions to enable preventive measures and improve road safety.</a:t>
                      </a:r>
                    </a:p>
                    <a:p>
                      <a:pPr marL="51435" lvl="0" algn="just">
                        <a:lnSpc>
                          <a:spcPct val="100000"/>
                        </a:lnSpc>
                        <a:spcBef>
                          <a:spcPts val="865"/>
                        </a:spcBef>
                        <a:buNone/>
                      </a:pPr>
                      <a:r>
                        <a:rPr lang="en-US" sz="1200" kern="1200" dirty="0">
                          <a:solidFill>
                            <a:schemeClr val="tx1"/>
                          </a:solidFill>
                          <a:latin typeface="Times New Roman" panose="02020603050405020304" pitchFamily="18" charset="0"/>
                          <a:ea typeface="+mn-ea"/>
                          <a:cs typeface="Times New Roman" panose="02020603050405020304" pitchFamily="18" charset="0"/>
                        </a:rPr>
                        <a:t>• </a:t>
                      </a:r>
                      <a:r>
                        <a:rPr lang="en-US" sz="1200" b="1" kern="1200" dirty="0">
                          <a:solidFill>
                            <a:schemeClr val="tx1"/>
                          </a:solidFill>
                          <a:latin typeface="Times New Roman" panose="02020603050405020304" pitchFamily="18" charset="0"/>
                          <a:ea typeface="+mn-ea"/>
                          <a:cs typeface="Times New Roman" panose="02020603050405020304" pitchFamily="18" charset="0"/>
                        </a:rPr>
                        <a:t>Data-Driven Decision Making: </a:t>
                      </a:r>
                      <a:r>
                        <a:rPr lang="en-US" sz="1200" kern="1200" dirty="0">
                          <a:solidFill>
                            <a:schemeClr val="tx1"/>
                          </a:solidFill>
                          <a:latin typeface="Times New Roman" panose="02020603050405020304" pitchFamily="18" charset="0"/>
                          <a:ea typeface="+mn-ea"/>
                          <a:cs typeface="Times New Roman" panose="02020603050405020304" pitchFamily="18" charset="0"/>
                        </a:rPr>
                        <a:t>Facilitating evidence-based decisions in traffic management and resource allocation to optimize safety measures.</a:t>
                      </a:r>
                    </a:p>
                    <a:p>
                      <a:pPr marL="51435" lvl="0" algn="just">
                        <a:lnSpc>
                          <a:spcPct val="100000"/>
                        </a:lnSpc>
                        <a:spcBef>
                          <a:spcPts val="865"/>
                        </a:spcBef>
                        <a:buNone/>
                      </a:pPr>
                      <a:r>
                        <a:rPr lang="en-US" sz="1200" kern="1200" dirty="0">
                          <a:solidFill>
                            <a:schemeClr val="tx1"/>
                          </a:solidFill>
                          <a:latin typeface="Times New Roman" panose="02020603050405020304" pitchFamily="18" charset="0"/>
                          <a:ea typeface="+mn-ea"/>
                          <a:cs typeface="Times New Roman" panose="02020603050405020304" pitchFamily="18" charset="0"/>
                        </a:rPr>
                        <a:t>• </a:t>
                      </a:r>
                      <a:r>
                        <a:rPr lang="en-US" sz="1200" b="1" kern="1200" dirty="0">
                          <a:solidFill>
                            <a:schemeClr val="tx1"/>
                          </a:solidFill>
                          <a:latin typeface="Times New Roman" panose="02020603050405020304" pitchFamily="18" charset="0"/>
                          <a:ea typeface="+mn-ea"/>
                          <a:cs typeface="Times New Roman" panose="02020603050405020304" pitchFamily="18" charset="0"/>
                        </a:rPr>
                        <a:t>Stakeholder Engagement: </a:t>
                      </a:r>
                      <a:r>
                        <a:rPr lang="en-US" sz="1200" kern="1200" dirty="0">
                          <a:solidFill>
                            <a:schemeClr val="tx1"/>
                          </a:solidFill>
                          <a:latin typeface="Times New Roman" panose="02020603050405020304" pitchFamily="18" charset="0"/>
                          <a:ea typeface="+mn-ea"/>
                          <a:cs typeface="Times New Roman" panose="02020603050405020304" pitchFamily="18" charset="0"/>
                        </a:rPr>
                        <a:t>Ensuring that insights from the model are accessible to relevant parties, such as traffic police and management systems, for timely interventions.</a:t>
                      </a:r>
                    </a:p>
                  </a:txBody>
                  <a:tcPr marL="0" marR="0" marT="109855" marB="0">
                    <a:lnL w="12700">
                      <a:solidFill>
                        <a:srgbClr val="203864"/>
                      </a:solidFill>
                    </a:lnL>
                    <a:lnR w="12700">
                      <a:solidFill>
                        <a:srgbClr val="203864"/>
                      </a:solidFill>
                    </a:lnR>
                    <a:lnT w="12700">
                      <a:solidFill>
                        <a:srgbClr val="203864"/>
                      </a:solidFill>
                    </a:lnT>
                    <a:lnB w="12700">
                      <a:solidFill>
                        <a:srgbClr val="203864"/>
                      </a:solidFill>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84389137"/>
                  </a:ext>
                </a:extLst>
              </a:tr>
              <a:tr h="400560">
                <a:tc>
                  <a:txBody>
                    <a:bodyPr/>
                    <a:lstStyle/>
                    <a:p>
                      <a:pPr algn="ctr">
                        <a:lnSpc>
                          <a:spcPct val="100000"/>
                        </a:lnSpc>
                        <a:spcBef>
                          <a:spcPts val="865"/>
                        </a:spcBef>
                      </a:pPr>
                      <a:r>
                        <a:rPr sz="1200" b="1" dirty="0">
                          <a:solidFill>
                            <a:srgbClr val="FFFFFF"/>
                          </a:solidFill>
                          <a:latin typeface="Times New Roman" panose="02020603050405020304" pitchFamily="18" charset="0"/>
                          <a:cs typeface="Times New Roman" panose="02020603050405020304" pitchFamily="18" charset="0"/>
                        </a:rPr>
                        <a:t>Project</a:t>
                      </a:r>
                      <a:r>
                        <a:rPr sz="1200" b="1" spc="-10" dirty="0">
                          <a:solidFill>
                            <a:srgbClr val="FFFFFF"/>
                          </a:solidFill>
                          <a:latin typeface="Times New Roman" panose="02020603050405020304" pitchFamily="18" charset="0"/>
                          <a:cs typeface="Times New Roman" panose="02020603050405020304" pitchFamily="18" charset="0"/>
                        </a:rPr>
                        <a:t> PIs/Students</a:t>
                      </a:r>
                      <a:endParaRPr sz="1200">
                        <a:latin typeface="Times New Roman" panose="02020603050405020304" pitchFamily="18" charset="0"/>
                        <a:cs typeface="Times New Roman" panose="02020603050405020304" pitchFamily="18" charset="0"/>
                      </a:endParaRPr>
                    </a:p>
                  </a:txBody>
                  <a:tcPr marL="0" marR="0" marT="109855" marB="0">
                    <a:lnL w="12700">
                      <a:solidFill>
                        <a:srgbClr val="203864"/>
                      </a:solidFill>
                      <a:prstDash val="solid"/>
                    </a:lnL>
                    <a:lnR w="12700">
                      <a:solidFill>
                        <a:srgbClr val="203864"/>
                      </a:solidFill>
                      <a:prstDash val="solid"/>
                    </a:lnR>
                    <a:lnT w="12700">
                      <a:solidFill>
                        <a:srgbClr val="203864"/>
                      </a:solidFill>
                      <a:prstDash val="solid"/>
                    </a:lnT>
                    <a:lnB w="12700">
                      <a:solidFill>
                        <a:srgbClr val="203864"/>
                      </a:solidFill>
                      <a:prstDash val="solid"/>
                    </a:lnB>
                    <a:solidFill>
                      <a:srgbClr val="2F5597"/>
                    </a:solidFill>
                  </a:tcPr>
                </a:tc>
                <a:tc gridSpan="4">
                  <a:txBody>
                    <a:bodyPr/>
                    <a:lstStyle/>
                    <a:p>
                      <a:pPr marL="51435" marR="0" lvl="0" indent="0" algn="just" defTabSz="914400" rtl="0" eaLnBrk="1" fontAlgn="auto" latinLnBrk="0" hangingPunct="1">
                        <a:lnSpc>
                          <a:spcPct val="100000"/>
                        </a:lnSpc>
                        <a:spcBef>
                          <a:spcPts val="865"/>
                        </a:spcBef>
                        <a:spcAft>
                          <a:spcPts val="0"/>
                        </a:spcAft>
                        <a:buClrTx/>
                        <a:buSzTx/>
                        <a:buFontTx/>
                        <a:buNone/>
                        <a:tabLst/>
                        <a:defRPr/>
                      </a:pPr>
                      <a:r>
                        <a:rPr lang="de-DE" sz="1200" dirty="0">
                          <a:latin typeface="Times New Roman" panose="02020603050405020304" pitchFamily="18" charset="0"/>
                          <a:cs typeface="Times New Roman" panose="02020603050405020304" pitchFamily="18" charset="0"/>
                        </a:rPr>
                        <a:t>Prithviraj, Dr. Ranju Mohan</a:t>
                      </a:r>
                    </a:p>
                  </a:txBody>
                  <a:tcPr marL="0" marR="0" marT="109855" marB="0">
                    <a:lnL w="12700">
                      <a:solidFill>
                        <a:srgbClr val="203864"/>
                      </a:solidFill>
                      <a:prstDash val="solid"/>
                    </a:lnL>
                    <a:lnR w="12700">
                      <a:solidFill>
                        <a:srgbClr val="203864"/>
                      </a:solidFill>
                      <a:prstDash val="solid"/>
                    </a:lnR>
                    <a:lnT w="12700">
                      <a:solidFill>
                        <a:srgbClr val="203864"/>
                      </a:solidFill>
                      <a:prstDash val="solid"/>
                    </a:lnT>
                    <a:lnB w="12700">
                      <a:solidFill>
                        <a:srgbClr val="203864"/>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2"/>
                  </a:ext>
                </a:extLst>
              </a:tr>
              <a:tr h="231217">
                <a:tc rowSpan="4">
                  <a:txBody>
                    <a:bodyPr/>
                    <a:lstStyle/>
                    <a:p>
                      <a:pPr>
                        <a:lnSpc>
                          <a:spcPct val="100000"/>
                        </a:lnSpc>
                      </a:pPr>
                      <a:endParaRPr sz="1200" dirty="0">
                        <a:latin typeface="Times New Roman" panose="02020603050405020304" pitchFamily="18" charset="0"/>
                        <a:cs typeface="Times New Roman" panose="02020603050405020304" pitchFamily="18" charset="0"/>
                      </a:endParaRPr>
                    </a:p>
                    <a:p>
                      <a:pPr marL="423545">
                        <a:lnSpc>
                          <a:spcPct val="100000"/>
                        </a:lnSpc>
                        <a:spcBef>
                          <a:spcPts val="940"/>
                        </a:spcBef>
                      </a:pPr>
                      <a:r>
                        <a:rPr sz="1200" b="1" dirty="0">
                          <a:solidFill>
                            <a:srgbClr val="FFFFFF"/>
                          </a:solidFill>
                          <a:latin typeface="Times New Roman" panose="02020603050405020304" pitchFamily="18" charset="0"/>
                          <a:cs typeface="Times New Roman" panose="02020603050405020304" pitchFamily="18" charset="0"/>
                        </a:rPr>
                        <a:t>Overall</a:t>
                      </a:r>
                      <a:r>
                        <a:rPr sz="1200" b="1" spc="-5" dirty="0">
                          <a:solidFill>
                            <a:srgbClr val="FFFFFF"/>
                          </a:solidFill>
                          <a:latin typeface="Times New Roman" panose="02020603050405020304" pitchFamily="18" charset="0"/>
                          <a:cs typeface="Times New Roman" panose="02020603050405020304" pitchFamily="18" charset="0"/>
                        </a:rPr>
                        <a:t> </a:t>
                      </a:r>
                      <a:r>
                        <a:rPr sz="1200" b="1" spc="-10" dirty="0">
                          <a:solidFill>
                            <a:srgbClr val="FFFFFF"/>
                          </a:solidFill>
                          <a:latin typeface="Times New Roman" panose="02020603050405020304" pitchFamily="18" charset="0"/>
                          <a:cs typeface="Times New Roman" panose="02020603050405020304" pitchFamily="18" charset="0"/>
                        </a:rPr>
                        <a:t>Status</a:t>
                      </a:r>
                      <a:endParaRPr sz="1200">
                        <a:latin typeface="Times New Roman" panose="02020603050405020304" pitchFamily="18" charset="0"/>
                        <a:cs typeface="Times New Roman" panose="02020603050405020304" pitchFamily="18" charset="0"/>
                      </a:endParaRPr>
                    </a:p>
                  </a:txBody>
                  <a:tcPr marL="0" marR="0" marT="0" marB="0">
                    <a:lnL w="12700">
                      <a:solidFill>
                        <a:srgbClr val="203864"/>
                      </a:solidFill>
                      <a:prstDash val="solid"/>
                    </a:lnL>
                    <a:lnR w="12700">
                      <a:solidFill>
                        <a:srgbClr val="203864"/>
                      </a:solidFill>
                      <a:prstDash val="solid"/>
                    </a:lnR>
                    <a:lnT w="12700">
                      <a:solidFill>
                        <a:srgbClr val="203864"/>
                      </a:solidFill>
                      <a:prstDash val="solid"/>
                    </a:lnT>
                    <a:lnB w="12700">
                      <a:solidFill>
                        <a:srgbClr val="203864"/>
                      </a:solidFill>
                      <a:prstDash val="solid"/>
                    </a:lnB>
                    <a:solidFill>
                      <a:srgbClr val="2F5597"/>
                    </a:solidFill>
                  </a:tcPr>
                </a:tc>
                <a:tc gridSpan="2">
                  <a:txBody>
                    <a:bodyPr/>
                    <a:lstStyle/>
                    <a:p>
                      <a:pPr algn="ctr">
                        <a:lnSpc>
                          <a:spcPct val="100000"/>
                        </a:lnSpc>
                        <a:spcBef>
                          <a:spcPts val="265"/>
                        </a:spcBef>
                      </a:pPr>
                      <a:r>
                        <a:rPr sz="1200" spc="-20" dirty="0">
                          <a:solidFill>
                            <a:srgbClr val="FFFFFF"/>
                          </a:solidFill>
                          <a:latin typeface="Times New Roman" panose="02020603050405020304" pitchFamily="18" charset="0"/>
                          <a:cs typeface="Times New Roman" panose="02020603050405020304" pitchFamily="18" charset="0"/>
                        </a:rPr>
                        <a:t>Time</a:t>
                      </a:r>
                      <a:endParaRPr sz="1200" dirty="0">
                        <a:latin typeface="Times New Roman" panose="02020603050405020304" pitchFamily="18" charset="0"/>
                        <a:cs typeface="Times New Roman" panose="02020603050405020304" pitchFamily="18" charset="0"/>
                      </a:endParaRPr>
                    </a:p>
                  </a:txBody>
                  <a:tcPr marL="0" marR="0" marT="33655" marB="0">
                    <a:lnL w="12700">
                      <a:solidFill>
                        <a:srgbClr val="203864"/>
                      </a:solidFill>
                      <a:prstDash val="solid"/>
                    </a:lnL>
                    <a:lnR w="12700">
                      <a:solidFill>
                        <a:srgbClr val="203864"/>
                      </a:solidFill>
                      <a:prstDash val="solid"/>
                    </a:lnR>
                    <a:lnT w="12700">
                      <a:solidFill>
                        <a:srgbClr val="203864"/>
                      </a:solidFill>
                      <a:prstDash val="solid"/>
                    </a:lnT>
                    <a:lnB w="12700">
                      <a:solidFill>
                        <a:srgbClr val="203864"/>
                      </a:solidFill>
                      <a:prstDash val="solid"/>
                    </a:lnB>
                    <a:solidFill>
                      <a:srgbClr val="FF0000"/>
                    </a:solidFill>
                  </a:tcPr>
                </a:tc>
                <a:tc hMerge="1">
                  <a:txBody>
                    <a:bodyPr/>
                    <a:lstStyle/>
                    <a:p>
                      <a:endParaRPr/>
                    </a:p>
                  </a:txBody>
                  <a:tcPr marL="0" marR="0" marT="0" marB="0"/>
                </a:tc>
                <a:tc rowSpan="2">
                  <a:txBody>
                    <a:bodyPr/>
                    <a:lstStyle/>
                    <a:p>
                      <a:pPr marL="654685">
                        <a:lnSpc>
                          <a:spcPct val="100000"/>
                        </a:lnSpc>
                        <a:spcBef>
                          <a:spcPts val="915"/>
                        </a:spcBef>
                      </a:pPr>
                      <a:r>
                        <a:rPr sz="1200" dirty="0">
                          <a:latin typeface="Times New Roman" panose="02020603050405020304" pitchFamily="18" charset="0"/>
                          <a:cs typeface="Times New Roman" panose="02020603050405020304" pitchFamily="18" charset="0"/>
                        </a:rPr>
                        <a:t>Cost</a:t>
                      </a:r>
                      <a:r>
                        <a:rPr sz="1200" spc="-5" dirty="0">
                          <a:latin typeface="Times New Roman" panose="02020603050405020304" pitchFamily="18" charset="0"/>
                          <a:cs typeface="Times New Roman" panose="02020603050405020304" pitchFamily="18" charset="0"/>
                        </a:rPr>
                        <a:t> </a:t>
                      </a:r>
                      <a:r>
                        <a:rPr sz="1200" spc="-10" dirty="0">
                          <a:latin typeface="Times New Roman" panose="02020603050405020304" pitchFamily="18" charset="0"/>
                          <a:cs typeface="Times New Roman" panose="02020603050405020304" pitchFamily="18" charset="0"/>
                        </a:rPr>
                        <a:t>(plan)</a:t>
                      </a:r>
                      <a:endParaRPr sz="1200" dirty="0">
                        <a:latin typeface="Times New Roman" panose="02020603050405020304" pitchFamily="18" charset="0"/>
                        <a:cs typeface="Times New Roman" panose="02020603050405020304" pitchFamily="18" charset="0"/>
                      </a:endParaRPr>
                    </a:p>
                  </a:txBody>
                  <a:tcPr marL="0" marR="0" marT="116205" marB="0">
                    <a:lnL w="12700">
                      <a:solidFill>
                        <a:srgbClr val="203864"/>
                      </a:solidFill>
                      <a:prstDash val="solid"/>
                    </a:lnL>
                    <a:lnR w="12700">
                      <a:solidFill>
                        <a:srgbClr val="203864"/>
                      </a:solidFill>
                      <a:prstDash val="solid"/>
                    </a:lnR>
                    <a:lnT w="12700">
                      <a:solidFill>
                        <a:srgbClr val="203864"/>
                      </a:solidFill>
                      <a:prstDash val="solid"/>
                    </a:lnT>
                    <a:lnB w="12700">
                      <a:solidFill>
                        <a:srgbClr val="203864"/>
                      </a:solidFill>
                      <a:prstDash val="solid"/>
                    </a:lnB>
                    <a:solidFill>
                      <a:srgbClr val="E7E6E6"/>
                    </a:solidFill>
                  </a:tcPr>
                </a:tc>
                <a:tc rowSpan="2">
                  <a:txBody>
                    <a:bodyPr/>
                    <a:lstStyle/>
                    <a:p>
                      <a:pPr marL="446405">
                        <a:lnSpc>
                          <a:spcPct val="100000"/>
                        </a:lnSpc>
                        <a:spcBef>
                          <a:spcPts val="60"/>
                        </a:spcBef>
                      </a:pPr>
                      <a:r>
                        <a:rPr lang="en-US" sz="1200" spc="-10" dirty="0">
                          <a:latin typeface="Times New Roman" panose="02020603050405020304" pitchFamily="18" charset="0"/>
                          <a:cs typeface="Times New Roman" panose="02020603050405020304" pitchFamily="18" charset="0"/>
                        </a:rPr>
                        <a:t>10,000 INR</a:t>
                      </a:r>
                      <a:endParaRPr sz="1200" spc="-10" dirty="0">
                        <a:latin typeface="Times New Roman" panose="02020603050405020304" pitchFamily="18" charset="0"/>
                        <a:cs typeface="Times New Roman" panose="02020603050405020304" pitchFamily="18" charset="0"/>
                      </a:endParaRPr>
                    </a:p>
                  </a:txBody>
                  <a:tcPr marL="0" marR="0" marT="7620" marB="0">
                    <a:lnL w="12700">
                      <a:solidFill>
                        <a:srgbClr val="203864"/>
                      </a:solidFill>
                      <a:prstDash val="solid"/>
                    </a:lnL>
                    <a:lnR w="12700">
                      <a:solidFill>
                        <a:srgbClr val="203864"/>
                      </a:solidFill>
                      <a:prstDash val="solid"/>
                    </a:lnR>
                    <a:lnT w="12700">
                      <a:solidFill>
                        <a:srgbClr val="203864"/>
                      </a:solidFill>
                      <a:prstDash val="solid"/>
                    </a:lnT>
                    <a:lnB w="12700">
                      <a:solidFill>
                        <a:srgbClr val="203864"/>
                      </a:solidFill>
                      <a:prstDash val="solid"/>
                    </a:lnB>
                  </a:tcPr>
                </a:tc>
                <a:extLst>
                  <a:ext uri="{0D108BD9-81ED-4DB2-BD59-A6C34878D82A}">
                    <a16:rowId xmlns:a16="http://schemas.microsoft.com/office/drawing/2014/main" val="10003"/>
                  </a:ext>
                </a:extLst>
              </a:tr>
              <a:tr h="88147">
                <a:tc vMerge="1">
                  <a:txBody>
                    <a:bodyPr/>
                    <a:lstStyle/>
                    <a:p>
                      <a:endParaRPr/>
                    </a:p>
                  </a:txBody>
                  <a:tcPr marL="0" marR="0" marT="0" marB="0">
                    <a:lnL w="12700">
                      <a:solidFill>
                        <a:srgbClr val="203864"/>
                      </a:solidFill>
                      <a:prstDash val="solid"/>
                    </a:lnL>
                    <a:lnR w="12700">
                      <a:solidFill>
                        <a:srgbClr val="203864"/>
                      </a:solidFill>
                      <a:prstDash val="solid"/>
                    </a:lnR>
                    <a:lnT w="12700">
                      <a:solidFill>
                        <a:srgbClr val="203864"/>
                      </a:solidFill>
                      <a:prstDash val="solid"/>
                    </a:lnT>
                    <a:lnB w="12700">
                      <a:solidFill>
                        <a:srgbClr val="203864"/>
                      </a:solidFill>
                      <a:prstDash val="solid"/>
                    </a:lnB>
                    <a:solidFill>
                      <a:srgbClr val="2F5597"/>
                    </a:solidFill>
                  </a:tcPr>
                </a:tc>
                <a:tc rowSpan="2" gridSpan="2">
                  <a:txBody>
                    <a:bodyPr/>
                    <a:lstStyle/>
                    <a:p>
                      <a:pPr algn="ctr">
                        <a:lnSpc>
                          <a:spcPct val="100000"/>
                        </a:lnSpc>
                        <a:spcBef>
                          <a:spcPts val="265"/>
                        </a:spcBef>
                      </a:pPr>
                      <a:r>
                        <a:rPr sz="1200" spc="-10" dirty="0">
                          <a:latin typeface="Times New Roman" panose="02020603050405020304" pitchFamily="18" charset="0"/>
                          <a:cs typeface="Times New Roman" panose="02020603050405020304" pitchFamily="18" charset="0"/>
                        </a:rPr>
                        <a:t>Quality</a:t>
                      </a:r>
                      <a:endParaRPr sz="1200" dirty="0">
                        <a:latin typeface="Times New Roman" panose="02020603050405020304" pitchFamily="18" charset="0"/>
                        <a:cs typeface="Times New Roman" panose="02020603050405020304" pitchFamily="18" charset="0"/>
                      </a:endParaRPr>
                    </a:p>
                  </a:txBody>
                  <a:tcPr marL="0" marR="0" marT="33655" marB="0">
                    <a:lnL w="12700">
                      <a:solidFill>
                        <a:srgbClr val="203864"/>
                      </a:solidFill>
                      <a:prstDash val="solid"/>
                    </a:lnL>
                    <a:lnR w="12700">
                      <a:solidFill>
                        <a:srgbClr val="203864"/>
                      </a:solidFill>
                      <a:prstDash val="solid"/>
                    </a:lnR>
                    <a:lnT w="12700">
                      <a:solidFill>
                        <a:srgbClr val="203864"/>
                      </a:solidFill>
                      <a:prstDash val="solid"/>
                    </a:lnT>
                    <a:lnB w="12700">
                      <a:solidFill>
                        <a:srgbClr val="203864"/>
                      </a:solidFill>
                      <a:prstDash val="solid"/>
                    </a:lnB>
                    <a:solidFill>
                      <a:srgbClr val="FFC000"/>
                    </a:solidFill>
                  </a:tcPr>
                </a:tc>
                <a:tc rowSpan="2" hMerge="1">
                  <a:txBody>
                    <a:bodyPr/>
                    <a:lstStyle/>
                    <a:p>
                      <a:endParaRPr/>
                    </a:p>
                  </a:txBody>
                  <a:tcPr marL="0" marR="0" marT="0" marB="0"/>
                </a:tc>
                <a:tc vMerge="1">
                  <a:txBody>
                    <a:bodyPr/>
                    <a:lstStyle/>
                    <a:p>
                      <a:endParaRPr/>
                    </a:p>
                  </a:txBody>
                  <a:tcPr marL="0" marR="0" marT="116205" marB="0">
                    <a:lnL w="12700">
                      <a:solidFill>
                        <a:srgbClr val="203864"/>
                      </a:solidFill>
                      <a:prstDash val="solid"/>
                    </a:lnL>
                    <a:lnR w="12700">
                      <a:solidFill>
                        <a:srgbClr val="203864"/>
                      </a:solidFill>
                      <a:prstDash val="solid"/>
                    </a:lnR>
                    <a:lnT w="12700">
                      <a:solidFill>
                        <a:srgbClr val="203864"/>
                      </a:solidFill>
                      <a:prstDash val="solid"/>
                    </a:lnT>
                    <a:lnB w="12700">
                      <a:solidFill>
                        <a:srgbClr val="203864"/>
                      </a:solidFill>
                      <a:prstDash val="solid"/>
                    </a:lnB>
                    <a:solidFill>
                      <a:srgbClr val="E7E6E6"/>
                    </a:solidFill>
                  </a:tcPr>
                </a:tc>
                <a:tc vMerge="1">
                  <a:txBody>
                    <a:bodyPr/>
                    <a:lstStyle/>
                    <a:p>
                      <a:endParaRPr/>
                    </a:p>
                  </a:txBody>
                  <a:tcPr marL="0" marR="0" marT="7620" marB="0">
                    <a:lnL w="12700">
                      <a:solidFill>
                        <a:srgbClr val="203864"/>
                      </a:solidFill>
                      <a:prstDash val="solid"/>
                    </a:lnL>
                    <a:lnR w="12700">
                      <a:solidFill>
                        <a:srgbClr val="203864"/>
                      </a:solidFill>
                      <a:prstDash val="solid"/>
                    </a:lnR>
                    <a:lnT w="12700">
                      <a:solidFill>
                        <a:srgbClr val="203864"/>
                      </a:solidFill>
                      <a:prstDash val="solid"/>
                    </a:lnT>
                    <a:lnB w="12700">
                      <a:solidFill>
                        <a:srgbClr val="203864"/>
                      </a:solidFill>
                      <a:prstDash val="solid"/>
                    </a:lnB>
                  </a:tcPr>
                </a:tc>
                <a:extLst>
                  <a:ext uri="{0D108BD9-81ED-4DB2-BD59-A6C34878D82A}">
                    <a16:rowId xmlns:a16="http://schemas.microsoft.com/office/drawing/2014/main" val="10004"/>
                  </a:ext>
                </a:extLst>
              </a:tr>
              <a:tr h="178329">
                <a:tc vMerge="1">
                  <a:txBody>
                    <a:bodyPr/>
                    <a:lstStyle/>
                    <a:p>
                      <a:endParaRPr/>
                    </a:p>
                  </a:txBody>
                  <a:tcPr marL="0" marR="0" marT="0" marB="0">
                    <a:lnL w="12700">
                      <a:solidFill>
                        <a:srgbClr val="203864"/>
                      </a:solidFill>
                      <a:prstDash val="solid"/>
                    </a:lnL>
                    <a:lnR w="12700">
                      <a:solidFill>
                        <a:srgbClr val="203864"/>
                      </a:solidFill>
                      <a:prstDash val="solid"/>
                    </a:lnR>
                    <a:lnT w="12700">
                      <a:solidFill>
                        <a:srgbClr val="203864"/>
                      </a:solidFill>
                      <a:prstDash val="solid"/>
                    </a:lnT>
                    <a:lnB w="12700">
                      <a:solidFill>
                        <a:srgbClr val="203864"/>
                      </a:solidFill>
                      <a:prstDash val="solid"/>
                    </a:lnB>
                    <a:solidFill>
                      <a:srgbClr val="2F5597"/>
                    </a:solidFill>
                  </a:tcPr>
                </a:tc>
                <a:tc gridSpan="2" vMerge="1">
                  <a:txBody>
                    <a:bodyPr/>
                    <a:lstStyle/>
                    <a:p>
                      <a:endParaRPr/>
                    </a:p>
                  </a:txBody>
                  <a:tcPr marL="0" marR="0" marT="33655" marB="0">
                    <a:lnL w="12700">
                      <a:solidFill>
                        <a:srgbClr val="203864"/>
                      </a:solidFill>
                      <a:prstDash val="solid"/>
                    </a:lnL>
                    <a:lnR w="12700">
                      <a:solidFill>
                        <a:srgbClr val="203864"/>
                      </a:solidFill>
                      <a:prstDash val="solid"/>
                    </a:lnR>
                    <a:lnT w="12700">
                      <a:solidFill>
                        <a:srgbClr val="203864"/>
                      </a:solidFill>
                      <a:prstDash val="solid"/>
                    </a:lnT>
                    <a:lnB w="12700">
                      <a:solidFill>
                        <a:srgbClr val="203864"/>
                      </a:solidFill>
                      <a:prstDash val="solid"/>
                    </a:lnB>
                    <a:solidFill>
                      <a:srgbClr val="FFC000"/>
                    </a:solidFill>
                  </a:tcPr>
                </a:tc>
                <a:tc hMerge="1" vMerge="1">
                  <a:txBody>
                    <a:bodyPr/>
                    <a:lstStyle/>
                    <a:p>
                      <a:endParaRPr/>
                    </a:p>
                  </a:txBody>
                  <a:tcPr marL="0" marR="0" marT="0" marB="0"/>
                </a:tc>
                <a:tc rowSpan="2">
                  <a:txBody>
                    <a:bodyPr/>
                    <a:lstStyle/>
                    <a:p>
                      <a:pPr marL="595630">
                        <a:lnSpc>
                          <a:spcPct val="100000"/>
                        </a:lnSpc>
                        <a:spcBef>
                          <a:spcPts val="1115"/>
                        </a:spcBef>
                      </a:pPr>
                      <a:r>
                        <a:rPr sz="1200" dirty="0">
                          <a:latin typeface="Times New Roman" panose="02020603050405020304" pitchFamily="18" charset="0"/>
                          <a:cs typeface="Times New Roman" panose="02020603050405020304" pitchFamily="18" charset="0"/>
                        </a:rPr>
                        <a:t>Cost</a:t>
                      </a:r>
                      <a:r>
                        <a:rPr sz="1200" spc="-5" dirty="0">
                          <a:latin typeface="Times New Roman" panose="02020603050405020304" pitchFamily="18" charset="0"/>
                          <a:cs typeface="Times New Roman" panose="02020603050405020304" pitchFamily="18" charset="0"/>
                        </a:rPr>
                        <a:t> </a:t>
                      </a:r>
                      <a:r>
                        <a:rPr sz="1200" spc="-10" dirty="0">
                          <a:latin typeface="Times New Roman" panose="02020603050405020304" pitchFamily="18" charset="0"/>
                          <a:cs typeface="Times New Roman" panose="02020603050405020304" pitchFamily="18" charset="0"/>
                        </a:rPr>
                        <a:t>(actual)</a:t>
                      </a:r>
                      <a:endParaRPr sz="1200" dirty="0">
                        <a:latin typeface="Times New Roman" panose="02020603050405020304" pitchFamily="18" charset="0"/>
                        <a:cs typeface="Times New Roman" panose="02020603050405020304" pitchFamily="18" charset="0"/>
                      </a:endParaRPr>
                    </a:p>
                  </a:txBody>
                  <a:tcPr marL="0" marR="0" marT="141605" marB="0">
                    <a:lnL w="12700">
                      <a:solidFill>
                        <a:srgbClr val="203864"/>
                      </a:solidFill>
                      <a:prstDash val="solid"/>
                    </a:lnL>
                    <a:lnR w="12700">
                      <a:solidFill>
                        <a:srgbClr val="203864"/>
                      </a:solidFill>
                      <a:prstDash val="solid"/>
                    </a:lnR>
                    <a:lnT w="12700">
                      <a:solidFill>
                        <a:srgbClr val="203864"/>
                      </a:solidFill>
                      <a:prstDash val="solid"/>
                    </a:lnT>
                    <a:lnB w="12700">
                      <a:solidFill>
                        <a:srgbClr val="203864"/>
                      </a:solidFill>
                      <a:prstDash val="solid"/>
                    </a:lnB>
                    <a:solidFill>
                      <a:srgbClr val="E7E6E6"/>
                    </a:solidFill>
                  </a:tcPr>
                </a:tc>
                <a:tc rowSpan="2">
                  <a:txBody>
                    <a:bodyPr/>
                    <a:lstStyle/>
                    <a:p>
                      <a:pPr marL="446405">
                        <a:lnSpc>
                          <a:spcPct val="100000"/>
                        </a:lnSpc>
                        <a:spcBef>
                          <a:spcPts val="60"/>
                        </a:spcBef>
                      </a:pPr>
                      <a:r>
                        <a:rPr lang="en-US" sz="1200" spc="-10" dirty="0">
                          <a:latin typeface="Times New Roman" panose="02020603050405020304" pitchFamily="18" charset="0"/>
                          <a:cs typeface="Times New Roman" panose="02020603050405020304" pitchFamily="18" charset="0"/>
                        </a:rPr>
                        <a:t>4,000 INR</a:t>
                      </a:r>
                      <a:endParaRPr sz="1200" spc="-10" dirty="0">
                        <a:latin typeface="Times New Roman" panose="02020603050405020304" pitchFamily="18" charset="0"/>
                        <a:cs typeface="Times New Roman" panose="02020603050405020304" pitchFamily="18" charset="0"/>
                      </a:endParaRPr>
                    </a:p>
                  </a:txBody>
                  <a:tcPr marL="0" marR="0" marT="7620" marB="0">
                    <a:lnL w="12700">
                      <a:solidFill>
                        <a:srgbClr val="203864"/>
                      </a:solidFill>
                      <a:prstDash val="solid"/>
                    </a:lnL>
                    <a:lnR w="12700">
                      <a:solidFill>
                        <a:srgbClr val="203864"/>
                      </a:solidFill>
                      <a:prstDash val="solid"/>
                    </a:lnR>
                    <a:lnT w="12700">
                      <a:solidFill>
                        <a:srgbClr val="203864"/>
                      </a:solidFill>
                      <a:prstDash val="solid"/>
                    </a:lnT>
                    <a:lnB w="12700">
                      <a:solidFill>
                        <a:srgbClr val="203864"/>
                      </a:solidFill>
                      <a:prstDash val="solid"/>
                    </a:lnB>
                  </a:tcPr>
                </a:tc>
                <a:extLst>
                  <a:ext uri="{0D108BD9-81ED-4DB2-BD59-A6C34878D82A}">
                    <a16:rowId xmlns:a16="http://schemas.microsoft.com/office/drawing/2014/main" val="10005"/>
                  </a:ext>
                </a:extLst>
              </a:tr>
              <a:tr h="231217">
                <a:tc vMerge="1">
                  <a:txBody>
                    <a:bodyPr/>
                    <a:lstStyle/>
                    <a:p>
                      <a:endParaRPr/>
                    </a:p>
                  </a:txBody>
                  <a:tcPr marL="0" marR="0" marT="0" marB="0">
                    <a:lnL w="12700">
                      <a:solidFill>
                        <a:srgbClr val="203864"/>
                      </a:solidFill>
                      <a:prstDash val="solid"/>
                    </a:lnL>
                    <a:lnR w="12700" cap="flat" cmpd="sng" algn="ctr">
                      <a:solidFill>
                        <a:srgbClr val="203864"/>
                      </a:solidFill>
                      <a:prstDash val="solid"/>
                      <a:round/>
                      <a:headEnd type="none" w="med" len="med"/>
                      <a:tailEnd type="none" w="med" len="med"/>
                    </a:lnR>
                    <a:lnT w="12700" cap="flat" cmpd="sng" algn="ctr">
                      <a:solidFill>
                        <a:srgbClr val="203864"/>
                      </a:solidFill>
                      <a:prstDash val="solid"/>
                      <a:round/>
                      <a:headEnd type="none" w="med" len="med"/>
                      <a:tailEnd type="none" w="med" len="med"/>
                    </a:lnT>
                    <a:lnB w="12700">
                      <a:solidFill>
                        <a:srgbClr val="203864"/>
                      </a:solidFill>
                      <a:prstDash val="solid"/>
                    </a:lnB>
                    <a:solidFill>
                      <a:srgbClr val="2F5597"/>
                    </a:solidFill>
                  </a:tcPr>
                </a:tc>
                <a:tc gridSpan="2">
                  <a:txBody>
                    <a:bodyPr/>
                    <a:lstStyle/>
                    <a:p>
                      <a:pPr algn="ctr">
                        <a:lnSpc>
                          <a:spcPct val="100000"/>
                        </a:lnSpc>
                        <a:spcBef>
                          <a:spcPts val="265"/>
                        </a:spcBef>
                      </a:pPr>
                      <a:r>
                        <a:rPr sz="1200" spc="-10" dirty="0">
                          <a:latin typeface="Times New Roman" panose="02020603050405020304" pitchFamily="18" charset="0"/>
                          <a:cs typeface="Times New Roman" panose="02020603050405020304" pitchFamily="18" charset="0"/>
                        </a:rPr>
                        <a:t>Budget</a:t>
                      </a:r>
                      <a:endParaRPr sz="1200" dirty="0">
                        <a:latin typeface="Times New Roman" panose="02020603050405020304" pitchFamily="18" charset="0"/>
                        <a:cs typeface="Times New Roman" panose="02020603050405020304" pitchFamily="18" charset="0"/>
                      </a:endParaRPr>
                    </a:p>
                  </a:txBody>
                  <a:tcPr marL="0" marR="0" marT="33655" marB="0">
                    <a:lnL w="12700" cap="flat" cmpd="sng" algn="ctr">
                      <a:solidFill>
                        <a:srgbClr val="203864"/>
                      </a:solidFill>
                      <a:prstDash val="solid"/>
                      <a:round/>
                      <a:headEnd type="none" w="med" len="med"/>
                      <a:tailEnd type="none" w="med" len="med"/>
                    </a:lnL>
                    <a:lnR w="12700" cap="flat" cmpd="sng" algn="ctr">
                      <a:solidFill>
                        <a:srgbClr val="203864"/>
                      </a:solidFill>
                      <a:prstDash val="solid"/>
                      <a:round/>
                      <a:headEnd type="none" w="med" len="med"/>
                      <a:tailEnd type="none" w="med" len="med"/>
                    </a:lnR>
                    <a:lnT w="12700" cap="flat" cmpd="sng" algn="ctr">
                      <a:solidFill>
                        <a:srgbClr val="203864"/>
                      </a:solidFill>
                      <a:prstDash val="solid"/>
                      <a:round/>
                      <a:headEnd type="none" w="med" len="med"/>
                      <a:tailEnd type="none" w="med" len="med"/>
                    </a:lnT>
                    <a:lnB w="12700">
                      <a:solidFill>
                        <a:srgbClr val="203864"/>
                      </a:solidFill>
                      <a:prstDash val="solid"/>
                    </a:lnB>
                    <a:solidFill>
                      <a:srgbClr val="00B050"/>
                    </a:solidFill>
                  </a:tcPr>
                </a:tc>
                <a:tc hMerge="1">
                  <a:txBody>
                    <a:bodyPr/>
                    <a:lstStyle/>
                    <a:p>
                      <a:endParaRPr/>
                    </a:p>
                  </a:txBody>
                  <a:tcPr marL="0" marR="0" marT="0" marB="0"/>
                </a:tc>
                <a:tc vMerge="1">
                  <a:txBody>
                    <a:bodyPr/>
                    <a:lstStyle/>
                    <a:p>
                      <a:endParaRPr lang="en-IN" dirty="0"/>
                    </a:p>
                  </a:txBody>
                  <a:tcPr marL="0" marR="0" marT="141605" marB="0">
                    <a:lnL w="12700">
                      <a:solidFill>
                        <a:srgbClr val="203864"/>
                      </a:solidFill>
                      <a:prstDash val="solid"/>
                    </a:lnL>
                    <a:lnR w="12700">
                      <a:solidFill>
                        <a:srgbClr val="203864"/>
                      </a:solidFill>
                      <a:prstDash val="solid"/>
                    </a:lnR>
                    <a:lnT w="12700">
                      <a:solidFill>
                        <a:srgbClr val="203864"/>
                      </a:solidFill>
                      <a:prstDash val="solid"/>
                    </a:lnT>
                    <a:lnB w="12700">
                      <a:solidFill>
                        <a:srgbClr val="203864"/>
                      </a:solidFill>
                      <a:prstDash val="solid"/>
                    </a:lnB>
                    <a:solidFill>
                      <a:srgbClr val="E7E6E6"/>
                    </a:solidFill>
                  </a:tcPr>
                </a:tc>
                <a:tc vMerge="1">
                  <a:txBody>
                    <a:bodyPr/>
                    <a:lstStyle/>
                    <a:p>
                      <a:endParaRPr lang="en-IN"/>
                    </a:p>
                  </a:txBody>
                  <a:tcPr marL="0" marR="0" marT="7620" marB="0">
                    <a:lnL w="12700">
                      <a:solidFill>
                        <a:srgbClr val="203864"/>
                      </a:solidFill>
                      <a:prstDash val="solid"/>
                    </a:lnL>
                    <a:lnR w="12700">
                      <a:solidFill>
                        <a:srgbClr val="203864"/>
                      </a:solidFill>
                      <a:prstDash val="solid"/>
                    </a:lnR>
                    <a:lnT w="12700">
                      <a:solidFill>
                        <a:srgbClr val="203864"/>
                      </a:solidFill>
                      <a:prstDash val="solid"/>
                    </a:lnT>
                    <a:lnB w="12700">
                      <a:solidFill>
                        <a:srgbClr val="203864"/>
                      </a:solidFill>
                      <a:prstDash val="solid"/>
                    </a:lnB>
                  </a:tcPr>
                </a:tc>
                <a:extLst>
                  <a:ext uri="{0D108BD9-81ED-4DB2-BD59-A6C34878D82A}">
                    <a16:rowId xmlns:a16="http://schemas.microsoft.com/office/drawing/2014/main" val="10006"/>
                  </a:ext>
                </a:extLst>
              </a:tr>
              <a:tr h="1283696">
                <a:tc>
                  <a:txBody>
                    <a:bodyPr/>
                    <a:lstStyle/>
                    <a:p>
                      <a:pPr>
                        <a:lnSpc>
                          <a:spcPct val="100000"/>
                        </a:lnSpc>
                        <a:spcBef>
                          <a:spcPts val="25"/>
                        </a:spcBef>
                      </a:pPr>
                      <a:endParaRPr sz="1200" dirty="0">
                        <a:latin typeface="Times New Roman" panose="02020603050405020304" pitchFamily="18" charset="0"/>
                        <a:cs typeface="Times New Roman" panose="02020603050405020304" pitchFamily="18" charset="0"/>
                      </a:endParaRPr>
                    </a:p>
                    <a:p>
                      <a:pPr algn="ctr">
                        <a:lnSpc>
                          <a:spcPct val="100000"/>
                        </a:lnSpc>
                      </a:pPr>
                      <a:r>
                        <a:rPr sz="1200" b="1" spc="-10" dirty="0">
                          <a:solidFill>
                            <a:srgbClr val="FFFFFF"/>
                          </a:solidFill>
                          <a:latin typeface="Times New Roman" panose="02020603050405020304" pitchFamily="18" charset="0"/>
                          <a:cs typeface="Times New Roman" panose="02020603050405020304" pitchFamily="18" charset="0"/>
                        </a:rPr>
                        <a:t>Accomplishments</a:t>
                      </a:r>
                      <a:r>
                        <a:rPr lang="en-US" sz="1200" b="1" spc="-10" dirty="0">
                          <a:solidFill>
                            <a:srgbClr val="FFFFFF"/>
                          </a:solidFill>
                          <a:latin typeface="Times New Roman" panose="02020603050405020304" pitchFamily="18" charset="0"/>
                          <a:cs typeface="Times New Roman" panose="02020603050405020304" pitchFamily="18" charset="0"/>
                        </a:rPr>
                        <a:t> achieved</a:t>
                      </a:r>
                      <a:endParaRPr sz="1200" dirty="0">
                        <a:latin typeface="Times New Roman" panose="02020603050405020304" pitchFamily="18" charset="0"/>
                        <a:cs typeface="Times New Roman" panose="02020603050405020304" pitchFamily="18" charset="0"/>
                      </a:endParaRPr>
                    </a:p>
                  </a:txBody>
                  <a:tcPr marL="0" marR="0" marT="3175" marB="0">
                    <a:lnL w="12700">
                      <a:solidFill>
                        <a:srgbClr val="203864"/>
                      </a:solidFill>
                      <a:prstDash val="solid"/>
                    </a:lnL>
                    <a:lnR w="12700">
                      <a:solidFill>
                        <a:srgbClr val="203864"/>
                      </a:solidFill>
                      <a:prstDash val="solid"/>
                    </a:lnR>
                    <a:lnT w="12700">
                      <a:solidFill>
                        <a:srgbClr val="203864"/>
                      </a:solidFill>
                      <a:prstDash val="solid"/>
                    </a:lnT>
                    <a:lnB w="12700">
                      <a:solidFill>
                        <a:srgbClr val="203864"/>
                      </a:solidFill>
                      <a:prstDash val="solid"/>
                    </a:lnB>
                    <a:solidFill>
                      <a:srgbClr val="2F5597"/>
                    </a:solidFill>
                  </a:tcPr>
                </a:tc>
                <a:tc gridSpan="4">
                  <a:txBody>
                    <a:bodyPr/>
                    <a:lstStyle/>
                    <a:p>
                      <a:pPr marL="51435" marR="356870" indent="0" algn="just">
                        <a:lnSpc>
                          <a:spcPts val="1600"/>
                        </a:lnSpc>
                        <a:spcBef>
                          <a:spcPts val="785"/>
                        </a:spcBef>
                        <a:buFont typeface="Arial" panose="020B0604020202020204" pitchFamily="34" charset="0"/>
                        <a:buNone/>
                      </a:pPr>
                      <a:r>
                        <a:rPr lang="en-US" sz="1200" spc="-10" dirty="0">
                          <a:latin typeface="Times New Roman" panose="02020603050405020304" pitchFamily="18" charset="0"/>
                          <a:cs typeface="Times New Roman" panose="02020603050405020304" pitchFamily="18" charset="0"/>
                        </a:rPr>
                        <a:t>• Development of a predictive model for road traffic accidents using Surrogate Safety Measures with 89.50% accuracy.</a:t>
                      </a:r>
                    </a:p>
                    <a:p>
                      <a:pPr marL="51435" marR="356870" indent="0" algn="just">
                        <a:lnSpc>
                          <a:spcPts val="1600"/>
                        </a:lnSpc>
                        <a:spcBef>
                          <a:spcPts val="785"/>
                        </a:spcBef>
                        <a:buFont typeface="Arial" panose="020B0604020202020204" pitchFamily="34" charset="0"/>
                        <a:buNone/>
                      </a:pPr>
                      <a:r>
                        <a:rPr lang="en-US" sz="1200" spc="-10" dirty="0">
                          <a:latin typeface="Times New Roman" panose="02020603050405020304" pitchFamily="18" charset="0"/>
                          <a:cs typeface="Times New Roman" panose="02020603050405020304" pitchFamily="18" charset="0"/>
                        </a:rPr>
                        <a:t>• Integration of machine learning algorithms to estimate accident risks at micro level and macro level.</a:t>
                      </a:r>
                    </a:p>
                    <a:p>
                      <a:pPr marL="51435" marR="356870" indent="0" algn="just">
                        <a:lnSpc>
                          <a:spcPts val="1600"/>
                        </a:lnSpc>
                        <a:spcBef>
                          <a:spcPts val="785"/>
                        </a:spcBef>
                        <a:buFont typeface="Arial" panose="020B0604020202020204" pitchFamily="34" charset="0"/>
                        <a:buNone/>
                      </a:pPr>
                      <a:r>
                        <a:rPr lang="en-US" sz="1200" spc="-10" dirty="0">
                          <a:latin typeface="Times New Roman" panose="02020603050405020304" pitchFamily="18" charset="0"/>
                          <a:cs typeface="Times New Roman" panose="02020603050405020304" pitchFamily="18" charset="0"/>
                        </a:rPr>
                        <a:t>• Deployment of the model into practical applications, potentially enhancing traffic management systems.</a:t>
                      </a:r>
                    </a:p>
                    <a:p>
                      <a:pPr marL="51435" marR="356870" indent="0" algn="just">
                        <a:lnSpc>
                          <a:spcPts val="1600"/>
                        </a:lnSpc>
                        <a:spcBef>
                          <a:spcPts val="785"/>
                        </a:spcBef>
                        <a:buFont typeface="Arial" panose="020B0604020202020204" pitchFamily="34" charset="0"/>
                        <a:buNone/>
                      </a:pPr>
                      <a:r>
                        <a:rPr lang="en-US" sz="1200" spc="-10" dirty="0">
                          <a:latin typeface="Times New Roman" panose="02020603050405020304" pitchFamily="18" charset="0"/>
                          <a:cs typeface="Times New Roman" panose="02020603050405020304" pitchFamily="18" charset="0"/>
                        </a:rPr>
                        <a:t>• Contribution to road safety by providing real-time risk estimations for accidents.</a:t>
                      </a:r>
                    </a:p>
                  </a:txBody>
                  <a:tcPr marL="0" marR="0" marT="99695" marB="0">
                    <a:lnL w="12700">
                      <a:solidFill>
                        <a:srgbClr val="203864"/>
                      </a:solidFill>
                      <a:prstDash val="solid"/>
                    </a:lnL>
                    <a:lnR w="12700">
                      <a:solidFill>
                        <a:srgbClr val="203864"/>
                      </a:solidFill>
                      <a:prstDash val="solid"/>
                    </a:lnR>
                    <a:lnT w="12700">
                      <a:solidFill>
                        <a:srgbClr val="203864"/>
                      </a:solidFill>
                      <a:prstDash val="solid"/>
                    </a:lnT>
                    <a:lnB w="12700">
                      <a:solidFill>
                        <a:srgbClr val="203864"/>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7"/>
                  </a:ext>
                </a:extLst>
              </a:tr>
              <a:tr h="1283696">
                <a:tc>
                  <a:txBody>
                    <a:bodyPr/>
                    <a:lstStyle/>
                    <a:p>
                      <a:pPr algn="ctr">
                        <a:lnSpc>
                          <a:spcPct val="100000"/>
                        </a:lnSpc>
                        <a:spcBef>
                          <a:spcPts val="25"/>
                        </a:spcBef>
                      </a:pPr>
                      <a:r>
                        <a:rPr lang="en-US" sz="1200" b="1" kern="1200" spc="-10" dirty="0">
                          <a:solidFill>
                            <a:srgbClr val="FFFFFF"/>
                          </a:solidFill>
                          <a:latin typeface="Times New Roman" panose="02020603050405020304" pitchFamily="18" charset="0"/>
                          <a:ea typeface="+mn-ea"/>
                          <a:cs typeface="Times New Roman" panose="02020603050405020304" pitchFamily="18" charset="0"/>
                        </a:rPr>
                        <a:t>Deliverables mentioned</a:t>
                      </a:r>
                      <a:endParaRPr sz="1200" b="1" kern="1200" spc="-10" dirty="0">
                        <a:solidFill>
                          <a:srgbClr val="FFFFFF"/>
                        </a:solidFill>
                        <a:latin typeface="Times New Roman" panose="02020603050405020304" pitchFamily="18" charset="0"/>
                        <a:ea typeface="+mn-ea"/>
                        <a:cs typeface="Times New Roman" panose="02020603050405020304" pitchFamily="18" charset="0"/>
                      </a:endParaRPr>
                    </a:p>
                  </a:txBody>
                  <a:tcPr marL="0" marR="0" marT="3175" marB="0" anchor="ctr">
                    <a:lnL w="12700">
                      <a:solidFill>
                        <a:srgbClr val="203864"/>
                      </a:solidFill>
                      <a:prstDash val="solid"/>
                    </a:lnL>
                    <a:lnR w="12700">
                      <a:solidFill>
                        <a:srgbClr val="203864"/>
                      </a:solidFill>
                      <a:prstDash val="solid"/>
                    </a:lnR>
                    <a:lnT w="12700">
                      <a:solidFill>
                        <a:srgbClr val="203864"/>
                      </a:solidFill>
                      <a:prstDash val="solid"/>
                    </a:lnT>
                    <a:lnB w="12700">
                      <a:solidFill>
                        <a:srgbClr val="203864"/>
                      </a:solidFill>
                      <a:prstDash val="solid"/>
                    </a:lnB>
                    <a:solidFill>
                      <a:srgbClr val="2F5597"/>
                    </a:solidFill>
                  </a:tcPr>
                </a:tc>
                <a:tc gridSpan="4">
                  <a:txBody>
                    <a:bodyPr/>
                    <a:lstStyle/>
                    <a:p>
                      <a:pPr marL="51435" marR="498475" algn="just">
                        <a:lnSpc>
                          <a:spcPts val="1600"/>
                        </a:lnSpc>
                        <a:spcBef>
                          <a:spcPts val="785"/>
                        </a:spcBef>
                      </a:pPr>
                      <a:r>
                        <a:rPr lang="en-US" sz="1200" spc="-10" dirty="0">
                          <a:latin typeface="Times New Roman" panose="02020603050405020304" pitchFamily="18" charset="0"/>
                          <a:cs typeface="Times New Roman" panose="02020603050405020304" pitchFamily="18" charset="0"/>
                        </a:rPr>
                        <a:t>• A predictive model using SSM for estimating accident risks.</a:t>
                      </a:r>
                    </a:p>
                    <a:p>
                      <a:pPr marL="51435" marR="498475" algn="just">
                        <a:lnSpc>
                          <a:spcPts val="1600"/>
                        </a:lnSpc>
                        <a:spcBef>
                          <a:spcPts val="785"/>
                        </a:spcBef>
                      </a:pPr>
                      <a:r>
                        <a:rPr lang="en-US" sz="1200" spc="-10" dirty="0">
                          <a:latin typeface="Times New Roman" panose="02020603050405020304" pitchFamily="18" charset="0"/>
                          <a:cs typeface="Times New Roman" panose="02020603050405020304" pitchFamily="18" charset="0"/>
                        </a:rPr>
                        <a:t>• A web application powered by machine learning to predict accident severity.</a:t>
                      </a:r>
                    </a:p>
                    <a:p>
                      <a:pPr marL="51435" marR="498475" algn="just">
                        <a:lnSpc>
                          <a:spcPts val="1600"/>
                        </a:lnSpc>
                        <a:spcBef>
                          <a:spcPts val="785"/>
                        </a:spcBef>
                      </a:pPr>
                      <a:r>
                        <a:rPr lang="en-US" sz="1200" spc="-10" dirty="0">
                          <a:latin typeface="Times New Roman" panose="02020603050405020304" pitchFamily="18" charset="0"/>
                          <a:cs typeface="Times New Roman" panose="02020603050405020304" pitchFamily="18" charset="0"/>
                        </a:rPr>
                        <a:t>• Real-time accident risk predictions provided to drivers and stakeholders.</a:t>
                      </a:r>
                    </a:p>
                    <a:p>
                      <a:pPr marL="51435" marR="498475" algn="just">
                        <a:lnSpc>
                          <a:spcPts val="1600"/>
                        </a:lnSpc>
                        <a:spcBef>
                          <a:spcPts val="785"/>
                        </a:spcBef>
                      </a:pPr>
                      <a:r>
                        <a:rPr lang="en-US" sz="1200" spc="-10" dirty="0">
                          <a:latin typeface="Times New Roman" panose="02020603050405020304" pitchFamily="18" charset="0"/>
                          <a:cs typeface="Times New Roman" panose="02020603050405020304" pitchFamily="18" charset="0"/>
                        </a:rPr>
                        <a:t>• Notification system (SMS) for traffic police based on predicted accident severity.</a:t>
                      </a:r>
                    </a:p>
                  </a:txBody>
                  <a:tcPr marL="0" marR="0" marT="99695" marB="0">
                    <a:lnL w="12700">
                      <a:solidFill>
                        <a:srgbClr val="203864"/>
                      </a:solidFill>
                      <a:prstDash val="solid"/>
                    </a:lnL>
                    <a:lnR w="12700">
                      <a:solidFill>
                        <a:srgbClr val="203864"/>
                      </a:solidFill>
                      <a:prstDash val="solid"/>
                    </a:lnR>
                    <a:lnT w="12700">
                      <a:solidFill>
                        <a:srgbClr val="203864"/>
                      </a:solidFill>
                      <a:prstDash val="solid"/>
                    </a:lnT>
                    <a:lnB w="12700">
                      <a:solidFill>
                        <a:srgbClr val="203864"/>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8"/>
                  </a:ext>
                </a:extLst>
              </a:tr>
            </a:tbl>
          </a:graphicData>
        </a:graphic>
      </p:graphicFrame>
      <p:sp>
        <p:nvSpPr>
          <p:cNvPr id="4" name="TextBox 3">
            <a:extLst>
              <a:ext uri="{FF2B5EF4-FFF2-40B4-BE49-F238E27FC236}">
                <a16:creationId xmlns:a16="http://schemas.microsoft.com/office/drawing/2014/main" id="{B2BE3FCE-8240-2363-8AB2-1F5EC614AA46}"/>
              </a:ext>
            </a:extLst>
          </p:cNvPr>
          <p:cNvSpPr txBox="1"/>
          <p:nvPr/>
        </p:nvSpPr>
        <p:spPr>
          <a:xfrm>
            <a:off x="127588" y="1668046"/>
            <a:ext cx="1669313" cy="276999"/>
          </a:xfrm>
          <a:prstGeom prst="rect">
            <a:avLst/>
          </a:prstGeom>
          <a:noFill/>
        </p:spPr>
        <p:txBody>
          <a:bodyPr wrap="square" rtlCol="0">
            <a:spAutoFit/>
          </a:bodyPr>
          <a:lstStyle/>
          <a:p>
            <a:pPr lvl="0" algn="l">
              <a:lnSpc>
                <a:spcPct val="100000"/>
              </a:lnSpc>
              <a:spcBef>
                <a:spcPts val="865"/>
              </a:spcBef>
              <a:buNone/>
            </a:pPr>
            <a:r>
              <a:rPr lang="en-US" sz="1200" b="1" spc="-10" dirty="0">
                <a:solidFill>
                  <a:srgbClr val="FFFFFF"/>
                </a:solidFill>
                <a:latin typeface="Times New Roman" panose="02020603050405020304" pitchFamily="18" charset="0"/>
                <a:cs typeface="Times New Roman" panose="02020603050405020304" pitchFamily="18" charset="0"/>
              </a:rPr>
              <a:t>          Project Scope</a:t>
            </a:r>
          </a:p>
        </p:txBody>
      </p:sp>
    </p:spTree>
    <p:extLst>
      <p:ext uri="{BB962C8B-B14F-4D97-AF65-F5344CB8AC3E}">
        <p14:creationId xmlns:p14="http://schemas.microsoft.com/office/powerpoint/2010/main" val="3638070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B201C07-CA16-95EE-E632-ABA518FD1C48}"/>
              </a:ext>
            </a:extLst>
          </p:cNvPr>
          <p:cNvGraphicFramePr>
            <a:graphicFrameLocks noGrp="1"/>
          </p:cNvGraphicFramePr>
          <p:nvPr>
            <p:extLst>
              <p:ext uri="{D42A27DB-BD31-4B8C-83A1-F6EECF244321}">
                <p14:modId xmlns:p14="http://schemas.microsoft.com/office/powerpoint/2010/main" val="2343928142"/>
              </p:ext>
            </p:extLst>
          </p:nvPr>
        </p:nvGraphicFramePr>
        <p:xfrm>
          <a:off x="0" y="0"/>
          <a:ext cx="12191998" cy="2349795"/>
        </p:xfrm>
        <a:graphic>
          <a:graphicData uri="http://schemas.openxmlformats.org/drawingml/2006/table">
            <a:tbl>
              <a:tblPr firstRow="1" bandRow="1">
                <a:tableStyleId>{2D5ABB26-0587-4C30-8999-92F81FD0307C}</a:tableStyleId>
              </a:tblPr>
              <a:tblGrid>
                <a:gridCol w="2166225">
                  <a:extLst>
                    <a:ext uri="{9D8B030D-6E8A-4147-A177-3AD203B41FA5}">
                      <a16:colId xmlns:a16="http://schemas.microsoft.com/office/drawing/2014/main" val="1316438695"/>
                    </a:ext>
                  </a:extLst>
                </a:gridCol>
                <a:gridCol w="10025773">
                  <a:extLst>
                    <a:ext uri="{9D8B030D-6E8A-4147-A177-3AD203B41FA5}">
                      <a16:colId xmlns:a16="http://schemas.microsoft.com/office/drawing/2014/main" val="998652100"/>
                    </a:ext>
                  </a:extLst>
                </a:gridCol>
              </a:tblGrid>
              <a:tr h="1381174">
                <a:tc>
                  <a:txBody>
                    <a:bodyPr/>
                    <a:lstStyle/>
                    <a:p>
                      <a:pPr algn="ctr">
                        <a:lnSpc>
                          <a:spcPct val="100000"/>
                        </a:lnSpc>
                      </a:pPr>
                      <a:endParaRPr lang="en-US" sz="1200" b="1" kern="1200" spc="-10" dirty="0">
                        <a:solidFill>
                          <a:srgbClr val="FFFFFF"/>
                        </a:solidFill>
                        <a:latin typeface="Times New Roman" panose="02020603050405020304" pitchFamily="18" charset="0"/>
                        <a:ea typeface="+mn-ea"/>
                        <a:cs typeface="Times New Roman" panose="02020603050405020304" pitchFamily="18" charset="0"/>
                      </a:endParaRPr>
                    </a:p>
                    <a:p>
                      <a:pPr lvl="0" algn="ctr">
                        <a:lnSpc>
                          <a:spcPct val="100000"/>
                        </a:lnSpc>
                        <a:buNone/>
                      </a:pPr>
                      <a:endParaRPr lang="en-US" sz="1200" b="1" kern="1200" spc="-10" dirty="0">
                        <a:solidFill>
                          <a:srgbClr val="FFFFFF"/>
                        </a:solidFill>
                        <a:latin typeface="Times New Roman" panose="02020603050405020304" pitchFamily="18" charset="0"/>
                        <a:ea typeface="+mn-ea"/>
                        <a:cs typeface="Times New Roman" panose="02020603050405020304" pitchFamily="18" charset="0"/>
                      </a:endParaRPr>
                    </a:p>
                    <a:p>
                      <a:pPr lvl="0" algn="ctr">
                        <a:lnSpc>
                          <a:spcPct val="100000"/>
                        </a:lnSpc>
                        <a:buNone/>
                      </a:pPr>
                      <a:r>
                        <a:rPr lang="en-US" sz="1200" b="1" kern="1200" spc="-10" dirty="0">
                          <a:solidFill>
                            <a:srgbClr val="FFFFFF"/>
                          </a:solidFill>
                          <a:latin typeface="Times New Roman" panose="02020603050405020304" pitchFamily="18" charset="0"/>
                          <a:ea typeface="+mn-ea"/>
                          <a:cs typeface="Times New Roman" panose="02020603050405020304" pitchFamily="18" charset="0"/>
                        </a:rPr>
                        <a:t>Deliverables achieved.</a:t>
                      </a:r>
                      <a:endParaRPr sz="1200" b="1" kern="1200" spc="-10" dirty="0">
                        <a:solidFill>
                          <a:srgbClr val="FFFFFF"/>
                        </a:solidFill>
                        <a:latin typeface="Times New Roman" panose="02020603050405020304" pitchFamily="18" charset="0"/>
                        <a:ea typeface="+mn-ea"/>
                        <a:cs typeface="Times New Roman" panose="02020603050405020304" pitchFamily="18" charset="0"/>
                      </a:endParaRPr>
                    </a:p>
                    <a:p>
                      <a:pPr algn="ctr">
                        <a:lnSpc>
                          <a:spcPct val="100000"/>
                        </a:lnSpc>
                        <a:spcBef>
                          <a:spcPts val="1340"/>
                        </a:spcBef>
                      </a:pPr>
                      <a:endParaRPr sz="1200" b="1" spc="-10" dirty="0">
                        <a:solidFill>
                          <a:srgbClr val="FFFFFF"/>
                        </a:solidFill>
                        <a:latin typeface="Times New Roman" panose="02020603050405020304" pitchFamily="18" charset="0"/>
                        <a:cs typeface="Times New Roman" panose="02020603050405020304" pitchFamily="18" charset="0"/>
                      </a:endParaRPr>
                    </a:p>
                  </a:txBody>
                  <a:tcPr marL="0" marR="0" marT="0" marB="0" anchor="ctr">
                    <a:lnL w="12700">
                      <a:solidFill>
                        <a:srgbClr val="203864"/>
                      </a:solidFill>
                      <a:prstDash val="solid"/>
                    </a:lnL>
                    <a:lnR w="12700">
                      <a:solidFill>
                        <a:srgbClr val="203864"/>
                      </a:solidFill>
                      <a:prstDash val="solid"/>
                    </a:lnR>
                    <a:lnT w="12700">
                      <a:solidFill>
                        <a:srgbClr val="203864"/>
                      </a:solidFill>
                      <a:prstDash val="solid"/>
                    </a:lnT>
                    <a:lnB w="12700">
                      <a:solidFill>
                        <a:srgbClr val="203864"/>
                      </a:solidFill>
                      <a:prstDash val="solid"/>
                    </a:lnB>
                    <a:solidFill>
                      <a:srgbClr val="2F5597"/>
                    </a:solidFill>
                  </a:tcPr>
                </a:tc>
                <a:tc>
                  <a:txBody>
                    <a:bodyPr/>
                    <a:lstStyle/>
                    <a:p>
                      <a:pPr marL="51435" indent="0" algn="just">
                        <a:lnSpc>
                          <a:spcPts val="1639"/>
                        </a:lnSpc>
                        <a:spcBef>
                          <a:spcPts val="665"/>
                        </a:spcBef>
                        <a:buNone/>
                        <a:tabLst>
                          <a:tab pos="239395" algn="l"/>
                        </a:tabLst>
                      </a:pPr>
                      <a:r>
                        <a:rPr lang="en-US" sz="1200" spc="-10" dirty="0">
                          <a:latin typeface="Times New Roman" panose="02020603050405020304" pitchFamily="18" charset="0"/>
                          <a:cs typeface="Times New Roman" panose="02020603050405020304" pitchFamily="18" charset="0"/>
                        </a:rPr>
                        <a:t>• A working predictive model for road accidents using SSM.</a:t>
                      </a:r>
                    </a:p>
                    <a:p>
                      <a:pPr marL="51435" indent="0" algn="just">
                        <a:lnSpc>
                          <a:spcPts val="1639"/>
                        </a:lnSpc>
                        <a:spcBef>
                          <a:spcPts val="665"/>
                        </a:spcBef>
                        <a:buNone/>
                        <a:tabLst>
                          <a:tab pos="239395" algn="l"/>
                        </a:tabLst>
                      </a:pPr>
                      <a:r>
                        <a:rPr lang="en-US" sz="1200" spc="-10" dirty="0">
                          <a:latin typeface="Times New Roman" panose="02020603050405020304" pitchFamily="18" charset="0"/>
                          <a:cs typeface="Times New Roman" panose="02020603050405020304" pitchFamily="18" charset="0"/>
                        </a:rPr>
                        <a:t>• Successful integration of the model into traffic management systems, offering real-time insights and predictions.</a:t>
                      </a:r>
                    </a:p>
                    <a:p>
                      <a:pPr marL="51435" indent="0" algn="just">
                        <a:lnSpc>
                          <a:spcPts val="1639"/>
                        </a:lnSpc>
                        <a:spcBef>
                          <a:spcPts val="665"/>
                        </a:spcBef>
                        <a:buNone/>
                        <a:tabLst>
                          <a:tab pos="239395" algn="l"/>
                        </a:tabLst>
                      </a:pPr>
                      <a:r>
                        <a:rPr lang="en-US" sz="1200" spc="-10" dirty="0">
                          <a:latin typeface="Times New Roman" panose="02020603050405020304" pitchFamily="18" charset="0"/>
                          <a:cs typeface="Times New Roman" panose="02020603050405020304" pitchFamily="18" charset="0"/>
                        </a:rPr>
                        <a:t>• Contribution towards reducing road traffic accidents and enhancing road safety through SSM and data-driven approaches.</a:t>
                      </a:r>
                    </a:p>
                    <a:p>
                      <a:pPr marL="51435" indent="0" algn="just">
                        <a:lnSpc>
                          <a:spcPts val="1639"/>
                        </a:lnSpc>
                        <a:spcBef>
                          <a:spcPts val="665"/>
                        </a:spcBef>
                        <a:buNone/>
                        <a:tabLst>
                          <a:tab pos="239395" algn="l"/>
                        </a:tabLst>
                      </a:pPr>
                      <a:r>
                        <a:rPr lang="en-US" sz="1200" spc="-10" dirty="0">
                          <a:latin typeface="Times New Roman" panose="02020603050405020304" pitchFamily="18" charset="0"/>
                          <a:cs typeface="Times New Roman" panose="02020603050405020304" pitchFamily="18" charset="0"/>
                        </a:rPr>
                        <a:t>• A web-based app using the most accurate algorithm has been developed and deployed in AWS cloud which can be accessed through the below domain name</a:t>
                      </a:r>
                      <a:r>
                        <a:rPr lang="en-US" sz="1200" spc="-10" dirty="0">
                          <a:latin typeface="Times New Roman" panose="02020603050405020304" pitchFamily="18" charset="0"/>
                          <a:cs typeface="Times New Roman" panose="02020603050405020304" pitchFamily="18" charset="0"/>
                          <a:hlinkClick r:id="rId2"/>
                        </a:rPr>
                        <a:t>: https://ec2-52-66-168-202.ap-south-1.compute.amazonaws.com:5000/</a:t>
                      </a:r>
                      <a:endParaRPr lang="en-US" sz="1200" spc="-10" dirty="0">
                        <a:latin typeface="Times New Roman" panose="02020603050405020304" pitchFamily="18" charset="0"/>
                        <a:cs typeface="Times New Roman" panose="02020603050405020304" pitchFamily="18" charset="0"/>
                      </a:endParaRPr>
                    </a:p>
                  </a:txBody>
                  <a:tcPr marL="0" marR="0" marT="84455" marB="0">
                    <a:lnL w="12700">
                      <a:solidFill>
                        <a:srgbClr val="203864"/>
                      </a:solidFill>
                      <a:prstDash val="solid"/>
                    </a:lnL>
                    <a:lnR w="12700">
                      <a:solidFill>
                        <a:srgbClr val="203864"/>
                      </a:solidFill>
                      <a:prstDash val="solid"/>
                    </a:lnR>
                    <a:lnT w="12700">
                      <a:solidFill>
                        <a:srgbClr val="203864"/>
                      </a:solidFill>
                      <a:prstDash val="solid"/>
                    </a:lnT>
                    <a:lnB w="12700">
                      <a:solidFill>
                        <a:srgbClr val="203864"/>
                      </a:solidFill>
                      <a:prstDash val="solid"/>
                    </a:lnB>
                  </a:tcPr>
                </a:tc>
                <a:extLst>
                  <a:ext uri="{0D108BD9-81ED-4DB2-BD59-A6C34878D82A}">
                    <a16:rowId xmlns:a16="http://schemas.microsoft.com/office/drawing/2014/main" val="2230219119"/>
                  </a:ext>
                </a:extLst>
              </a:tr>
              <a:tr h="968621">
                <a:tc>
                  <a:txBody>
                    <a:bodyPr/>
                    <a:lstStyle/>
                    <a:p>
                      <a:pPr algn="ctr">
                        <a:lnSpc>
                          <a:spcPct val="100000"/>
                        </a:lnSpc>
                      </a:pPr>
                      <a:r>
                        <a:rPr lang="en-US" sz="1200" b="1" kern="1200" spc="-10" dirty="0">
                          <a:solidFill>
                            <a:srgbClr val="FFFFFF"/>
                          </a:solidFill>
                          <a:latin typeface="Times New Roman" panose="02020603050405020304" pitchFamily="18" charset="0"/>
                          <a:ea typeface="+mn-ea"/>
                          <a:cs typeface="Times New Roman" panose="02020603050405020304" pitchFamily="18" charset="0"/>
                        </a:rPr>
                        <a:t>Conclusion.</a:t>
                      </a:r>
                    </a:p>
                  </a:txBody>
                  <a:tcPr marL="0" marR="0" marT="0" marB="0" anchor="ctr">
                    <a:lnL w="12700">
                      <a:solidFill>
                        <a:srgbClr val="203864"/>
                      </a:solidFill>
                      <a:prstDash val="solid"/>
                    </a:lnL>
                    <a:lnR w="12700">
                      <a:solidFill>
                        <a:srgbClr val="203864"/>
                      </a:solidFill>
                      <a:prstDash val="solid"/>
                    </a:lnR>
                    <a:lnT w="12700">
                      <a:solidFill>
                        <a:srgbClr val="203864"/>
                      </a:solidFill>
                      <a:prstDash val="solid"/>
                    </a:lnT>
                    <a:lnB w="12700">
                      <a:solidFill>
                        <a:srgbClr val="203864"/>
                      </a:solidFill>
                      <a:prstDash val="solid"/>
                    </a:lnB>
                    <a:solidFill>
                      <a:srgbClr val="2F5597"/>
                    </a:solidFill>
                  </a:tcPr>
                </a:tc>
                <a:tc>
                  <a:txBody>
                    <a:bodyPr/>
                    <a:lstStyle/>
                    <a:p>
                      <a:pPr algn="just">
                        <a:lnSpc>
                          <a:spcPct val="100000"/>
                        </a:lnSpc>
                        <a:tabLst>
                          <a:tab pos="239395" algn="l"/>
                        </a:tabLst>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In the face of escalating road traffic accidents and their devastating consequences, this project aimed to pioneer a proactive approach to road safety through the development of a predictive model utilizing Surrogate Safety Measures (SSM).</a:t>
                      </a:r>
                    </a:p>
                    <a:p>
                      <a:pPr marL="0" marR="0" lvl="0" indent="0" algn="just" defTabSz="914400" rtl="0" eaLnBrk="1" fontAlgn="auto" latinLnBrk="0" hangingPunct="1">
                        <a:lnSpc>
                          <a:spcPct val="100000"/>
                        </a:lnSpc>
                        <a:spcBef>
                          <a:spcPts val="0"/>
                        </a:spcBef>
                        <a:spcAft>
                          <a:spcPts val="0"/>
                        </a:spcAft>
                        <a:buClrTx/>
                        <a:buSzTx/>
                        <a:buFontTx/>
                        <a:buNone/>
                        <a:tabLst>
                          <a:tab pos="239395" algn="l"/>
                        </a:tabLst>
                        <a:defRPr/>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In conclusion, this project serves as a pioneering step toward safer and more efficient road transportation systems. By equipping traffic authorities and stakeholders with advanced tools and insights, it reinforces the mission to reduce road traffic accidents and create safer roadways for all. The project underscores the significance of data-driven innovation in addressing one of the most pressing challenges of our time — Road Safety.</a:t>
                      </a:r>
                    </a:p>
                  </a:txBody>
                  <a:tcPr marL="0" marR="0" marT="0" marB="0">
                    <a:lnL w="12700">
                      <a:solidFill>
                        <a:srgbClr val="203864"/>
                      </a:solidFill>
                      <a:prstDash val="solid"/>
                    </a:lnL>
                    <a:lnR w="12700">
                      <a:solidFill>
                        <a:srgbClr val="203864"/>
                      </a:solidFill>
                      <a:prstDash val="solid"/>
                    </a:lnR>
                    <a:lnT w="12700">
                      <a:solidFill>
                        <a:srgbClr val="203864"/>
                      </a:solidFill>
                      <a:prstDash val="solid"/>
                    </a:lnT>
                    <a:lnB w="12700">
                      <a:solidFill>
                        <a:srgbClr val="203864"/>
                      </a:solidFill>
                      <a:prstDash val="solid"/>
                    </a:lnB>
                  </a:tcPr>
                </a:tc>
                <a:extLst>
                  <a:ext uri="{0D108BD9-81ED-4DB2-BD59-A6C34878D82A}">
                    <a16:rowId xmlns:a16="http://schemas.microsoft.com/office/drawing/2014/main" val="3217877497"/>
                  </a:ext>
                </a:extLst>
              </a:tr>
            </a:tbl>
          </a:graphicData>
        </a:graphic>
      </p:graphicFrame>
      <p:sp>
        <p:nvSpPr>
          <p:cNvPr id="3" name="TextBox 2">
            <a:extLst>
              <a:ext uri="{FF2B5EF4-FFF2-40B4-BE49-F238E27FC236}">
                <a16:creationId xmlns:a16="http://schemas.microsoft.com/office/drawing/2014/main" id="{E2738D2A-03EA-D508-6CFF-B787AF260037}"/>
              </a:ext>
            </a:extLst>
          </p:cNvPr>
          <p:cNvSpPr txBox="1"/>
          <p:nvPr/>
        </p:nvSpPr>
        <p:spPr>
          <a:xfrm>
            <a:off x="316991" y="3030878"/>
            <a:ext cx="11558016" cy="1200329"/>
          </a:xfrm>
          <a:prstGeom prst="rect">
            <a:avLst/>
          </a:prstGeom>
          <a:noFill/>
        </p:spPr>
        <p:txBody>
          <a:bodyPr wrap="square" rtlCol="0">
            <a:spAutoFit/>
          </a:bodyPr>
          <a:lstStyle/>
          <a:p>
            <a:pPr algn="just"/>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Note: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For the first time, the </a:t>
            </a:r>
            <a:r>
              <a:rPr lang="en-IN"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application link</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may prompt that the application is not secure. For cost cutting/demonstration purpose a Self-Signed SSL Certificate has been used to secure the application with HTTPS instead of running on HTTP. If it prompts, click on Advanced button and then click on Proceed Unsafe. For production servers, the SSL certificate from a trusted Certificate Authority (CA) will be used, some popular CAs include Comodo, DigiCert, GlobalSign, and GoDaddy.</a:t>
            </a:r>
          </a:p>
        </p:txBody>
      </p:sp>
    </p:spTree>
    <p:extLst>
      <p:ext uri="{BB962C8B-B14F-4D97-AF65-F5344CB8AC3E}">
        <p14:creationId xmlns:p14="http://schemas.microsoft.com/office/powerpoint/2010/main" val="4209605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95</TotalTime>
  <Words>610</Words>
  <Application>Microsoft Office PowerPoint</Application>
  <PresentationFormat>Widescreen</PresentationFormat>
  <Paragraphs>47</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Aptos</vt:lpstr>
      <vt:lpstr>Aptos Display</vt:lpstr>
      <vt:lpstr>Arial</vt:lpstr>
      <vt:lpstr>Times New Roman</vt:lpstr>
      <vt:lpstr>office theme</vt:lpstr>
      <vt:lpstr>Project Closure Report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Prithviraj Gadgi</cp:lastModifiedBy>
  <cp:revision>67</cp:revision>
  <dcterms:created xsi:type="dcterms:W3CDTF">2024-06-24T07:10:49Z</dcterms:created>
  <dcterms:modified xsi:type="dcterms:W3CDTF">2024-06-30T09:15:27Z</dcterms:modified>
</cp:coreProperties>
</file>