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5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8112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870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94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3678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2720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8429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3130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7876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5233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0B28FA-1AB9-4D11-95ED-03086A903517}" type="datetimeFigureOut">
              <a:rPr lang="en-IN" smtClean="0"/>
              <a:pPr/>
              <a:t>23-07-2020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23C760-3181-4F91-B1BA-4E58E41BF920}" type="slidenum">
              <a:rPr lang="en-IN" smtClean="0"/>
              <a:pPr/>
              <a:t>‹#›</a:t>
            </a:fld>
            <a:endParaRPr lang="en-IN"/>
          </a:p>
        </p:txBody>
      </p:sp>
    </p:spTree>
    <p:extLst>
      <p:ext uri="{BB962C8B-B14F-4D97-AF65-F5344CB8AC3E}">
        <p14:creationId xmlns:p14="http://schemas.microsoft.com/office/powerpoint/2010/main" val="1252574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0B28FA-1AB9-4D11-95ED-03086A903517}" type="datetimeFigureOut">
              <a:rPr lang="en-IN" smtClean="0"/>
              <a:pPr/>
              <a:t>23-07-2020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23C760-3181-4F91-B1BA-4E58E41BF920}" type="slidenum">
              <a:rPr lang="en-IN" smtClean="0"/>
              <a:pPr/>
              <a:t>‹#›</a:t>
            </a:fld>
            <a:endParaRPr lang="en-IN"/>
          </a:p>
        </p:txBody>
      </p:sp>
    </p:spTree>
    <p:extLst>
      <p:ext uri="{BB962C8B-B14F-4D97-AF65-F5344CB8AC3E}">
        <p14:creationId xmlns:p14="http://schemas.microsoft.com/office/powerpoint/2010/main" val="31784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249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10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270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55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914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970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5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7/23/2020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439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7/23/2020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5162919"/>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7F81-5C62-4ACC-915B-43237C29FA79}"/>
              </a:ext>
            </a:extLst>
          </p:cNvPr>
          <p:cNvSpPr>
            <a:spLocks noGrp="1"/>
          </p:cNvSpPr>
          <p:nvPr>
            <p:ph type="ctrTitle"/>
          </p:nvPr>
        </p:nvSpPr>
        <p:spPr/>
        <p:txBody>
          <a:bodyPr/>
          <a:lstStyle/>
          <a:p>
            <a:r>
              <a:rPr lang="en-IN" b="1" u="sng"/>
              <a:t>Engineering</a:t>
            </a:r>
            <a:r>
              <a:rPr lang="en-IN"/>
              <a:t> </a:t>
            </a:r>
            <a:r>
              <a:rPr lang="en-IN" b="1" u="sng"/>
              <a:t>design</a:t>
            </a:r>
            <a:br>
              <a:rPr lang="en-GB"/>
            </a:br>
            <a:r>
              <a:rPr lang="en-GB" b="1" u="sng"/>
              <a:t>PROJECT</a:t>
            </a:r>
            <a:endParaRPr lang="en-IN" b="1" u="sng" dirty="0"/>
          </a:p>
        </p:txBody>
      </p:sp>
      <p:sp>
        <p:nvSpPr>
          <p:cNvPr id="3" name="Subtitle 2">
            <a:extLst>
              <a:ext uri="{FF2B5EF4-FFF2-40B4-BE49-F238E27FC236}">
                <a16:creationId xmlns:a16="http://schemas.microsoft.com/office/drawing/2014/main" id="{B66793B6-3DF6-4F9C-8996-C107127D220D}"/>
              </a:ext>
            </a:extLst>
          </p:cNvPr>
          <p:cNvSpPr>
            <a:spLocks noGrp="1"/>
          </p:cNvSpPr>
          <p:nvPr>
            <p:ph type="subTitle" idx="1"/>
          </p:nvPr>
        </p:nvSpPr>
        <p:spPr/>
        <p:txBody>
          <a:bodyPr>
            <a:normAutofit/>
          </a:bodyPr>
          <a:lstStyle/>
          <a:p>
            <a:r>
              <a:rPr lang="en-IN" sz="4400" dirty="0"/>
              <a:t>Group-10</a:t>
            </a:r>
          </a:p>
        </p:txBody>
      </p:sp>
    </p:spTree>
    <p:extLst>
      <p:ext uri="{BB962C8B-B14F-4D97-AF65-F5344CB8AC3E}">
        <p14:creationId xmlns:p14="http://schemas.microsoft.com/office/powerpoint/2010/main" val="323172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0FEB2B2-3595-453F-8C9B-81A788623F65}"/>
              </a:ext>
            </a:extLst>
          </p:cNvPr>
          <p:cNvSpPr>
            <a:spLocks noGrp="1"/>
          </p:cNvSpPr>
          <p:nvPr>
            <p:ph type="body" sz="half" idx="2"/>
          </p:nvPr>
        </p:nvSpPr>
        <p:spPr>
          <a:xfrm>
            <a:off x="679868" y="1003714"/>
            <a:ext cx="9347516" cy="4495700"/>
          </a:xfrm>
        </p:spPr>
        <p:txBody>
          <a:bodyPr>
            <a:noAutofit/>
          </a:bodyPr>
          <a:lstStyle/>
          <a:p>
            <a:r>
              <a:rPr lang="en-IN" sz="2800" b="1" u="sng" dirty="0">
                <a:latin typeface="Arial Nova" panose="02000000000000000000" pitchFamily="2" charset="0"/>
                <a:ea typeface="Arial Nova" panose="02000000000000000000" pitchFamily="2" charset="0"/>
              </a:rPr>
              <a:t>HOUSEHOLD WATER </a:t>
            </a:r>
            <a:r>
              <a:rPr lang="en-IN" sz="2800" b="1" u="sng">
                <a:latin typeface="Arial Nova" panose="02000000000000000000" pitchFamily="2" charset="0"/>
                <a:ea typeface="Arial Nova" panose="02000000000000000000" pitchFamily="2" charset="0"/>
              </a:rPr>
              <a:t>TREATMENT USING</a:t>
            </a:r>
            <a:r>
              <a:rPr lang="en-GB" sz="2800" b="1" u="sng">
                <a:latin typeface="Arial Nova" panose="02000000000000000000" pitchFamily="2" charset="0"/>
                <a:ea typeface="Arial Nova" panose="02000000000000000000" pitchFamily="2" charset="0"/>
              </a:rPr>
              <a:t> </a:t>
            </a:r>
            <a:r>
              <a:rPr lang="en-IN" sz="2800" b="1" u="sng">
                <a:latin typeface="Arial Nova" panose="02000000000000000000" pitchFamily="2" charset="0"/>
                <a:ea typeface="Arial Nova" panose="02000000000000000000" pitchFamily="2" charset="0"/>
              </a:rPr>
              <a:t>BIO </a:t>
            </a:r>
            <a:r>
              <a:rPr lang="en-IN" sz="2800" b="1" u="sng" dirty="0">
                <a:latin typeface="Arial Nova" panose="02000000000000000000" pitchFamily="2" charset="0"/>
                <a:ea typeface="Arial Nova" panose="02000000000000000000" pitchFamily="2" charset="0"/>
              </a:rPr>
              <a:t>SAND </a:t>
            </a:r>
            <a:r>
              <a:rPr lang="en-IN" sz="2800" b="1" u="sng">
                <a:latin typeface="Arial Nova" panose="02000000000000000000" pitchFamily="2" charset="0"/>
                <a:ea typeface="Arial Nova" panose="02000000000000000000" pitchFamily="2" charset="0"/>
              </a:rPr>
              <a:t>WATER FILTER</a:t>
            </a:r>
            <a:endParaRPr lang="en-GB" sz="2800" b="1" u="sng">
              <a:latin typeface="Arial Nova" panose="02000000000000000000" pitchFamily="2" charset="0"/>
              <a:ea typeface="Arial Nova" panose="02000000000000000000" pitchFamily="2" charset="0"/>
            </a:endParaRPr>
          </a:p>
          <a:p>
            <a:endParaRPr lang="en-IN" sz="2800" b="1" u="sng" dirty="0">
              <a:latin typeface="Arial Nova" panose="02000000000000000000" pitchFamily="2" charset="0"/>
              <a:ea typeface="Arial Nova" panose="02000000000000000000" pitchFamily="2" charset="0"/>
            </a:endParaRPr>
          </a:p>
          <a:p>
            <a:pPr marL="285750" indent="-285750" algn="l">
              <a:buFont typeface="Arial" panose="020B0604020202020204" pitchFamily="34" charset="0"/>
              <a:buChar char="•"/>
            </a:pPr>
            <a:r>
              <a:rPr lang="en-IN" sz="2800" dirty="0">
                <a:latin typeface="Arial Nova" panose="02000000000000000000" pitchFamily="2" charset="0"/>
                <a:ea typeface="Arial Nova" panose="02000000000000000000" pitchFamily="2" charset="0"/>
              </a:rPr>
              <a:t>Affordable</a:t>
            </a:r>
          </a:p>
          <a:p>
            <a:pPr marL="285750" indent="-285750" algn="l">
              <a:buFont typeface="Arial" panose="020B0604020202020204" pitchFamily="34" charset="0"/>
              <a:buChar char="•"/>
            </a:pPr>
            <a:r>
              <a:rPr lang="en-IN" sz="2800" dirty="0">
                <a:latin typeface="Arial Nova" panose="02000000000000000000" pitchFamily="2" charset="0"/>
                <a:ea typeface="Arial Nova" panose="02000000000000000000" pitchFamily="2" charset="0"/>
              </a:rPr>
              <a:t>High removal of pathogens</a:t>
            </a:r>
          </a:p>
          <a:p>
            <a:pPr marL="285750" indent="-285750" algn="l">
              <a:buFont typeface="Arial" panose="020B0604020202020204" pitchFamily="34" charset="0"/>
              <a:buChar char="•"/>
            </a:pPr>
            <a:r>
              <a:rPr lang="en-IN" sz="2800" dirty="0">
                <a:latin typeface="Arial Nova" panose="02000000000000000000" pitchFamily="2" charset="0"/>
                <a:ea typeface="Arial Nova" panose="02000000000000000000" pitchFamily="2" charset="0"/>
              </a:rPr>
              <a:t>One time installation</a:t>
            </a:r>
          </a:p>
          <a:p>
            <a:pPr marL="285750" indent="-285750" algn="l">
              <a:buFont typeface="Arial" panose="020B0604020202020204" pitchFamily="34" charset="0"/>
              <a:buChar char="•"/>
            </a:pPr>
            <a:r>
              <a:rPr lang="en-IN" sz="2800" dirty="0">
                <a:latin typeface="Arial Nova" panose="02000000000000000000" pitchFamily="2" charset="0"/>
                <a:ea typeface="Arial Nova" panose="02000000000000000000" pitchFamily="2" charset="0"/>
              </a:rPr>
              <a:t>Low maintenance</a:t>
            </a:r>
          </a:p>
          <a:p>
            <a:pPr marL="285750" indent="-285750" algn="l">
              <a:buFont typeface="Arial" panose="020B0604020202020204" pitchFamily="34" charset="0"/>
              <a:buChar char="•"/>
            </a:pPr>
            <a:r>
              <a:rPr lang="en-IN" sz="2800" dirty="0">
                <a:latin typeface="Arial Nova" panose="02000000000000000000" pitchFamily="2" charset="0"/>
                <a:ea typeface="Arial Nova" panose="02000000000000000000" pitchFamily="2" charset="0"/>
              </a:rPr>
              <a:t>Easy to operate</a:t>
            </a:r>
          </a:p>
          <a:p>
            <a:endParaRPr lang="en-IN" sz="2800" dirty="0">
              <a:latin typeface="Arial Nova" panose="02000000000000000000" pitchFamily="2" charset="0"/>
              <a:ea typeface="Arial Nova" panose="02000000000000000000" pitchFamily="2" charset="0"/>
            </a:endParaRPr>
          </a:p>
        </p:txBody>
      </p:sp>
      <p:pic>
        <p:nvPicPr>
          <p:cNvPr id="12" name="Picture 12">
            <a:extLst>
              <a:ext uri="{FF2B5EF4-FFF2-40B4-BE49-F238E27FC236}">
                <a16:creationId xmlns:a16="http://schemas.microsoft.com/office/drawing/2014/main" id="{C4654299-EBE5-254F-A05E-FD3CF6042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93" y="1937626"/>
            <a:ext cx="5049790" cy="3787343"/>
          </a:xfrm>
          <a:prstGeom prst="rect">
            <a:avLst/>
          </a:prstGeom>
        </p:spPr>
      </p:pic>
    </p:spTree>
    <p:extLst>
      <p:ext uri="{BB962C8B-B14F-4D97-AF65-F5344CB8AC3E}">
        <p14:creationId xmlns:p14="http://schemas.microsoft.com/office/powerpoint/2010/main" val="365451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E9B1EA-F812-4D4B-85CB-5C68816B185A}"/>
              </a:ext>
            </a:extLst>
          </p:cNvPr>
          <p:cNvSpPr>
            <a:spLocks noGrp="1"/>
          </p:cNvSpPr>
          <p:nvPr>
            <p:ph type="title"/>
          </p:nvPr>
        </p:nvSpPr>
        <p:spPr>
          <a:xfrm>
            <a:off x="1023090" y="242800"/>
            <a:ext cx="9905998" cy="1905000"/>
          </a:xfrm>
        </p:spPr>
        <p:txBody>
          <a:bodyPr>
            <a:normAutofit/>
          </a:bodyPr>
          <a:lstStyle/>
          <a:p>
            <a:pPr algn="ctr"/>
            <a:r>
              <a:rPr lang="en-IN" sz="3600" b="1" u="sng" dirty="0"/>
              <a:t>What’s the need?</a:t>
            </a:r>
          </a:p>
        </p:txBody>
      </p:sp>
      <p:sp>
        <p:nvSpPr>
          <p:cNvPr id="6" name="Content Placeholder 5">
            <a:extLst>
              <a:ext uri="{FF2B5EF4-FFF2-40B4-BE49-F238E27FC236}">
                <a16:creationId xmlns:a16="http://schemas.microsoft.com/office/drawing/2014/main" id="{7C5BDB7E-D6A3-4E6B-A58D-F8B7FC744A23}"/>
              </a:ext>
            </a:extLst>
          </p:cNvPr>
          <p:cNvSpPr>
            <a:spLocks noGrp="1"/>
          </p:cNvSpPr>
          <p:nvPr>
            <p:ph sz="quarter" idx="13"/>
          </p:nvPr>
        </p:nvSpPr>
        <p:spPr>
          <a:xfrm>
            <a:off x="912499" y="1858303"/>
            <a:ext cx="10363826" cy="3424107"/>
          </a:xfrm>
        </p:spPr>
        <p:txBody>
          <a:bodyPr>
            <a:noAutofit/>
          </a:bodyPr>
          <a:lstStyle/>
          <a:p>
            <a:pPr algn="ctr"/>
            <a:r>
              <a:rPr lang="en-US" sz="2400" b="0" i="0" cap="none" dirty="0">
                <a:effectLst/>
                <a:latin typeface="Gotham Narrow Book"/>
              </a:rPr>
              <a:t>In India, specially in villages there have been a large number of deaths owing to jaundice. Other water-borne diseases like typhoid, jaundice, and gastroenteritis are also rampant. The primary reason is the lack of clean drinking water. To address the issue we </a:t>
            </a:r>
            <a:r>
              <a:rPr lang="en-US" sz="2400" cap="none" dirty="0">
                <a:latin typeface="Gotham Narrow Book"/>
              </a:rPr>
              <a:t>need a</a:t>
            </a:r>
            <a:r>
              <a:rPr lang="en-US" sz="2400" b="0" i="0" cap="none" dirty="0">
                <a:effectLst/>
                <a:latin typeface="Gotham Narrow Book"/>
              </a:rPr>
              <a:t> low-cost filtration equipment.</a:t>
            </a:r>
          </a:p>
          <a:p>
            <a:pPr algn="ctr"/>
            <a:r>
              <a:rPr lang="en-US" sz="2400" b="0" i="0" cap="none" dirty="0">
                <a:effectLst/>
                <a:latin typeface="Gotham Narrow Book"/>
              </a:rPr>
              <a:t>We have to evaluated the technologies available for their cost, ease of use and sustainability.</a:t>
            </a:r>
            <a:r>
              <a:rPr lang="en-US" sz="2400" b="0" i="0" dirty="0">
                <a:effectLst/>
                <a:latin typeface="Gotham Narrow Book"/>
              </a:rPr>
              <a:t>  </a:t>
            </a:r>
          </a:p>
          <a:p>
            <a:pPr algn="ctr"/>
            <a:r>
              <a:rPr lang="en-US" sz="2400" b="0" i="0" cap="none" dirty="0">
                <a:effectLst/>
                <a:latin typeface="Gotham Narrow Book"/>
              </a:rPr>
              <a:t>Inexpensive and effective filters developed especially for deployment in remote areas</a:t>
            </a:r>
            <a:r>
              <a:rPr lang="en-US" sz="2400" b="0" i="0" dirty="0">
                <a:effectLst/>
                <a:latin typeface="Gotham Narrow Book"/>
              </a:rPr>
              <a:t>. </a:t>
            </a:r>
            <a:endParaRPr lang="en-IN" sz="2400" cap="none" dirty="0"/>
          </a:p>
        </p:txBody>
      </p:sp>
    </p:spTree>
    <p:extLst>
      <p:ext uri="{BB962C8B-B14F-4D97-AF65-F5344CB8AC3E}">
        <p14:creationId xmlns:p14="http://schemas.microsoft.com/office/powerpoint/2010/main" val="146847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5F49972-030E-4FCD-BFF6-1060204AB337}"/>
              </a:ext>
            </a:extLst>
          </p:cNvPr>
          <p:cNvGraphicFramePr>
            <a:graphicFrameLocks noGrp="1"/>
          </p:cNvGraphicFramePr>
          <p:nvPr>
            <p:extLst>
              <p:ext uri="{D42A27DB-BD31-4B8C-83A1-F6EECF244321}">
                <p14:modId xmlns:p14="http://schemas.microsoft.com/office/powerpoint/2010/main" val="2784305465"/>
              </p:ext>
            </p:extLst>
          </p:nvPr>
        </p:nvGraphicFramePr>
        <p:xfrm>
          <a:off x="0" y="0"/>
          <a:ext cx="12191997" cy="11643792"/>
        </p:xfrm>
        <a:graphic>
          <a:graphicData uri="http://schemas.openxmlformats.org/drawingml/2006/table">
            <a:tbl>
              <a:tblPr firstRow="1" bandRow="1">
                <a:tableStyleId>{5C22544A-7EE6-4342-B048-85BDC9FD1C3A}</a:tableStyleId>
              </a:tblPr>
              <a:tblGrid>
                <a:gridCol w="1830848">
                  <a:extLst>
                    <a:ext uri="{9D8B030D-6E8A-4147-A177-3AD203B41FA5}">
                      <a16:colId xmlns:a16="http://schemas.microsoft.com/office/drawing/2014/main" val="635245647"/>
                    </a:ext>
                  </a:extLst>
                </a:gridCol>
                <a:gridCol w="1715533">
                  <a:extLst>
                    <a:ext uri="{9D8B030D-6E8A-4147-A177-3AD203B41FA5}">
                      <a16:colId xmlns:a16="http://schemas.microsoft.com/office/drawing/2014/main" val="3940098736"/>
                    </a:ext>
                  </a:extLst>
                </a:gridCol>
                <a:gridCol w="1729123">
                  <a:extLst>
                    <a:ext uri="{9D8B030D-6E8A-4147-A177-3AD203B41FA5}">
                      <a16:colId xmlns:a16="http://schemas.microsoft.com/office/drawing/2014/main" val="3671550823"/>
                    </a:ext>
                  </a:extLst>
                </a:gridCol>
                <a:gridCol w="1843750">
                  <a:extLst>
                    <a:ext uri="{9D8B030D-6E8A-4147-A177-3AD203B41FA5}">
                      <a16:colId xmlns:a16="http://schemas.microsoft.com/office/drawing/2014/main" val="2200797482"/>
                    </a:ext>
                  </a:extLst>
                </a:gridCol>
                <a:gridCol w="1228872">
                  <a:extLst>
                    <a:ext uri="{9D8B030D-6E8A-4147-A177-3AD203B41FA5}">
                      <a16:colId xmlns:a16="http://schemas.microsoft.com/office/drawing/2014/main" val="650057741"/>
                    </a:ext>
                  </a:extLst>
                </a:gridCol>
                <a:gridCol w="2114748">
                  <a:extLst>
                    <a:ext uri="{9D8B030D-6E8A-4147-A177-3AD203B41FA5}">
                      <a16:colId xmlns:a16="http://schemas.microsoft.com/office/drawing/2014/main" val="2987032627"/>
                    </a:ext>
                  </a:extLst>
                </a:gridCol>
                <a:gridCol w="1729123">
                  <a:extLst>
                    <a:ext uri="{9D8B030D-6E8A-4147-A177-3AD203B41FA5}">
                      <a16:colId xmlns:a16="http://schemas.microsoft.com/office/drawing/2014/main" val="2686540886"/>
                    </a:ext>
                  </a:extLst>
                </a:gridCol>
              </a:tblGrid>
              <a:tr h="810291">
                <a:tc>
                  <a:txBody>
                    <a:bodyPr/>
                    <a:lstStyle/>
                    <a:p>
                      <a:r>
                        <a:rPr lang="en-IN" sz="1200" b="0" i="0" spc="0" dirty="0"/>
                        <a:t>STAGES</a:t>
                      </a:r>
                    </a:p>
                  </a:txBody>
                  <a:tcPr/>
                </a:tc>
                <a:tc>
                  <a:txBody>
                    <a:bodyPr/>
                    <a:lstStyle/>
                    <a:p>
                      <a:r>
                        <a:rPr lang="en-IN" sz="1200" b="0" i="0" spc="0" dirty="0"/>
                        <a:t>Specialist skills</a:t>
                      </a:r>
                    </a:p>
                    <a:p>
                      <a:r>
                        <a:rPr lang="en-IN" sz="1200" b="0" i="0" spc="0" dirty="0"/>
                        <a:t>required</a:t>
                      </a:r>
                    </a:p>
                  </a:txBody>
                  <a:tcPr/>
                </a:tc>
                <a:tc>
                  <a:txBody>
                    <a:bodyPr/>
                    <a:lstStyle/>
                    <a:p>
                      <a:r>
                        <a:rPr lang="en-IN" sz="1200" b="0" i="0" spc="0" dirty="0"/>
                        <a:t>Examples,</a:t>
                      </a:r>
                    </a:p>
                    <a:p>
                      <a:r>
                        <a:rPr lang="en-IN" sz="1200" b="0" i="0" spc="0" dirty="0"/>
                        <a:t>activities and tools</a:t>
                      </a:r>
                    </a:p>
                  </a:txBody>
                  <a:tcPr/>
                </a:tc>
                <a:tc>
                  <a:txBody>
                    <a:bodyPr/>
                    <a:lstStyle/>
                    <a:p>
                      <a:r>
                        <a:rPr lang="en-IN" sz="1200" b="0" i="0" spc="0" dirty="0"/>
                        <a:t>Risk level and handling</a:t>
                      </a:r>
                    </a:p>
                  </a:txBody>
                  <a:tcPr/>
                </a:tc>
                <a:tc>
                  <a:txBody>
                    <a:bodyPr/>
                    <a:lstStyle/>
                    <a:p>
                      <a:r>
                        <a:rPr lang="en-IN" sz="1200" b="0" i="0" spc="0" dirty="0"/>
                        <a:t>Finance required</a:t>
                      </a:r>
                    </a:p>
                  </a:txBody>
                  <a:tcPr/>
                </a:tc>
                <a:tc>
                  <a:txBody>
                    <a:bodyPr/>
                    <a:lstStyle/>
                    <a:p>
                      <a:r>
                        <a:rPr lang="en-IN" sz="1200" b="0" i="0" spc="0" dirty="0"/>
                        <a:t>Kinds of evidence generated</a:t>
                      </a:r>
                    </a:p>
                  </a:txBody>
                  <a:tcPr/>
                </a:tc>
                <a:tc>
                  <a:txBody>
                    <a:bodyPr/>
                    <a:lstStyle/>
                    <a:p>
                      <a:r>
                        <a:rPr lang="en-IN" sz="1200" b="0" i="0" spc="0" dirty="0"/>
                        <a:t>Goal </a:t>
                      </a:r>
                    </a:p>
                  </a:txBody>
                  <a:tcPr/>
                </a:tc>
                <a:extLst>
                  <a:ext uri="{0D108BD9-81ED-4DB2-BD59-A6C34878D82A}">
                    <a16:rowId xmlns:a16="http://schemas.microsoft.com/office/drawing/2014/main" val="543486"/>
                  </a:ext>
                </a:extLst>
              </a:tr>
              <a:tr h="1050378">
                <a:tc>
                  <a:txBody>
                    <a:bodyPr/>
                    <a:lstStyle/>
                    <a:p>
                      <a:r>
                        <a:rPr lang="en-IN" sz="1200" b="0" i="0" spc="0" dirty="0">
                          <a:solidFill>
                            <a:srgbClr val="0070C0"/>
                          </a:solidFill>
                        </a:rPr>
                        <a:t>Exploring opportunities &amp;</a:t>
                      </a:r>
                    </a:p>
                    <a:p>
                      <a:r>
                        <a:rPr lang="en-IN" sz="1200" b="0" i="0" spc="0" dirty="0">
                          <a:solidFill>
                            <a:srgbClr val="0070C0"/>
                          </a:solidFill>
                        </a:rPr>
                        <a:t>challenges</a:t>
                      </a:r>
                    </a:p>
                  </a:txBody>
                  <a:tcPr/>
                </a:tc>
                <a:tc>
                  <a:txBody>
                    <a:bodyPr/>
                    <a:lstStyle/>
                    <a:p>
                      <a:r>
                        <a:rPr lang="en-IN" sz="1200" b="0" i="0" spc="0" dirty="0"/>
                        <a:t>Research, water purification technology</a:t>
                      </a:r>
                    </a:p>
                  </a:txBody>
                  <a:tcPr/>
                </a:tc>
                <a:tc>
                  <a:txBody>
                    <a:bodyPr/>
                    <a:lstStyle/>
                    <a:p>
                      <a:r>
                        <a:rPr lang="en-IN" sz="1200" b="0" i="0" spc="0" dirty="0"/>
                        <a:t>Material and hardware tools</a:t>
                      </a:r>
                    </a:p>
                  </a:txBody>
                  <a:tcPr/>
                </a:tc>
                <a:tc>
                  <a:txBody>
                    <a:bodyPr/>
                    <a:lstStyle/>
                    <a:p>
                      <a:r>
                        <a:rPr lang="en-IN" sz="1200" b="0" i="0" spc="0" dirty="0"/>
                        <a:t>Moderate risk level, Proper planning and techniques </a:t>
                      </a:r>
                    </a:p>
                  </a:txBody>
                  <a:tcPr/>
                </a:tc>
                <a:tc>
                  <a:txBody>
                    <a:bodyPr/>
                    <a:lstStyle/>
                    <a:p>
                      <a:r>
                        <a:rPr lang="en-IN" sz="1200" b="0" i="0" spc="0" dirty="0"/>
                        <a:t>Minimum funds. </a:t>
                      </a:r>
                    </a:p>
                  </a:txBody>
                  <a:tcPr/>
                </a:tc>
                <a:tc>
                  <a:txBody>
                    <a:bodyPr/>
                    <a:lstStyle/>
                    <a:p>
                      <a:r>
                        <a:rPr lang="en-IN" sz="1200" b="0" i="0" spc="0" dirty="0"/>
                        <a:t>Public health, high cost water filters</a:t>
                      </a:r>
                    </a:p>
                  </a:txBody>
                  <a:tcPr/>
                </a:tc>
                <a:tc>
                  <a:txBody>
                    <a:bodyPr/>
                    <a:lstStyle/>
                    <a:p>
                      <a:r>
                        <a:rPr lang="en-IN" sz="1200" b="0" i="0" spc="0" dirty="0"/>
                        <a:t>Having a basic structure or design</a:t>
                      </a:r>
                    </a:p>
                  </a:txBody>
                  <a:tcPr/>
                </a:tc>
                <a:extLst>
                  <a:ext uri="{0D108BD9-81ED-4DB2-BD59-A6C34878D82A}">
                    <a16:rowId xmlns:a16="http://schemas.microsoft.com/office/drawing/2014/main" val="932135492"/>
                  </a:ext>
                </a:extLst>
              </a:tr>
              <a:tr h="570205">
                <a:tc>
                  <a:txBody>
                    <a:bodyPr/>
                    <a:lstStyle/>
                    <a:p>
                      <a:r>
                        <a:rPr lang="en-IN" sz="1200" b="0" i="0" spc="0" dirty="0">
                          <a:solidFill>
                            <a:srgbClr val="0070C0"/>
                          </a:solidFill>
                        </a:rPr>
                        <a:t>Generating ideas</a:t>
                      </a:r>
                    </a:p>
                  </a:txBody>
                  <a:tcPr/>
                </a:tc>
                <a:tc>
                  <a:txBody>
                    <a:bodyPr/>
                    <a:lstStyle/>
                    <a:p>
                      <a:r>
                        <a:rPr lang="en-IN" sz="1200" b="0" i="0" spc="0" dirty="0"/>
                        <a:t>Communicating new ideas, ideation of creative thinking.</a:t>
                      </a:r>
                    </a:p>
                  </a:txBody>
                  <a:tcPr/>
                </a:tc>
                <a:tc>
                  <a:txBody>
                    <a:bodyPr/>
                    <a:lstStyle/>
                    <a:p>
                      <a:r>
                        <a:rPr lang="en-IN" sz="1200" b="0" i="0" spc="0" dirty="0"/>
                        <a:t>Conducting educative workshop for the people , open to new ideas.</a:t>
                      </a:r>
                    </a:p>
                  </a:txBody>
                  <a:tcPr/>
                </a:tc>
                <a:tc>
                  <a:txBody>
                    <a:bodyPr/>
                    <a:lstStyle/>
                    <a:p>
                      <a:r>
                        <a:rPr lang="en-IN" sz="1200" b="0" i="0" spc="0" dirty="0"/>
                        <a:t>High risk, a small mistake can lead to big consequences.</a:t>
                      </a:r>
                    </a:p>
                  </a:txBody>
                  <a:tcPr/>
                </a:tc>
                <a:tc>
                  <a:txBody>
                    <a:bodyPr/>
                    <a:lstStyle/>
                    <a:p>
                      <a:r>
                        <a:rPr lang="en-IN" sz="1200" b="0" i="0" spc="0" dirty="0"/>
                        <a:t>It should be low budget.</a:t>
                      </a:r>
                    </a:p>
                  </a:txBody>
                  <a:tcPr/>
                </a:tc>
                <a:tc>
                  <a:txBody>
                    <a:bodyPr/>
                    <a:lstStyle/>
                    <a:p>
                      <a:r>
                        <a:rPr lang="en-IN" sz="1200" b="0" i="0" spc="0" dirty="0"/>
                        <a:t>Simple amount of improvement for potential explanation, aided but not extremely limited by data.</a:t>
                      </a:r>
                    </a:p>
                  </a:txBody>
                  <a:tcPr/>
                </a:tc>
                <a:tc>
                  <a:txBody>
                    <a:bodyPr/>
                    <a:lstStyle/>
                    <a:p>
                      <a:r>
                        <a:rPr lang="en-IN" sz="1200" b="0" i="0" spc="0" dirty="0"/>
                        <a:t>Development of a single idea or a group of ideas </a:t>
                      </a:r>
                      <a:r>
                        <a:rPr lang="en-IN" sz="1200" b="0" i="0" spc="0"/>
                        <a:t>for testing.</a:t>
                      </a:r>
                      <a:endParaRPr lang="en-IN" sz="1200" b="0" i="0" spc="0" dirty="0"/>
                    </a:p>
                  </a:txBody>
                  <a:tcPr/>
                </a:tc>
                <a:extLst>
                  <a:ext uri="{0D108BD9-81ED-4DB2-BD59-A6C34878D82A}">
                    <a16:rowId xmlns:a16="http://schemas.microsoft.com/office/drawing/2014/main" val="2020780487"/>
                  </a:ext>
                </a:extLst>
              </a:tr>
              <a:tr h="570205">
                <a:tc>
                  <a:txBody>
                    <a:bodyPr/>
                    <a:lstStyle/>
                    <a:p>
                      <a:r>
                        <a:rPr lang="en-IN" sz="1200" b="0" i="0" spc="0" dirty="0">
                          <a:solidFill>
                            <a:srgbClr val="0070C0"/>
                          </a:solidFill>
                        </a:rPr>
                        <a:t>Developing &amp; testing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200" b="0" i="0" spc="0" dirty="0"/>
                        <a:t>Thinking in an innovative manner and implementing it</a:t>
                      </a:r>
                    </a:p>
                  </a:txBody>
                  <a:tcPr/>
                </a:tc>
                <a:tc>
                  <a:txBody>
                    <a:bodyPr/>
                    <a:lstStyle/>
                    <a:p>
                      <a:r>
                        <a:rPr lang="en-IN" sz="1200" b="0" i="0" spc="0" dirty="0"/>
                        <a:t>Using all the ideas appropriately</a:t>
                      </a:r>
                    </a:p>
                  </a:txBody>
                  <a:tcPr/>
                </a:tc>
                <a:tc>
                  <a:txBody>
                    <a:bodyPr/>
                    <a:lstStyle/>
                    <a:p>
                      <a:r>
                        <a:rPr lang="en-IN" sz="1200" b="0" i="0" spc="0" dirty="0"/>
                        <a:t>High risk, even a small mistake can lead to big consequences. Should be ready to correct any mistake efficiently</a:t>
                      </a:r>
                    </a:p>
                  </a:txBody>
                  <a:tcPr/>
                </a:tc>
                <a:tc>
                  <a:txBody>
                    <a:bodyPr/>
                    <a:lstStyle/>
                    <a:p>
                      <a:r>
                        <a:rPr lang="en-IN" sz="1200" b="0" i="0" spc="0" dirty="0"/>
                        <a:t>Funds for the project.</a:t>
                      </a:r>
                    </a:p>
                  </a:txBody>
                  <a:tcPr/>
                </a:tc>
                <a:tc>
                  <a:txBody>
                    <a:bodyPr/>
                    <a:lstStyle/>
                    <a:p>
                      <a:r>
                        <a:rPr lang="en-IN" sz="1200" b="0" i="0" spc="0" dirty="0"/>
                        <a:t>Testing the developed model so that it works accurately</a:t>
                      </a:r>
                    </a:p>
                  </a:txBody>
                  <a:tcPr/>
                </a:tc>
                <a:tc>
                  <a:txBody>
                    <a:bodyPr/>
                    <a:lstStyle/>
                    <a:p>
                      <a:r>
                        <a:rPr lang="en-IN" sz="1200" b="0" i="0" spc="0" dirty="0"/>
                        <a:t>To make a model which works accurately and </a:t>
                      </a:r>
                      <a:r>
                        <a:rPr lang="en-IN" sz="1200" b="0" i="0" spc="0"/>
                        <a:t>effectively without any loss</a:t>
                      </a:r>
                      <a:endParaRPr lang="en-IN" sz="1200" b="0" i="0" spc="0" dirty="0"/>
                    </a:p>
                  </a:txBody>
                  <a:tcPr/>
                </a:tc>
                <a:extLst>
                  <a:ext uri="{0D108BD9-81ED-4DB2-BD59-A6C34878D82A}">
                    <a16:rowId xmlns:a16="http://schemas.microsoft.com/office/drawing/2014/main" val="1383681727"/>
                  </a:ext>
                </a:extLst>
              </a:tr>
              <a:tr h="570205">
                <a:tc>
                  <a:txBody>
                    <a:bodyPr/>
                    <a:lstStyle/>
                    <a:p>
                      <a:r>
                        <a:rPr lang="en-IN" sz="1200" b="0" i="0" spc="0" dirty="0">
                          <a:solidFill>
                            <a:srgbClr val="0070C0"/>
                          </a:solidFill>
                        </a:rPr>
                        <a:t>Making the case</a:t>
                      </a:r>
                    </a:p>
                  </a:txBody>
                  <a:tcPr/>
                </a:tc>
                <a:tc>
                  <a:txBody>
                    <a:bodyPr/>
                    <a:lstStyle/>
                    <a:p>
                      <a:r>
                        <a:rPr lang="en-IN" sz="1200" b="0" i="0" spc="0" dirty="0"/>
                        <a:t>To observe the competitors and competition in our market and analysing through it. </a:t>
                      </a:r>
                    </a:p>
                  </a:txBody>
                  <a:tcPr/>
                </a:tc>
                <a:tc>
                  <a:txBody>
                    <a:bodyPr/>
                    <a:lstStyle/>
                    <a:p>
                      <a:r>
                        <a:rPr lang="en-IN" sz="1200" b="0" i="0" spc="0" dirty="0"/>
                        <a:t>Competitors companies and chief analysts to observe and analyse them.</a:t>
                      </a:r>
                    </a:p>
                  </a:txBody>
                  <a:tcPr/>
                </a:tc>
                <a:tc>
                  <a:txBody>
                    <a:bodyPr/>
                    <a:lstStyle/>
                    <a:p>
                      <a:r>
                        <a:rPr lang="en-IN" sz="1200" b="0" i="0" spc="0" dirty="0"/>
                        <a:t>No risk level.</a:t>
                      </a:r>
                    </a:p>
                  </a:txBody>
                  <a:tcPr/>
                </a:tc>
                <a:tc>
                  <a:txBody>
                    <a:bodyPr/>
                    <a:lstStyle/>
                    <a:p>
                      <a:r>
                        <a:rPr lang="en-IN" sz="1200" b="0" i="0" spc="0" dirty="0"/>
                        <a:t>Small part of fund should be spend.</a:t>
                      </a:r>
                    </a:p>
                  </a:txBody>
                  <a:tcPr/>
                </a:tc>
                <a:tc>
                  <a:txBody>
                    <a:bodyPr/>
                    <a:lstStyle/>
                    <a:p>
                      <a:r>
                        <a:rPr lang="en-IN" sz="1200" b="0" i="0" spc="0" dirty="0"/>
                        <a:t>Analysed reports and data .</a:t>
                      </a:r>
                    </a:p>
                  </a:txBody>
                  <a:tcPr/>
                </a:tc>
                <a:tc>
                  <a:txBody>
                    <a:bodyPr/>
                    <a:lstStyle/>
                    <a:p>
                      <a:r>
                        <a:rPr lang="en-IN" sz="1200" b="0" i="0" spc="0" dirty="0"/>
                        <a:t>To better observe our competitors and find flaws in our systems.</a:t>
                      </a:r>
                    </a:p>
                  </a:txBody>
                  <a:tcPr/>
                </a:tc>
                <a:extLst>
                  <a:ext uri="{0D108BD9-81ED-4DB2-BD59-A6C34878D82A}">
                    <a16:rowId xmlns:a16="http://schemas.microsoft.com/office/drawing/2014/main" val="520339885"/>
                  </a:ext>
                </a:extLst>
              </a:tr>
              <a:tr h="2010723">
                <a:tc>
                  <a:txBody>
                    <a:bodyPr/>
                    <a:lstStyle/>
                    <a:p>
                      <a:r>
                        <a:rPr lang="en-IN" sz="1200" b="0" i="0" spc="0" dirty="0">
                          <a:solidFill>
                            <a:srgbClr val="0070C0"/>
                          </a:solidFill>
                        </a:rPr>
                        <a:t>Delivering &amp; implementing</a:t>
                      </a:r>
                    </a:p>
                  </a:txBody>
                  <a:tcPr/>
                </a:tc>
                <a:tc>
                  <a:txBody>
                    <a:bodyPr/>
                    <a:lstStyle/>
                    <a:p>
                      <a:r>
                        <a:rPr lang="en-GB" sz="1200" b="0" i="0" spc="0" dirty="0"/>
                        <a:t>Strong leadership and management skills , delivery and implementing skills with patience. </a:t>
                      </a:r>
                      <a:endParaRPr lang="en-IN" sz="1200" b="0" i="0" spc="0" dirty="0"/>
                    </a:p>
                  </a:txBody>
                  <a:tcPr/>
                </a:tc>
                <a:tc>
                  <a:txBody>
                    <a:bodyPr/>
                    <a:lstStyle/>
                    <a:p>
                      <a:r>
                        <a:rPr lang="en-GB" sz="1200" b="0" i="0" spc="0"/>
                        <a:t>Target audience, critical task list .</a:t>
                      </a:r>
                      <a:endParaRPr lang="en-IN" sz="1200" b="0" i="0" spc="0"/>
                    </a:p>
                  </a:txBody>
                  <a:tcPr/>
                </a:tc>
                <a:tc>
                  <a:txBody>
                    <a:bodyPr/>
                    <a:lstStyle/>
                    <a:p>
                      <a:r>
                        <a:rPr lang="en-GB" sz="1200" b="0" i="0" spc="0" dirty="0"/>
                        <a:t>Should be ready for some adaptation to implementation </a:t>
                      </a:r>
                      <a:endParaRPr lang="en-IN" sz="1200" b="0" i="0" spc="0" dirty="0"/>
                    </a:p>
                  </a:txBody>
                  <a:tcPr/>
                </a:tc>
                <a:tc>
                  <a:txBody>
                    <a:bodyPr/>
                    <a:lstStyle/>
                    <a:p>
                      <a:r>
                        <a:rPr lang="en-GB" sz="1200" b="0" i="0" spc="0" dirty="0"/>
                        <a:t>Funds for the project . And funding from seed investors.</a:t>
                      </a:r>
                      <a:endParaRPr lang="en-IN" sz="1200" b="0" i="0" spc="0" dirty="0"/>
                    </a:p>
                  </a:txBody>
                  <a:tcPr/>
                </a:tc>
                <a:tc>
                  <a:txBody>
                    <a:bodyPr/>
                    <a:lstStyle/>
                    <a:p>
                      <a:r>
                        <a:rPr lang="en-GB" sz="1200" b="0" i="0" spc="0" dirty="0"/>
                        <a:t>A comprehensive and thorough argument formed by systematic review and collection of facts .</a:t>
                      </a:r>
                    </a:p>
                    <a:p>
                      <a:r>
                        <a:rPr lang="en-GB" sz="1200" b="0" i="0" spc="0" dirty="0"/>
                        <a:t>Usage of project once on a test group to distinguish effects .</a:t>
                      </a:r>
                      <a:endParaRPr lang="en-IN" sz="1200" b="0" i="0" spc="0" dirty="0"/>
                    </a:p>
                  </a:txBody>
                  <a:tcPr/>
                </a:tc>
                <a:tc>
                  <a:txBody>
                    <a:bodyPr/>
                    <a:lstStyle/>
                    <a:p>
                      <a:r>
                        <a:rPr lang="en-GB" sz="1200" b="0" i="0" spc="0" dirty="0"/>
                        <a:t>An implemented and sustainable innovation. </a:t>
                      </a:r>
                      <a:endParaRPr lang="en-IN" sz="1200" b="0" i="0" spc="0" dirty="0"/>
                    </a:p>
                  </a:txBody>
                  <a:tcPr/>
                </a:tc>
                <a:extLst>
                  <a:ext uri="{0D108BD9-81ED-4DB2-BD59-A6C34878D82A}">
                    <a16:rowId xmlns:a16="http://schemas.microsoft.com/office/drawing/2014/main" val="2781708976"/>
                  </a:ext>
                </a:extLst>
              </a:tr>
              <a:tr h="810291">
                <a:tc>
                  <a:txBody>
                    <a:bodyPr/>
                    <a:lstStyle/>
                    <a:p>
                      <a:r>
                        <a:rPr lang="en-IN" sz="1200" b="0" i="0" spc="0" dirty="0">
                          <a:solidFill>
                            <a:srgbClr val="0070C0"/>
                          </a:solidFill>
                        </a:rPr>
                        <a:t>Growing, scaling &amp; spreading</a:t>
                      </a:r>
                    </a:p>
                  </a:txBody>
                  <a:tcPr/>
                </a:tc>
                <a:tc>
                  <a:txBody>
                    <a:bodyPr/>
                    <a:lstStyle/>
                    <a:p>
                      <a:r>
                        <a:rPr lang="en-IN" sz="1200" b="0" i="0" spc="0" dirty="0"/>
                        <a:t>Management skills</a:t>
                      </a:r>
                    </a:p>
                    <a:p>
                      <a:r>
                        <a:rPr lang="en-IN" sz="1200" b="0" i="0" spc="0" dirty="0"/>
                        <a:t>Fund distribution and prioritizing your products, cities and areas .</a:t>
                      </a:r>
                    </a:p>
                    <a:p>
                      <a:endParaRPr lang="en-IN" sz="1200" b="0" i="0" spc="0" dirty="0"/>
                    </a:p>
                  </a:txBody>
                  <a:tcPr/>
                </a:tc>
                <a:tc>
                  <a:txBody>
                    <a:bodyPr/>
                    <a:lstStyle/>
                    <a:p>
                      <a:r>
                        <a:rPr lang="en-IN" sz="1200" b="0" i="0" spc="0" dirty="0"/>
                        <a:t> Appropriate data of villages. Data of time to time services. Technical Problems solved data</a:t>
                      </a:r>
                    </a:p>
                  </a:txBody>
                  <a:tcPr/>
                </a:tc>
                <a:tc>
                  <a:txBody>
                    <a:bodyPr/>
                    <a:lstStyle/>
                    <a:p>
                      <a:r>
                        <a:rPr lang="en-IN" sz="1200" b="0" i="0" spc="0" dirty="0"/>
                        <a:t>As risk is always there.</a:t>
                      </a:r>
                    </a:p>
                    <a:p>
                      <a:r>
                        <a:rPr lang="en-IN" sz="1200" b="0" i="0" spc="0" dirty="0"/>
                        <a:t>We should focus on those areas where selling could be more.</a:t>
                      </a:r>
                    </a:p>
                    <a:p>
                      <a:r>
                        <a:rPr lang="en-IN" sz="1200" b="0" i="0" spc="0" dirty="0"/>
                        <a:t>At this stage we can tie up from different tech companies . For our increase in production.</a:t>
                      </a:r>
                    </a:p>
                  </a:txBody>
                  <a:tcPr/>
                </a:tc>
                <a:tc>
                  <a:txBody>
                    <a:bodyPr/>
                    <a:lstStyle/>
                    <a:p>
                      <a:r>
                        <a:rPr lang="en-IN" sz="1200" b="0" i="0" spc="0" dirty="0"/>
                        <a:t>Seed investment from the companies and angel investors .</a:t>
                      </a:r>
                    </a:p>
                    <a:p>
                      <a:r>
                        <a:rPr lang="en-IN" sz="1200" b="0" i="0" spc="0" dirty="0"/>
                        <a:t>Then, it should open for all to invest as a  (share per price)</a:t>
                      </a:r>
                    </a:p>
                    <a:p>
                      <a:r>
                        <a:rPr lang="en-IN" sz="1200" b="0" i="0" spc="0" dirty="0"/>
                        <a:t>Funds should be distributed wisely in areas acc. To the scaling of products. </a:t>
                      </a:r>
                    </a:p>
                  </a:txBody>
                  <a:tcPr/>
                </a:tc>
                <a:tc>
                  <a:txBody>
                    <a:bodyPr/>
                    <a:lstStyle/>
                    <a:p>
                      <a:r>
                        <a:rPr lang="en-IN" sz="1200" b="0" i="0" spc="0" dirty="0"/>
                        <a:t>Reports and data of selling the products.</a:t>
                      </a:r>
                    </a:p>
                    <a:p>
                      <a:r>
                        <a:rPr lang="en-IN" sz="1200" b="0" i="0" spc="0" dirty="0"/>
                        <a:t>We will get to know about our next target from this type of data.</a:t>
                      </a:r>
                    </a:p>
                  </a:txBody>
                  <a:tcPr/>
                </a:tc>
                <a:tc>
                  <a:txBody>
                    <a:bodyPr/>
                    <a:lstStyle/>
                    <a:p>
                      <a:r>
                        <a:rPr lang="en-IN" sz="1200" b="0" i="0" spc="0" dirty="0"/>
                        <a:t>Product and services  should have maximum reach. and it should be the best .costumers must not have any complain issue and if it does we will solve it or send our team.</a:t>
                      </a:r>
                    </a:p>
                  </a:txBody>
                  <a:tcPr/>
                </a:tc>
                <a:extLst>
                  <a:ext uri="{0D108BD9-81ED-4DB2-BD59-A6C34878D82A}">
                    <a16:rowId xmlns:a16="http://schemas.microsoft.com/office/drawing/2014/main" val="3134817127"/>
                  </a:ext>
                </a:extLst>
              </a:tr>
              <a:tr h="426513">
                <a:tc>
                  <a:txBody>
                    <a:bodyPr/>
                    <a:lstStyle/>
                    <a:p>
                      <a:r>
                        <a:rPr lang="en-IN" sz="1200" b="0" i="0" spc="0" dirty="0">
                          <a:solidFill>
                            <a:srgbClr val="0070C0"/>
                          </a:solidFill>
                        </a:rPr>
                        <a:t>Changing systems</a:t>
                      </a:r>
                    </a:p>
                  </a:txBody>
                  <a:tcPr/>
                </a:tc>
                <a:tc>
                  <a:txBody>
                    <a:bodyPr/>
                    <a:lstStyle/>
                    <a:p>
                      <a:r>
                        <a:rPr lang="en-IN" sz="1200" b="0" i="0" spc="0" dirty="0"/>
                        <a:t>Technical team and technical skills.</a:t>
                      </a:r>
                    </a:p>
                  </a:txBody>
                  <a:tcPr/>
                </a:tc>
                <a:tc>
                  <a:txBody>
                    <a:bodyPr/>
                    <a:lstStyle/>
                    <a:p>
                      <a:r>
                        <a:rPr lang="en-IN" sz="1200" b="0" i="0" spc="0" dirty="0"/>
                        <a:t>New technology. which Is sustainable too.. And with better 0 emissions and less electricity or mechanical intake.</a:t>
                      </a:r>
                    </a:p>
                  </a:txBody>
                  <a:tcPr/>
                </a:tc>
                <a:tc>
                  <a:txBody>
                    <a:bodyPr/>
                    <a:lstStyle/>
                    <a:p>
                      <a:r>
                        <a:rPr lang="en-IN" sz="1200" b="0" i="0" spc="0" dirty="0"/>
                        <a:t>High risk – if we change our technology and someone doesn’t find it good then all time and money is wasted.</a:t>
                      </a:r>
                    </a:p>
                  </a:txBody>
                  <a:tcPr/>
                </a:tc>
                <a:tc>
                  <a:txBody>
                    <a:bodyPr/>
                    <a:lstStyle/>
                    <a:p>
                      <a:r>
                        <a:rPr lang="en-IN" sz="1200" b="0" i="0" spc="0" dirty="0"/>
                        <a:t>Huge amount of money is required. Funds should be spend wisely in this sector.</a:t>
                      </a:r>
                    </a:p>
                  </a:txBody>
                  <a:tcPr/>
                </a:tc>
                <a:tc>
                  <a:txBody>
                    <a:bodyPr/>
                    <a:lstStyle/>
                    <a:p>
                      <a:r>
                        <a:rPr lang="en-IN" sz="1200" b="0" i="0" spc="0" dirty="0"/>
                        <a:t>The new upgraded products with new tech. and responses of people after using it. </a:t>
                      </a:r>
                    </a:p>
                  </a:txBody>
                  <a:tcPr/>
                </a:tc>
                <a:tc>
                  <a:txBody>
                    <a:bodyPr/>
                    <a:lstStyle/>
                    <a:p>
                      <a:r>
                        <a:rPr lang="en-IN" sz="1200" b="0" i="0" spc="0" dirty="0"/>
                        <a:t>Cost efficiently (affordable).  With better sustainability .</a:t>
                      </a:r>
                    </a:p>
                    <a:p>
                      <a:r>
                        <a:rPr lang="en-IN" sz="1200" b="0" i="0" spc="0" dirty="0"/>
                        <a:t>Emission free products.</a:t>
                      </a:r>
                    </a:p>
                  </a:txBody>
                  <a:tcPr/>
                </a:tc>
                <a:extLst>
                  <a:ext uri="{0D108BD9-81ED-4DB2-BD59-A6C34878D82A}">
                    <a16:rowId xmlns:a16="http://schemas.microsoft.com/office/drawing/2014/main" val="1363071682"/>
                  </a:ext>
                </a:extLst>
              </a:tr>
            </a:tbl>
          </a:graphicData>
        </a:graphic>
      </p:graphicFrame>
    </p:spTree>
    <p:extLst>
      <p:ext uri="{BB962C8B-B14F-4D97-AF65-F5344CB8AC3E}">
        <p14:creationId xmlns:p14="http://schemas.microsoft.com/office/powerpoint/2010/main" val="2911706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TM04033925[[fn=Droplet]]</Template>
  <TotalTime>342</TotalTime>
  <Words>698</Words>
  <Application>Microsoft Office PowerPoint</Application>
  <PresentationFormat>Widescreen</PresentationFormat>
  <Paragraphs>80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Nova</vt:lpstr>
      <vt:lpstr>Century Gothic</vt:lpstr>
      <vt:lpstr>Gotham Narrow Book</vt:lpstr>
      <vt:lpstr>Mesh</vt:lpstr>
      <vt:lpstr>Engineering design PROJECT</vt:lpstr>
      <vt:lpstr>PowerPoint Presentation</vt:lpstr>
      <vt:lpstr>What’s the need?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design</dc:title>
  <dc:creator>Vanieka Sharma</dc:creator>
  <cp:lastModifiedBy>Prithviraj Kothari</cp:lastModifiedBy>
  <cp:revision>23</cp:revision>
  <dcterms:created xsi:type="dcterms:W3CDTF">2020-07-23T08:07:02Z</dcterms:created>
  <dcterms:modified xsi:type="dcterms:W3CDTF">2020-07-23T17:01:04Z</dcterms:modified>
</cp:coreProperties>
</file>