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77" r:id="rId3"/>
    <p:sldId id="258" r:id="rId4"/>
    <p:sldId id="260" r:id="rId5"/>
    <p:sldId id="261" r:id="rId6"/>
    <p:sldId id="267" r:id="rId7"/>
    <p:sldId id="259" r:id="rId8"/>
    <p:sldId id="263" r:id="rId9"/>
    <p:sldId id="270" r:id="rId10"/>
    <p:sldId id="264" r:id="rId11"/>
    <p:sldId id="265" r:id="rId12"/>
    <p:sldId id="266" r:id="rId13"/>
    <p:sldId id="262" r:id="rId14"/>
    <p:sldId id="268" r:id="rId15"/>
    <p:sldId id="269" r:id="rId16"/>
    <p:sldId id="271" r:id="rId17"/>
    <p:sldId id="273" r:id="rId18"/>
    <p:sldId id="272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8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EXCEL%20Module%20Project\Excel%20files\Zomato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EXCEL%20Module%20Project\Excel%20files\Zomato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EXCEL%20Module%20Project\Excel%20files\Zomato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EXCEL%20Module%20Project\Excel%20files\Zomato%20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EXCEL%20Module%20Project\Excel%20files\Zomato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EXCEL%20Module%20Project\Excel%20files\Zomato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EXCEL%20Module%20Project\Excel%20files\Zomato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EXCEL%20Module%20Project\Excel%20files\Zomato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EXCEL%20Module%20Project\Excel%20files\Zomato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EXCEL%20Module%20Project\Excel%20files\Zomato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EXCEL%20Module%20Project\Excel%20files\Zomato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EXCEL%20Module%20Project\Excel%20files\Zomato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Country!$B$2</c:f>
              <c:strCache>
                <c:ptCount val="1"/>
                <c:pt idx="0">
                  <c:v>NUMBER OF RESTAURANTS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Country!$A$3:$A$17</c:f>
              <c:strCache>
                <c:ptCount val="15"/>
                <c:pt idx="0">
                  <c:v>India</c:v>
                </c:pt>
                <c:pt idx="1">
                  <c:v>United States of America</c:v>
                </c:pt>
                <c:pt idx="2">
                  <c:v>United Kingdom</c:v>
                </c:pt>
                <c:pt idx="3">
                  <c:v>Brazil</c:v>
                </c:pt>
                <c:pt idx="4">
                  <c:v>South Africa</c:v>
                </c:pt>
                <c:pt idx="5">
                  <c:v>United Arab Emirates</c:v>
                </c:pt>
                <c:pt idx="6">
                  <c:v>New Zealand</c:v>
                </c:pt>
                <c:pt idx="7">
                  <c:v>Turkey</c:v>
                </c:pt>
                <c:pt idx="8">
                  <c:v>Australia</c:v>
                </c:pt>
                <c:pt idx="9">
                  <c:v>Philippines</c:v>
                </c:pt>
                <c:pt idx="10">
                  <c:v>Indonesia</c:v>
                </c:pt>
                <c:pt idx="11">
                  <c:v>Sri Lanka</c:v>
                </c:pt>
                <c:pt idx="12">
                  <c:v>Singapore</c:v>
                </c:pt>
                <c:pt idx="13">
                  <c:v>Qatar</c:v>
                </c:pt>
                <c:pt idx="14">
                  <c:v>Canada</c:v>
                </c:pt>
              </c:strCache>
            </c:strRef>
          </c:cat>
          <c:val>
            <c:numRef>
              <c:f>Country!$B$3:$B$17</c:f>
              <c:numCache>
                <c:formatCode>General</c:formatCode>
                <c:ptCount val="15"/>
                <c:pt idx="0">
                  <c:v>8652</c:v>
                </c:pt>
                <c:pt idx="1">
                  <c:v>434</c:v>
                </c:pt>
                <c:pt idx="2">
                  <c:v>80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40</c:v>
                </c:pt>
                <c:pt idx="7">
                  <c:v>34</c:v>
                </c:pt>
                <c:pt idx="8">
                  <c:v>24</c:v>
                </c:pt>
                <c:pt idx="9">
                  <c:v>22</c:v>
                </c:pt>
                <c:pt idx="10">
                  <c:v>21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0E-48AB-8BD3-C445C7113E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73551280"/>
        <c:axId val="1073552112"/>
      </c:barChart>
      <c:catAx>
        <c:axId val="1073551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COUNTRY</a:t>
                </a:r>
              </a:p>
            </c:rich>
          </c:tx>
          <c:layout>
            <c:manualLayout>
              <c:xMode val="edge"/>
              <c:yMode val="edge"/>
              <c:x val="0.5000398003528248"/>
              <c:y val="0.896284602033712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73552112"/>
        <c:crosses val="autoZero"/>
        <c:auto val="1"/>
        <c:lblAlgn val="ctr"/>
        <c:lblOffset val="100"/>
        <c:noMultiLvlLbl val="0"/>
      </c:catAx>
      <c:valAx>
        <c:axId val="107355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NUMBER OF RESTAURANTS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7355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/>
              <a:t>Country vs Number of Restaurants and Avg No. of Voters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'RECOMMENDED COUNTRIES'!$A$5</c:f>
              <c:strCache>
                <c:ptCount val="1"/>
                <c:pt idx="0">
                  <c:v>AVERAGE NUMBER OF VOTERS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'RECOMMENDED COUNTRIES'!$B$3:$E$3</c:f>
              <c:strCache>
                <c:ptCount val="4"/>
                <c:pt idx="0">
                  <c:v>Indonesia</c:v>
                </c:pt>
                <c:pt idx="1">
                  <c:v>United Arab Emirates</c:v>
                </c:pt>
                <c:pt idx="2">
                  <c:v>Turkey</c:v>
                </c:pt>
                <c:pt idx="3">
                  <c:v>Philippines</c:v>
                </c:pt>
              </c:strCache>
            </c:strRef>
          </c:cat>
          <c:val>
            <c:numRef>
              <c:f>'RECOMMENDED COUNTRIES'!$B$5:$E$5</c:f>
              <c:numCache>
                <c:formatCode>General</c:formatCode>
                <c:ptCount val="4"/>
                <c:pt idx="0">
                  <c:v>772.09523809523807</c:v>
                </c:pt>
                <c:pt idx="1">
                  <c:v>572.21875</c:v>
                </c:pt>
                <c:pt idx="2">
                  <c:v>431.47058823529414</c:v>
                </c:pt>
                <c:pt idx="3">
                  <c:v>407.40909090909093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71-40AE-B51F-C4FE4CE61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8147824"/>
        <c:axId val="1478146160"/>
      </c:areaChart>
      <c:barChart>
        <c:barDir val="col"/>
        <c:grouping val="clustered"/>
        <c:varyColors val="0"/>
        <c:ser>
          <c:idx val="0"/>
          <c:order val="0"/>
          <c:tx>
            <c:strRef>
              <c:f>'RECOMMENDED COUNTRIES'!$A$4</c:f>
              <c:strCache>
                <c:ptCount val="1"/>
                <c:pt idx="0">
                  <c:v>NUMBER OF RESTAURANTS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'RECOMMENDED COUNTRIES'!$B$3:$E$3</c:f>
              <c:strCache>
                <c:ptCount val="4"/>
                <c:pt idx="0">
                  <c:v>Indonesia</c:v>
                </c:pt>
                <c:pt idx="1">
                  <c:v>United Arab Emirates</c:v>
                </c:pt>
                <c:pt idx="2">
                  <c:v>Turkey</c:v>
                </c:pt>
                <c:pt idx="3">
                  <c:v>Philippines</c:v>
                </c:pt>
              </c:strCache>
            </c:strRef>
          </c:cat>
          <c:val>
            <c:numRef>
              <c:f>'RECOMMENDED COUNTRIES'!$B$4:$E$4</c:f>
              <c:numCache>
                <c:formatCode>General</c:formatCode>
                <c:ptCount val="4"/>
                <c:pt idx="0">
                  <c:v>21</c:v>
                </c:pt>
                <c:pt idx="1">
                  <c:v>32</c:v>
                </c:pt>
                <c:pt idx="2">
                  <c:v>34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71-40AE-B51F-C4FE4CE61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8146992"/>
        <c:axId val="1478151568"/>
      </c:barChart>
      <c:catAx>
        <c:axId val="1478146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78151568"/>
        <c:crosses val="autoZero"/>
        <c:auto val="1"/>
        <c:lblAlgn val="ctr"/>
        <c:lblOffset val="100"/>
        <c:noMultiLvlLbl val="0"/>
      </c:catAx>
      <c:valAx>
        <c:axId val="147815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NUMBER OF RESTAURANT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78146992"/>
        <c:crosses val="autoZero"/>
        <c:crossBetween val="between"/>
      </c:valAx>
      <c:valAx>
        <c:axId val="14781461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AVG NUMBER OF VOTERS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78147824"/>
        <c:crosses val="max"/>
        <c:crossBetween val="between"/>
      </c:valAx>
      <c:catAx>
        <c:axId val="1478147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78146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COUNTRY</a:t>
            </a:r>
            <a:r>
              <a:rPr lang="en-US" baseline="0"/>
              <a:t> VS </a:t>
            </a:r>
            <a:r>
              <a:rPr lang="en-US"/>
              <a:t>AVERAGE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'Rating &amp; Range'!$C$71</c:f>
              <c:strCache>
                <c:ptCount val="1"/>
                <c:pt idx="0">
                  <c:v>AVERAGE RATING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'Rating &amp; Range'!$A$72:$A$75</c:f>
              <c:strCache>
                <c:ptCount val="4"/>
                <c:pt idx="0">
                  <c:v>Indonesia</c:v>
                </c:pt>
                <c:pt idx="1">
                  <c:v>Philippines</c:v>
                </c:pt>
                <c:pt idx="2">
                  <c:v>Turkey</c:v>
                </c:pt>
                <c:pt idx="3">
                  <c:v>United Arab Emirates</c:v>
                </c:pt>
              </c:strCache>
            </c:strRef>
          </c:cat>
          <c:val>
            <c:numRef>
              <c:f>'Rating &amp; Range'!$C$72:$C$75</c:f>
              <c:numCache>
                <c:formatCode>0.00</c:formatCode>
                <c:ptCount val="4"/>
                <c:pt idx="0">
                  <c:v>4.295238095238096</c:v>
                </c:pt>
                <c:pt idx="1">
                  <c:v>4.4681818181818187</c:v>
                </c:pt>
                <c:pt idx="2">
                  <c:v>4.3</c:v>
                </c:pt>
                <c:pt idx="3">
                  <c:v>4.2333333333333352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71-4072-8528-C21E89C5EA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12873472"/>
        <c:axId val="512873888"/>
      </c:barChart>
      <c:catAx>
        <c:axId val="512873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2873888"/>
        <c:crosses val="autoZero"/>
        <c:auto val="1"/>
        <c:lblAlgn val="ctr"/>
        <c:lblOffset val="100"/>
        <c:noMultiLvlLbl val="0"/>
      </c:catAx>
      <c:valAx>
        <c:axId val="51287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average</a:t>
                </a:r>
                <a:r>
                  <a:rPr lang="en-IN" baseline="0"/>
                  <a:t> rating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287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COUNTRY VS AVERAGE PRICE RANGE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'Rating &amp; Range'!$B$71</c:f>
              <c:strCache>
                <c:ptCount val="1"/>
                <c:pt idx="0">
                  <c:v>AVERAGE PRICE RANGE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'Rating &amp; Range'!$A$72:$A$75</c:f>
              <c:strCache>
                <c:ptCount val="4"/>
                <c:pt idx="0">
                  <c:v>Indonesia</c:v>
                </c:pt>
                <c:pt idx="1">
                  <c:v>Philippines</c:v>
                </c:pt>
                <c:pt idx="2">
                  <c:v>Turkey</c:v>
                </c:pt>
                <c:pt idx="3">
                  <c:v>United Arab Emirates</c:v>
                </c:pt>
              </c:strCache>
            </c:strRef>
          </c:cat>
          <c:val>
            <c:numRef>
              <c:f>'Rating &amp; Range'!$B$72:$B$75</c:f>
              <c:numCache>
                <c:formatCode>0.00</c:formatCode>
                <c:ptCount val="4"/>
                <c:pt idx="0">
                  <c:v>2.9523809523809526</c:v>
                </c:pt>
                <c:pt idx="1">
                  <c:v>3.3636363636363638</c:v>
                </c:pt>
                <c:pt idx="2">
                  <c:v>2.8235294117647061</c:v>
                </c:pt>
                <c:pt idx="3">
                  <c:v>3.2166666666666668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C-4130-9EE2-CBBB2BB22C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12732928"/>
        <c:axId val="1612712544"/>
      </c:barChart>
      <c:catAx>
        <c:axId val="1612732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12712544"/>
        <c:crosses val="autoZero"/>
        <c:auto val="1"/>
        <c:lblAlgn val="ctr"/>
        <c:lblOffset val="100"/>
        <c:noMultiLvlLbl val="0"/>
      </c:catAx>
      <c:valAx>
        <c:axId val="16127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AVERAGE</a:t>
                </a:r>
                <a:r>
                  <a:rPr lang="en-IN" baseline="0"/>
                  <a:t> PRICE RANGE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1273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NUMBER OF NEW RESTAURANTS IN EACH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Year!$B$3</c:f>
              <c:strCache>
                <c:ptCount val="1"/>
                <c:pt idx="0">
                  <c:v>NUMBER OF RESTAURANTS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Year!$A$4:$A$12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Year!$B$4:$B$12</c:f>
              <c:numCache>
                <c:formatCode>General</c:formatCode>
                <c:ptCount val="9"/>
                <c:pt idx="0">
                  <c:v>1080</c:v>
                </c:pt>
                <c:pt idx="1">
                  <c:v>1098</c:v>
                </c:pt>
                <c:pt idx="2">
                  <c:v>1022</c:v>
                </c:pt>
                <c:pt idx="3">
                  <c:v>1061</c:v>
                </c:pt>
                <c:pt idx="4">
                  <c:v>1051</c:v>
                </c:pt>
                <c:pt idx="5">
                  <c:v>1024</c:v>
                </c:pt>
                <c:pt idx="6">
                  <c:v>1027</c:v>
                </c:pt>
                <c:pt idx="7">
                  <c:v>1086</c:v>
                </c:pt>
                <c:pt idx="8">
                  <c:v>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BC-4519-8ECB-95B6E4280C7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12710464"/>
        <c:axId val="1612712128"/>
      </c:lineChart>
      <c:catAx>
        <c:axId val="161271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12712128"/>
        <c:crosses val="autoZero"/>
        <c:auto val="1"/>
        <c:lblAlgn val="ctr"/>
        <c:lblOffset val="100"/>
        <c:noMultiLvlLbl val="0"/>
      </c:catAx>
      <c:valAx>
        <c:axId val="161271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1271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ONLINE DELIVERY AVAILABLE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Country!$J$27</c:f>
              <c:strCache>
                <c:ptCount val="1"/>
                <c:pt idx="0">
                  <c:v>Number of Resaurants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745-4C8E-AD46-CC0C618F681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745-4C8E-AD46-CC0C618F6818}"/>
              </c:ext>
            </c:extLst>
          </c:dPt>
          <c:dLbls>
            <c:dLbl>
              <c:idx val="0"/>
              <c:layout>
                <c:manualLayout>
                  <c:x val="0.13611111111111102"/>
                  <c:y val="4.1666666666666664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45-4C8E-AD46-CC0C618F6818}"/>
                </c:ext>
              </c:extLst>
            </c:dLbl>
            <c:dLbl>
              <c:idx val="1"/>
              <c:layout>
                <c:manualLayout>
                  <c:x val="-0.14166666666666669"/>
                  <c:y val="-3.7037037037037035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45-4C8E-AD46-CC0C618F6818}"/>
                </c:ext>
              </c:extLst>
            </c:dLbl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Country!$I$28:$I$29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Country!$J$28:$J$29</c:f>
              <c:numCache>
                <c:formatCode>General</c:formatCode>
                <c:ptCount val="2"/>
                <c:pt idx="0">
                  <c:v>7100</c:v>
                </c:pt>
                <c:pt idx="1">
                  <c:v>2451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45-4C8E-AD46-CC0C618F6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TABLE BOOKING AVAILABLE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Country!$J$33</c:f>
              <c:strCache>
                <c:ptCount val="1"/>
                <c:pt idx="0">
                  <c:v>Number of Restaurants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7BF-4173-925A-A0A434CFC85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7BF-4173-925A-A0A434CFC85F}"/>
              </c:ext>
            </c:extLst>
          </c:dPt>
          <c:dLbls>
            <c:dLbl>
              <c:idx val="0"/>
              <c:layout>
                <c:manualLayout>
                  <c:x val="0.16944444444444445"/>
                  <c:y val="4.6296296296296294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7BF-4173-925A-A0A434CFC85F}"/>
                </c:ext>
              </c:extLst>
            </c:dLbl>
            <c:dLbl>
              <c:idx val="1"/>
              <c:layout>
                <c:manualLayout>
                  <c:x val="-0.10555555555555561"/>
                  <c:y val="-0.10185185185185187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7BF-4173-925A-A0A434CFC85F}"/>
                </c:ext>
              </c:extLst>
            </c:dLbl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Country!$I$34:$I$35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Country!$J$34:$J$35</c:f>
              <c:numCache>
                <c:formatCode>General</c:formatCode>
                <c:ptCount val="2"/>
                <c:pt idx="0">
                  <c:v>8393</c:v>
                </c:pt>
                <c:pt idx="1">
                  <c:v>1158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BF-4173-925A-A0A434CFC8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'Rating &amp; Range'!$B$2</c:f>
              <c:strCache>
                <c:ptCount val="1"/>
                <c:pt idx="0">
                  <c:v>AVERAGE RATING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'Rating &amp; Range'!$A$3:$A$17</c:f>
              <c:strCache>
                <c:ptCount val="15"/>
                <c:pt idx="0">
                  <c:v>India</c:v>
                </c:pt>
                <c:pt idx="1">
                  <c:v>Canada</c:v>
                </c:pt>
                <c:pt idx="2">
                  <c:v>Singapore</c:v>
                </c:pt>
                <c:pt idx="3">
                  <c:v>Australia</c:v>
                </c:pt>
                <c:pt idx="4">
                  <c:v>Brazil</c:v>
                </c:pt>
                <c:pt idx="5">
                  <c:v>Sri Lanka</c:v>
                </c:pt>
                <c:pt idx="6">
                  <c:v>United States of America</c:v>
                </c:pt>
                <c:pt idx="7">
                  <c:v>Qatar</c:v>
                </c:pt>
                <c:pt idx="8">
                  <c:v>United Kingdom</c:v>
                </c:pt>
                <c:pt idx="9">
                  <c:v>South Africa</c:v>
                </c:pt>
                <c:pt idx="10">
                  <c:v>United Arab Emirates</c:v>
                </c:pt>
                <c:pt idx="11">
                  <c:v>New Zealand</c:v>
                </c:pt>
                <c:pt idx="12">
                  <c:v>Indonesia</c:v>
                </c:pt>
                <c:pt idx="13">
                  <c:v>Turkey</c:v>
                </c:pt>
                <c:pt idx="14">
                  <c:v>Philippines</c:v>
                </c:pt>
              </c:strCache>
            </c:strRef>
          </c:cat>
          <c:val>
            <c:numRef>
              <c:f>'Rating &amp; Range'!$B$3:$B$17</c:f>
              <c:numCache>
                <c:formatCode>0.00</c:formatCode>
                <c:ptCount val="15"/>
                <c:pt idx="0">
                  <c:v>2.7705501618122987</c:v>
                </c:pt>
                <c:pt idx="1">
                  <c:v>3.5750000000000002</c:v>
                </c:pt>
                <c:pt idx="2">
                  <c:v>3.5750000000000002</c:v>
                </c:pt>
                <c:pt idx="3">
                  <c:v>3.6583333333333337</c:v>
                </c:pt>
                <c:pt idx="4">
                  <c:v>3.8466666666666667</c:v>
                </c:pt>
                <c:pt idx="5">
                  <c:v>3.87</c:v>
                </c:pt>
                <c:pt idx="6">
                  <c:v>4.011290322580642</c:v>
                </c:pt>
                <c:pt idx="7">
                  <c:v>4.0599999999999996</c:v>
                </c:pt>
                <c:pt idx="8">
                  <c:v>4.0999999999999996</c:v>
                </c:pt>
                <c:pt idx="9">
                  <c:v>4.2100000000000009</c:v>
                </c:pt>
                <c:pt idx="10">
                  <c:v>4.2333333333333352</c:v>
                </c:pt>
                <c:pt idx="11">
                  <c:v>4.2624999999999993</c:v>
                </c:pt>
                <c:pt idx="12">
                  <c:v>4.295238095238096</c:v>
                </c:pt>
                <c:pt idx="13">
                  <c:v>4.3</c:v>
                </c:pt>
                <c:pt idx="14">
                  <c:v>4.4681818181818187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46-4C58-B0D8-77556E6298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393590688"/>
        <c:axId val="1393589856"/>
      </c:barChart>
      <c:catAx>
        <c:axId val="13935906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93589856"/>
        <c:crosses val="autoZero"/>
        <c:auto val="1"/>
        <c:lblAlgn val="ctr"/>
        <c:lblOffset val="100"/>
        <c:noMultiLvlLbl val="0"/>
      </c:catAx>
      <c:valAx>
        <c:axId val="1393589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9359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PRICE RANGE VS NUMBER OF RESTAURANTS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'Rating &amp; Range'!$B$78</c:f>
              <c:strCache>
                <c:ptCount val="1"/>
                <c:pt idx="0">
                  <c:v>NUMBER OF RESTAURANTS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'Rating &amp; Range'!$A$79:$A$82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'Rating &amp; Range'!$B$79:$B$82</c:f>
              <c:numCache>
                <c:formatCode>General</c:formatCode>
                <c:ptCount val="4"/>
                <c:pt idx="0">
                  <c:v>4444</c:v>
                </c:pt>
                <c:pt idx="1">
                  <c:v>3113</c:v>
                </c:pt>
                <c:pt idx="2">
                  <c:v>1408</c:v>
                </c:pt>
                <c:pt idx="3">
                  <c:v>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71-4DD6-8BD2-2492E12BF8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893121872"/>
        <c:axId val="1893131440"/>
      </c:barChart>
      <c:catAx>
        <c:axId val="18931218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PRICE 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93131440"/>
        <c:crosses val="autoZero"/>
        <c:auto val="1"/>
        <c:lblAlgn val="ctr"/>
        <c:lblOffset val="100"/>
        <c:noMultiLvlLbl val="0"/>
      </c:catAx>
      <c:valAx>
        <c:axId val="1893131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NUMBER OF RESTAURANTS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9312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'Rating &amp; Range'!$B$25</c:f>
              <c:strCache>
                <c:ptCount val="1"/>
                <c:pt idx="0">
                  <c:v>AVERAGE PRICE RANGE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'Rating &amp; Range'!$A$26:$A$40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'Rating &amp; Range'!$B$26:$B$40</c:f>
              <c:numCache>
                <c:formatCode>0.00</c:formatCode>
                <c:ptCount val="15"/>
                <c:pt idx="0">
                  <c:v>2.125</c:v>
                </c:pt>
                <c:pt idx="1">
                  <c:v>3.4</c:v>
                </c:pt>
                <c:pt idx="2">
                  <c:v>2.5</c:v>
                </c:pt>
                <c:pt idx="3">
                  <c:v>1.7216828478964401</c:v>
                </c:pt>
                <c:pt idx="4">
                  <c:v>2.9523809523809526</c:v>
                </c:pt>
                <c:pt idx="5">
                  <c:v>3.15</c:v>
                </c:pt>
                <c:pt idx="6">
                  <c:v>3.3636363636363638</c:v>
                </c:pt>
                <c:pt idx="7">
                  <c:v>3.65</c:v>
                </c:pt>
                <c:pt idx="8">
                  <c:v>3.65</c:v>
                </c:pt>
                <c:pt idx="9">
                  <c:v>3.5833333333333335</c:v>
                </c:pt>
                <c:pt idx="10">
                  <c:v>2.85</c:v>
                </c:pt>
                <c:pt idx="11">
                  <c:v>2.8235294117647061</c:v>
                </c:pt>
                <c:pt idx="12">
                  <c:v>3.2166666666666668</c:v>
                </c:pt>
                <c:pt idx="13">
                  <c:v>2.75</c:v>
                </c:pt>
                <c:pt idx="14">
                  <c:v>2.0460829493087558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8-446D-8C85-2088D59BB6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066589472"/>
        <c:axId val="1066589888"/>
      </c:barChart>
      <c:catAx>
        <c:axId val="10665894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66589888"/>
        <c:crosses val="autoZero"/>
        <c:auto val="1"/>
        <c:lblAlgn val="ctr"/>
        <c:lblOffset val="100"/>
        <c:noMultiLvlLbl val="0"/>
      </c:catAx>
      <c:valAx>
        <c:axId val="106658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AVERAGE PRICE 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6658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Voters!$G$3</c:f>
              <c:strCache>
                <c:ptCount val="1"/>
                <c:pt idx="0">
                  <c:v>TOTAL NUMBER OF VOTERS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Voters!$F$4:$F$18</c:f>
              <c:strCache>
                <c:ptCount val="15"/>
                <c:pt idx="0">
                  <c:v>India</c:v>
                </c:pt>
                <c:pt idx="1">
                  <c:v>United States of America</c:v>
                </c:pt>
                <c:pt idx="2">
                  <c:v>United Arab Emirates</c:v>
                </c:pt>
                <c:pt idx="3">
                  <c:v>South Africa</c:v>
                </c:pt>
                <c:pt idx="4">
                  <c:v>United Kingdom</c:v>
                </c:pt>
                <c:pt idx="5">
                  <c:v>Indonesia</c:v>
                </c:pt>
                <c:pt idx="6">
                  <c:v>Turkey</c:v>
                </c:pt>
                <c:pt idx="7">
                  <c:v>New Zealand</c:v>
                </c:pt>
                <c:pt idx="8">
                  <c:v>Philippines</c:v>
                </c:pt>
                <c:pt idx="9">
                  <c:v>Qatar</c:v>
                </c:pt>
                <c:pt idx="10">
                  <c:v>Sri Lanka</c:v>
                </c:pt>
                <c:pt idx="11">
                  <c:v>Australia</c:v>
                </c:pt>
                <c:pt idx="12">
                  <c:v>Brazil</c:v>
                </c:pt>
                <c:pt idx="13">
                  <c:v>Singapore</c:v>
                </c:pt>
                <c:pt idx="14">
                  <c:v>Canada</c:v>
                </c:pt>
              </c:strCache>
            </c:strRef>
          </c:cat>
          <c:val>
            <c:numRef>
              <c:f>Voters!$G$4:$G$18</c:f>
              <c:numCache>
                <c:formatCode>General</c:formatCode>
                <c:ptCount val="15"/>
                <c:pt idx="0">
                  <c:v>1187163</c:v>
                </c:pt>
                <c:pt idx="1">
                  <c:v>185848</c:v>
                </c:pt>
                <c:pt idx="2">
                  <c:v>29611</c:v>
                </c:pt>
                <c:pt idx="3">
                  <c:v>18910</c:v>
                </c:pt>
                <c:pt idx="4">
                  <c:v>16439</c:v>
                </c:pt>
                <c:pt idx="5">
                  <c:v>16214</c:v>
                </c:pt>
                <c:pt idx="6">
                  <c:v>14670</c:v>
                </c:pt>
                <c:pt idx="7">
                  <c:v>9721</c:v>
                </c:pt>
                <c:pt idx="8">
                  <c:v>8963</c:v>
                </c:pt>
                <c:pt idx="9">
                  <c:v>3276</c:v>
                </c:pt>
                <c:pt idx="10">
                  <c:v>2929</c:v>
                </c:pt>
                <c:pt idx="11">
                  <c:v>2674</c:v>
                </c:pt>
                <c:pt idx="12">
                  <c:v>1177</c:v>
                </c:pt>
                <c:pt idx="13">
                  <c:v>638</c:v>
                </c:pt>
                <c:pt idx="14">
                  <c:v>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65-4A73-8388-FE514CAAF9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66580320"/>
        <c:axId val="1066572832"/>
      </c:barChart>
      <c:catAx>
        <c:axId val="1066580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66572832"/>
        <c:crosses val="autoZero"/>
        <c:auto val="1"/>
        <c:lblAlgn val="ctr"/>
        <c:lblOffset val="100"/>
        <c:noMultiLvlLbl val="0"/>
      </c:catAx>
      <c:valAx>
        <c:axId val="10665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NUMBER OF VOTERS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6658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Voters!$B$3</c:f>
              <c:strCache>
                <c:ptCount val="1"/>
                <c:pt idx="0">
                  <c:v>AVERAGE NUMBER OF VOTERS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Voters!$A$4:$A$18</c:f>
              <c:strCache>
                <c:ptCount val="15"/>
                <c:pt idx="0">
                  <c:v>Indonesia</c:v>
                </c:pt>
                <c:pt idx="1">
                  <c:v>United Arab Emirates</c:v>
                </c:pt>
                <c:pt idx="2">
                  <c:v>Turkey</c:v>
                </c:pt>
                <c:pt idx="3">
                  <c:v>United States of America</c:v>
                </c:pt>
                <c:pt idx="4">
                  <c:v>Philippines</c:v>
                </c:pt>
                <c:pt idx="5">
                  <c:v>South Africa</c:v>
                </c:pt>
                <c:pt idx="6">
                  <c:v>New Zealand</c:v>
                </c:pt>
                <c:pt idx="7">
                  <c:v>United Kingdom</c:v>
                </c:pt>
                <c:pt idx="8">
                  <c:v>Qatar</c:v>
                </c:pt>
                <c:pt idx="9">
                  <c:v>Sri Lanka</c:v>
                </c:pt>
                <c:pt idx="10">
                  <c:v>India</c:v>
                </c:pt>
                <c:pt idx="11">
                  <c:v>Australia</c:v>
                </c:pt>
                <c:pt idx="12">
                  <c:v>Canada</c:v>
                </c:pt>
                <c:pt idx="13">
                  <c:v>Singapore</c:v>
                </c:pt>
                <c:pt idx="14">
                  <c:v>Brazil</c:v>
                </c:pt>
              </c:strCache>
            </c:strRef>
          </c:cat>
          <c:val>
            <c:numRef>
              <c:f>Voters!$B$4:$B$18</c:f>
              <c:numCache>
                <c:formatCode>0.00</c:formatCode>
                <c:ptCount val="15"/>
                <c:pt idx="0">
                  <c:v>772.09523809523807</c:v>
                </c:pt>
                <c:pt idx="1">
                  <c:v>493.51666666666665</c:v>
                </c:pt>
                <c:pt idx="2">
                  <c:v>431.47058823529414</c:v>
                </c:pt>
                <c:pt idx="3">
                  <c:v>428.22119815668202</c:v>
                </c:pt>
                <c:pt idx="4">
                  <c:v>407.40909090909093</c:v>
                </c:pt>
                <c:pt idx="5">
                  <c:v>315.16666666666669</c:v>
                </c:pt>
                <c:pt idx="6">
                  <c:v>243.02500000000001</c:v>
                </c:pt>
                <c:pt idx="7">
                  <c:v>163.80000000000001</c:v>
                </c:pt>
                <c:pt idx="8">
                  <c:v>163.80000000000001</c:v>
                </c:pt>
                <c:pt idx="9">
                  <c:v>146.44999999999999</c:v>
                </c:pt>
                <c:pt idx="10">
                  <c:v>137.21255201109571</c:v>
                </c:pt>
                <c:pt idx="11">
                  <c:v>111.41666666666667</c:v>
                </c:pt>
                <c:pt idx="12">
                  <c:v>103</c:v>
                </c:pt>
                <c:pt idx="13">
                  <c:v>31.9</c:v>
                </c:pt>
                <c:pt idx="14">
                  <c:v>19.616666666666667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C-42E9-82EB-FF104C1550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066573248"/>
        <c:axId val="1066573664"/>
      </c:barChart>
      <c:catAx>
        <c:axId val="1066573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66573664"/>
        <c:crosses val="autoZero"/>
        <c:auto val="1"/>
        <c:lblAlgn val="ctr"/>
        <c:lblOffset val="100"/>
        <c:noMultiLvlLbl val="0"/>
      </c:catAx>
      <c:valAx>
        <c:axId val="1066573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AVERAGE NUMBER OF VOTERS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6657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8B20C-D992-4EED-B8C1-1F0B9A69625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4DE42-08A1-4388-8385-D8E85F3E5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25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4DE42-08A1-4388-8385-D8E85F3E5F3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85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4DE42-08A1-4388-8385-D8E85F3E5F3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5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4DE42-08A1-4388-8385-D8E85F3E5F3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89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4DE42-08A1-4388-8385-D8E85F3E5F3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8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59A5-A1EB-4063-9186-45EFD9EFC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8A980-4D2A-4490-9839-B81B6CD52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F2183-6BA4-42A4-A971-9248730A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7663-B2ED-4835-A884-7BB58A5175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709E-E1E7-4E24-BA91-75FDF184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8285-615C-4248-9777-ECCF0C63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4260-0B20-489E-A6EB-3EA937B02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74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6E77-C30D-4F61-9053-FBC0BF9D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3071B-727D-4166-8696-DD16C828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5BD7D-6081-4102-AFE4-B2ABA046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7663-B2ED-4835-A884-7BB58A5175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45FB-7879-44D1-99F1-8AFE99D3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B331-FBAB-4A1C-AD35-1746728F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4260-0B20-489E-A6EB-3EA937B02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30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1A63E-6A6B-4F84-B74C-0402612C4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531E2-6238-41AE-8B2A-E1C75B57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38A7-5A3D-4709-8B32-04F6522B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7663-B2ED-4835-A884-7BB58A5175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B941-3AF7-4D8F-97AE-EC200CC2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9C88C-0A22-4CA4-9C26-AA08C144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4260-0B20-489E-A6EB-3EA937B02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2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F03-2B9A-42CA-B7E8-FB25F8BD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608A9-EB0B-4528-B8CC-02DE1E7F4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E9A62-AACB-40B3-B515-8955BE17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7663-B2ED-4835-A884-7BB58A5175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62A3E-1E2F-4EFD-81ED-FDF8D6AD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68336-4163-48DA-AEB7-CBBC101D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4260-0B20-489E-A6EB-3EA937B02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6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B6D6-7F2E-4A24-A652-BF3412E7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93F14-F306-46CF-A0C2-BA022CF58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092-F6B2-4BF4-923B-9FA204FA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7663-B2ED-4835-A884-7BB58A5175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F33D9-B636-4CE9-9BD5-E587BDAF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F1F74-D782-4E40-898E-A0AC9364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4260-0B20-489E-A6EB-3EA937B02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D370-743D-45CB-A95E-7CDEBCB2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E3EA5-4773-4622-904F-23BDB9F4C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C17E5-B62E-49A9-A5CF-283AB68FB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8705A-1F1F-42B8-9EC8-8464E6F4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7663-B2ED-4835-A884-7BB58A5175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02144-87ED-4C1B-8993-E6A90B0E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91EC1-1520-488A-BAB6-08DA220D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4260-0B20-489E-A6EB-3EA937B02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F1FC-3F49-45F0-90E1-766BAA86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0D6A1-2528-4984-9122-5658E9A3E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D3FB5-F755-459C-9082-6AA549C85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65648-89C6-4DB7-AEDF-9C74F05CB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E9D98-5BBD-42D7-AA69-6EF00B95E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0267F-7DFD-4B9B-80A3-B399C17A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7663-B2ED-4835-A884-7BB58A5175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FA25F-4416-400E-BDE9-8C2741B8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78079-EAB6-4B2C-86F1-F9406231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4260-0B20-489E-A6EB-3EA937B02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1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1FA9-4986-4F7E-8A23-75C9C6A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B3D8E-1EA9-47C7-9B53-912947BE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7663-B2ED-4835-A884-7BB58A5175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706C1-6054-402B-9EBF-7184658B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5A748-2313-421B-B4B1-A5CA9A4E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4260-0B20-489E-A6EB-3EA937B02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29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F7B4D-0202-4693-8672-C9F7CAD0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7663-B2ED-4835-A884-7BB58A5175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97BE4-8570-4212-8EAA-9F59F666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3BDF7-6446-4EC7-8675-710D57F4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4260-0B20-489E-A6EB-3EA937B02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737C-A334-4480-BDFF-2BC12659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7E4C-9EC6-4662-BE2B-0DEFA229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793EE-D423-48BC-8655-2A51C9526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2C91E-91CB-4BDD-972E-73FCB768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7663-B2ED-4835-A884-7BB58A5175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72619-0688-4103-BCFA-45F05092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4B45E-D86B-4F1A-AE7B-11B2258D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4260-0B20-489E-A6EB-3EA937B02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8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E59E-A15D-440C-8DA0-525FCC96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56D29-2272-43A7-A9CA-AC3DBCB79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E72D5-BC1C-47E5-ACD1-CEA6FC3E9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CADAF-9FFF-469A-8C3F-54733A29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7663-B2ED-4835-A884-7BB58A5175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17771-570E-4CD4-AE3C-32C8F484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D0DA5-9AA1-472E-B917-0E564D3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4260-0B20-489E-A6EB-3EA937B02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82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B3658-29D9-4F45-8EE3-13BE9AF1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9F4C0-A185-444B-9C52-06912ECE5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F704-B1E0-43AF-8728-B356AADD2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7663-B2ED-4835-A884-7BB58A5175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E59FC-6619-4EB1-9A6E-EA7D9C0FE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0772-D22C-40A9-849B-27D59CFBF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F4260-0B20-489E-A6EB-3EA937B02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50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E0775A-20E5-45C0-B960-303693B4F5EB}"/>
              </a:ext>
            </a:extLst>
          </p:cNvPr>
          <p:cNvSpPr/>
          <p:nvPr/>
        </p:nvSpPr>
        <p:spPr>
          <a:xfrm>
            <a:off x="0" y="22411"/>
            <a:ext cx="12192000" cy="1281953"/>
          </a:xfrm>
          <a:prstGeom prst="roundRect">
            <a:avLst>
              <a:gd name="adj" fmla="val 3674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487E0-814E-43C7-A0B7-D052AA8A2982}"/>
              </a:ext>
            </a:extLst>
          </p:cNvPr>
          <p:cNvSpPr txBox="1"/>
          <p:nvPr/>
        </p:nvSpPr>
        <p:spPr>
          <a:xfrm>
            <a:off x="748553" y="247888"/>
            <a:ext cx="1069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ZOMATO RESTAURANT ANALYISIS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382EA-1EE2-4802-AC7D-D7477C371CA6}"/>
              </a:ext>
            </a:extLst>
          </p:cNvPr>
          <p:cNvSpPr txBox="1"/>
          <p:nvPr/>
        </p:nvSpPr>
        <p:spPr>
          <a:xfrm>
            <a:off x="8700940" y="4542888"/>
            <a:ext cx="2742507" cy="172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N PRITHVIRAJ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JULY 2024 BATCH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3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AA96DD-A005-428F-ABCB-DFEF0AC069E7}"/>
              </a:ext>
            </a:extLst>
          </p:cNvPr>
          <p:cNvSpPr txBox="1"/>
          <p:nvPr/>
        </p:nvSpPr>
        <p:spPr>
          <a:xfrm>
            <a:off x="0" y="0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RANGE ACROSS DIFFERENT COUNTRIES</a:t>
            </a:r>
            <a:endParaRPr lang="en-IN" sz="3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13D0A4A-D299-41C9-9B5A-CD1A20E65B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99179"/>
              </p:ext>
            </p:extLst>
          </p:nvPr>
        </p:nvGraphicFramePr>
        <p:xfrm>
          <a:off x="1" y="789270"/>
          <a:ext cx="5976256" cy="598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7A0670-A15E-47E2-8E2F-04A91C1F7CBC}"/>
              </a:ext>
            </a:extLst>
          </p:cNvPr>
          <p:cNvSpPr txBox="1"/>
          <p:nvPr/>
        </p:nvSpPr>
        <p:spPr>
          <a:xfrm>
            <a:off x="6215745" y="936402"/>
            <a:ext cx="580208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has the lowest average price range at 1.72, indicating generally lower dining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Qatar, Singapore, and South Africa have the highest price ranges, reflecting more expensive dining experiences.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Brazil, Philippines, and New Zealand also show higher-than-average dining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States, Australia, and Canada offer more affordable dining options with moderate price ranges.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Turkey, Indonesia, and UAE fall in the middle range, presenting balanced dining costs across these markets.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1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C0E3AD8-2AFF-451E-8C90-5DCF96644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45503"/>
              </p:ext>
            </p:extLst>
          </p:nvPr>
        </p:nvGraphicFramePr>
        <p:xfrm>
          <a:off x="0" y="949777"/>
          <a:ext cx="5889171" cy="5810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57E8DD-64F3-4688-A148-B38DEFD5109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VOTERS IN EACH COUNTRY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BF387-6370-4CAA-ABE0-27712E02EB88}"/>
              </a:ext>
            </a:extLst>
          </p:cNvPr>
          <p:cNvSpPr txBox="1"/>
          <p:nvPr/>
        </p:nvSpPr>
        <p:spPr>
          <a:xfrm>
            <a:off x="6096000" y="949777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dominates with 1.18 million voters, showing the highest customer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and UAE follow with 185,848 and 29,611 voters, reflecting strong participation.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Africa, UK, and Indonesia show moderate engagement with 16,000–19,000 voters.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markets like Sri Lanka, Australia, Brazil, Singapore, and Canada have limited engagement, with fewer than 3,000 voters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markets may offer niche opportunities for growth, while India remains the most dominant.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D4A88-4FD6-4249-ADBC-B2B10A4D0E1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 OF VOTERS IN EACH COUNTRY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70E6E-0EB7-44C4-B693-2ECD39E6D4EF}"/>
              </a:ext>
            </a:extLst>
          </p:cNvPr>
          <p:cNvSpPr txBox="1"/>
          <p:nvPr/>
        </p:nvSpPr>
        <p:spPr>
          <a:xfrm>
            <a:off x="6096000" y="576139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Indonesia has the highest average voter count at 772.10, indicating a robust voter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like United Arab Emirates, Turkey, and the United States fall in the middle range with average voter counts between 400-500, showing significant voter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Philippines and South Africa also exhibit considerable voter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Voter counts drop in New Zealand, United Kingdom, and Qatar, with averages between 163-243.Sri Lanka and India show even lower average voter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 and Canada have relatively modest voter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and Brazil have the lowest averages, with Brazil's average particularly low at 19.62.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grand total average across all countries is 156.91, reflecting a wide range of voter engagement worldwide.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E0D6644-569D-41BB-9E51-C801D7856B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221496"/>
              </p:ext>
            </p:extLst>
          </p:nvPr>
        </p:nvGraphicFramePr>
        <p:xfrm>
          <a:off x="-1" y="646331"/>
          <a:ext cx="5834743" cy="611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041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449C86-CDA5-41C3-9777-EA60898C7739}"/>
              </a:ext>
            </a:extLst>
          </p:cNvPr>
          <p:cNvSpPr txBox="1"/>
          <p:nvPr/>
        </p:nvSpPr>
        <p:spPr>
          <a:xfrm>
            <a:off x="0" y="755283"/>
            <a:ext cx="12192000" cy="6063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fontAlgn="base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four countries identified - 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Indonesia, United Arab Emirates (UAE), Turkey, and the Philippines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 these criteria based on a combination of factors including voter engagement, the absence of online delivery options, and favourable pricing dynamics.</a:t>
            </a:r>
          </a:p>
          <a:p>
            <a:pPr marL="457200" fontAlgn="base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fontAlgn="base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Criteria for Selection: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Average Number of Voters: A higher number of voters in the sector suggests strong consumer engagement and interest in dining experiences. It indicates a robust food culture where people actively participate in rating and reviewing restaurants, which is a proxy for market demand.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Absence of Online Delivery Options: The lack of online delivery infrastructure can be seen as an opportunity to fill a gap in the market. While this might indicate lower technological adoption, it also presents a chance to introduce innovative delivery solutions, which could give the new restaurant a competitive edge.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Favourable Price Range: A good price range that aligns with local spending habits is crucial for success. If consumers are willing to spend a significant amount on dining out, there’s potential for profitability even with moderate competition.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fontAlgn="base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Suggested countries are </a:t>
            </a:r>
            <a:r>
              <a:rPr lang="en-I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Indonesia, United Arab Emirates, Turkey, Philippines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C52E0-5B7A-45D1-9EE2-16058B653F30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SUGGESTED COUNTRIES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9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8C00B09-7089-407D-8E12-17B378C882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935605"/>
              </p:ext>
            </p:extLst>
          </p:nvPr>
        </p:nvGraphicFramePr>
        <p:xfrm>
          <a:off x="-1" y="1134032"/>
          <a:ext cx="12191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C2EC3A-9BE8-4F29-8045-68D1F8693E34}"/>
              </a:ext>
            </a:extLst>
          </p:cNvPr>
          <p:cNvSpPr txBox="1"/>
          <p:nvPr/>
        </p:nvSpPr>
        <p:spPr>
          <a:xfrm>
            <a:off x="0" y="0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VS NO. OF RESTAURANT AND AVG. OF VOTERS</a:t>
            </a:r>
            <a:endParaRPr lang="en-IN" sz="3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EB7A0-D537-4198-B742-57F80A789483}"/>
              </a:ext>
            </a:extLst>
          </p:cNvPr>
          <p:cNvSpPr txBox="1"/>
          <p:nvPr/>
        </p:nvSpPr>
        <p:spPr>
          <a:xfrm>
            <a:off x="-2" y="4395712"/>
            <a:ext cx="1219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Indonesia has 21 restaurants and the highest average voter count at 772.10, indicating a large and engaged voter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Arab Emirates has 32 restaurants and an average voter count of 572.22, reflecting a moderately high voter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Turkey, with 34 restaurants, has an average voter count of 431.47, suggesting significant voter participation.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Philippines, with 22 restaurants, has the lowest average voter count among the four countries at 407.41, but still shows notable voter engagement.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6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BCC2D57-0A49-40A5-9A22-6E78F1533B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571984"/>
              </p:ext>
            </p:extLst>
          </p:nvPr>
        </p:nvGraphicFramePr>
        <p:xfrm>
          <a:off x="-1" y="893882"/>
          <a:ext cx="5671457" cy="5626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98B3E5-0897-4D4C-868F-8C730C0A52A7}"/>
              </a:ext>
            </a:extLst>
          </p:cNvPr>
          <p:cNvSpPr txBox="1"/>
          <p:nvPr/>
        </p:nvSpPr>
        <p:spPr>
          <a:xfrm>
            <a:off x="5834743" y="1383741"/>
            <a:ext cx="6096000" cy="511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Customer Satisfaction: Current ratings indicate strong customer satisfaction across Indonesia, Philippines, Turkey, and UAE.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Opportunity for Innovation: Despite high ratings, there is potential for innovation to further enhance customer experiences.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 Dining Experiences: New restaurants can elevate satisfaction by offering unique and innovative dining options.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Standards Required: New entrants must match or exceed existing quality ratings to succeed in these competitive markets.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Leverage Successful Strategies: Focusing on exceptional quality and adopting successful strategies from the Philippines can help new restaurants thrive.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2B7DA-403E-4F0A-AD33-E00199CF9E4F}"/>
              </a:ext>
            </a:extLst>
          </p:cNvPr>
          <p:cNvSpPr txBox="1"/>
          <p:nvPr/>
        </p:nvSpPr>
        <p:spPr>
          <a:xfrm>
            <a:off x="0" y="0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COUNTRIES VS AVERAGE RATING</a:t>
            </a:r>
            <a:endParaRPr lang="en-IN" sz="3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5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3D569DA-28B0-4CD4-80F0-FC5A7B861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683589"/>
              </p:ext>
            </p:extLst>
          </p:nvPr>
        </p:nvGraphicFramePr>
        <p:xfrm>
          <a:off x="0" y="881743"/>
          <a:ext cx="5246914" cy="5704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02665F-6846-4BCD-8A80-CEFDEB8E9F43}"/>
              </a:ext>
            </a:extLst>
          </p:cNvPr>
          <p:cNvSpPr txBox="1"/>
          <p:nvPr/>
        </p:nvSpPr>
        <p:spPr>
          <a:xfrm>
            <a:off x="0" y="0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COUNTRIES VS AVERAGE PRICE RANGE</a:t>
            </a:r>
            <a:endParaRPr lang="en-IN" sz="3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475FD-8243-4A68-98FF-76680ABA80E8}"/>
              </a:ext>
            </a:extLst>
          </p:cNvPr>
          <p:cNvSpPr txBox="1"/>
          <p:nvPr/>
        </p:nvSpPr>
        <p:spPr>
          <a:xfrm>
            <a:off x="5542287" y="9176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price ranges reflect general expenditure levels on food in each country, indicating how much consumers are willing to spend on dining experiences.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Philippines and UAE have the highest average price ranges at 3.36 and 3.25, respectively, suggesting that consumers are willing to spend more on dining out. This indicates a higher potential revenue for restaurants in these markets.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Indonesia (2.95) and Turkey (2.82) have slightly lower average price ranges, indicating that while consumers are still willing to spend, they may be more price-sensitive compared to those in the Philippines and the UAE.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average price ranges in Indonesia, Philippines, Turkey, and UAE provide valuable insights into consumer spending behavior, which can help guide the financial strategy for new restaurant openings.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353A9-20F4-423A-B90B-FDA4FB1F53FE}"/>
              </a:ext>
            </a:extLst>
          </p:cNvPr>
          <p:cNvSpPr txBox="1"/>
          <p:nvPr/>
        </p:nvSpPr>
        <p:spPr>
          <a:xfrm>
            <a:off x="0" y="0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SELECTION</a:t>
            </a:r>
            <a:endParaRPr lang="en-IN" sz="3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56981-D7D6-43DD-AB1C-78BCE389DD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526"/>
            <a:ext cx="4931229" cy="38525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735C2-F3FE-4AC6-86A2-F89B8868EA21}"/>
              </a:ext>
            </a:extLst>
          </p:cNvPr>
          <p:cNvSpPr txBox="1"/>
          <p:nvPr/>
        </p:nvSpPr>
        <p:spPr>
          <a:xfrm>
            <a:off x="5018314" y="815320"/>
            <a:ext cx="7173686" cy="604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Tangerang City, Indonesia: Low competition with only 2 restaurants and high voter engagement presents a prime opportunity for a new restaurant, especially with online delivery options.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Pasig City, Philippines: Similar to Tangerang, with 3 restaurants and strong voter interest, there’s significant potential for a new restaurant to capture market share, particularly through online delivery.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Istanbul, Turkey: With 14 restaurants and high average votes, the strong consumer demand indicates that a new restaurant could succeed by offering a unique concept or superior quality.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Dubai, UAE: Also having 14 restaurants, Dubai’s high voter engagement and affluent market support the introduction of new dining options, especially if targeting a specific niche.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Opportunity: High voter engagement across these cities underscores the potential for new restaurants to thrive, particularly when leveraging online delivery and unique dining experiences.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4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C5BC0-BF68-4C6D-A0C9-351036A4126B}"/>
              </a:ext>
            </a:extLst>
          </p:cNvPr>
          <p:cNvSpPr txBox="1"/>
          <p:nvPr/>
        </p:nvSpPr>
        <p:spPr>
          <a:xfrm>
            <a:off x="0" y="0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CUISINE SELECTION</a:t>
            </a:r>
            <a:endParaRPr lang="en-IN" sz="3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16996-8E8A-4905-85CA-050F4CA771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5553"/>
            <a:ext cx="4855029" cy="62424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0100F9-C485-4A0F-9BFD-8ECFD6A5D8D1}"/>
              </a:ext>
            </a:extLst>
          </p:cNvPr>
          <p:cNvSpPr txBox="1"/>
          <p:nvPr/>
        </p:nvSpPr>
        <p:spPr>
          <a:xfrm>
            <a:off x="5388429" y="754293"/>
            <a:ext cx="6096000" cy="4767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Indonesia: Prioritize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Sunda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regional cuisines to achieve high customer ratings.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Philippines: Emphasize Filipino dishes and Filipino-Mexican fusion for better feedback.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Turkey: Focus on local favorites like Bar Food and Desserts, avoiding less popular international options like Italian.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UAE: Center the menu around highly rated Indian and Continental dishes, steering clear of low-rated combinations like Seafood-American.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Tailored Offerings: Align cuisine offerings with local preferences and avoid unpopular choices to enhance customer satisfaction and boost restaurant success.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91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C5BC0-BF68-4C6D-A0C9-351036A4126B}"/>
              </a:ext>
            </a:extLst>
          </p:cNvPr>
          <p:cNvSpPr txBox="1"/>
          <p:nvPr/>
        </p:nvSpPr>
        <p:spPr>
          <a:xfrm>
            <a:off x="0" y="0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RECOMMENDED CUISINES</a:t>
            </a:r>
            <a:endParaRPr lang="en-IN" sz="3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100F9-C485-4A0F-9BFD-8ECFD6A5D8D1}"/>
              </a:ext>
            </a:extLst>
          </p:cNvPr>
          <p:cNvSpPr txBox="1"/>
          <p:nvPr/>
        </p:nvSpPr>
        <p:spPr>
          <a:xfrm>
            <a:off x="313765" y="754292"/>
            <a:ext cx="11170664" cy="495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b="1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Indonesia</a:t>
            </a:r>
            <a:r>
              <a:rPr lang="en-I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Focus on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Sunda &amp; regional cuisine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high ratings.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Philippines</a:t>
            </a:r>
            <a:r>
              <a:rPr lang="en-I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Emphasize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Filipino and Filipino-Mexican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fusion dishes.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Turkey</a:t>
            </a:r>
            <a:r>
              <a:rPr lang="en-I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Prioritize local favourites like Bar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 and Desserts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avoid less popular international options like Italian cuisine.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UAE</a:t>
            </a:r>
            <a:r>
              <a:rPr lang="en-I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Centre the menu around highly rated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Indian and Continental dishes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while steering clear of low-rated combinations like Seafood-American.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5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C382EA-1EE2-4802-AC7D-D7477C371CA6}"/>
              </a:ext>
            </a:extLst>
          </p:cNvPr>
          <p:cNvSpPr txBox="1"/>
          <p:nvPr/>
        </p:nvSpPr>
        <p:spPr>
          <a:xfrm>
            <a:off x="2028334" y="2644170"/>
            <a:ext cx="8135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are hired as a consultant data analyst by Zomato where the team is looking for expansion and opening more restaurants. Your task is to develop strategies/suggestions for opening newer restaurants.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7CA15-1B70-436E-A81C-B3D8B9A582E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30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99E9F-BF6F-4A4E-8CEF-FFE66310C590}"/>
              </a:ext>
            </a:extLst>
          </p:cNvPr>
          <p:cNvSpPr txBox="1"/>
          <p:nvPr/>
        </p:nvSpPr>
        <p:spPr>
          <a:xfrm>
            <a:off x="0" y="0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3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6A76E-B880-4792-B55D-1C4F03655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" t="24467" r="7216" b="12440"/>
          <a:stretch/>
        </p:blipFill>
        <p:spPr>
          <a:xfrm>
            <a:off x="0" y="1253358"/>
            <a:ext cx="12193975" cy="472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4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505220-C785-40C1-8621-2E84AD32E479}"/>
              </a:ext>
            </a:extLst>
          </p:cNvPr>
          <p:cNvSpPr/>
          <p:nvPr/>
        </p:nvSpPr>
        <p:spPr>
          <a:xfrm>
            <a:off x="0" y="1762125"/>
            <a:ext cx="12192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br>
              <a:rPr lang="en-GB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86258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767BE-92F2-405C-B107-4A90D3EDF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91" b="5359"/>
          <a:stretch/>
        </p:blipFill>
        <p:spPr>
          <a:xfrm>
            <a:off x="0" y="627529"/>
            <a:ext cx="12192000" cy="6230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5CEC3F-83EB-469D-97B2-D2F9B1447BB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7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D5F0A-B1B7-4CD8-BEBD-E88E288A6F1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COLUMN OVERVIEW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57C58C-0D28-4C66-8332-25D7B9CDE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331"/>
            <a:ext cx="12192000" cy="62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9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31DE4C-660A-4F00-A909-D232BF393F6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RESTAURANTS IN EACH COUNTRY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D68DEE4-D5F9-4ED7-80E4-1D8251E46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047827"/>
              </p:ext>
            </p:extLst>
          </p:nvPr>
        </p:nvGraphicFramePr>
        <p:xfrm>
          <a:off x="0" y="972184"/>
          <a:ext cx="6781800" cy="5771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BCBF60-CD46-4A00-9A7E-184200A3934D}"/>
              </a:ext>
            </a:extLst>
          </p:cNvPr>
          <p:cNvSpPr txBox="1"/>
          <p:nvPr/>
        </p:nvSpPr>
        <p:spPr>
          <a:xfrm>
            <a:off x="6962776" y="972184"/>
            <a:ext cx="52292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leads the market with 8,652 restaurants, accounting for ~90.6% of the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Mature markets like the U.S. (434) and U.K. (80) show established competition.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markets such as Brazil, South Africa, and UAE (60 each) offer growth potential.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markets like New Zealand, Turkey, and Australia present limited but valuable expansion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Underdeveloped markets like the Philippines, Indonesia, and Sri Lanka have low competition, making them attractive for new ventures.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Untapped markets like Canada (4) offer high potential but come with greater risks.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7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C2F062-486A-461D-B074-FEBFD069D537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RESTAURANTS IN EACH YEAR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EC53F42-F958-4F3E-99D4-4891B0025F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404496"/>
              </p:ext>
            </p:extLst>
          </p:nvPr>
        </p:nvGraphicFramePr>
        <p:xfrm>
          <a:off x="0" y="816429"/>
          <a:ext cx="12192000" cy="3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BEFC34-8595-48B6-B615-89C5A09517AF}"/>
              </a:ext>
            </a:extLst>
          </p:cNvPr>
          <p:cNvSpPr txBox="1"/>
          <p:nvPr/>
        </p:nvSpPr>
        <p:spPr>
          <a:xfrm>
            <a:off x="0" y="4322676"/>
            <a:ext cx="1219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restaurants from 2010 to 2018 shows a generally positive trend with some fluctuations.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2010, there were 1,080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peaked at 1,102 restaurants in 2018, indicating growth in the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declines occurred in 2012, when the count dropped to 1,022, and again in 2015 to 1,024.Despite these dips, the overall trend remains upward.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restaurants over the period amounts to 9,551.The highest count of restaurants was recorded in 2018, the final year of the observed period.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6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DCB6-6EA9-4FD1-AC2B-DBA18B43069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AVAILABLE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672D91A-5CD0-4E12-800C-14C38D105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952066"/>
              </p:ext>
            </p:extLst>
          </p:nvPr>
        </p:nvGraphicFramePr>
        <p:xfrm>
          <a:off x="1" y="790576"/>
          <a:ext cx="4278085" cy="2838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5D4D9D-8D50-4AAC-97F2-718851FB9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891206"/>
              </p:ext>
            </p:extLst>
          </p:nvPr>
        </p:nvGraphicFramePr>
        <p:xfrm>
          <a:off x="0" y="3936546"/>
          <a:ext cx="4278086" cy="2838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998E8CDD-862B-4AD1-B1F8-71BB6259A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051" y="1385449"/>
            <a:ext cx="736962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74% of restaurants do not offer online delivery, indicating a significant market gap.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26% provide online delivery, presenting an opportunity for growth and customer reach.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online delivery can be a key differentiator for new or existing businesses.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0B20F4-E58C-4B91-B2A9-E50A83005F3D}"/>
              </a:ext>
            </a:extLst>
          </p:cNvPr>
          <p:cNvSpPr/>
          <p:nvPr/>
        </p:nvSpPr>
        <p:spPr>
          <a:xfrm>
            <a:off x="4595051" y="4063105"/>
            <a:ext cx="73696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88% of restaurants do not offer table booking services, highlighting a significant opportunity to enhance customer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table booking options could attract more diners and boost customer satisfaction.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6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4DE3A87-1EAB-471E-B855-B7D31BD29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764674"/>
              </p:ext>
            </p:extLst>
          </p:nvPr>
        </p:nvGraphicFramePr>
        <p:xfrm>
          <a:off x="23812" y="1037601"/>
          <a:ext cx="6072188" cy="56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FC9C04-F2A7-4835-BD6B-9678D3E55475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 ACROSS DIFFERENT COUNTRIES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A9FDF-0517-4348-A40C-969EF3EA5CCE}"/>
              </a:ext>
            </a:extLst>
          </p:cNvPr>
          <p:cNvSpPr txBox="1"/>
          <p:nvPr/>
        </p:nvSpPr>
        <p:spPr>
          <a:xfrm>
            <a:off x="6259286" y="1055635"/>
            <a:ext cx="58129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has the lowest average rating (2.77), indicating potential service quality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Philippines (4.47), Turkey (4.30), and Indonesia (4.30) lead in customer satisfaction with the highest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UAE (4.23), New Zealand (4.26), and South Africa (4.21) also show high customer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ratings in Canada, Singapore, and Australia (around 3.6) suggest room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High-rated markets present opportunities for expansion, leveraging strong customer perceptions.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219710D-67BA-4DED-9592-AA703F508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2945"/>
              </p:ext>
            </p:extLst>
          </p:nvPr>
        </p:nvGraphicFramePr>
        <p:xfrm>
          <a:off x="87085" y="762000"/>
          <a:ext cx="6106885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2226E0-56BD-4C20-BE92-352FB0DD953B}"/>
              </a:ext>
            </a:extLst>
          </p:cNvPr>
          <p:cNvSpPr txBox="1"/>
          <p:nvPr/>
        </p:nvSpPr>
        <p:spPr>
          <a:xfrm>
            <a:off x="0" y="0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RANGE VS NUMBER OF RESTAURANTS</a:t>
            </a:r>
            <a:endParaRPr lang="en-IN" sz="3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64773-6B7C-450F-9DB7-E69F2DB6DAA3}"/>
              </a:ext>
            </a:extLst>
          </p:cNvPr>
          <p:cNvSpPr txBox="1"/>
          <p:nvPr/>
        </p:nvSpPr>
        <p:spPr>
          <a:xfrm>
            <a:off x="6281057" y="926182"/>
            <a:ext cx="58238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range 1 has the largest share with 4,444 restaurants, making it the most common price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range 2 has a significant presence with 3,113 restaurants, indicating a notable portion of the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range 3 includes 1,408 restaurants, showing a moderate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range 4, the least frequent, has 586 restaurants, reflecting a smaller, premium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there is a strong concentration in lower price ranges, highlighting affordability as a key market factor.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4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599</TotalTime>
  <Words>1857</Words>
  <Application>Microsoft Office PowerPoint</Application>
  <PresentationFormat>Widescreen</PresentationFormat>
  <Paragraphs>149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Prithviraj B N</dc:creator>
  <cp:lastModifiedBy>Prithviraj B N</cp:lastModifiedBy>
  <cp:revision>28</cp:revision>
  <dcterms:created xsi:type="dcterms:W3CDTF">2024-08-14T05:39:57Z</dcterms:created>
  <dcterms:modified xsi:type="dcterms:W3CDTF">2024-09-30T12:04:29Z</dcterms:modified>
</cp:coreProperties>
</file>