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forbes.com/sites/cameronkeng/2014/06/22/employees-that-stay-in-companies-longer-than-2-years-get-paid-50-le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DAB5-7575-4D50-B70E-C7FDB9829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salary and Years of Experience Linearly Proportional?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47139-090C-4796-8564-2360A3323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Prithviraj Kadiyala</a:t>
            </a:r>
          </a:p>
        </p:txBody>
      </p:sp>
    </p:spTree>
    <p:extLst>
      <p:ext uri="{BB962C8B-B14F-4D97-AF65-F5344CB8AC3E}">
        <p14:creationId xmlns:p14="http://schemas.microsoft.com/office/powerpoint/2010/main" val="370915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661D-F1DB-4764-841A-B7F818D0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Line segments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B147A-F92D-40E6-BE22-16BC39D9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69027"/>
            <a:ext cx="7200899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9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EC4B-FA5A-466A-8204-15C77FC2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deviation from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E3EEE-87F6-4E62-8F45-9C788E92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625" y="1962141"/>
            <a:ext cx="7168750" cy="48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1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39E7-24D3-4AD2-8112-AE295192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MSS, RSS and TSS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1A69-EBD0-4308-A2BF-40263BEC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RSS = 16287668202</a:t>
            </a:r>
          </a:p>
          <a:p>
            <a:r>
              <a:rPr lang="en-US" dirty="0"/>
              <a:t>MSS = 9939439028</a:t>
            </a:r>
          </a:p>
          <a:p>
            <a:r>
              <a:rPr lang="en-US" dirty="0"/>
              <a:t>TSS = 26227107231</a:t>
            </a:r>
          </a:p>
          <a:p>
            <a:endParaRPr lang="en-US" dirty="0"/>
          </a:p>
          <a:p>
            <a:r>
              <a:rPr lang="en-US" dirty="0"/>
              <a:t>R^2 = MSS/TSS = 0.3789</a:t>
            </a:r>
            <a:r>
              <a:rPr lang="en-US" baseline="30000" dirty="0"/>
              <a:t>*</a:t>
            </a:r>
          </a:p>
          <a:p>
            <a:endParaRPr lang="en-US" dirty="0"/>
          </a:p>
          <a:p>
            <a:r>
              <a:rPr lang="en-US" dirty="0"/>
              <a:t>The value indicates that this model is not a very good fit for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aseline="30000" dirty="0"/>
              <a:t>*The greater the value, the better the fit</a:t>
            </a:r>
          </a:p>
        </p:txBody>
      </p:sp>
    </p:spTree>
    <p:extLst>
      <p:ext uri="{BB962C8B-B14F-4D97-AF65-F5344CB8AC3E}">
        <p14:creationId xmlns:p14="http://schemas.microsoft.com/office/powerpoint/2010/main" val="349794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27E2-600D-4085-87F5-8729E29C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Trendscatter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12C48-FFE7-49A0-804B-48E36B8F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53" y="1708058"/>
            <a:ext cx="6345293" cy="497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1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923C-C697-4B02-99DC-D06B784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 vs 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E57D6-E10C-4FB3-AB57-675D6300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789" y="1584366"/>
            <a:ext cx="6528185" cy="52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8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A37C-7846-4C80-B687-CF650335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439" y="764373"/>
            <a:ext cx="9215761" cy="1293028"/>
          </a:xfrm>
        </p:spPr>
        <p:txBody>
          <a:bodyPr/>
          <a:lstStyle/>
          <a:p>
            <a:r>
              <a:rPr lang="en-US" dirty="0"/>
              <a:t>Shapiro-Wilk test (Linear MODEL)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088742-6587-4F88-94D0-B08DD87D8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439" y="2057401"/>
            <a:ext cx="7400234" cy="461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5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FF78-AE33-4E03-9AA7-AF7D6C1A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3DDB5C-3895-413D-BA89-8B17D2745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276" y="1631951"/>
            <a:ext cx="6691250" cy="51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6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D309-4FE6-407E-87F2-B7767196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373"/>
            <a:ext cx="10668000" cy="1293028"/>
          </a:xfrm>
        </p:spPr>
        <p:txBody>
          <a:bodyPr/>
          <a:lstStyle/>
          <a:p>
            <a:r>
              <a:rPr lang="en-US" dirty="0"/>
              <a:t>Shapiro-Wilk test(Quadratic model)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B7F5BA-9BAD-4968-8BBF-C1269FE86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613" y="1943496"/>
            <a:ext cx="9494774" cy="49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3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C686-8B27-4A13-AD3A-F1FC7CFE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Summary(</a:t>
            </a:r>
            <a:r>
              <a:rPr lang="en-US" dirty="0" err="1"/>
              <a:t>QUAD.lm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C6FDA8-216E-404D-98DA-13961475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669" y="2193925"/>
            <a:ext cx="5148662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0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F958-06EA-4EBA-8F33-05401A62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CF702-0D34-4F08-8A2C-71B58BE3D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357" y="2247572"/>
            <a:ext cx="6523285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ECAD-B65C-46C2-82FF-440D000F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9820-BFB6-466B-9B73-51090090E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Salary - A fixed regular payment, typically paid on a monthly or biweekly basis but often expressed as an annual sum, made by an employer to an employee, especially a professional or white-collar worker.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is salary related to Experience of the employee?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10DA5-6C5D-49A2-99AC-EB5EDBBB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635505"/>
            <a:ext cx="4521200" cy="31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47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94BC-7347-49BD-BB02-65F109F5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5D13A4-9988-420F-95FE-904FC21FC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2301735"/>
            <a:ext cx="8633739" cy="34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9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5CFE-A9B1-4F58-8CA4-F73D61EB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Cook’s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1E2E6B-0F88-44EC-9647-A35114EBF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096" y="2308537"/>
            <a:ext cx="5387807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4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469D-6BDB-4A42-9225-36AAF867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B166F1-9151-4AED-88B0-9B1AC0168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6" y="2057401"/>
            <a:ext cx="6119002" cy="3734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89281D-E825-4AAD-B7AF-B74FA75DC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97" y="2225055"/>
            <a:ext cx="6271803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97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6A7C-D7C1-4E65-AA2E-C9FA8C4A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E219-90EB-4328-8830-A3D472AE3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quadratic model is plotting the relationship between the years of experience and salary more accurately than the linear model.</a:t>
            </a:r>
          </a:p>
          <a:p>
            <a:endParaRPr lang="en-US" dirty="0"/>
          </a:p>
          <a:p>
            <a:r>
              <a:rPr lang="en-US" dirty="0"/>
              <a:t>This can be backed up by the multiple R-squared values:</a:t>
            </a:r>
          </a:p>
          <a:p>
            <a:pPr lvl="1"/>
            <a:r>
              <a:rPr lang="en-US" dirty="0"/>
              <a:t>Quadratic Model : 0.514	</a:t>
            </a:r>
          </a:p>
          <a:p>
            <a:pPr lvl="1"/>
            <a:r>
              <a:rPr lang="en-US" dirty="0"/>
              <a:t>Linear Model : 0.4414</a:t>
            </a:r>
          </a:p>
        </p:txBody>
      </p:sp>
    </p:spTree>
    <p:extLst>
      <p:ext uri="{BB962C8B-B14F-4D97-AF65-F5344CB8AC3E}">
        <p14:creationId xmlns:p14="http://schemas.microsoft.com/office/powerpoint/2010/main" val="3644104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3370-AC46-4FD7-A817-E39E83B8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3767-051B-4F4C-AA87-E52A7D33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is valid and satisfies the assumption of the linear model, though it is a poor predictor when we have a lot of data.</a:t>
            </a:r>
          </a:p>
          <a:p>
            <a:endParaRPr lang="en-US" dirty="0"/>
          </a:p>
          <a:p>
            <a:r>
              <a:rPr lang="en-US" dirty="0"/>
              <a:t>More data towards the higher area would give us a much more accurate data.</a:t>
            </a:r>
          </a:p>
          <a:p>
            <a:endParaRPr lang="en-US" dirty="0"/>
          </a:p>
          <a:p>
            <a:r>
              <a:rPr lang="en-US" dirty="0"/>
              <a:t>Quadratic model seems to have a better fir than the regular linear model.</a:t>
            </a:r>
          </a:p>
        </p:txBody>
      </p:sp>
    </p:spTree>
    <p:extLst>
      <p:ext uri="{BB962C8B-B14F-4D97-AF65-F5344CB8AC3E}">
        <p14:creationId xmlns:p14="http://schemas.microsoft.com/office/powerpoint/2010/main" val="311924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EEBC-5C30-4784-BA9F-886DE644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Graph Explanation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0F4172-84EB-44D5-BE3F-6979255A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In the following website </a:t>
            </a:r>
            <a:r>
              <a:rPr lang="en-US" dirty="0" err="1"/>
              <a:t>here</a:t>
            </a:r>
            <a:r>
              <a:rPr lang="en-US" dirty="0" err="1">
                <a:hlinkClick r:id="rId2"/>
              </a:rPr>
              <a:t>Employees</a:t>
            </a:r>
            <a:r>
              <a:rPr lang="en-US" dirty="0">
                <a:hlinkClick r:id="rId2"/>
              </a:rPr>
              <a:t> Who Stay In Companies Longer Than Two Years Get Paid 50% Less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graph shows us Linear relationship.</a:t>
            </a:r>
          </a:p>
          <a:p>
            <a:pPr marL="0" indent="0">
              <a:buNone/>
            </a:pPr>
            <a:r>
              <a:rPr lang="en-US" dirty="0"/>
              <a:t>But is it truly linear?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1DAF9B2-F4F4-4AA2-9B65-0FE8DB356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2884171"/>
            <a:ext cx="4521200" cy="26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5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EB7-FB2F-4D66-A789-ED66E31E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093F-6E35-4005-A11F-BF8F5B31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we have today is about the salary with respect to different Years of Experience.</a:t>
            </a:r>
          </a:p>
          <a:p>
            <a:endParaRPr lang="en-US" dirty="0"/>
          </a:p>
          <a:p>
            <a:r>
              <a:rPr lang="en-US" dirty="0"/>
              <a:t>Data has been acquired to see if there is any linear relationship between the two.</a:t>
            </a:r>
          </a:p>
        </p:txBody>
      </p:sp>
    </p:spTree>
    <p:extLst>
      <p:ext uri="{BB962C8B-B14F-4D97-AF65-F5344CB8AC3E}">
        <p14:creationId xmlns:p14="http://schemas.microsoft.com/office/powerpoint/2010/main" val="343812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56F0-B4F8-49E6-A595-FE76C5C9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9692E47-00A9-437A-B5DA-0C090EFEA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The model for simple linear regression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model for the estimate using residuals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9692E47-00A9-437A-B5DA-0C090EFEA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620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43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5B3B-39B2-4BB0-A6F5-91903A5D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374773-4129-40C1-8E70-CF04D676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Trend is Linear</a:t>
            </a:r>
          </a:p>
          <a:p>
            <a:pPr algn="ctr"/>
            <a:r>
              <a:rPr lang="en-US" dirty="0"/>
              <a:t>Errors ~ N(0,  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errors are IID.</a:t>
            </a:r>
          </a:p>
        </p:txBody>
      </p:sp>
    </p:spTree>
    <p:extLst>
      <p:ext uri="{BB962C8B-B14F-4D97-AF65-F5344CB8AC3E}">
        <p14:creationId xmlns:p14="http://schemas.microsoft.com/office/powerpoint/2010/main" val="701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23A0-1041-499D-8D9F-4419012D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Original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601CF2-3F55-41E5-8F4C-8846175FA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149" y="2193925"/>
            <a:ext cx="4493701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1837-5023-4728-8DDC-6D5AC9F4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for </a:t>
            </a:r>
            <a:r>
              <a:rPr lang="en-US" dirty="0" err="1"/>
              <a:t>slr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A0BDF2-6B8A-449E-91EA-6E8D04351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2308" y="5218305"/>
            <a:ext cx="3122474" cy="7124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DCA8A3-E7C7-4233-B2F4-271CB39EDB38}"/>
              </a:ext>
            </a:extLst>
          </p:cNvPr>
          <p:cNvSpPr txBox="1"/>
          <p:nvPr/>
        </p:nvSpPr>
        <p:spPr>
          <a:xfrm>
            <a:off x="852256" y="2390246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regression has five assumptions: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Linear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Multivariate Normality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Little or no Multicollinearity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Auto Correlation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Homoscedasticity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F42A9-6047-4C57-8206-956C1B68A944}"/>
              </a:ext>
            </a:extLst>
          </p:cNvPr>
          <p:cNvSpPr txBox="1"/>
          <p:nvPr/>
        </p:nvSpPr>
        <p:spPr>
          <a:xfrm>
            <a:off x="7625918" y="5033639"/>
            <a:ext cx="375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probabilistic model for SLR</a:t>
            </a:r>
          </a:p>
        </p:txBody>
      </p:sp>
    </p:spTree>
    <p:extLst>
      <p:ext uri="{BB962C8B-B14F-4D97-AF65-F5344CB8AC3E}">
        <p14:creationId xmlns:p14="http://schemas.microsoft.com/office/powerpoint/2010/main" val="123397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E9E6-34A0-493D-B251-173FE9F6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FF65C-C69A-4585-8B88-6E52D864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802" y="1709162"/>
            <a:ext cx="6416596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62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406</Words>
  <Application>Microsoft Office PowerPoint</Application>
  <PresentationFormat>Widescreen</PresentationFormat>
  <Paragraphs>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Century Gothic</vt:lpstr>
      <vt:lpstr>Franklin Gothic Book</vt:lpstr>
      <vt:lpstr>Vapor Trail</vt:lpstr>
      <vt:lpstr>Is salary and Years of Experience Linearly Proportional?</vt:lpstr>
      <vt:lpstr>Introduction</vt:lpstr>
      <vt:lpstr>Graph Explanation</vt:lpstr>
      <vt:lpstr>the data</vt:lpstr>
      <vt:lpstr>Model </vt:lpstr>
      <vt:lpstr>Assumptions</vt:lpstr>
      <vt:lpstr>Plot of Original data</vt:lpstr>
      <vt:lpstr>Theory for slr</vt:lpstr>
      <vt:lpstr>Checking Validity</vt:lpstr>
      <vt:lpstr>Residual Line segments</vt:lpstr>
      <vt:lpstr>Total deviation from Mean</vt:lpstr>
      <vt:lpstr>MSS, RSS and TSS</vt:lpstr>
      <vt:lpstr>Trendscatter</vt:lpstr>
      <vt:lpstr>Res vs Fit</vt:lpstr>
      <vt:lpstr>Shapiro-Wilk test (Linear MODEL)</vt:lpstr>
      <vt:lpstr>Quadratic MODEL</vt:lpstr>
      <vt:lpstr>Shapiro-Wilk test(Quadratic model)</vt:lpstr>
      <vt:lpstr>Summary(QUAD.lm)</vt:lpstr>
      <vt:lpstr>Prediction Analysis</vt:lpstr>
      <vt:lpstr>Anova</vt:lpstr>
      <vt:lpstr>Cook’s plot</vt:lpstr>
      <vt:lpstr>Summary comparison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salary and Years of Experience Linearly Proportional?</dc:title>
  <dc:creator>Prithviraj Kadiyala</dc:creator>
  <cp:lastModifiedBy>Prithviraj Kadiyala</cp:lastModifiedBy>
  <cp:revision>11</cp:revision>
  <dcterms:created xsi:type="dcterms:W3CDTF">2018-11-21T23:18:14Z</dcterms:created>
  <dcterms:modified xsi:type="dcterms:W3CDTF">2018-11-30T00:05:22Z</dcterms:modified>
</cp:coreProperties>
</file>