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9" r:id="rId8"/>
    <p:sldId id="264" r:id="rId9"/>
    <p:sldId id="265" r:id="rId10"/>
    <p:sldId id="268" r:id="rId11"/>
    <p:sldId id="266" r:id="rId12"/>
    <p:sldId id="267"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67" d="100"/>
          <a:sy n="67" d="100"/>
        </p:scale>
        <p:origin x="6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Patil" userId="403618a9a03d183f" providerId="LiveId" clId="{EF1137AD-B439-4486-81C4-05DCCDD96432}"/>
    <pc:docChg chg="undo custSel modSld modMainMaster">
      <pc:chgData name="Prithviraj Patil" userId="403618a9a03d183f" providerId="LiveId" clId="{EF1137AD-B439-4486-81C4-05DCCDD96432}" dt="2023-05-21T13:00:21.347" v="73" actId="313"/>
      <pc:docMkLst>
        <pc:docMk/>
      </pc:docMkLst>
      <pc:sldChg chg="addSp modSp mod">
        <pc:chgData name="Prithviraj Patil" userId="403618a9a03d183f" providerId="LiveId" clId="{EF1137AD-B439-4486-81C4-05DCCDD96432}" dt="2023-05-21T13:00:21.347" v="73" actId="313"/>
        <pc:sldMkLst>
          <pc:docMk/>
          <pc:sldMk cId="707138590" sldId="257"/>
        </pc:sldMkLst>
        <pc:spChg chg="mod">
          <ac:chgData name="Prithviraj Patil" userId="403618a9a03d183f" providerId="LiveId" clId="{EF1137AD-B439-4486-81C4-05DCCDD96432}" dt="2023-05-21T13:00:21.347" v="73" actId="313"/>
          <ac:spMkLst>
            <pc:docMk/>
            <pc:sldMk cId="707138590" sldId="257"/>
            <ac:spMk id="2" creationId="{CA68E2FD-6DDF-EA8A-BFA5-8E1FCFB3AD93}"/>
          </ac:spMkLst>
        </pc:spChg>
        <pc:spChg chg="mod">
          <ac:chgData name="Prithviraj Patil" userId="403618a9a03d183f" providerId="LiveId" clId="{EF1137AD-B439-4486-81C4-05DCCDD96432}" dt="2023-05-21T12:59:19.247" v="61" actId="20577"/>
          <ac:spMkLst>
            <pc:docMk/>
            <pc:sldMk cId="707138590" sldId="257"/>
            <ac:spMk id="3" creationId="{5AF7D68D-54B8-360B-FFDE-926A8D4817A3}"/>
          </ac:spMkLst>
        </pc:spChg>
        <pc:picChg chg="add mod">
          <ac:chgData name="Prithviraj Patil" userId="403618a9a03d183f" providerId="LiveId" clId="{EF1137AD-B439-4486-81C4-05DCCDD96432}" dt="2023-05-21T13:00:12.344" v="69" actId="14100"/>
          <ac:picMkLst>
            <pc:docMk/>
            <pc:sldMk cId="707138590" sldId="257"/>
            <ac:picMk id="6" creationId="{E781F7E8-BE5F-D90D-B1B0-981D760E49C8}"/>
          </ac:picMkLst>
        </pc:picChg>
        <pc:picChg chg="add mod">
          <ac:chgData name="Prithviraj Patil" userId="403618a9a03d183f" providerId="LiveId" clId="{EF1137AD-B439-4486-81C4-05DCCDD96432}" dt="2023-05-21T13:00:09.637" v="68" actId="14100"/>
          <ac:picMkLst>
            <pc:docMk/>
            <pc:sldMk cId="707138590" sldId="257"/>
            <ac:picMk id="7" creationId="{63B67219-7C79-6BC0-7B72-98BBA67889C0}"/>
          </ac:picMkLst>
        </pc:picChg>
      </pc:sldChg>
      <pc:sldMasterChg chg="setBg">
        <pc:chgData name="Prithviraj Patil" userId="403618a9a03d183f" providerId="LiveId" clId="{EF1137AD-B439-4486-81C4-05DCCDD96432}" dt="2023-05-21T12:56:51.255" v="0"/>
        <pc:sldMasterMkLst>
          <pc:docMk/>
          <pc:sldMasterMk cId="3692581197" sldId="2147483648"/>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F30B-6CE1-7D55-1A04-3F89F4892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D1EDA5-1361-5C69-F34B-B2660070C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165BF8-F933-4620-29AC-81DDF3684802}"/>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B9C5E876-E7EE-6F1D-9957-C6C2A3639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887A3-9975-FA12-0BBC-CC87E605551D}"/>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381915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078F-E468-4B7F-1B21-465EB0FA57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FD29B3-C440-D9B4-A97C-AF31AA176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990BF-397A-5C3F-64F3-19C1901D4AC0}"/>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DA9AF747-13E7-37CF-736E-02231E2C3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0F1A1-5FDF-D1FA-A845-23473252FBB3}"/>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288785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037E-4B6E-56BC-4B65-2B695DECE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5D5F94-9D1A-0BDC-13D6-E6595054E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A6A63-464F-58AC-C05A-060FC8E36062}"/>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29D65157-D27C-DC22-8FCF-2B35A0D5F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79B45-C04B-CE8B-1326-9D1F77EB66D9}"/>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112602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8095-19B2-2C0E-A9B4-8631868575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950B0E-D666-EDDC-2941-3ACC4D466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4D1F9-ACD8-B80C-FFE1-D974E8E2EA36}"/>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46E506BB-4972-80D9-252A-2C8E1B043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9D252-174C-8509-C4E1-F391346FB242}"/>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379320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086B-1487-A039-784A-38AEFA888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E734AA-842A-C4B9-10AD-1C868E9FB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ADC751-9EEC-55FC-2C57-6A0AC1E7CEC3}"/>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93762650-D58E-4BF0-739B-A6685976F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21E54-AA7F-255C-7410-67267FC7EF9B}"/>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130374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3783-2E89-41A2-9B4F-EA7440558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93562-B26F-96FF-A9BC-1FD7D487AD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0EB211-BEBA-8626-6311-C2E6E9B49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87995-61DA-F2CB-8AFF-ADE50AD90618}"/>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6" name="Footer Placeholder 5">
            <a:extLst>
              <a:ext uri="{FF2B5EF4-FFF2-40B4-BE49-F238E27FC236}">
                <a16:creationId xmlns:a16="http://schemas.microsoft.com/office/drawing/2014/main" id="{090A3528-7A40-71AE-C105-983C7EB9D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802EF-60C1-0C56-C891-5B6B7DD0D686}"/>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71768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B57B-DBEB-E82B-4AEA-AC0623D794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959B1D-71E7-7FE9-8F86-C4BD2E320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5A93B-8C43-A4AF-E231-12CCD5A08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B49D2B-78B9-0916-0679-25480A4E7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B40FC-38BE-4804-85CA-7B4EA82A07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95D226-DC47-5A32-2B98-E864E674C437}"/>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8" name="Footer Placeholder 7">
            <a:extLst>
              <a:ext uri="{FF2B5EF4-FFF2-40B4-BE49-F238E27FC236}">
                <a16:creationId xmlns:a16="http://schemas.microsoft.com/office/drawing/2014/main" id="{D85C1B52-F702-45E5-B04D-4A31C822D1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EFE2A1-6B20-1D26-3747-662240E84772}"/>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5820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94C3-179D-6CE0-3899-878C02E9C0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A26B75-D101-F2C3-AF73-3588F7413E0C}"/>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4" name="Footer Placeholder 3">
            <a:extLst>
              <a:ext uri="{FF2B5EF4-FFF2-40B4-BE49-F238E27FC236}">
                <a16:creationId xmlns:a16="http://schemas.microsoft.com/office/drawing/2014/main" id="{1368F152-F834-76AC-F0A2-28650DDBC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C156EE-85CD-4F04-ECEA-B7878AD9AAD9}"/>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1830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DD7ED-7420-1B11-D245-D489ABE3738E}"/>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3" name="Footer Placeholder 2">
            <a:extLst>
              <a:ext uri="{FF2B5EF4-FFF2-40B4-BE49-F238E27FC236}">
                <a16:creationId xmlns:a16="http://schemas.microsoft.com/office/drawing/2014/main" id="{DD915B51-F408-63D2-0441-1CF08954A1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10C081-6226-BC2D-844A-1A765B44F490}"/>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181363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CCA0-C6B6-70D0-3C4A-C632F6AA1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6A5DDE-5BBE-BFED-9B85-5CBE62DE8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F89A81-945D-3DB8-EFD4-0EA09108E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06CC-EAD3-BDB8-B282-C21CBDC0BCA1}"/>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6" name="Footer Placeholder 5">
            <a:extLst>
              <a:ext uri="{FF2B5EF4-FFF2-40B4-BE49-F238E27FC236}">
                <a16:creationId xmlns:a16="http://schemas.microsoft.com/office/drawing/2014/main" id="{27DD6ECD-49ED-B81C-1106-415428FEF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5BE8E-6C90-77D3-B7CC-C45B3EE5E28F}"/>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293727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2646-21B5-5ADF-C0EA-82B3CCC56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C7BB41-E786-3C39-466B-BC0BC977F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1AEA5F-EAC2-E28C-F7F6-E5A207B2A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64D4E-8EAB-10EB-844A-CD2809C1B4D6}"/>
              </a:ext>
            </a:extLst>
          </p:cNvPr>
          <p:cNvSpPr>
            <a:spLocks noGrp="1"/>
          </p:cNvSpPr>
          <p:nvPr>
            <p:ph type="dt" sz="half" idx="10"/>
          </p:nvPr>
        </p:nvSpPr>
        <p:spPr/>
        <p:txBody>
          <a:bodyPr/>
          <a:lstStyle/>
          <a:p>
            <a:fld id="{31B72910-354B-4038-A79E-097155329B67}" type="datetimeFigureOut">
              <a:rPr lang="en-IN" smtClean="0"/>
              <a:t>21-05-2023</a:t>
            </a:fld>
            <a:endParaRPr lang="en-IN"/>
          </a:p>
        </p:txBody>
      </p:sp>
      <p:sp>
        <p:nvSpPr>
          <p:cNvPr id="6" name="Footer Placeholder 5">
            <a:extLst>
              <a:ext uri="{FF2B5EF4-FFF2-40B4-BE49-F238E27FC236}">
                <a16:creationId xmlns:a16="http://schemas.microsoft.com/office/drawing/2014/main" id="{CB569624-49C0-1824-525E-E1B988325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828ED-032F-9618-1B13-B25EFF5B7510}"/>
              </a:ext>
            </a:extLst>
          </p:cNvPr>
          <p:cNvSpPr>
            <a:spLocks noGrp="1"/>
          </p:cNvSpPr>
          <p:nvPr>
            <p:ph type="sldNum" sz="quarter" idx="12"/>
          </p:nvPr>
        </p:nvSpPr>
        <p:spPr/>
        <p:txBody>
          <a:bodyPr/>
          <a:lstStyle/>
          <a:p>
            <a:fld id="{EDF2E56F-51EE-4B24-9591-5928788A8A40}" type="slidenum">
              <a:rPr lang="en-IN" smtClean="0"/>
              <a:t>‹#›</a:t>
            </a:fld>
            <a:endParaRPr lang="en-IN"/>
          </a:p>
        </p:txBody>
      </p:sp>
    </p:spTree>
    <p:extLst>
      <p:ext uri="{BB962C8B-B14F-4D97-AF65-F5344CB8AC3E}">
        <p14:creationId xmlns:p14="http://schemas.microsoft.com/office/powerpoint/2010/main" val="162313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C8EC1-DA13-E135-7FFB-788B59571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B11D4B-F26E-819A-8C5A-4E1B9478C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F1D96-119D-5F11-6FB4-DAD59D411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72910-354B-4038-A79E-097155329B67}" type="datetimeFigureOut">
              <a:rPr lang="en-IN" smtClean="0"/>
              <a:t>21-05-2023</a:t>
            </a:fld>
            <a:endParaRPr lang="en-IN"/>
          </a:p>
        </p:txBody>
      </p:sp>
      <p:sp>
        <p:nvSpPr>
          <p:cNvPr id="5" name="Footer Placeholder 4">
            <a:extLst>
              <a:ext uri="{FF2B5EF4-FFF2-40B4-BE49-F238E27FC236}">
                <a16:creationId xmlns:a16="http://schemas.microsoft.com/office/drawing/2014/main" id="{B733E3A8-C009-206A-328F-C9054092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2B4462-E43C-2C10-F98F-0862B6D5B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2E56F-51EE-4B24-9591-5928788A8A40}" type="slidenum">
              <a:rPr lang="en-IN" smtClean="0"/>
              <a:t>‹#›</a:t>
            </a:fld>
            <a:endParaRPr lang="en-IN"/>
          </a:p>
        </p:txBody>
      </p:sp>
    </p:spTree>
    <p:extLst>
      <p:ext uri="{BB962C8B-B14F-4D97-AF65-F5344CB8AC3E}">
        <p14:creationId xmlns:p14="http://schemas.microsoft.com/office/powerpoint/2010/main" val="369258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E2FD-6DDF-EA8A-BFA5-8E1FCFB3AD93}"/>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Presentation of Final year project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“Virtual Telepresence Robot”</a:t>
            </a:r>
            <a:endParaRPr lang="en-IN" b="1" dirty="0"/>
          </a:p>
        </p:txBody>
      </p:sp>
      <p:sp>
        <p:nvSpPr>
          <p:cNvPr id="3" name="Content Placeholder 2">
            <a:extLst>
              <a:ext uri="{FF2B5EF4-FFF2-40B4-BE49-F238E27FC236}">
                <a16:creationId xmlns:a16="http://schemas.microsoft.com/office/drawing/2014/main" id="{5AF7D68D-54B8-360B-FFDE-926A8D4817A3}"/>
              </a:ext>
            </a:extLst>
          </p:cNvPr>
          <p:cNvSpPr>
            <a:spLocks noGrp="1"/>
          </p:cNvSpPr>
          <p:nvPr>
            <p:ph idx="1"/>
          </p:nvPr>
        </p:nvSpPr>
        <p:spPr>
          <a:xfrm>
            <a:off x="3219450" y="2152651"/>
            <a:ext cx="5772150" cy="4270156"/>
          </a:xfrm>
        </p:spPr>
        <p:txBody>
          <a:bodyPr>
            <a:normAutofit lnSpcReduction="10000"/>
          </a:bodyPr>
          <a:lstStyle/>
          <a:p>
            <a:pPr marL="0" indent="0" algn="ctr">
              <a:lnSpc>
                <a:spcPct val="100000"/>
              </a:lnSpc>
              <a:buNone/>
            </a:pPr>
            <a:r>
              <a:rPr lang="en-IN" sz="3600" b="1" u="sng" dirty="0">
                <a:latin typeface="Times New Roman" panose="02020603050405020304" pitchFamily="18" charset="0"/>
                <a:cs typeface="Times New Roman" panose="02020603050405020304" pitchFamily="18" charset="0"/>
              </a:rPr>
              <a:t>Guided By-</a:t>
            </a:r>
          </a:p>
          <a:p>
            <a:pPr marL="0" indent="0" algn="ctr">
              <a:lnSpc>
                <a:spcPct val="100000"/>
              </a:lnSpc>
              <a:buNone/>
            </a:pPr>
            <a:r>
              <a:rPr lang="en-IN" sz="3600" dirty="0">
                <a:latin typeface="Times New Roman" panose="02020603050405020304" pitchFamily="18" charset="0"/>
                <a:cs typeface="Times New Roman" panose="02020603050405020304" pitchFamily="18" charset="0"/>
              </a:rPr>
              <a:t>Ms. K V </a:t>
            </a:r>
            <a:r>
              <a:rPr lang="en-IN" sz="3600" dirty="0" err="1">
                <a:latin typeface="Times New Roman" panose="02020603050405020304" pitchFamily="18" charset="0"/>
                <a:cs typeface="Times New Roman" panose="02020603050405020304" pitchFamily="18" charset="0"/>
              </a:rPr>
              <a:t>Shanthala</a:t>
            </a:r>
            <a:endParaRPr lang="en-IN" sz="3600" dirty="0">
              <a:latin typeface="Times New Roman" panose="02020603050405020304" pitchFamily="18" charset="0"/>
              <a:cs typeface="Times New Roman" panose="02020603050405020304" pitchFamily="18" charset="0"/>
            </a:endParaRPr>
          </a:p>
          <a:p>
            <a:pPr marL="0" indent="0" algn="ctr">
              <a:lnSpc>
                <a:spcPct val="100000"/>
              </a:lnSpc>
              <a:buNone/>
            </a:pPr>
            <a:r>
              <a:rPr lang="en-IN" sz="3600" b="1" u="sng" dirty="0">
                <a:latin typeface="Times New Roman" panose="02020603050405020304" pitchFamily="18" charset="0"/>
                <a:cs typeface="Times New Roman" panose="02020603050405020304" pitchFamily="18" charset="0"/>
              </a:rPr>
              <a:t>Presented By – </a:t>
            </a:r>
          </a:p>
          <a:p>
            <a:pPr marL="0" indent="0" algn="ctr">
              <a:lnSpc>
                <a:spcPct val="100000"/>
              </a:lnSpc>
              <a:buNone/>
            </a:pPr>
            <a:r>
              <a:rPr lang="en-IN" sz="3200" dirty="0">
                <a:latin typeface="Times New Roman" panose="02020603050405020304" pitchFamily="18" charset="0"/>
                <a:cs typeface="Times New Roman" panose="02020603050405020304" pitchFamily="18" charset="0"/>
              </a:rPr>
              <a:t>Kiran A – 1JS19CS076</a:t>
            </a:r>
          </a:p>
          <a:p>
            <a:pPr marL="0" indent="0" algn="ctr">
              <a:lnSpc>
                <a:spcPct val="100000"/>
              </a:lnSpc>
              <a:buNone/>
            </a:pPr>
            <a:r>
              <a:rPr lang="en-IN" sz="3200" dirty="0" err="1">
                <a:latin typeface="Times New Roman" panose="02020603050405020304" pitchFamily="18" charset="0"/>
                <a:cs typeface="Times New Roman" panose="02020603050405020304" pitchFamily="18" charset="0"/>
              </a:rPr>
              <a:t>NikhilRaju</a:t>
            </a:r>
            <a:r>
              <a:rPr lang="en-IN" sz="3200" dirty="0">
                <a:latin typeface="Times New Roman" panose="02020603050405020304" pitchFamily="18" charset="0"/>
                <a:cs typeface="Times New Roman" panose="02020603050405020304" pitchFamily="18" charset="0"/>
              </a:rPr>
              <a:t> – 1JS19CS102</a:t>
            </a:r>
          </a:p>
          <a:p>
            <a:pPr marL="0" indent="0" algn="ctr">
              <a:lnSpc>
                <a:spcPct val="100000"/>
              </a:lnSpc>
              <a:buNone/>
            </a:pPr>
            <a:r>
              <a:rPr lang="en-IN" sz="3200" dirty="0" err="1">
                <a:latin typeface="Times New Roman" panose="02020603050405020304" pitchFamily="18" charset="0"/>
                <a:cs typeface="Times New Roman" panose="02020603050405020304" pitchFamily="18" charset="0"/>
              </a:rPr>
              <a:t>Mudasir</a:t>
            </a:r>
            <a:r>
              <a:rPr lang="en-IN" sz="3200" dirty="0">
                <a:latin typeface="Times New Roman" panose="02020603050405020304" pitchFamily="18" charset="0"/>
                <a:cs typeface="Times New Roman" panose="02020603050405020304" pitchFamily="18" charset="0"/>
              </a:rPr>
              <a:t> Ahamed – 1JS19CS091</a:t>
            </a:r>
          </a:p>
          <a:p>
            <a:pPr marL="0" indent="0" algn="ctr">
              <a:lnSpc>
                <a:spcPct val="100000"/>
              </a:lnSpc>
              <a:buNone/>
            </a:pPr>
            <a:r>
              <a:rPr lang="en-IN" sz="3200" dirty="0">
                <a:latin typeface="Times New Roman" panose="02020603050405020304" pitchFamily="18" charset="0"/>
                <a:cs typeface="Times New Roman" panose="02020603050405020304" pitchFamily="18" charset="0"/>
              </a:rPr>
              <a:t>Prithviraj Patil  - 1JS19CS125</a:t>
            </a:r>
          </a:p>
          <a:p>
            <a:pPr marL="0" indent="0" algn="ctr">
              <a:buNone/>
            </a:pPr>
            <a:endParaRPr lang="en-IN" sz="3200" b="1" u="sng" dirty="0">
              <a:latin typeface="Times New Roman" panose="02020603050405020304" pitchFamily="18" charset="0"/>
              <a:cs typeface="Times New Roman" panose="02020603050405020304" pitchFamily="18" charset="0"/>
            </a:endParaRPr>
          </a:p>
          <a:p>
            <a:pPr marL="0" indent="0" algn="ctr">
              <a:buNone/>
            </a:pPr>
            <a:endParaRPr lang="en-IN" dirty="0"/>
          </a:p>
        </p:txBody>
      </p:sp>
      <p:pic>
        <p:nvPicPr>
          <p:cNvPr id="6" name="Picture 5">
            <a:extLst>
              <a:ext uri="{FF2B5EF4-FFF2-40B4-BE49-F238E27FC236}">
                <a16:creationId xmlns:a16="http://schemas.microsoft.com/office/drawing/2014/main" id="{E781F7E8-BE5F-D90D-B1B0-981D760E49C8}"/>
              </a:ext>
            </a:extLst>
          </p:cNvPr>
          <p:cNvPicPr>
            <a:picLocks noChangeAspect="1"/>
          </p:cNvPicPr>
          <p:nvPr/>
        </p:nvPicPr>
        <p:blipFill>
          <a:blip r:embed="rId2"/>
          <a:stretch>
            <a:fillRect/>
          </a:stretch>
        </p:blipFill>
        <p:spPr>
          <a:xfrm>
            <a:off x="654081" y="126433"/>
            <a:ext cx="1536669" cy="1656012"/>
          </a:xfrm>
          <a:prstGeom prst="rect">
            <a:avLst/>
          </a:prstGeom>
        </p:spPr>
      </p:pic>
      <p:pic>
        <p:nvPicPr>
          <p:cNvPr id="7" name="Picture 6">
            <a:extLst>
              <a:ext uri="{FF2B5EF4-FFF2-40B4-BE49-F238E27FC236}">
                <a16:creationId xmlns:a16="http://schemas.microsoft.com/office/drawing/2014/main" id="{63B67219-7C79-6BC0-7B72-98BBA67889C0}"/>
              </a:ext>
            </a:extLst>
          </p:cNvPr>
          <p:cNvPicPr>
            <a:picLocks noChangeAspect="1"/>
          </p:cNvPicPr>
          <p:nvPr/>
        </p:nvPicPr>
        <p:blipFill>
          <a:blip r:embed="rId3"/>
          <a:stretch>
            <a:fillRect/>
          </a:stretch>
        </p:blipFill>
        <p:spPr>
          <a:xfrm>
            <a:off x="10136441" y="126433"/>
            <a:ext cx="1536669" cy="1435667"/>
          </a:xfrm>
          <a:prstGeom prst="rect">
            <a:avLst/>
          </a:prstGeom>
        </p:spPr>
      </p:pic>
    </p:spTree>
    <p:extLst>
      <p:ext uri="{BB962C8B-B14F-4D97-AF65-F5344CB8AC3E}">
        <p14:creationId xmlns:p14="http://schemas.microsoft.com/office/powerpoint/2010/main" val="70713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C00E0-F797-E09A-4D75-F04A50F754E1}"/>
              </a:ext>
            </a:extLst>
          </p:cNvPr>
          <p:cNvSpPr>
            <a:spLocks noGrp="1"/>
          </p:cNvSpPr>
          <p:nvPr>
            <p:ph idx="1"/>
          </p:nvPr>
        </p:nvSpPr>
        <p:spPr>
          <a:xfrm>
            <a:off x="533400" y="342900"/>
            <a:ext cx="10820400" cy="5834063"/>
          </a:xfrm>
        </p:spPr>
        <p:txBody>
          <a:bodyPr/>
          <a:lstStyle/>
          <a:p>
            <a:pPr marL="0" indent="0">
              <a:buNone/>
            </a:pPr>
            <a:r>
              <a:rPr lang="en-IN" b="1" dirty="0">
                <a:latin typeface="Times New Roman" panose="02020603050405020304" pitchFamily="18" charset="0"/>
                <a:cs typeface="Times New Roman" panose="02020603050405020304" pitchFamily="18" charset="0"/>
              </a:rPr>
              <a:t>Methodology</a:t>
            </a:r>
          </a:p>
          <a:p>
            <a:pPr marL="0" indent="0">
              <a:buNone/>
            </a:pPr>
            <a:endParaRPr lang="en-IN" dirty="0"/>
          </a:p>
        </p:txBody>
      </p:sp>
      <p:pic>
        <p:nvPicPr>
          <p:cNvPr id="4" name="Content Placeholder 3">
            <a:extLst>
              <a:ext uri="{FF2B5EF4-FFF2-40B4-BE49-F238E27FC236}">
                <a16:creationId xmlns:a16="http://schemas.microsoft.com/office/drawing/2014/main" id="{5201CC7C-FE71-3348-7EF9-5E0D3F755874}"/>
              </a:ext>
            </a:extLst>
          </p:cNvPr>
          <p:cNvPicPr>
            <a:picLocks noChangeAspect="1"/>
          </p:cNvPicPr>
          <p:nvPr/>
        </p:nvPicPr>
        <p:blipFill>
          <a:blip r:embed="rId2"/>
          <a:stretch>
            <a:fillRect/>
          </a:stretch>
        </p:blipFill>
        <p:spPr>
          <a:xfrm>
            <a:off x="1830957" y="795337"/>
            <a:ext cx="8778073" cy="5381626"/>
          </a:xfrm>
          <a:prstGeom prst="rect">
            <a:avLst/>
          </a:prstGeom>
        </p:spPr>
      </p:pic>
    </p:spTree>
    <p:extLst>
      <p:ext uri="{BB962C8B-B14F-4D97-AF65-F5344CB8AC3E}">
        <p14:creationId xmlns:p14="http://schemas.microsoft.com/office/powerpoint/2010/main" val="80365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64303-335A-BFFE-3BBD-62E85BF06D34}"/>
              </a:ext>
            </a:extLst>
          </p:cNvPr>
          <p:cNvSpPr>
            <a:spLocks noGrp="1"/>
          </p:cNvSpPr>
          <p:nvPr>
            <p:ph idx="1"/>
          </p:nvPr>
        </p:nvSpPr>
        <p:spPr>
          <a:xfrm>
            <a:off x="609599" y="514350"/>
            <a:ext cx="11068051" cy="5886450"/>
          </a:xfrm>
        </p:spPr>
        <p:txBody>
          <a:bodyPr/>
          <a:lstStyle/>
          <a:p>
            <a:pPr marL="0" indent="0" algn="just">
              <a:lnSpc>
                <a:spcPct val="100000"/>
              </a:lnSpc>
              <a:buNone/>
            </a:pPr>
            <a:r>
              <a:rPr lang="en-IN" b="1" dirty="0">
                <a:latin typeface="Times New Roman" panose="02020603050405020304" pitchFamily="18" charset="0"/>
                <a:cs typeface="Times New Roman" panose="02020603050405020304" pitchFamily="18" charset="0"/>
              </a:rPr>
              <a:t>Working of virtual telepresence robot</a:t>
            </a:r>
          </a:p>
          <a:p>
            <a:pPr marL="0" indent="0" algn="just">
              <a:lnSpc>
                <a:spcPct val="100000"/>
              </a:lnSpc>
              <a:buNone/>
            </a:pPr>
            <a:r>
              <a:rPr lang="en-US" dirty="0">
                <a:latin typeface="Times New Roman" panose="02020603050405020304" pitchFamily="18" charset="0"/>
                <a:cs typeface="Times New Roman" pitchFamily="18" charset="0"/>
              </a:rPr>
              <a:t>Two servo motors are used to move the camera—one for the vertical movement and the other for the horizontal movement. So when you turn our head along with VR headset to the right side, the Raspberry Pi camera will also turn to the right direction and the image of the object along with video is sent to the user mobile via wi-fi. </a:t>
            </a:r>
          </a:p>
          <a:p>
            <a:pPr marL="0" indent="0" algn="just">
              <a:lnSpc>
                <a:spcPct val="100000"/>
              </a:lnSpc>
              <a:buNone/>
            </a:pPr>
            <a:r>
              <a:rPr lang="en-US" dirty="0">
                <a:latin typeface="Times New Roman" panose="02020603050405020304" pitchFamily="18" charset="0"/>
                <a:cs typeface="Times New Roman" pitchFamily="18" charset="0"/>
              </a:rPr>
              <a:t>The smartphone also provides input to the l293d moto driver for the purpose of navigation or movement of the robot. The motor driver IC and geared motors are connected at the end of the navigation circuit. The commands to run the robot can be sent via Bluetooth from the smartphone. In this example, Bluetooth is used.</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09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80070-FFE6-234F-C3AB-D913E60736EB}"/>
              </a:ext>
            </a:extLst>
          </p:cNvPr>
          <p:cNvSpPr>
            <a:spLocks noGrp="1"/>
          </p:cNvSpPr>
          <p:nvPr>
            <p:ph idx="1"/>
          </p:nvPr>
        </p:nvSpPr>
        <p:spPr>
          <a:xfrm>
            <a:off x="600075" y="419100"/>
            <a:ext cx="10753725" cy="5757863"/>
          </a:xfrm>
        </p:spPr>
        <p:txBody>
          <a:bodyPr/>
          <a:lstStyle/>
          <a:p>
            <a:pPr marL="0" indent="0" algn="just">
              <a:lnSpc>
                <a:spcPct val="150000"/>
              </a:lnSpc>
              <a:buNone/>
            </a:pPr>
            <a:r>
              <a:rPr lang="en-US" altLang="en-US" sz="2800" b="1" dirty="0">
                <a:latin typeface="Times New Roman" panose="02020603050405020304" pitchFamily="18" charset="0"/>
                <a:cs typeface="Times New Roman" panose="02020603050405020304" pitchFamily="18" charset="0"/>
              </a:rPr>
              <a:t>Applications</a:t>
            </a:r>
          </a:p>
          <a:p>
            <a:pPr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robot can be used in fire and rescue operations.</a:t>
            </a:r>
          </a:p>
          <a:p>
            <a:pPr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the Medical case, at times when the doctor is not able to go on rounds, the robot can be used to check the state of the patient. </a:t>
            </a:r>
          </a:p>
          <a:p>
            <a:pPr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As the robot capture the visuals and classify the objects so it can be used in archeology survey.</a:t>
            </a:r>
          </a:p>
          <a:p>
            <a:pPr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robot gives the real time visual experience, it is helpful for users to view real estate virtually.</a:t>
            </a:r>
          </a:p>
          <a:p>
            <a:pPr marL="0" indent="0">
              <a:buNone/>
            </a:pPr>
            <a:endParaRPr lang="en-IN" dirty="0"/>
          </a:p>
        </p:txBody>
      </p:sp>
    </p:spTree>
    <p:extLst>
      <p:ext uri="{BB962C8B-B14F-4D97-AF65-F5344CB8AC3E}">
        <p14:creationId xmlns:p14="http://schemas.microsoft.com/office/powerpoint/2010/main" val="229630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694A5-DE60-B98F-3F07-74E52BBAAD52}"/>
              </a:ext>
            </a:extLst>
          </p:cNvPr>
          <p:cNvSpPr>
            <a:spLocks noGrp="1"/>
          </p:cNvSpPr>
          <p:nvPr>
            <p:ph idx="1"/>
          </p:nvPr>
        </p:nvSpPr>
        <p:spPr>
          <a:xfrm>
            <a:off x="723900" y="400050"/>
            <a:ext cx="10629900" cy="5776913"/>
          </a:xfrm>
        </p:spPr>
        <p:txBody>
          <a:bodyPr/>
          <a:lstStyle/>
          <a:p>
            <a:pPr marL="0" indent="0">
              <a:buNone/>
            </a:pPr>
            <a:r>
              <a:rPr lang="en-IN" b="1"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dirty="0">
                <a:latin typeface="Times New Roman" panose="02020603050405020304" pitchFamily="18" charset="0"/>
                <a:cs typeface="Times New Roman" panose="02020603050405020304" pitchFamily="18" charset="0"/>
              </a:rPr>
              <a:t>After assembling the hardware and installing and running the software we successfully demonstrated that the telepresence robot provides us the video streaming in the direction of our requirement.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E7D0907-AB81-F1E1-2AD4-4121B01213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77744"/>
            <a:ext cx="5125721" cy="4064369"/>
          </a:xfrm>
          <a:prstGeom prst="rect">
            <a:avLst/>
          </a:prstGeom>
          <a:noFill/>
          <a:ln>
            <a:noFill/>
          </a:ln>
        </p:spPr>
      </p:pic>
      <p:pic>
        <p:nvPicPr>
          <p:cNvPr id="5" name="Picture 4">
            <a:extLst>
              <a:ext uri="{FF2B5EF4-FFF2-40B4-BE49-F238E27FC236}">
                <a16:creationId xmlns:a16="http://schemas.microsoft.com/office/drawing/2014/main" id="{FCDE74FE-C398-A5A6-BC2A-5B447BD75FA8}"/>
              </a:ext>
            </a:extLst>
          </p:cNvPr>
          <p:cNvPicPr>
            <a:picLocks noChangeAspect="1"/>
          </p:cNvPicPr>
          <p:nvPr/>
        </p:nvPicPr>
        <p:blipFill>
          <a:blip r:embed="rId3"/>
          <a:stretch>
            <a:fillRect/>
          </a:stretch>
        </p:blipFill>
        <p:spPr>
          <a:xfrm>
            <a:off x="6228081" y="2277743"/>
            <a:ext cx="5440044" cy="4067323"/>
          </a:xfrm>
          <a:prstGeom prst="rect">
            <a:avLst/>
          </a:prstGeom>
        </p:spPr>
      </p:pic>
    </p:spTree>
    <p:extLst>
      <p:ext uri="{BB962C8B-B14F-4D97-AF65-F5344CB8AC3E}">
        <p14:creationId xmlns:p14="http://schemas.microsoft.com/office/powerpoint/2010/main" val="202298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34D0C-F08E-EF14-6459-6603ED4D2BC7}"/>
              </a:ext>
            </a:extLst>
          </p:cNvPr>
          <p:cNvSpPr>
            <a:spLocks noGrp="1"/>
          </p:cNvSpPr>
          <p:nvPr>
            <p:ph idx="1"/>
          </p:nvPr>
        </p:nvSpPr>
        <p:spPr>
          <a:xfrm>
            <a:off x="638175" y="323850"/>
            <a:ext cx="10715625" cy="5853113"/>
          </a:xfrm>
        </p:spPr>
        <p:txBody>
          <a:bodyPr/>
          <a:lstStyle/>
          <a:p>
            <a:pPr marL="0" indent="0" algn="just">
              <a:lnSpc>
                <a:spcPct val="150000"/>
              </a:lnSpc>
              <a:buNone/>
            </a:pPr>
            <a:r>
              <a:rPr lang="en-IN" sz="3200" b="1" dirty="0">
                <a:latin typeface="Times New Roman" panose="02020603050405020304" pitchFamily="18" charset="0"/>
                <a:cs typeface="Times New Roman" panose="02020603050405020304" pitchFamily="18" charset="0"/>
              </a:rPr>
              <a:t>Conclusion</a:t>
            </a:r>
          </a:p>
          <a:p>
            <a:pPr marL="0" indent="0" algn="just">
              <a:lnSpc>
                <a:spcPct val="150000"/>
              </a:lnSpc>
              <a:buNone/>
            </a:pPr>
            <a:r>
              <a:rPr lang="en-US" dirty="0">
                <a:latin typeface="Times New Roman" panose="02020603050405020304" pitchFamily="18" charset="0"/>
                <a:cs typeface="Times New Roman" panose="02020603050405020304" pitchFamily="18" charset="0"/>
              </a:rPr>
              <a:t>Integrating features of all the hardware components used have been developed in it. Presence of every module has been reasoned out and placed carefully, thus contributing to the best working of the unit. Secondly, using highly advanced IC’s with the help of growing technology, the project has been successfully implemented. Thus the project has been successfully designed and tested.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27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B0C8-5440-1AFF-94AA-E11C4C552739}"/>
              </a:ext>
            </a:extLst>
          </p:cNvPr>
          <p:cNvSpPr>
            <a:spLocks noGrp="1"/>
          </p:cNvSpPr>
          <p:nvPr>
            <p:ph type="title"/>
          </p:nvPr>
        </p:nvSpPr>
        <p:spPr>
          <a:xfrm>
            <a:off x="838200" y="2622550"/>
            <a:ext cx="10515600" cy="1325563"/>
          </a:xfrm>
        </p:spPr>
        <p:txBody>
          <a:bodyPr>
            <a:normAutofit/>
          </a:bodyPr>
          <a:lstStyle/>
          <a:p>
            <a:pPr algn="ct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0042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18784-2470-EA21-E35F-C0B367A640D8}"/>
              </a:ext>
            </a:extLst>
          </p:cNvPr>
          <p:cNvSpPr>
            <a:spLocks noGrp="1"/>
          </p:cNvSpPr>
          <p:nvPr>
            <p:ph idx="1"/>
          </p:nvPr>
        </p:nvSpPr>
        <p:spPr>
          <a:xfrm>
            <a:off x="762000" y="314325"/>
            <a:ext cx="10591800" cy="5862638"/>
          </a:xfrm>
        </p:spPr>
        <p:txBody>
          <a:bodyPr/>
          <a:lstStyle/>
          <a:p>
            <a:pPr marL="0" indent="0">
              <a:buNone/>
            </a:pPr>
            <a:r>
              <a:rPr lang="en-US" sz="3200" b="1" dirty="0">
                <a:latin typeface="Times New Roman" pitchFamily="18" charset="0"/>
                <a:cs typeface="Times New Roman" pitchFamily="18" charset="0"/>
              </a:rPr>
              <a:t>Abstract</a:t>
            </a:r>
          </a:p>
          <a:p>
            <a:pPr marL="0" indent="0" algn="just">
              <a:lnSpc>
                <a:spcPct val="150000"/>
              </a:lnSpc>
              <a:buNone/>
            </a:pPr>
            <a:r>
              <a:rPr lang="en-US" dirty="0">
                <a:latin typeface="Times New Roman" pitchFamily="18" charset="0"/>
                <a:cs typeface="Times New Roman" pitchFamily="18" charset="0"/>
              </a:rPr>
              <a:t>The primary goal of the project is to create a robot utilizing a Raspberry Pi for virtual telepresence. The smartphone's project reads the accelerometer and magnetometer data of the user's head movement, such as a right or left turn. This information is transmitted through Wi-Fi to the modem and the Raspberry Pi board, which then use these values as inputs to the servo motors. For object detection, this system makes use of image processing technology.</a:t>
            </a:r>
            <a:endParaRPr lang="en-IN" dirty="0"/>
          </a:p>
        </p:txBody>
      </p:sp>
    </p:spTree>
    <p:extLst>
      <p:ext uri="{BB962C8B-B14F-4D97-AF65-F5344CB8AC3E}">
        <p14:creationId xmlns:p14="http://schemas.microsoft.com/office/powerpoint/2010/main" val="129712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7A562-0118-601F-CADA-DB54DC13643B}"/>
              </a:ext>
            </a:extLst>
          </p:cNvPr>
          <p:cNvSpPr>
            <a:spLocks noGrp="1"/>
          </p:cNvSpPr>
          <p:nvPr>
            <p:ph idx="1"/>
          </p:nvPr>
        </p:nvSpPr>
        <p:spPr>
          <a:xfrm>
            <a:off x="523875" y="238125"/>
            <a:ext cx="11315700" cy="5938838"/>
          </a:xfrm>
        </p:spPr>
        <p:txBody>
          <a:bodyPr/>
          <a:lstStyle/>
          <a:p>
            <a:pPr marL="0" indent="0">
              <a:buNone/>
            </a:pPr>
            <a:r>
              <a:rPr lang="en-US" b="1" dirty="0">
                <a:latin typeface="Times New Roman" panose="02020603050405020304" pitchFamily="18" charset="0"/>
                <a:cs typeface="Times New Roman" panose="02020603050405020304" pitchFamily="18" charset="0"/>
              </a:rPr>
              <a:t>Introduction</a:t>
            </a:r>
          </a:p>
          <a:p>
            <a:pPr marL="0" indent="0" algn="just">
              <a:lnSpc>
                <a:spcPct val="100000"/>
              </a:lnSpc>
              <a:buNone/>
            </a:pPr>
            <a:r>
              <a:rPr lang="en-US" dirty="0">
                <a:latin typeface="Times New Roman" panose="02020603050405020304" pitchFamily="18" charset="0"/>
                <a:cs typeface="Times New Roman" panose="02020603050405020304" pitchFamily="18" charset="0"/>
              </a:rPr>
              <a:t>Virtual telepresence refers to the use of technology to create a sense of presence and enable remote interaction with people or environments. It allows individuals to virtually be in a different location and engage in real-time communication and collaboration as if they were physically present.</a:t>
            </a:r>
          </a:p>
          <a:p>
            <a:pPr marL="0" indent="0" algn="just">
              <a:lnSpc>
                <a:spcPct val="100000"/>
              </a:lnSpc>
              <a:buNone/>
            </a:pPr>
            <a:r>
              <a:rPr lang="en-US" dirty="0">
                <a:latin typeface="Times New Roman" panose="02020603050405020304" pitchFamily="18" charset="0"/>
                <a:cs typeface="Times New Roman" panose="02020603050405020304" pitchFamily="18" charset="0"/>
              </a:rPr>
              <a:t>Virtual telepresence enables remote collaboration, virtual meeting, remote learning, remote medical consultations and immersive experiences.</a:t>
            </a:r>
          </a:p>
          <a:p>
            <a:pPr marL="0" indent="0" algn="just">
              <a:lnSpc>
                <a:spcPct val="100000"/>
              </a:lnSpc>
              <a:buNone/>
            </a:pPr>
            <a:r>
              <a:rPr lang="en-US" dirty="0">
                <a:latin typeface="Times New Roman" panose="02020603050405020304" pitchFamily="18" charset="0"/>
                <a:cs typeface="Times New Roman" panose="02020603050405020304" pitchFamily="18" charset="0"/>
              </a:rPr>
              <a:t>By utilizing virtual telepresence technologies, individuals can transcend the limitations of physical distance and engage in meaningful interactions and experiences with others, regardless of their geographical location. </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06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7609-B9FD-3687-1725-052EA6E1586B}"/>
              </a:ext>
            </a:extLst>
          </p:cNvPr>
          <p:cNvSpPr>
            <a:spLocks noGrp="1"/>
          </p:cNvSpPr>
          <p:nvPr>
            <p:ph idx="1"/>
          </p:nvPr>
        </p:nvSpPr>
        <p:spPr>
          <a:xfrm>
            <a:off x="685800" y="295275"/>
            <a:ext cx="10668000" cy="5881688"/>
          </a:xfrm>
        </p:spPr>
        <p:txBody>
          <a:bodyPr/>
          <a:lstStyle/>
          <a:p>
            <a:pPr marL="0" indent="0">
              <a:lnSpc>
                <a:spcPct val="150000"/>
              </a:lnSpc>
              <a:buNone/>
            </a:pPr>
            <a:r>
              <a:rPr lang="en-US" sz="3200" b="1" dirty="0">
                <a:latin typeface="Times New Roman" panose="02020603050405020304" pitchFamily="18" charset="0"/>
                <a:cs typeface="Times New Roman" panose="02020603050405020304" pitchFamily="18" charset="0"/>
              </a:rPr>
              <a:t>Objectives of virtual telepresence robot</a:t>
            </a:r>
          </a:p>
          <a:p>
            <a:pPr marL="514350" indent="-514350">
              <a:lnSpc>
                <a:spcPct val="150000"/>
              </a:lnSpc>
              <a:buAutoNum type="arabicPeriod"/>
            </a:pPr>
            <a:r>
              <a:rPr lang="en-US" sz="3200" dirty="0">
                <a:latin typeface="Times New Roman" panose="02020603050405020304" pitchFamily="18" charset="0"/>
                <a:cs typeface="Times New Roman" panose="02020603050405020304" pitchFamily="18" charset="0"/>
              </a:rPr>
              <a:t>To design a robot for virtual telepresence. </a:t>
            </a:r>
          </a:p>
          <a:p>
            <a:pPr marL="514350" indent="-514350">
              <a:lnSpc>
                <a:spcPct val="150000"/>
              </a:lnSpc>
              <a:buAutoNum type="arabicPeriod"/>
            </a:pPr>
            <a:r>
              <a:rPr lang="en-US" sz="3200" dirty="0">
                <a:latin typeface="Times New Roman" panose="02020603050405020304" pitchFamily="18" charset="0"/>
                <a:cs typeface="Times New Roman" panose="02020603050405020304" pitchFamily="18" charset="0"/>
              </a:rPr>
              <a:t>Using Raspberry pi to achieve the task. </a:t>
            </a:r>
          </a:p>
          <a:p>
            <a:pPr marL="514350" indent="-514350">
              <a:lnSpc>
                <a:spcPct val="150000"/>
              </a:lnSpc>
              <a:buAutoNum type="arabicPeriod"/>
            </a:pPr>
            <a:r>
              <a:rPr lang="en-US" sz="3200" dirty="0">
                <a:latin typeface="Times New Roman" panose="02020603050405020304" pitchFamily="18" charset="0"/>
                <a:cs typeface="Times New Roman" panose="02020603050405020304" pitchFamily="18" charset="0"/>
              </a:rPr>
              <a:t>To send data to the modem using Wi-Fi. </a:t>
            </a:r>
          </a:p>
          <a:p>
            <a:pPr marL="514350" indent="-514350">
              <a:lnSpc>
                <a:spcPct val="150000"/>
              </a:lnSpc>
              <a:buAutoNum type="arabicPeriod"/>
            </a:pPr>
            <a:r>
              <a:rPr lang="en-US" sz="3200" dirty="0">
                <a:latin typeface="Times New Roman" panose="02020603050405020304" pitchFamily="18" charset="0"/>
                <a:cs typeface="Times New Roman" panose="02020603050405020304" pitchFamily="18" charset="0"/>
              </a:rPr>
              <a:t>This robot can send the live visuals along with obstacle detection to the VR headset. </a:t>
            </a:r>
          </a:p>
          <a:p>
            <a:pPr marL="0" indent="0">
              <a:buNone/>
            </a:pPr>
            <a:endParaRPr lang="en-IN" dirty="0"/>
          </a:p>
        </p:txBody>
      </p:sp>
    </p:spTree>
    <p:extLst>
      <p:ext uri="{BB962C8B-B14F-4D97-AF65-F5344CB8AC3E}">
        <p14:creationId xmlns:p14="http://schemas.microsoft.com/office/powerpoint/2010/main" val="251065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241C-FB4F-7C8F-E083-8BA85BF654C5}"/>
              </a:ext>
            </a:extLst>
          </p:cNvPr>
          <p:cNvSpPr>
            <a:spLocks noGrp="1"/>
          </p:cNvSpPr>
          <p:nvPr>
            <p:ph type="title"/>
          </p:nvPr>
        </p:nvSpPr>
        <p:spPr>
          <a:xfrm>
            <a:off x="2100264" y="193675"/>
            <a:ext cx="7629525" cy="1325563"/>
          </a:xfrm>
        </p:spPr>
        <p:txBody>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Hardware Requirements </a:t>
            </a:r>
            <a:endParaRPr lang="en-IN" b="1" dirty="0"/>
          </a:p>
        </p:txBody>
      </p:sp>
      <p:sp>
        <p:nvSpPr>
          <p:cNvPr id="3" name="Content Placeholder 2">
            <a:extLst>
              <a:ext uri="{FF2B5EF4-FFF2-40B4-BE49-F238E27FC236}">
                <a16:creationId xmlns:a16="http://schemas.microsoft.com/office/drawing/2014/main" id="{CDF1777B-3F6E-77F4-2B15-AE7604DDCF8B}"/>
              </a:ext>
            </a:extLst>
          </p:cNvPr>
          <p:cNvSpPr>
            <a:spLocks noGrp="1"/>
          </p:cNvSpPr>
          <p:nvPr>
            <p:ph sz="half" idx="1"/>
          </p:nvPr>
        </p:nvSpPr>
        <p:spPr>
          <a:xfrm>
            <a:off x="942974" y="1452563"/>
            <a:ext cx="5076825" cy="4724400"/>
          </a:xfrm>
        </p:spPr>
        <p:txBody>
          <a:bodyPr/>
          <a:lstStyle/>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Raspberry Pi </a:t>
            </a:r>
          </a:p>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Raspberry Pi Camera Module </a:t>
            </a:r>
          </a:p>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Bluetooth Module HC - 05 </a:t>
            </a:r>
          </a:p>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Servo motors </a:t>
            </a:r>
          </a:p>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VR Headset </a:t>
            </a:r>
          </a:p>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Voltage Regulator</a:t>
            </a:r>
          </a:p>
          <a:p>
            <a:pPr marL="0" indent="0">
              <a:buNone/>
            </a:pPr>
            <a:endParaRPr lang="en-IN" dirty="0"/>
          </a:p>
        </p:txBody>
      </p:sp>
      <p:sp>
        <p:nvSpPr>
          <p:cNvPr id="4" name="Content Placeholder 3">
            <a:extLst>
              <a:ext uri="{FF2B5EF4-FFF2-40B4-BE49-F238E27FC236}">
                <a16:creationId xmlns:a16="http://schemas.microsoft.com/office/drawing/2014/main" id="{22938493-A98F-FDE1-387D-DF3D3AFF7A23}"/>
              </a:ext>
            </a:extLst>
          </p:cNvPr>
          <p:cNvSpPr>
            <a:spLocks noGrp="1"/>
          </p:cNvSpPr>
          <p:nvPr>
            <p:ph sz="half" idx="2"/>
          </p:nvPr>
        </p:nvSpPr>
        <p:spPr>
          <a:xfrm>
            <a:off x="6276974" y="1371600"/>
            <a:ext cx="5076826" cy="4805363"/>
          </a:xfrm>
        </p:spPr>
        <p:txBody>
          <a:bodyPr/>
          <a:lstStyle/>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l293d Motor Driver</a:t>
            </a:r>
          </a:p>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DC motors</a:t>
            </a:r>
          </a:p>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Bread board</a:t>
            </a:r>
          </a:p>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SD Card</a:t>
            </a:r>
          </a:p>
          <a:p>
            <a:pPr>
              <a:lnSpc>
                <a:spcPct val="150000"/>
              </a:lnSpc>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Batteries 12V 2A </a:t>
            </a:r>
          </a:p>
          <a:p>
            <a:pPr>
              <a:lnSpc>
                <a:spcPct val="150000"/>
              </a:lnSpc>
              <a:buFont typeface="Wingdings" panose="05000000000000000000" pitchFamily="2" charset="2"/>
              <a:buChar char="§"/>
            </a:pPr>
            <a:r>
              <a:rPr lang="en-IN" dirty="0">
                <a:latin typeface="Times New Roman" panose="02020603050405020304" pitchFamily="18" charset="0"/>
                <a:ea typeface="Tahoma" panose="020B0604030504040204" pitchFamily="34" charset="0"/>
                <a:cs typeface="Times New Roman" panose="02020603050405020304" pitchFamily="18" charset="0"/>
              </a:rPr>
              <a:t>Charger</a:t>
            </a:r>
          </a:p>
          <a:p>
            <a:pPr marL="0" indent="0">
              <a:buNone/>
            </a:pPr>
            <a:endParaRPr lang="en-IN" dirty="0"/>
          </a:p>
        </p:txBody>
      </p:sp>
    </p:spTree>
    <p:extLst>
      <p:ext uri="{BB962C8B-B14F-4D97-AF65-F5344CB8AC3E}">
        <p14:creationId xmlns:p14="http://schemas.microsoft.com/office/powerpoint/2010/main" val="296343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A6F8-0AEB-62DE-386E-8BA0B1366F3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 </a:t>
            </a:r>
          </a:p>
        </p:txBody>
      </p:sp>
      <p:sp>
        <p:nvSpPr>
          <p:cNvPr id="3" name="Content Placeholder 2">
            <a:extLst>
              <a:ext uri="{FF2B5EF4-FFF2-40B4-BE49-F238E27FC236}">
                <a16:creationId xmlns:a16="http://schemas.microsoft.com/office/drawing/2014/main" id="{60F1493F-1027-7D60-C9E6-59D8B0FF5C2A}"/>
              </a:ext>
            </a:extLst>
          </p:cNvPr>
          <p:cNvSpPr>
            <a:spLocks noGrp="1"/>
          </p:cNvSpPr>
          <p:nvPr>
            <p:ph sz="half" idx="1"/>
          </p:nvPr>
        </p:nvSpPr>
        <p:spPr/>
        <p:txBody>
          <a:bodyPr>
            <a:normAutofit lnSpcReduction="10000"/>
          </a:bodyPr>
          <a:lstStyle/>
          <a:p>
            <a:pPr>
              <a:lnSpc>
                <a:spcPct val="150000"/>
              </a:lnSpc>
              <a:buFont typeface="Wingdings" panose="05000000000000000000" pitchFamily="2" charset="2"/>
              <a:buChar char="§"/>
            </a:pPr>
            <a:r>
              <a:rPr lang="en-IN" dirty="0"/>
              <a:t>Raspberry Pi Operating System </a:t>
            </a:r>
          </a:p>
          <a:p>
            <a:pPr>
              <a:lnSpc>
                <a:spcPct val="150000"/>
              </a:lnSpc>
              <a:buFont typeface="Wingdings" panose="05000000000000000000" pitchFamily="2" charset="2"/>
              <a:buChar char="§"/>
            </a:pPr>
            <a:r>
              <a:rPr lang="en-IN" dirty="0"/>
              <a:t>Bluetooth HC – 05 Application </a:t>
            </a:r>
          </a:p>
          <a:p>
            <a:pPr>
              <a:lnSpc>
                <a:spcPct val="150000"/>
              </a:lnSpc>
              <a:buFont typeface="Wingdings" panose="05000000000000000000" pitchFamily="2" charset="2"/>
              <a:buChar char="§"/>
            </a:pPr>
            <a:r>
              <a:rPr lang="en-IN" dirty="0"/>
              <a:t>Dual Browser Application </a:t>
            </a:r>
          </a:p>
          <a:p>
            <a:pPr>
              <a:lnSpc>
                <a:spcPct val="150000"/>
              </a:lnSpc>
              <a:buFont typeface="Wingdings" panose="05000000000000000000" pitchFamily="2" charset="2"/>
              <a:buChar char="§"/>
            </a:pPr>
            <a:r>
              <a:rPr lang="en-IN" dirty="0"/>
              <a:t>Network Analyzer Application </a:t>
            </a:r>
          </a:p>
          <a:p>
            <a:pPr>
              <a:lnSpc>
                <a:spcPct val="150000"/>
              </a:lnSpc>
              <a:buFont typeface="Wingdings" panose="05000000000000000000" pitchFamily="2" charset="2"/>
              <a:buChar char="§"/>
            </a:pPr>
            <a:r>
              <a:rPr lang="en-IN" dirty="0"/>
              <a:t>Wireless IMU Application </a:t>
            </a:r>
          </a:p>
          <a:p>
            <a:pPr>
              <a:lnSpc>
                <a:spcPct val="150000"/>
              </a:lnSpc>
              <a:buFont typeface="Wingdings" panose="05000000000000000000" pitchFamily="2" charset="2"/>
              <a:buChar char="§"/>
            </a:pPr>
            <a:r>
              <a:rPr lang="en-IN" dirty="0"/>
              <a:t>Python</a:t>
            </a:r>
          </a:p>
        </p:txBody>
      </p:sp>
    </p:spTree>
    <p:extLst>
      <p:ext uri="{BB962C8B-B14F-4D97-AF65-F5344CB8AC3E}">
        <p14:creationId xmlns:p14="http://schemas.microsoft.com/office/powerpoint/2010/main" val="18159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112E0-05F7-663B-5BEE-F9E1CC8476E0}"/>
              </a:ext>
            </a:extLst>
          </p:cNvPr>
          <p:cNvSpPr>
            <a:spLocks noGrp="1"/>
          </p:cNvSpPr>
          <p:nvPr>
            <p:ph idx="1"/>
          </p:nvPr>
        </p:nvSpPr>
        <p:spPr>
          <a:xfrm>
            <a:off x="647700" y="428625"/>
            <a:ext cx="10706100" cy="5748338"/>
          </a:xfrm>
        </p:spPr>
        <p:txBody>
          <a:bodyPr>
            <a:normAutofit/>
          </a:bodyPr>
          <a:lstStyle/>
          <a:p>
            <a:pPr marL="0" indent="0" algn="just">
              <a:lnSpc>
                <a:spcPct val="100000"/>
              </a:lnSpc>
              <a:buNone/>
            </a:pPr>
            <a:r>
              <a:rPr lang="en-US" b="1" i="0" dirty="0">
                <a:solidFill>
                  <a:srgbClr val="374151"/>
                </a:solidFill>
                <a:effectLst/>
                <a:latin typeface="Times New Roman" panose="02020603050405020304" pitchFamily="18" charset="0"/>
                <a:cs typeface="Times New Roman" panose="02020603050405020304" pitchFamily="18" charset="0"/>
              </a:rPr>
              <a:t>Raspberry Pi</a:t>
            </a:r>
          </a:p>
          <a:p>
            <a:pPr marL="0" indent="0" algn="just">
              <a:lnSpc>
                <a:spcPct val="100000"/>
              </a:lnSpc>
              <a:buNone/>
            </a:pPr>
            <a:r>
              <a:rPr lang="en-US" sz="2400" b="0" i="0" dirty="0">
                <a:solidFill>
                  <a:srgbClr val="374151"/>
                </a:solidFill>
                <a:effectLst/>
                <a:latin typeface="Times New Roman" panose="02020603050405020304" pitchFamily="18" charset="0"/>
                <a:cs typeface="Times New Roman" panose="02020603050405020304" pitchFamily="18" charset="0"/>
              </a:rPr>
              <a:t>Raspberry Pi is a series of small, single-board computers developed by the Raspberry Pi Foundation. These compact computers are designed to be affordable and accessible, with the goal of promoting education and providing a platform for experimenting with computer programming and electronics.</a:t>
            </a:r>
          </a:p>
          <a:p>
            <a:pPr marL="0" indent="0" algn="just">
              <a:lnSpc>
                <a:spcPct val="100000"/>
              </a:lnSpc>
              <a:buNone/>
            </a:pPr>
            <a:r>
              <a:rPr lang="en-US" sz="2400" b="1" dirty="0">
                <a:solidFill>
                  <a:srgbClr val="374151"/>
                </a:solidFill>
                <a:latin typeface="Times New Roman" panose="02020603050405020304" pitchFamily="18" charset="0"/>
                <a:cs typeface="Times New Roman" panose="02020603050405020304" pitchFamily="18" charset="0"/>
              </a:rPr>
              <a:t>Specifications:</a:t>
            </a:r>
            <a:endParaRPr lang="en-US" sz="2400" b="1" i="0" dirty="0">
              <a:solidFill>
                <a:srgbClr val="374151"/>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Broadcom BCM2837B0, Cortex-A53 64-bit SoC @ 1.4 GHz</a:t>
            </a:r>
          </a:p>
          <a:p>
            <a:pPr marL="0" indent="0" algn="just">
              <a:lnSpc>
                <a:spcPct val="100000"/>
              </a:lnSpc>
              <a:buNone/>
            </a:pPr>
            <a:r>
              <a:rPr lang="en-IN" sz="2400" b="1" dirty="0">
                <a:latin typeface="Times New Roman" panose="02020603050405020304" pitchFamily="18" charset="0"/>
                <a:cs typeface="Times New Roman" panose="02020603050405020304" pitchFamily="18" charset="0"/>
              </a:rPr>
              <a:t>Memory: </a:t>
            </a:r>
            <a:r>
              <a:rPr lang="en-IN" sz="2400" dirty="0">
                <a:latin typeface="Times New Roman" panose="02020603050405020304" pitchFamily="18" charset="0"/>
                <a:cs typeface="Times New Roman" panose="02020603050405020304" pitchFamily="18" charset="0"/>
              </a:rPr>
              <a:t>512MB LPDDR2 SDRA</a:t>
            </a:r>
            <a:endParaRPr lang="en-US" sz="24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1" dirty="0">
                <a:latin typeface="Times New Roman" panose="02020603050405020304" pitchFamily="18" charset="0"/>
                <a:cs typeface="Times New Roman" panose="02020603050405020304" pitchFamily="18" charset="0"/>
              </a:rPr>
              <a:t>SD card support: </a:t>
            </a:r>
            <a:r>
              <a:rPr lang="en-IN" sz="2400" dirty="0">
                <a:latin typeface="Times New Roman" panose="02020603050405020304" pitchFamily="18" charset="0"/>
                <a:cs typeface="Times New Roman" panose="02020603050405020304" pitchFamily="18" charset="0"/>
              </a:rPr>
              <a:t>Micro SD format for loading operating system and data storage</a:t>
            </a:r>
            <a:endParaRPr lang="en-US" sz="24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1" dirty="0">
                <a:latin typeface="Times New Roman" panose="02020603050405020304" pitchFamily="18" charset="0"/>
                <a:cs typeface="Times New Roman" panose="02020603050405020304" pitchFamily="18" charset="0"/>
              </a:rPr>
              <a:t>Input power: </a:t>
            </a:r>
            <a:r>
              <a:rPr lang="en-IN" sz="2400" dirty="0">
                <a:latin typeface="Times New Roman" panose="02020603050405020304" pitchFamily="18" charset="0"/>
                <a:cs typeface="Times New Roman" panose="02020603050405020304" pitchFamily="18" charset="0"/>
              </a:rPr>
              <a:t>5 V/2.5 A DC via micro USB connector 5 V DC via GPIO header</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08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4FC97-603A-6D60-3507-E76717908C96}"/>
              </a:ext>
            </a:extLst>
          </p:cNvPr>
          <p:cNvSpPr>
            <a:spLocks noGrp="1"/>
          </p:cNvSpPr>
          <p:nvPr>
            <p:ph idx="1"/>
          </p:nvPr>
        </p:nvSpPr>
        <p:spPr>
          <a:xfrm>
            <a:off x="457200" y="476250"/>
            <a:ext cx="11429999" cy="5953125"/>
          </a:xfrm>
        </p:spPr>
        <p:txBody>
          <a:bodyPr/>
          <a:lstStyle/>
          <a:p>
            <a:pPr marL="0" indent="0">
              <a:buNone/>
            </a:pPr>
            <a:r>
              <a:rPr lang="en-IN" b="1" dirty="0">
                <a:latin typeface="Times New Roman" panose="02020603050405020304" pitchFamily="18" charset="0"/>
                <a:cs typeface="Times New Roman" panose="02020603050405020304" pitchFamily="18" charset="0"/>
              </a:rPr>
              <a:t>Architecture</a:t>
            </a:r>
          </a:p>
          <a:p>
            <a:pPr marL="0" indent="0">
              <a:buNone/>
            </a:pPr>
            <a:endParaRPr lang="en-IN" dirty="0"/>
          </a:p>
        </p:txBody>
      </p:sp>
      <p:pic>
        <p:nvPicPr>
          <p:cNvPr id="5" name="Picture 4">
            <a:extLst>
              <a:ext uri="{FF2B5EF4-FFF2-40B4-BE49-F238E27FC236}">
                <a16:creationId xmlns:a16="http://schemas.microsoft.com/office/drawing/2014/main" id="{763003B8-934E-896C-A2C5-247F1C5D02BD}"/>
              </a:ext>
            </a:extLst>
          </p:cNvPr>
          <p:cNvPicPr>
            <a:picLocks noChangeAspect="1"/>
          </p:cNvPicPr>
          <p:nvPr/>
        </p:nvPicPr>
        <p:blipFill>
          <a:blip r:embed="rId2"/>
          <a:stretch>
            <a:fillRect/>
          </a:stretch>
        </p:blipFill>
        <p:spPr>
          <a:xfrm>
            <a:off x="1466849" y="1430797"/>
            <a:ext cx="9097155" cy="4722353"/>
          </a:xfrm>
          <a:prstGeom prst="rect">
            <a:avLst/>
          </a:prstGeom>
        </p:spPr>
      </p:pic>
    </p:spTree>
    <p:extLst>
      <p:ext uri="{BB962C8B-B14F-4D97-AF65-F5344CB8AC3E}">
        <p14:creationId xmlns:p14="http://schemas.microsoft.com/office/powerpoint/2010/main" val="17783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844E3-D8C2-DACA-661C-1C744CFBCAD0}"/>
              </a:ext>
            </a:extLst>
          </p:cNvPr>
          <p:cNvSpPr>
            <a:spLocks noGrp="1"/>
          </p:cNvSpPr>
          <p:nvPr>
            <p:ph idx="1"/>
          </p:nvPr>
        </p:nvSpPr>
        <p:spPr>
          <a:xfrm>
            <a:off x="600075" y="438150"/>
            <a:ext cx="10753725" cy="5738813"/>
          </a:xfrm>
        </p:spPr>
        <p:txBody>
          <a:bodyPr/>
          <a:lstStyle/>
          <a:p>
            <a:pPr marL="0" indent="0">
              <a:buNone/>
            </a:pPr>
            <a:r>
              <a:rPr lang="en-IN" b="1" dirty="0">
                <a:latin typeface="Times New Roman" panose="02020603050405020304" pitchFamily="18" charset="0"/>
                <a:cs typeface="Times New Roman" panose="02020603050405020304" pitchFamily="18" charset="0"/>
              </a:rPr>
              <a:t>Sequence Diagram</a:t>
            </a:r>
          </a:p>
          <a:p>
            <a:pPr marL="0" indent="0">
              <a:buNone/>
            </a:pPr>
            <a:endParaRPr lang="en-IN" dirty="0"/>
          </a:p>
        </p:txBody>
      </p:sp>
      <p:pic>
        <p:nvPicPr>
          <p:cNvPr id="4" name="Picture 3">
            <a:extLst>
              <a:ext uri="{FF2B5EF4-FFF2-40B4-BE49-F238E27FC236}">
                <a16:creationId xmlns:a16="http://schemas.microsoft.com/office/drawing/2014/main" id="{AA75E34C-49C9-B917-E213-553A0B232F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899" y="1019175"/>
            <a:ext cx="8997892" cy="5738813"/>
          </a:xfrm>
          <a:prstGeom prst="rect">
            <a:avLst/>
          </a:prstGeom>
          <a:noFill/>
          <a:ln>
            <a:noFill/>
          </a:ln>
        </p:spPr>
      </p:pic>
    </p:spTree>
    <p:extLst>
      <p:ext uri="{BB962C8B-B14F-4D97-AF65-F5344CB8AC3E}">
        <p14:creationId xmlns:p14="http://schemas.microsoft.com/office/powerpoint/2010/main" val="247851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734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Presentation of Final year project on “Virtual Telepresence Robot”</vt:lpstr>
      <vt:lpstr>PowerPoint Presentation</vt:lpstr>
      <vt:lpstr>PowerPoint Presentation</vt:lpstr>
      <vt:lpstr>PowerPoint Presentation</vt:lpstr>
      <vt:lpstr>Hardware Requirements </vt:lpstr>
      <vt:lpstr>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Telepresence Robot</dc:title>
  <dc:creator>Prithviraj Patil</dc:creator>
  <cp:lastModifiedBy>Prithviraj Patil</cp:lastModifiedBy>
  <cp:revision>1</cp:revision>
  <dcterms:created xsi:type="dcterms:W3CDTF">2023-05-21T11:46:33Z</dcterms:created>
  <dcterms:modified xsi:type="dcterms:W3CDTF">2023-05-21T13:00:26Z</dcterms:modified>
</cp:coreProperties>
</file>