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3" r:id="rId3"/>
    <p:sldId id="258" r:id="rId4"/>
    <p:sldId id="265" r:id="rId5"/>
    <p:sldId id="259" r:id="rId6"/>
    <p:sldId id="266" r:id="rId7"/>
    <p:sldId id="260" r:id="rId8"/>
    <p:sldId id="261"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ısh ." initials="k." lastIdx="1" clrIdx="0">
    <p:extLst>
      <p:ext uri="{19B8F6BF-5375-455C-9EA6-DF929625EA0E}">
        <p15:presenceInfo xmlns:p15="http://schemas.microsoft.com/office/powerpoint/2012/main" userId="46f7c5644fe610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450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48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336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60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402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9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311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1633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77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887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49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962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86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05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43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9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07659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signtechsys.com/automotive-engineering-service" TargetMode="External"/><Relationship Id="rId2" Type="http://schemas.openxmlformats.org/officeDocument/2006/relationships/hyperlink" Target="https://www.designtechsys.com/automotive-engineering-services" TargetMode="External"/><Relationship Id="rId1" Type="http://schemas.openxmlformats.org/officeDocument/2006/relationships/slideLayout" Target="../slideLayouts/slideLayout6.xml"/><Relationship Id="rId6" Type="http://schemas.openxmlformats.org/officeDocument/2006/relationships/hyperlink" Target="https://www.designtechsys.com/power-energy-engineering-services" TargetMode="External"/><Relationship Id="rId5" Type="http://schemas.openxmlformats.org/officeDocument/2006/relationships/hyperlink" Target="https://www.designtechsys.com/electromechanical-consumer-goods-engineering-services" TargetMode="External"/><Relationship Id="rId4" Type="http://schemas.openxmlformats.org/officeDocument/2006/relationships/hyperlink" Target="https://www.designtechsys.com/heavy-engineering-serv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9F1-C716-FADC-3BCF-3ACBC24BF2AA}"/>
              </a:ext>
            </a:extLst>
          </p:cNvPr>
          <p:cNvSpPr>
            <a:spLocks noGrp="1"/>
          </p:cNvSpPr>
          <p:nvPr>
            <p:ph type="ctrTitle"/>
          </p:nvPr>
        </p:nvSpPr>
        <p:spPr>
          <a:xfrm>
            <a:off x="88777" y="310718"/>
            <a:ext cx="11798423" cy="2110746"/>
          </a:xfrm>
        </p:spPr>
        <p:txBody>
          <a:bodyPr/>
          <a:lstStyle/>
          <a:p>
            <a:r>
              <a:rPr lang="en-US" b="1" dirty="0">
                <a:latin typeface="Arial Black" panose="020B0A04020102020204" pitchFamily="34" charset="0"/>
              </a:rPr>
              <a:t>DIGITAL TWIN</a:t>
            </a:r>
          </a:p>
        </p:txBody>
      </p:sp>
      <p:sp>
        <p:nvSpPr>
          <p:cNvPr id="3" name="Subtitle 2">
            <a:extLst>
              <a:ext uri="{FF2B5EF4-FFF2-40B4-BE49-F238E27FC236}">
                <a16:creationId xmlns:a16="http://schemas.microsoft.com/office/drawing/2014/main" id="{E71A16AF-C42D-14E3-46BC-D67C19E4EFA8}"/>
              </a:ext>
            </a:extLst>
          </p:cNvPr>
          <p:cNvSpPr>
            <a:spLocks noGrp="1"/>
          </p:cNvSpPr>
          <p:nvPr>
            <p:ph type="subTitle" idx="1"/>
          </p:nvPr>
        </p:nvSpPr>
        <p:spPr>
          <a:xfrm>
            <a:off x="5663380" y="5348748"/>
            <a:ext cx="6135841" cy="1425677"/>
          </a:xfrm>
        </p:spPr>
        <p:txBody>
          <a:bodyPr/>
          <a:lstStyle/>
          <a:p>
            <a:r>
              <a:rPr lang="en-US" b="1" dirty="0">
                <a:latin typeface="Times New Roman" panose="02020603050405020304" pitchFamily="18" charset="0"/>
                <a:cs typeface="Times New Roman" panose="02020603050405020304" pitchFamily="18" charset="0"/>
              </a:rPr>
              <a:t>PRESENTED BY:  </a:t>
            </a:r>
          </a:p>
          <a:p>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35F23F-9EEF-E9DB-89AC-8435D7ADBF93}"/>
              </a:ext>
            </a:extLst>
          </p:cNvPr>
          <p:cNvSpPr txBox="1"/>
          <p:nvPr/>
        </p:nvSpPr>
        <p:spPr>
          <a:xfrm>
            <a:off x="9854214" y="5996720"/>
            <a:ext cx="2175028" cy="646331"/>
          </a:xfrm>
          <a:prstGeom prst="rect">
            <a:avLst/>
          </a:prstGeom>
          <a:noFill/>
        </p:spPr>
        <p:txBody>
          <a:bodyPr wrap="square" rtlCol="0">
            <a:spAutoFit/>
          </a:bodyPr>
          <a:lstStyle/>
          <a:p>
            <a:r>
              <a:rPr lang="en-US" dirty="0"/>
              <a:t>NANDAN J S</a:t>
            </a:r>
          </a:p>
          <a:p>
            <a:r>
              <a:rPr lang="en-US" dirty="0"/>
              <a:t>1JS19CS096</a:t>
            </a:r>
          </a:p>
        </p:txBody>
      </p:sp>
    </p:spTree>
    <p:extLst>
      <p:ext uri="{BB962C8B-B14F-4D97-AF65-F5344CB8AC3E}">
        <p14:creationId xmlns:p14="http://schemas.microsoft.com/office/powerpoint/2010/main" val="1136554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673E-6AC3-4DB2-3E6E-C21F28D8B5A4}"/>
              </a:ext>
            </a:extLst>
          </p:cNvPr>
          <p:cNvSpPr>
            <a:spLocks noGrp="1"/>
          </p:cNvSpPr>
          <p:nvPr>
            <p:ph type="title"/>
          </p:nvPr>
        </p:nvSpPr>
        <p:spPr/>
        <p:txBody>
          <a:bodyPr/>
          <a:lstStyle/>
          <a:p>
            <a:r>
              <a:rPr lang="en-US" dirty="0">
                <a:latin typeface="Arial Black" panose="020B0A04020102020204" pitchFamily="34" charset="0"/>
              </a:rPr>
              <a:t>Conclusion </a:t>
            </a:r>
          </a:p>
        </p:txBody>
      </p:sp>
      <p:sp>
        <p:nvSpPr>
          <p:cNvPr id="3" name="TextBox 2">
            <a:extLst>
              <a:ext uri="{FF2B5EF4-FFF2-40B4-BE49-F238E27FC236}">
                <a16:creationId xmlns:a16="http://schemas.microsoft.com/office/drawing/2014/main" id="{6E752141-BAA7-4666-7DE2-B0112B925CB4}"/>
              </a:ext>
            </a:extLst>
          </p:cNvPr>
          <p:cNvSpPr txBox="1"/>
          <p:nvPr/>
        </p:nvSpPr>
        <p:spPr>
          <a:xfrm>
            <a:off x="685801" y="2065867"/>
            <a:ext cx="9234947" cy="4031873"/>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growth in Digital Twin use has seen a shift in recent Years It would not be possible without the same growth in the AI, IoT and </a:t>
            </a:r>
            <a:r>
              <a:rPr lang="en-US" sz="2000" b="0" i="0" dirty="0" err="1">
                <a:effectLst/>
                <a:latin typeface="Times New Roman" panose="02020603050405020304" pitchFamily="18" charset="0"/>
                <a:cs typeface="Times New Roman" panose="02020603050405020304" pitchFamily="18" charset="0"/>
              </a:rPr>
              <a:t>IIoT</a:t>
            </a:r>
            <a:r>
              <a:rPr lang="en-US" sz="2000" b="0" i="0" dirty="0">
                <a:effectLst/>
                <a:latin typeface="Times New Roman" panose="02020603050405020304" pitchFamily="18" charset="0"/>
                <a:cs typeface="Times New Roman" panose="02020603050405020304" pitchFamily="18" charset="0"/>
              </a:rPr>
              <a:t> ﬁelds, which are becoming key enablers for Digital Twins</a:t>
            </a:r>
          </a:p>
          <a:p>
            <a:pPr marL="285750" indent="-285750" algn="l">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Digital twin technology  combined with the latest </a:t>
            </a:r>
            <a:r>
              <a:rPr lang="en-US" sz="2000" b="1" i="0" dirty="0">
                <a:effectLst/>
                <a:latin typeface="Times New Roman" panose="02020603050405020304" pitchFamily="18" charset="0"/>
                <a:cs typeface="Times New Roman" panose="02020603050405020304" pitchFamily="18" charset="0"/>
              </a:rPr>
              <a:t>machine learning </a:t>
            </a:r>
            <a:r>
              <a:rPr lang="en-US" sz="2000" b="0" i="0" dirty="0">
                <a:effectLst/>
                <a:latin typeface="Times New Roman" panose="02020603050405020304" pitchFamily="18" charset="0"/>
                <a:cs typeface="Times New Roman" panose="02020603050405020304" pitchFamily="18" charset="0"/>
              </a:rPr>
              <a:t>and</a:t>
            </a:r>
          </a:p>
          <a:p>
            <a:pPr algn="l"/>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artificial intelligence </a:t>
            </a:r>
            <a:r>
              <a:rPr lang="en-US" sz="2000" b="0" i="0" dirty="0">
                <a:effectLst/>
                <a:latin typeface="Times New Roman" panose="02020603050405020304" pitchFamily="18" charset="0"/>
                <a:cs typeface="Times New Roman" panose="02020603050405020304" pitchFamily="18" charset="0"/>
              </a:rPr>
              <a:t>tools  is helping companies across many industries reduce</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operational costs, increase productivity, improve performance, and change the</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way predictive maintenance is done. For product manufacturers.</a:t>
            </a:r>
          </a:p>
          <a:p>
            <a:pPr algn="l"/>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igital twin technology is </a:t>
            </a:r>
            <a:r>
              <a:rPr lang="en-US" sz="2000" dirty="0">
                <a:latin typeface="Times New Roman" panose="02020603050405020304" pitchFamily="18" charset="0"/>
                <a:cs typeface="Times New Roman" panose="02020603050405020304" pitchFamily="18" charset="0"/>
              </a:rPr>
              <a:t>helping us</a:t>
            </a:r>
            <a:r>
              <a:rPr lang="en-US" sz="2000" b="0" i="0" dirty="0">
                <a:effectLst/>
                <a:latin typeface="Times New Roman" panose="02020603050405020304" pitchFamily="18" charset="0"/>
                <a:cs typeface="Times New Roman" panose="02020603050405020304" pitchFamily="18" charset="0"/>
              </a:rPr>
              <a:t> to achieving more efficient production lines and</a:t>
            </a:r>
          </a:p>
          <a:p>
            <a:r>
              <a:rPr lang="en-US" sz="2000" b="0" i="0" dirty="0">
                <a:effectLst/>
                <a:latin typeface="Times New Roman" panose="02020603050405020304" pitchFamily="18" charset="0"/>
                <a:cs typeface="Times New Roman" panose="02020603050405020304" pitchFamily="18" charset="0"/>
              </a:rPr>
              <a:t>     faster time-to-market.</a:t>
            </a:r>
          </a:p>
          <a:p>
            <a:pPr marL="285750" indent="-285750" algn="l">
              <a:buFont typeface="Wingdings" panose="05000000000000000000" pitchFamily="2" charset="2"/>
              <a:buChar char="Ø"/>
            </a:pPr>
            <a:endParaRPr lang="en-US" b="0" i="0" dirty="0">
              <a:solidFill>
                <a:srgbClr val="000000"/>
              </a:solidFill>
              <a:effectLst/>
              <a:latin typeface="ff3"/>
            </a:endParaRPr>
          </a:p>
          <a:p>
            <a:endParaRPr lang="en-US" dirty="0"/>
          </a:p>
        </p:txBody>
      </p:sp>
      <p:sp>
        <p:nvSpPr>
          <p:cNvPr id="4" name="TextBox 3">
            <a:extLst>
              <a:ext uri="{FF2B5EF4-FFF2-40B4-BE49-F238E27FC236}">
                <a16:creationId xmlns:a16="http://schemas.microsoft.com/office/drawing/2014/main" id="{1F97FB4D-0117-AE50-1936-55693539C65B}"/>
              </a:ext>
            </a:extLst>
          </p:cNvPr>
          <p:cNvSpPr txBox="1"/>
          <p:nvPr/>
        </p:nvSpPr>
        <p:spPr>
          <a:xfrm>
            <a:off x="11366090" y="6392707"/>
            <a:ext cx="82591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76502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0308-FC1B-6C33-5DEA-634BCB46DE88}"/>
              </a:ext>
            </a:extLst>
          </p:cNvPr>
          <p:cNvSpPr>
            <a:spLocks noGrp="1"/>
          </p:cNvSpPr>
          <p:nvPr>
            <p:ph type="title"/>
          </p:nvPr>
        </p:nvSpPr>
        <p:spPr>
          <a:xfrm>
            <a:off x="813620" y="373625"/>
            <a:ext cx="10131425" cy="1456267"/>
          </a:xfrm>
        </p:spPr>
        <p:txBody>
          <a:bodyPr/>
          <a:lstStyle/>
          <a:p>
            <a:r>
              <a:rPr lang="en-US" b="1" dirty="0">
                <a:latin typeface="Arial Black" panose="020B0A04020102020204" pitchFamily="34" charset="0"/>
              </a:rPr>
              <a:t>Future scope</a:t>
            </a:r>
          </a:p>
        </p:txBody>
      </p:sp>
      <p:sp>
        <p:nvSpPr>
          <p:cNvPr id="3" name="TextBox 2">
            <a:extLst>
              <a:ext uri="{FF2B5EF4-FFF2-40B4-BE49-F238E27FC236}">
                <a16:creationId xmlns:a16="http://schemas.microsoft.com/office/drawing/2014/main" id="{77A7065A-FC68-6A2A-B472-F0DDDC0180FB}"/>
              </a:ext>
            </a:extLst>
          </p:cNvPr>
          <p:cNvSpPr txBox="1"/>
          <p:nvPr/>
        </p:nvSpPr>
        <p:spPr>
          <a:xfrm>
            <a:off x="685801" y="2065867"/>
            <a:ext cx="8605683"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This pairing of the virtual and physical worlds allows analysis of data and monitoring of systems to mitigate problems before they even occur, prevent downtime, develop new opportunities, and even plan by using simulations.</a:t>
            </a:r>
          </a:p>
          <a:p>
            <a:pPr marL="285750" indent="-28575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Sectors that benefit from digital twins include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aerospace,</a:t>
            </a:r>
            <a:r>
              <a:rPr lang="en-US" sz="2000" b="0" i="0" u="none" strike="noStrike" dirty="0">
                <a:solidFill>
                  <a:srgbClr val="C573D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0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defence</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automotive</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heavy machinery</a:t>
            </a:r>
            <a:r>
              <a:rPr lang="en-US" sz="2000" b="0" i="0" dirty="0">
                <a:effectLst/>
                <a:latin typeface="Times New Roman" panose="02020603050405020304" pitchFamily="18" charset="0"/>
                <a:cs typeface="Times New Roman" panose="02020603050405020304" pitchFamily="18" charset="0"/>
              </a:rPr>
              <a:t>,</a:t>
            </a:r>
            <a:r>
              <a:rPr lang="en-US" sz="20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consumer goods &amp; electronics</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power &amp; energy</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etc</a:t>
            </a: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As per estimates, the market for digital twin is set to grow at a rate of more than 30% per year from 2020 till 2025 as an increase in demand for IoT and cloud-based platforms.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D2EA7F-1386-E1D1-9137-3501089CDC1B}"/>
              </a:ext>
            </a:extLst>
          </p:cNvPr>
          <p:cNvSpPr txBox="1"/>
          <p:nvPr/>
        </p:nvSpPr>
        <p:spPr>
          <a:xfrm>
            <a:off x="11208774" y="6105832"/>
            <a:ext cx="757084"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111310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6EFC-9CF6-D7D8-6EA7-533EFE51C29E}"/>
              </a:ext>
            </a:extLst>
          </p:cNvPr>
          <p:cNvSpPr>
            <a:spLocks noGrp="1"/>
          </p:cNvSpPr>
          <p:nvPr>
            <p:ph type="title"/>
          </p:nvPr>
        </p:nvSpPr>
        <p:spPr>
          <a:xfrm>
            <a:off x="420329" y="0"/>
            <a:ext cx="10131425" cy="1456267"/>
          </a:xfrm>
        </p:spPr>
        <p:txBody>
          <a:bodyPr/>
          <a:lstStyle/>
          <a:p>
            <a:r>
              <a:rPr lang="en-US" b="1" dirty="0">
                <a:latin typeface="Arial Black" panose="020B0A04020102020204" pitchFamily="34" charset="0"/>
              </a:rPr>
              <a:t>references</a:t>
            </a:r>
          </a:p>
        </p:txBody>
      </p:sp>
      <p:sp>
        <p:nvSpPr>
          <p:cNvPr id="3" name="TextBox 2">
            <a:extLst>
              <a:ext uri="{FF2B5EF4-FFF2-40B4-BE49-F238E27FC236}">
                <a16:creationId xmlns:a16="http://schemas.microsoft.com/office/drawing/2014/main" id="{AA9EBF29-A743-B2E2-B468-AFD13E7AEF87}"/>
              </a:ext>
            </a:extLst>
          </p:cNvPr>
          <p:cNvSpPr txBox="1"/>
          <p:nvPr/>
        </p:nvSpPr>
        <p:spPr>
          <a:xfrm>
            <a:off x="577646" y="1199535"/>
            <a:ext cx="9106413" cy="7571303"/>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Arial" panose="020B0604020202020204" pitchFamily="34" charset="0"/>
                <a:cs typeface="Arial" panose="020B0604020202020204" pitchFamily="34" charset="0"/>
              </a:rPr>
              <a:t>PAPERS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IFAC  paper on “DIGITAL TWIN IN MANUFACTURING” BY *Werner </a:t>
            </a:r>
            <a:r>
              <a:rPr lang="en-US" dirty="0" err="1">
                <a:latin typeface="Times New Roman" panose="02020603050405020304" pitchFamily="18" charset="0"/>
                <a:cs typeface="Times New Roman" panose="02020603050405020304" pitchFamily="18" charset="0"/>
              </a:rPr>
              <a:t>Kritzinger</a:t>
            </a:r>
            <a:r>
              <a:rPr lang="en-US" dirty="0">
                <a:latin typeface="Times New Roman" panose="02020603050405020304" pitchFamily="18" charset="0"/>
                <a:cs typeface="Times New Roman" panose="02020603050405020304" pitchFamily="18" charset="0"/>
              </a:rPr>
              <a:t> &amp;</a:t>
            </a:r>
          </a:p>
          <a:p>
            <a:r>
              <a:rPr lang="en-US" dirty="0">
                <a:latin typeface="Times New Roman" panose="02020603050405020304" pitchFamily="18" charset="0"/>
                <a:cs typeface="Times New Roman" panose="02020603050405020304" pitchFamily="18" charset="0"/>
              </a:rPr>
              <a:t>     *Matthias </a:t>
            </a:r>
            <a:r>
              <a:rPr lang="en-US" dirty="0" err="1">
                <a:latin typeface="Times New Roman" panose="02020603050405020304" pitchFamily="18" charset="0"/>
                <a:cs typeface="Times New Roman" panose="02020603050405020304" pitchFamily="18" charset="0"/>
              </a:rPr>
              <a:t>Karner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fontAlgn="ct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IEEE paper on “</a:t>
            </a:r>
            <a:r>
              <a:rPr lang="en-US" b="0" i="0" dirty="0">
                <a:effectLst/>
                <a:latin typeface="Times New Roman" panose="02020603050405020304" pitchFamily="18" charset="0"/>
                <a:cs typeface="Times New Roman" panose="02020603050405020304" pitchFamily="18" charset="0"/>
              </a:rPr>
              <a:t>DIGITAL TWIN: ENABLING TECHNOLOGIES, CHALLENGES AND OPEN  REASEARCH” by  *Aidan Fuller. </a:t>
            </a:r>
          </a:p>
          <a:p>
            <a:pPr marL="285750" indent="-285750" fontAlgn="ct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fontAlgn="ct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IEEE paper on “</a:t>
            </a:r>
            <a:r>
              <a:rPr lang="en-US" b="0" i="0" dirty="0">
                <a:effectLst/>
                <a:latin typeface="Times New Roman" panose="02020603050405020304" pitchFamily="18" charset="0"/>
                <a:cs typeface="Times New Roman" panose="02020603050405020304" pitchFamily="18" charset="0"/>
              </a:rPr>
              <a:t>DIGITAL TWIN POWERING THE ENTERPRISE METAVERSE” by </a:t>
            </a:r>
          </a:p>
          <a:p>
            <a:pPr fontAlgn="ctr"/>
            <a:r>
              <a:rPr lang="en-US" b="0" i="0" dirty="0">
                <a:effectLst/>
                <a:latin typeface="Times New Roman" panose="02020603050405020304" pitchFamily="18" charset="0"/>
                <a:cs typeface="Times New Roman" panose="02020603050405020304" pitchFamily="18" charset="0"/>
              </a:rPr>
              <a:t>     *Roberto </a:t>
            </a:r>
            <a:r>
              <a:rPr lang="en-US" b="0" i="0" dirty="0" err="1">
                <a:effectLst/>
                <a:latin typeface="Times New Roman" panose="02020603050405020304" pitchFamily="18" charset="0"/>
                <a:cs typeface="Times New Roman" panose="02020603050405020304" pitchFamily="18" charset="0"/>
              </a:rPr>
              <a:t>Saracco</a:t>
            </a:r>
            <a:r>
              <a:rPr lang="en-US" b="0" i="0" dirty="0">
                <a:effectLst/>
                <a:latin typeface="Times New Roman" panose="02020603050405020304" pitchFamily="18" charset="0"/>
                <a:cs typeface="Times New Roman" panose="02020603050405020304" pitchFamily="18" charset="0"/>
              </a:rPr>
              <a:t>. </a:t>
            </a:r>
          </a:p>
          <a:p>
            <a:pPr algn="l" fontAlgn="ctr"/>
            <a:endParaRPr lang="en-US" b="0" i="0" dirty="0">
              <a:effectLst/>
              <a:latin typeface="Times New Roman" panose="02020603050405020304" pitchFamily="18" charset="0"/>
              <a:cs typeface="Times New Roman" panose="02020603050405020304" pitchFamily="18" charset="0"/>
            </a:endParaRPr>
          </a:p>
          <a:p>
            <a:pPr algn="l" fontAlgn="ctr"/>
            <a:endParaRPr lang="en-US" dirty="0">
              <a:latin typeface="Times New Roman" panose="02020603050405020304" pitchFamily="18" charset="0"/>
              <a:cs typeface="Times New Roman" panose="02020603050405020304" pitchFamily="18" charset="0"/>
            </a:endParaRPr>
          </a:p>
          <a:p>
            <a:pPr marL="285750" indent="-285750" algn="l" fontAlgn="ctr">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WEBSITES</a:t>
            </a:r>
          </a:p>
          <a:p>
            <a:pPr algn="l" fontAlgn="ctr"/>
            <a:endParaRPr lang="en-US" dirty="0">
              <a:latin typeface="Times New Roman" panose="02020603050405020304" pitchFamily="18" charset="0"/>
              <a:cs typeface="Times New Roman" panose="02020603050405020304" pitchFamily="18" charset="0"/>
            </a:endParaRPr>
          </a:p>
          <a:p>
            <a:pPr marL="285750" indent="-285750" algn="l" fontAlgn="ct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research.aimultiple.com/digital-twin-applications</a:t>
            </a:r>
          </a:p>
          <a:p>
            <a:pPr marL="285750" indent="-285750" algn="l" fontAlgn="ct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fontAlgn="ct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globallogic.com/insights/blogs/if-you-build-products-you-should-be-using-digital-twins</a:t>
            </a:r>
          </a:p>
          <a:p>
            <a:pPr marL="285750" indent="-285750" algn="l" fontAlgn="ct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fontAlgn="ct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researchgate.net/publication/_Digital_Twin_Architecture_and_Standards</a:t>
            </a:r>
          </a:p>
          <a:p>
            <a:pPr algn="l" fontAlgn="ctr"/>
            <a:endParaRPr lang="en-US" dirty="0">
              <a:latin typeface="Times New Roman" panose="02020603050405020304" pitchFamily="18" charset="0"/>
              <a:cs typeface="Times New Roman" panose="02020603050405020304" pitchFamily="18" charset="0"/>
            </a:endParaRPr>
          </a:p>
          <a:p>
            <a:pPr algn="l" fontAlgn="ctr"/>
            <a:endParaRPr lang="en-US" b="0" i="0" dirty="0">
              <a:effectLst/>
              <a:latin typeface="Times New Roman" panose="02020603050405020304" pitchFamily="18" charset="0"/>
              <a:cs typeface="Times New Roman" panose="02020603050405020304" pitchFamily="18" charset="0"/>
            </a:endParaRPr>
          </a:p>
          <a:p>
            <a:pPr algn="l" fontAlgn="ctr"/>
            <a:endParaRPr lang="en-US" dirty="0">
              <a:latin typeface="Times New Roman" panose="02020603050405020304" pitchFamily="18" charset="0"/>
              <a:cs typeface="Times New Roman" panose="02020603050405020304" pitchFamily="18" charset="0"/>
            </a:endParaRPr>
          </a:p>
          <a:p>
            <a:pPr algn="l" fontAlgn="ctr"/>
            <a:endParaRPr lang="en-US" b="0" i="0" dirty="0">
              <a:effectLst/>
              <a:latin typeface="Times New Roman" panose="02020603050405020304" pitchFamily="18" charset="0"/>
              <a:cs typeface="Times New Roman" panose="02020603050405020304" pitchFamily="18" charset="0"/>
            </a:endParaRPr>
          </a:p>
          <a:p>
            <a:br>
              <a:rPr lang="en-US" dirty="0"/>
            </a:br>
            <a:endParaRPr lang="en-US" b="0" i="0" dirty="0">
              <a:effectLst/>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TextBox 3">
            <a:extLst>
              <a:ext uri="{FF2B5EF4-FFF2-40B4-BE49-F238E27FC236}">
                <a16:creationId xmlns:a16="http://schemas.microsoft.com/office/drawing/2014/main" id="{ADBB6898-5310-BEFF-09E8-9FEF22075918}"/>
              </a:ext>
            </a:extLst>
          </p:cNvPr>
          <p:cNvSpPr txBox="1"/>
          <p:nvPr/>
        </p:nvSpPr>
        <p:spPr>
          <a:xfrm>
            <a:off x="11533239" y="6351016"/>
            <a:ext cx="875071"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24144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5523-E3C2-1F33-E187-0530A9E812F3}"/>
              </a:ext>
            </a:extLst>
          </p:cNvPr>
          <p:cNvSpPr txBox="1">
            <a:spLocks/>
          </p:cNvSpPr>
          <p:nvPr/>
        </p:nvSpPr>
        <p:spPr>
          <a:xfrm>
            <a:off x="1095312" y="658761"/>
            <a:ext cx="4505631" cy="334297"/>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rial Black" panose="020B0A04020102020204" pitchFamily="34" charset="0"/>
              </a:rPr>
              <a:t>AGENDA </a:t>
            </a:r>
          </a:p>
        </p:txBody>
      </p:sp>
      <p:sp>
        <p:nvSpPr>
          <p:cNvPr id="3" name="TextBox 2">
            <a:extLst>
              <a:ext uri="{FF2B5EF4-FFF2-40B4-BE49-F238E27FC236}">
                <a16:creationId xmlns:a16="http://schemas.microsoft.com/office/drawing/2014/main" id="{78D4307B-7C04-5FD4-D206-D1D47D68A73F}"/>
              </a:ext>
            </a:extLst>
          </p:cNvPr>
          <p:cNvSpPr txBox="1"/>
          <p:nvPr/>
        </p:nvSpPr>
        <p:spPr>
          <a:xfrm>
            <a:off x="829841" y="1468934"/>
            <a:ext cx="7438105" cy="5262979"/>
          </a:xfrm>
          <a:prstGeom prst="rect">
            <a:avLst/>
          </a:prstGeom>
          <a:noFill/>
        </p:spPr>
        <p:txBody>
          <a:bodyPr wrap="square" rtlCol="0">
            <a:spAutoFit/>
          </a:bodyPr>
          <a:lstStyle/>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LITERATURE SURVEY</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ARCHITECTURE / ALGORITHM </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ADVANTAGES</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APPLICATIONS</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CONCLUSION AND FUTURE  SCOPE</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REFERENCES</a:t>
            </a:r>
          </a:p>
        </p:txBody>
      </p:sp>
      <p:pic>
        <p:nvPicPr>
          <p:cNvPr id="2050" name="Picture 2" descr="Why you may have a thinking digital twin within a decade - BBC News">
            <a:extLst>
              <a:ext uri="{FF2B5EF4-FFF2-40B4-BE49-F238E27FC236}">
                <a16:creationId xmlns:a16="http://schemas.microsoft.com/office/drawing/2014/main" id="{FE88341A-3FD9-81C6-E259-B0AFB022F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89" y="1928335"/>
            <a:ext cx="5335696" cy="30013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F073EA-39D3-2F35-C0F1-56F59CCCF27A}"/>
              </a:ext>
            </a:extLst>
          </p:cNvPr>
          <p:cNvSpPr txBox="1"/>
          <p:nvPr/>
        </p:nvSpPr>
        <p:spPr>
          <a:xfrm>
            <a:off x="11659585" y="6420952"/>
            <a:ext cx="532415"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10004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76BA-A2D2-F945-3C28-57EBC3C3B690}"/>
              </a:ext>
            </a:extLst>
          </p:cNvPr>
          <p:cNvSpPr>
            <a:spLocks noGrp="1"/>
          </p:cNvSpPr>
          <p:nvPr>
            <p:ph type="title"/>
          </p:nvPr>
        </p:nvSpPr>
        <p:spPr>
          <a:xfrm>
            <a:off x="666136" y="98323"/>
            <a:ext cx="4594121" cy="1456267"/>
          </a:xfrm>
        </p:spPr>
        <p:txBody>
          <a:bodyPr/>
          <a:lstStyle/>
          <a:p>
            <a:r>
              <a:rPr lang="en-US" dirty="0">
                <a:latin typeface="Arial Black" panose="020B0A04020102020204" pitchFamily="34" charset="0"/>
              </a:rPr>
              <a:t>INTRODUCTION </a:t>
            </a:r>
          </a:p>
        </p:txBody>
      </p:sp>
      <p:sp>
        <p:nvSpPr>
          <p:cNvPr id="4" name="TextBox 3">
            <a:extLst>
              <a:ext uri="{FF2B5EF4-FFF2-40B4-BE49-F238E27FC236}">
                <a16:creationId xmlns:a16="http://schemas.microsoft.com/office/drawing/2014/main" id="{CA9A8E0F-DA2F-48EC-0A50-1282C548CFEC}"/>
              </a:ext>
            </a:extLst>
          </p:cNvPr>
          <p:cNvSpPr txBox="1"/>
          <p:nvPr/>
        </p:nvSpPr>
        <p:spPr>
          <a:xfrm>
            <a:off x="356787" y="1554590"/>
            <a:ext cx="9441180"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recent years, Digital Twins (DT) have been implemented in different industrial sectors, in several applications areas such as design, production, manufacturing, and maintenance.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particular, maintenance is one of the most researched applications, as the impact of the execution of maintenance task may have a great impact in the business of the companies.</a:t>
            </a:r>
          </a:p>
          <a:p>
            <a:pPr marL="342900" indent="-34290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Sensors and intelligent data acquisition are helping to improve the life cycle of any asset, starting from design, manufacturing, distribution, maintenance, until recycling.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new technologies provide the necessary basis to enable the research on different areas such as fault prognostics and production efficiency among others.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B3DBA8-D31E-7337-B2D0-54DE211D3CB2}"/>
              </a:ext>
            </a:extLst>
          </p:cNvPr>
          <p:cNvSpPr txBox="1"/>
          <p:nvPr/>
        </p:nvSpPr>
        <p:spPr>
          <a:xfrm>
            <a:off x="11346426" y="6312310"/>
            <a:ext cx="707922"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0446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68740-51E3-8F0F-E282-8D3904BEE17F}"/>
              </a:ext>
            </a:extLst>
          </p:cNvPr>
          <p:cNvSpPr txBox="1"/>
          <p:nvPr/>
        </p:nvSpPr>
        <p:spPr>
          <a:xfrm>
            <a:off x="899160" y="653534"/>
            <a:ext cx="6065520" cy="584775"/>
          </a:xfrm>
          <a:prstGeom prst="rect">
            <a:avLst/>
          </a:prstGeom>
          <a:noFill/>
        </p:spPr>
        <p:txBody>
          <a:bodyPr wrap="square">
            <a:spAutoFit/>
          </a:bodyPr>
          <a:lstStyle/>
          <a:p>
            <a:r>
              <a:rPr lang="en-US" sz="3200" dirty="0">
                <a:latin typeface="Arial Black" panose="020B0A04020102020204" pitchFamily="34" charset="0"/>
              </a:rPr>
              <a:t>What is Digital twin?</a:t>
            </a:r>
            <a:endParaRPr lang="en-US" sz="3200" dirty="0"/>
          </a:p>
        </p:txBody>
      </p:sp>
      <p:sp>
        <p:nvSpPr>
          <p:cNvPr id="7" name="TextBox 6">
            <a:extLst>
              <a:ext uri="{FF2B5EF4-FFF2-40B4-BE49-F238E27FC236}">
                <a16:creationId xmlns:a16="http://schemas.microsoft.com/office/drawing/2014/main" id="{D57C410F-7B19-6522-5A08-99DFC222CF06}"/>
              </a:ext>
            </a:extLst>
          </p:cNvPr>
          <p:cNvSpPr txBox="1"/>
          <p:nvPr/>
        </p:nvSpPr>
        <p:spPr>
          <a:xfrm>
            <a:off x="731520" y="1666578"/>
            <a:ext cx="6096000" cy="3416320"/>
          </a:xfrm>
          <a:prstGeom prst="rect">
            <a:avLst/>
          </a:prstGeom>
          <a:noFill/>
        </p:spPr>
        <p:txBody>
          <a:bodyPr wrap="square">
            <a:spAutoFit/>
          </a:bodyPr>
          <a:lstStyle/>
          <a:p>
            <a:pPr marL="342900" indent="-34290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A digital twin is a virtual model designed to accurately reflect a physical object.</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 virtual copy of a real model to behave realistically.</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The virtual model can be used to run simulations, study performance issues and generate possible improvements.</a:t>
            </a:r>
            <a:endParaRPr lang="en-US" sz="2400" dirty="0">
              <a:latin typeface="Times New Roman" panose="02020603050405020304" pitchFamily="18" charset="0"/>
              <a:cs typeface="Times New Roman" panose="02020603050405020304" pitchFamily="18" charset="0"/>
            </a:endParaRPr>
          </a:p>
        </p:txBody>
      </p:sp>
      <p:pic>
        <p:nvPicPr>
          <p:cNvPr id="1028" name="Picture 4" descr="Why Modern Manufacturing Needs the Digital Twin">
            <a:extLst>
              <a:ext uri="{FF2B5EF4-FFF2-40B4-BE49-F238E27FC236}">
                <a16:creationId xmlns:a16="http://schemas.microsoft.com/office/drawing/2014/main" id="{3C9B16E2-DED2-D7B3-8E26-4177F44FC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440" y="1287780"/>
            <a:ext cx="4282440" cy="42824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extBox 1">
            <a:extLst>
              <a:ext uri="{FF2B5EF4-FFF2-40B4-BE49-F238E27FC236}">
                <a16:creationId xmlns:a16="http://schemas.microsoft.com/office/drawing/2014/main" id="{91CE5FC3-882F-1E48-6D4C-49AA7CC312E9}"/>
              </a:ext>
            </a:extLst>
          </p:cNvPr>
          <p:cNvSpPr txBox="1"/>
          <p:nvPr/>
        </p:nvSpPr>
        <p:spPr>
          <a:xfrm>
            <a:off x="11385755" y="6341806"/>
            <a:ext cx="619432"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21882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F97A-866F-B4FD-4BDF-1B341AA17028}"/>
              </a:ext>
            </a:extLst>
          </p:cNvPr>
          <p:cNvSpPr>
            <a:spLocks noGrp="1"/>
          </p:cNvSpPr>
          <p:nvPr>
            <p:ph type="title"/>
          </p:nvPr>
        </p:nvSpPr>
        <p:spPr/>
        <p:txBody>
          <a:bodyPr>
            <a:normAutofit/>
          </a:bodyPr>
          <a:lstStyle/>
          <a:p>
            <a:r>
              <a:rPr lang="en-US" sz="3200" dirty="0">
                <a:latin typeface="Arial Black" panose="020B0A04020102020204" pitchFamily="34" charset="0"/>
              </a:rPr>
              <a:t>LITERATURE SURVEY</a:t>
            </a:r>
          </a:p>
        </p:txBody>
      </p:sp>
      <p:sp>
        <p:nvSpPr>
          <p:cNvPr id="3" name="TextBox 2">
            <a:extLst>
              <a:ext uri="{FF2B5EF4-FFF2-40B4-BE49-F238E27FC236}">
                <a16:creationId xmlns:a16="http://schemas.microsoft.com/office/drawing/2014/main" id="{3C55D730-FFE6-24FC-CC6E-ED8942A4F4AA}"/>
              </a:ext>
            </a:extLst>
          </p:cNvPr>
          <p:cNvSpPr txBox="1"/>
          <p:nvPr/>
        </p:nvSpPr>
        <p:spPr>
          <a:xfrm>
            <a:off x="556260" y="1607820"/>
            <a:ext cx="9151620" cy="1477328"/>
          </a:xfrm>
          <a:prstGeom prst="rect">
            <a:avLst/>
          </a:prstGeom>
          <a:noFill/>
        </p:spPr>
        <p:txBody>
          <a:bodyPr wrap="square" rtlCol="0">
            <a:spAutoFit/>
          </a:bodyPr>
          <a:lstStyle/>
          <a:p>
            <a:pPr algn="l"/>
            <a:r>
              <a:rPr lang="en-US" b="0" i="0" dirty="0">
                <a:solidFill>
                  <a:srgbClr val="4F4C4D"/>
                </a:solidFill>
                <a:effectLst/>
                <a:latin typeface="ff4"/>
              </a:rPr>
              <a:t>Nasa 2012 [5]</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Digital Twin is an integrated multi physics, multi scale, probabilistic simulation of an </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as built vehicle or system that uses the best available physical models, sensor updates, ﬂeet</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history, etc., to mirror the life of its corresponding ﬂying twin.” </a:t>
            </a:r>
          </a:p>
          <a:p>
            <a:endParaRPr lang="en-US" dirty="0"/>
          </a:p>
        </p:txBody>
      </p:sp>
      <p:sp>
        <p:nvSpPr>
          <p:cNvPr id="4" name="TextBox 3">
            <a:extLst>
              <a:ext uri="{FF2B5EF4-FFF2-40B4-BE49-F238E27FC236}">
                <a16:creationId xmlns:a16="http://schemas.microsoft.com/office/drawing/2014/main" id="{C6C2595B-584A-C38D-4A3B-EB319EEE82E4}"/>
              </a:ext>
            </a:extLst>
          </p:cNvPr>
          <p:cNvSpPr txBox="1"/>
          <p:nvPr/>
        </p:nvSpPr>
        <p:spPr>
          <a:xfrm>
            <a:off x="556260" y="3037808"/>
            <a:ext cx="9532620" cy="1200329"/>
          </a:xfrm>
          <a:prstGeom prst="rect">
            <a:avLst/>
          </a:prstGeom>
          <a:noFill/>
        </p:spPr>
        <p:txBody>
          <a:bodyPr wrap="square" rtlCol="0">
            <a:spAutoFit/>
          </a:bodyPr>
          <a:lstStyle/>
          <a:p>
            <a:pPr algn="l"/>
            <a:r>
              <a:rPr lang="en-US" b="0" i="0" dirty="0">
                <a:solidFill>
                  <a:srgbClr val="4F4C4D"/>
                </a:solidFill>
                <a:effectLst/>
                <a:latin typeface="ff4"/>
              </a:rPr>
              <a:t>Chen 2017 [6]</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digital twin is a computerized model of a physical device or system that represents all   functional features and links with the working elements.”</a:t>
            </a:r>
          </a:p>
          <a:p>
            <a:endParaRPr lang="en-US" dirty="0"/>
          </a:p>
        </p:txBody>
      </p:sp>
      <p:sp>
        <p:nvSpPr>
          <p:cNvPr id="5" name="TextBox 4">
            <a:extLst>
              <a:ext uri="{FF2B5EF4-FFF2-40B4-BE49-F238E27FC236}">
                <a16:creationId xmlns:a16="http://schemas.microsoft.com/office/drawing/2014/main" id="{5C5FA781-1C40-59AA-EFA6-27413CBD73CC}"/>
              </a:ext>
            </a:extLst>
          </p:cNvPr>
          <p:cNvSpPr txBox="1"/>
          <p:nvPr/>
        </p:nvSpPr>
        <p:spPr>
          <a:xfrm>
            <a:off x="556260" y="4053840"/>
            <a:ext cx="9905999" cy="1200329"/>
          </a:xfrm>
          <a:prstGeom prst="rect">
            <a:avLst/>
          </a:prstGeom>
          <a:noFill/>
        </p:spPr>
        <p:txBody>
          <a:bodyPr wrap="square" rtlCol="0">
            <a:spAutoFit/>
          </a:bodyPr>
          <a:lstStyle/>
          <a:p>
            <a:pPr algn="l"/>
            <a:r>
              <a:rPr lang="en-US" b="0" i="0" dirty="0">
                <a:solidFill>
                  <a:srgbClr val="4F4C4D"/>
                </a:solidFill>
                <a:effectLst/>
                <a:latin typeface="ff4"/>
              </a:rPr>
              <a:t>Zheng et al. 2018 [8]</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Digital Twin is a set of virtual information that fully describes a potential or actual physical production from the micro atomic level to the macro geometrical level.”</a:t>
            </a:r>
          </a:p>
          <a:p>
            <a:endParaRPr lang="en-US" dirty="0"/>
          </a:p>
        </p:txBody>
      </p:sp>
      <p:sp>
        <p:nvSpPr>
          <p:cNvPr id="6" name="TextBox 5">
            <a:extLst>
              <a:ext uri="{FF2B5EF4-FFF2-40B4-BE49-F238E27FC236}">
                <a16:creationId xmlns:a16="http://schemas.microsoft.com/office/drawing/2014/main" id="{A5C1C73E-8299-CF6A-9D34-ECE8871B3002}"/>
              </a:ext>
            </a:extLst>
          </p:cNvPr>
          <p:cNvSpPr txBox="1"/>
          <p:nvPr/>
        </p:nvSpPr>
        <p:spPr>
          <a:xfrm flipH="1">
            <a:off x="11556345" y="5919019"/>
            <a:ext cx="635654" cy="646331"/>
          </a:xfrm>
          <a:prstGeom prst="rect">
            <a:avLst/>
          </a:prstGeom>
          <a:noFill/>
        </p:spPr>
        <p:txBody>
          <a:bodyPr wrap="square" rtlCol="0">
            <a:spAutoFit/>
          </a:bodyPr>
          <a:lstStyle/>
          <a:p>
            <a:endParaRPr lang="en-US" dirty="0"/>
          </a:p>
          <a:p>
            <a:r>
              <a:rPr lang="en-US" dirty="0"/>
              <a:t>5</a:t>
            </a:r>
          </a:p>
        </p:txBody>
      </p:sp>
    </p:spTree>
    <p:extLst>
      <p:ext uri="{BB962C8B-B14F-4D97-AF65-F5344CB8AC3E}">
        <p14:creationId xmlns:p14="http://schemas.microsoft.com/office/powerpoint/2010/main" val="162624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CB2D-E142-0948-6DAB-00E0AFE76CEC}"/>
              </a:ext>
            </a:extLst>
          </p:cNvPr>
          <p:cNvSpPr>
            <a:spLocks noGrp="1"/>
          </p:cNvSpPr>
          <p:nvPr>
            <p:ph type="title"/>
          </p:nvPr>
        </p:nvSpPr>
        <p:spPr/>
        <p:txBody>
          <a:bodyPr/>
          <a:lstStyle/>
          <a:p>
            <a:r>
              <a:rPr lang="en-US" b="1" i="0" dirty="0">
                <a:effectLst/>
                <a:latin typeface="Arial Black" panose="020B0A04020102020204" pitchFamily="34" charset="0"/>
              </a:rPr>
              <a:t>architecture</a:t>
            </a:r>
            <a:br>
              <a:rPr lang="en-US" b="1" i="0" dirty="0">
                <a:effectLst/>
                <a:latin typeface="Arial Black" panose="020B0A04020102020204" pitchFamily="34" charset="0"/>
              </a:rPr>
            </a:br>
            <a:r>
              <a:rPr lang="en-US" dirty="0">
                <a:latin typeface="Arial Black" panose="020B0A04020102020204" pitchFamily="34" charset="0"/>
              </a:rPr>
              <a:t> </a:t>
            </a:r>
          </a:p>
        </p:txBody>
      </p:sp>
      <p:pic>
        <p:nvPicPr>
          <p:cNvPr id="4" name="Picture 3">
            <a:extLst>
              <a:ext uri="{FF2B5EF4-FFF2-40B4-BE49-F238E27FC236}">
                <a16:creationId xmlns:a16="http://schemas.microsoft.com/office/drawing/2014/main" id="{3C5C6525-3F43-F4FC-3C0B-182663085A05}"/>
              </a:ext>
            </a:extLst>
          </p:cNvPr>
          <p:cNvPicPr>
            <a:picLocks noChangeAspect="1"/>
          </p:cNvPicPr>
          <p:nvPr/>
        </p:nvPicPr>
        <p:blipFill>
          <a:blip r:embed="rId2"/>
          <a:stretch>
            <a:fillRect/>
          </a:stretch>
        </p:blipFill>
        <p:spPr>
          <a:xfrm>
            <a:off x="828951" y="1740308"/>
            <a:ext cx="9236240" cy="4934239"/>
          </a:xfrm>
          <a:prstGeom prst="rect">
            <a:avLst/>
          </a:prstGeom>
        </p:spPr>
      </p:pic>
      <p:sp>
        <p:nvSpPr>
          <p:cNvPr id="3" name="TextBox 2">
            <a:extLst>
              <a:ext uri="{FF2B5EF4-FFF2-40B4-BE49-F238E27FC236}">
                <a16:creationId xmlns:a16="http://schemas.microsoft.com/office/drawing/2014/main" id="{660E4069-EE01-5BBC-FAAA-BECC9BD5BFDA}"/>
              </a:ext>
            </a:extLst>
          </p:cNvPr>
          <p:cNvSpPr txBox="1"/>
          <p:nvPr/>
        </p:nvSpPr>
        <p:spPr>
          <a:xfrm>
            <a:off x="11454581" y="6282813"/>
            <a:ext cx="737419"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70169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D553-43BC-2F83-DF7B-F2947025472A}"/>
              </a:ext>
            </a:extLst>
          </p:cNvPr>
          <p:cNvSpPr>
            <a:spLocks noGrp="1"/>
          </p:cNvSpPr>
          <p:nvPr>
            <p:ph type="title"/>
          </p:nvPr>
        </p:nvSpPr>
        <p:spPr>
          <a:xfrm>
            <a:off x="634919" y="0"/>
            <a:ext cx="4045236" cy="1456267"/>
          </a:xfrm>
        </p:spPr>
        <p:txBody>
          <a:bodyPr/>
          <a:lstStyle/>
          <a:p>
            <a:r>
              <a:rPr lang="en-US" b="0" i="0" dirty="0">
                <a:effectLst/>
                <a:latin typeface="Arial Black" panose="020B0A04020102020204" pitchFamily="34" charset="0"/>
              </a:rPr>
              <a:t>algorithm</a:t>
            </a:r>
            <a:endParaRPr lang="en-US" dirty="0">
              <a:latin typeface="Arial Black" panose="020B0A04020102020204" pitchFamily="34" charset="0"/>
            </a:endParaRPr>
          </a:p>
        </p:txBody>
      </p:sp>
      <p:sp>
        <p:nvSpPr>
          <p:cNvPr id="4" name="TextBox 3">
            <a:extLst>
              <a:ext uri="{FF2B5EF4-FFF2-40B4-BE49-F238E27FC236}">
                <a16:creationId xmlns:a16="http://schemas.microsoft.com/office/drawing/2014/main" id="{E25176C4-6EC2-ABEA-B266-3866DAD1B6BE}"/>
              </a:ext>
            </a:extLst>
          </p:cNvPr>
          <p:cNvSpPr txBox="1"/>
          <p:nvPr/>
        </p:nvSpPr>
        <p:spPr>
          <a:xfrm>
            <a:off x="339950" y="1752845"/>
            <a:ext cx="988314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
            </a:r>
            <a:r>
              <a:rPr lang="en-US" b="0" i="0" dirty="0">
                <a:effectLst/>
                <a:latin typeface="Times New Roman" panose="02020603050405020304" pitchFamily="18" charset="0"/>
                <a:cs typeface="Times New Roman" panose="02020603050405020304" pitchFamily="18" charset="0"/>
              </a:rPr>
              <a:t>igital twin technology is the development of advanced ML algorithms </a:t>
            </a:r>
            <a:r>
              <a:rPr lang="en-US" b="1" i="0" dirty="0">
                <a:effectLst/>
                <a:latin typeface="Times New Roman" panose="02020603050405020304" pitchFamily="18" charset="0"/>
                <a:cs typeface="Times New Roman" panose="02020603050405020304" pitchFamily="18" charset="0"/>
              </a:rPr>
              <a:t>deep neural network </a:t>
            </a:r>
            <a:r>
              <a:rPr lang="en-US" b="0" i="0" dirty="0">
                <a:effectLst/>
                <a:latin typeface="Times New Roman" panose="02020603050405020304" pitchFamily="18" charset="0"/>
                <a:cs typeface="Times New Roman" panose="02020603050405020304" pitchFamily="18" charset="0"/>
              </a:rPr>
              <a:t>that can be readily used to update the model and make future predictions.</a:t>
            </a:r>
          </a:p>
          <a:p>
            <a:pPr marL="285750" indent="-285750">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Derivative generalization method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Principal Component Analysis (PCA)</a:t>
            </a: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In the context of Machine Learning (ML), PCA is an unsupervised machine learning algorithm that is</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used for dimensionality reduction.</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E676F2-B186-02CB-1686-8988BCC283F1}"/>
              </a:ext>
            </a:extLst>
          </p:cNvPr>
          <p:cNvSpPr txBox="1"/>
          <p:nvPr/>
        </p:nvSpPr>
        <p:spPr>
          <a:xfrm>
            <a:off x="11218606" y="6302477"/>
            <a:ext cx="973394" cy="369332"/>
          </a:xfrm>
          <a:prstGeom prst="rect">
            <a:avLst/>
          </a:prstGeom>
          <a:noFill/>
        </p:spPr>
        <p:txBody>
          <a:bodyPr wrap="square" rtlCol="0">
            <a:spAutoFit/>
          </a:bodyPr>
          <a:lstStyle/>
          <a:p>
            <a:r>
              <a:rPr lang="en-US" dirty="0"/>
              <a:t>  7</a:t>
            </a:r>
          </a:p>
        </p:txBody>
      </p:sp>
    </p:spTree>
    <p:extLst>
      <p:ext uri="{BB962C8B-B14F-4D97-AF65-F5344CB8AC3E}">
        <p14:creationId xmlns:p14="http://schemas.microsoft.com/office/powerpoint/2010/main" val="144211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8EDF-A5F1-15ED-FC88-780B8D442B2F}"/>
              </a:ext>
            </a:extLst>
          </p:cNvPr>
          <p:cNvSpPr>
            <a:spLocks noGrp="1"/>
          </p:cNvSpPr>
          <p:nvPr>
            <p:ph type="title"/>
          </p:nvPr>
        </p:nvSpPr>
        <p:spPr>
          <a:xfrm>
            <a:off x="727587" y="323371"/>
            <a:ext cx="10089639" cy="1456267"/>
          </a:xfrm>
        </p:spPr>
        <p:txBody>
          <a:bodyPr/>
          <a:lstStyle/>
          <a:p>
            <a:r>
              <a:rPr lang="en-US" dirty="0">
                <a:latin typeface="Arial Black" panose="020B0A04020102020204" pitchFamily="34" charset="0"/>
              </a:rPr>
              <a:t>Advantages</a:t>
            </a:r>
          </a:p>
        </p:txBody>
      </p:sp>
      <p:sp>
        <p:nvSpPr>
          <p:cNvPr id="3" name="TextBox 2">
            <a:extLst>
              <a:ext uri="{FF2B5EF4-FFF2-40B4-BE49-F238E27FC236}">
                <a16:creationId xmlns:a16="http://schemas.microsoft.com/office/drawing/2014/main" id="{8C7BD409-7FFA-C521-0369-DCAA61A2B180}"/>
              </a:ext>
            </a:extLst>
          </p:cNvPr>
          <p:cNvSpPr txBox="1"/>
          <p:nvPr/>
        </p:nvSpPr>
        <p:spPr>
          <a:xfrm>
            <a:off x="685801" y="1779638"/>
            <a:ext cx="6373760" cy="4585871"/>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Accelerated risk assessment</a:t>
            </a:r>
          </a:p>
          <a:p>
            <a:pPr marL="285750" indent="-28575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Predictive maintenance</a:t>
            </a:r>
          </a:p>
          <a:p>
            <a:pPr marL="285750" indent="-28575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Real-time remote monitoring</a:t>
            </a:r>
          </a:p>
          <a:p>
            <a:pPr marL="285750" indent="-28575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Better decision-making</a:t>
            </a:r>
          </a:p>
          <a:p>
            <a:pPr marL="285750" indent="-285750">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Reduction of maintenance costs </a:t>
            </a:r>
          </a:p>
          <a:p>
            <a:pPr marL="285750" indent="-285750">
              <a:buFont typeface="Wingdings" panose="05000000000000000000" pitchFamily="2" charset="2"/>
              <a:buChar char="Ø"/>
            </a:pPr>
            <a:endParaRPr lang="en-US" sz="200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Improvement and optimization of production processes</a:t>
            </a:r>
          </a:p>
          <a:p>
            <a:endParaRPr lang="en-US" b="0" i="0" dirty="0">
              <a:solidFill>
                <a:srgbClr val="414042"/>
              </a:solidFill>
              <a:effectLst/>
              <a:latin typeface="Times New Roman" panose="02020603050405020304" pitchFamily="18" charset="0"/>
              <a:cs typeface="Times New Roman" panose="02020603050405020304" pitchFamily="18" charset="0"/>
            </a:endParaRPr>
          </a:p>
          <a:p>
            <a:endParaRPr lang="en-US" b="0" i="0" dirty="0">
              <a:effectLst/>
              <a:latin typeface="DM Sans" panose="020B0604020202020204" pitchFamily="2" charset="0"/>
            </a:endParaRPr>
          </a:p>
          <a:p>
            <a:endParaRPr lang="en-US" b="0" i="0" dirty="0">
              <a:effectLst/>
              <a:latin typeface="DM Sans" panose="020B0604020202020204" pitchFamily="2" charset="0"/>
            </a:endParaRPr>
          </a:p>
          <a:p>
            <a:endParaRPr lang="en-US" dirty="0"/>
          </a:p>
        </p:txBody>
      </p:sp>
      <p:sp>
        <p:nvSpPr>
          <p:cNvPr id="4" name="TextBox 3">
            <a:extLst>
              <a:ext uri="{FF2B5EF4-FFF2-40B4-BE49-F238E27FC236}">
                <a16:creationId xmlns:a16="http://schemas.microsoft.com/office/drawing/2014/main" id="{132AF9C0-5516-3B53-DE2C-D02E9DC17514}"/>
              </a:ext>
            </a:extLst>
          </p:cNvPr>
          <p:cNvSpPr txBox="1"/>
          <p:nvPr/>
        </p:nvSpPr>
        <p:spPr>
          <a:xfrm>
            <a:off x="11592233" y="6365509"/>
            <a:ext cx="599767"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70792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0B3C-F16B-1763-7928-0B89C8809B5E}"/>
              </a:ext>
            </a:extLst>
          </p:cNvPr>
          <p:cNvSpPr>
            <a:spLocks noGrp="1"/>
          </p:cNvSpPr>
          <p:nvPr>
            <p:ph type="title"/>
          </p:nvPr>
        </p:nvSpPr>
        <p:spPr/>
        <p:txBody>
          <a:bodyPr/>
          <a:lstStyle/>
          <a:p>
            <a:r>
              <a:rPr lang="en-US" b="1" dirty="0">
                <a:latin typeface="Arial Black" panose="020B0A04020102020204" pitchFamily="34" charset="0"/>
              </a:rPr>
              <a:t>Application </a:t>
            </a:r>
          </a:p>
        </p:txBody>
      </p:sp>
      <p:sp>
        <p:nvSpPr>
          <p:cNvPr id="3" name="TextBox 2">
            <a:extLst>
              <a:ext uri="{FF2B5EF4-FFF2-40B4-BE49-F238E27FC236}">
                <a16:creationId xmlns:a16="http://schemas.microsoft.com/office/drawing/2014/main" id="{DB767543-CCA4-583D-44C0-165A997C81DC}"/>
              </a:ext>
            </a:extLst>
          </p:cNvPr>
          <p:cNvSpPr txBox="1"/>
          <p:nvPr/>
        </p:nvSpPr>
        <p:spPr>
          <a:xfrm>
            <a:off x="1020098" y="2001083"/>
            <a:ext cx="5540477" cy="4524315"/>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effectLst/>
                <a:latin typeface="Arial" panose="020B0604020202020204" pitchFamily="34" charset="0"/>
              </a:rPr>
              <a:t>Manufacturing</a:t>
            </a:r>
          </a:p>
          <a:p>
            <a:pPr algn="l"/>
            <a:endParaRPr lang="en-US" b="1" i="0" dirty="0">
              <a:effectLst/>
              <a:latin typeface="Arial" panose="020B0604020202020204" pitchFamily="34" charset="0"/>
            </a:endParaRPr>
          </a:p>
          <a:p>
            <a:pPr marL="285750" indent="-285750">
              <a:buFont typeface="Wingdings" panose="05000000000000000000" pitchFamily="2" charset="2"/>
              <a:buChar char="Ø"/>
            </a:pPr>
            <a:r>
              <a:rPr lang="en-US" b="1" i="0" dirty="0">
                <a:solidFill>
                  <a:schemeClr val="tx1">
                    <a:lumMod val="95000"/>
                  </a:schemeClr>
                </a:solidFill>
                <a:effectLst/>
                <a:latin typeface="Arial" panose="020B0604020202020204" pitchFamily="34" charset="0"/>
              </a:rPr>
              <a:t>     </a:t>
            </a:r>
            <a:r>
              <a:rPr lang="en-US" i="0" dirty="0">
                <a:solidFill>
                  <a:schemeClr val="tx1">
                    <a:lumMod val="95000"/>
                  </a:schemeClr>
                </a:solidFill>
                <a:effectLst/>
                <a:latin typeface="Arial" panose="020B0604020202020204" pitchFamily="34" charset="0"/>
              </a:rPr>
              <a:t>Aerospace</a:t>
            </a:r>
          </a:p>
          <a:p>
            <a:pPr marL="285750" indent="-285750">
              <a:buFont typeface="Wingdings" panose="05000000000000000000" pitchFamily="2" charset="2"/>
              <a:buChar char="Ø"/>
            </a:pPr>
            <a:r>
              <a:rPr lang="en-US" i="0" dirty="0">
                <a:solidFill>
                  <a:schemeClr val="tx1">
                    <a:lumMod val="95000"/>
                  </a:schemeClr>
                </a:solidFill>
                <a:effectLst/>
                <a:latin typeface="Arial" panose="020B0604020202020204" pitchFamily="34" charset="0"/>
              </a:rPr>
              <a:t>     Automotive</a:t>
            </a:r>
          </a:p>
          <a:p>
            <a:pPr marL="285750" indent="-285750">
              <a:buFont typeface="Wingdings" panose="05000000000000000000" pitchFamily="2" charset="2"/>
              <a:buChar char="Ø"/>
            </a:pPr>
            <a:r>
              <a:rPr lang="en-US" i="0" dirty="0">
                <a:solidFill>
                  <a:schemeClr val="tx1">
                    <a:lumMod val="95000"/>
                  </a:schemeClr>
                </a:solidFill>
                <a:effectLst/>
                <a:latin typeface="Arial" panose="020B0604020202020204" pitchFamily="34" charset="0"/>
              </a:rPr>
              <a:t>     Self-driving car development</a:t>
            </a:r>
          </a:p>
          <a:p>
            <a:endParaRPr lang="en-US" b="1" i="0" dirty="0">
              <a:solidFill>
                <a:schemeClr val="tx1">
                  <a:lumMod val="95000"/>
                </a:schemeClr>
              </a:solidFill>
              <a:effectLst/>
              <a:latin typeface="Arial" panose="020B0604020202020204" pitchFamily="34" charset="0"/>
            </a:endParaRPr>
          </a:p>
          <a:p>
            <a:pPr marL="285750" indent="-285750">
              <a:buFont typeface="Wingdings" panose="05000000000000000000" pitchFamily="2" charset="2"/>
              <a:buChar char="q"/>
            </a:pPr>
            <a:r>
              <a:rPr lang="en-US" b="1" i="0" dirty="0">
                <a:effectLst/>
                <a:latin typeface="Arial" panose="020B0604020202020204" pitchFamily="34" charset="0"/>
              </a:rPr>
              <a:t>Healthcare</a:t>
            </a:r>
          </a:p>
          <a:p>
            <a:endParaRPr lang="en-US" b="1" i="0" dirty="0">
              <a:effectLst/>
              <a:latin typeface="Arial" panose="020B0604020202020204" pitchFamily="34" charset="0"/>
            </a:endParaRPr>
          </a:p>
          <a:p>
            <a:pPr marL="285750" indent="-285750">
              <a:buFont typeface="Wingdings" panose="05000000000000000000" pitchFamily="2" charset="2"/>
              <a:buChar char="Ø"/>
            </a:pPr>
            <a:r>
              <a:rPr lang="en-US" b="1" i="0" dirty="0">
                <a:solidFill>
                  <a:schemeClr val="tx1">
                    <a:lumMod val="95000"/>
                  </a:schemeClr>
                </a:solidFill>
                <a:effectLst/>
                <a:latin typeface="Arial" panose="020B0604020202020204" pitchFamily="34" charset="0"/>
              </a:rPr>
              <a:t>     </a:t>
            </a:r>
            <a:r>
              <a:rPr lang="en-US" i="0" dirty="0">
                <a:solidFill>
                  <a:schemeClr val="tx1">
                    <a:lumMod val="95000"/>
                  </a:schemeClr>
                </a:solidFill>
                <a:effectLst/>
                <a:latin typeface="Arial" panose="020B0604020202020204" pitchFamily="34" charset="0"/>
              </a:rPr>
              <a:t>Improving personalized care</a:t>
            </a:r>
          </a:p>
          <a:p>
            <a:endParaRPr lang="en-US" i="0" dirty="0">
              <a:solidFill>
                <a:schemeClr val="tx1">
                  <a:lumMod val="95000"/>
                </a:schemeClr>
              </a:solidFill>
              <a:effectLst/>
              <a:latin typeface="Arial" panose="020B0604020202020204" pitchFamily="34" charset="0"/>
            </a:endParaRPr>
          </a:p>
          <a:p>
            <a:pPr marL="285750" indent="-285750" algn="l">
              <a:buFont typeface="Wingdings" panose="05000000000000000000" pitchFamily="2" charset="2"/>
              <a:buChar char="q"/>
            </a:pPr>
            <a:r>
              <a:rPr lang="en-US" b="1" i="0" dirty="0">
                <a:effectLst/>
                <a:latin typeface="Arial" panose="020B0604020202020204" pitchFamily="34" charset="0"/>
              </a:rPr>
              <a:t>Construction</a:t>
            </a:r>
          </a:p>
          <a:p>
            <a:pPr algn="l"/>
            <a:endParaRPr lang="en-US" b="1" i="0" dirty="0">
              <a:effectLst/>
              <a:latin typeface="Arial" panose="020B0604020202020204" pitchFamily="34" charset="0"/>
            </a:endParaRPr>
          </a:p>
          <a:p>
            <a:pPr marL="285750" indent="-285750">
              <a:buFont typeface="Wingdings" panose="05000000000000000000" pitchFamily="2" charset="2"/>
              <a:buChar char="q"/>
            </a:pPr>
            <a:r>
              <a:rPr lang="en-US" dirty="0">
                <a:latin typeface="Arial Black" panose="020B0A04020102020204" pitchFamily="34" charset="0"/>
              </a:rPr>
              <a:t> </a:t>
            </a:r>
            <a:r>
              <a:rPr lang="en-US" b="1" dirty="0">
                <a:latin typeface="Arial" panose="020B0604020202020204" pitchFamily="34" charset="0"/>
                <a:cs typeface="Arial" panose="020B0604020202020204" pitchFamily="34" charset="0"/>
              </a:rPr>
              <a:t>Energy</a:t>
            </a:r>
            <a:br>
              <a:rPr lang="en-US" dirty="0"/>
            </a:br>
            <a:endParaRPr lang="en-US" i="0" dirty="0">
              <a:effectLst/>
              <a:latin typeface="Arial Black" panose="020B0A04020102020204" pitchFamily="34" charset="0"/>
            </a:endParaRPr>
          </a:p>
          <a:p>
            <a:endParaRPr lang="en-US" b="1" i="0" dirty="0">
              <a:solidFill>
                <a:srgbClr val="555555"/>
              </a:solidFill>
              <a:effectLst/>
              <a:latin typeface="Arial" panose="020B0604020202020204" pitchFamily="34" charset="0"/>
            </a:endParaRPr>
          </a:p>
          <a:p>
            <a:pPr algn="l"/>
            <a:endParaRPr lang="en-US" b="1" i="0" dirty="0">
              <a:effectLst/>
              <a:latin typeface="Arial" panose="020B0604020202020204" pitchFamily="34" charset="0"/>
            </a:endParaRPr>
          </a:p>
        </p:txBody>
      </p:sp>
      <p:sp>
        <p:nvSpPr>
          <p:cNvPr id="4" name="TextBox 3">
            <a:extLst>
              <a:ext uri="{FF2B5EF4-FFF2-40B4-BE49-F238E27FC236}">
                <a16:creationId xmlns:a16="http://schemas.microsoft.com/office/drawing/2014/main" id="{7F31DFE9-821A-8928-BE78-15FE9E0723B0}"/>
              </a:ext>
            </a:extLst>
          </p:cNvPr>
          <p:cNvSpPr txBox="1"/>
          <p:nvPr/>
        </p:nvSpPr>
        <p:spPr>
          <a:xfrm>
            <a:off x="11484078" y="6340732"/>
            <a:ext cx="637015"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418363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2079</TotalTime>
  <Words>731</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Calibri</vt:lpstr>
      <vt:lpstr>Calibri Light</vt:lpstr>
      <vt:lpstr>DM Sans</vt:lpstr>
      <vt:lpstr>ff3</vt:lpstr>
      <vt:lpstr>ff4</vt:lpstr>
      <vt:lpstr>Times New Roman</vt:lpstr>
      <vt:lpstr>Wingdings</vt:lpstr>
      <vt:lpstr>Celestial</vt:lpstr>
      <vt:lpstr>DIGITAL TWIN</vt:lpstr>
      <vt:lpstr>PowerPoint Presentation</vt:lpstr>
      <vt:lpstr>INTRODUCTION </vt:lpstr>
      <vt:lpstr>PowerPoint Presentation</vt:lpstr>
      <vt:lpstr>LITERATURE SURVEY</vt:lpstr>
      <vt:lpstr>architecture  </vt:lpstr>
      <vt:lpstr>algorithm</vt:lpstr>
      <vt:lpstr>Advantages</vt:lpstr>
      <vt:lpstr>Application </vt:lpstr>
      <vt:lpstr>Conclusion </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dc:title>
  <dc:creator>kısh .</dc:creator>
  <cp:lastModifiedBy>manjunatha2151@outlook.com</cp:lastModifiedBy>
  <cp:revision>20</cp:revision>
  <dcterms:created xsi:type="dcterms:W3CDTF">2022-11-23T11:38:41Z</dcterms:created>
  <dcterms:modified xsi:type="dcterms:W3CDTF">2023-04-24T04:35:08Z</dcterms:modified>
</cp:coreProperties>
</file>