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6.xml" ContentType="application/vnd.openxmlformats-officedocument.drawingml.chart+xml"/>
  <Override PartName="/ppt/charts/chart17.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8.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9.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98" r:id="rId3"/>
    <p:sldId id="301" r:id="rId4"/>
    <p:sldId id="300" r:id="rId5"/>
    <p:sldId id="258" r:id="rId6"/>
    <p:sldId id="299" r:id="rId7"/>
    <p:sldId id="312" r:id="rId8"/>
    <p:sldId id="313" r:id="rId9"/>
    <p:sldId id="289" r:id="rId10"/>
    <p:sldId id="287" r:id="rId11"/>
    <p:sldId id="296" r:id="rId12"/>
    <p:sldId id="303" r:id="rId13"/>
    <p:sldId id="311" r:id="rId14"/>
    <p:sldId id="310" r:id="rId15"/>
    <p:sldId id="302" r:id="rId16"/>
    <p:sldId id="271" r:id="rId17"/>
    <p:sldId id="304" r:id="rId18"/>
    <p:sldId id="305" r:id="rId19"/>
    <p:sldId id="306" r:id="rId20"/>
    <p:sldId id="307" r:id="rId21"/>
    <p:sldId id="314" r:id="rId22"/>
    <p:sldId id="315" r:id="rId23"/>
    <p:sldId id="273" r:id="rId24"/>
    <p:sldId id="274" r:id="rId25"/>
    <p:sldId id="277" r:id="rId26"/>
    <p:sldId id="278" r:id="rId27"/>
    <p:sldId id="291" r:id="rId28"/>
    <p:sldId id="292" r:id="rId29"/>
    <p:sldId id="283" r:id="rId30"/>
    <p:sldId id="284" r:id="rId31"/>
    <p:sldId id="285" r:id="rId3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 Kamireddy" initials="SK" lastIdx="4" clrIdx="0">
    <p:extLst>
      <p:ext uri="{19B8F6BF-5375-455C-9EA6-DF929625EA0E}">
        <p15:presenceInfo xmlns:p15="http://schemas.microsoft.com/office/powerpoint/2012/main" userId="3fcad9fe556454a3" providerId="Windows Live"/>
      </p:ext>
    </p:extLst>
  </p:cmAuthor>
  <p:cmAuthor id="2" name="khurana khurana" initials="kk" lastIdx="5" clrIdx="1">
    <p:extLst>
      <p:ext uri="{19B8F6BF-5375-455C-9EA6-DF929625EA0E}">
        <p15:presenceInfo xmlns:p15="http://schemas.microsoft.com/office/powerpoint/2012/main" userId="7248106b1201eb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D4D"/>
    <a:srgbClr val="B1DB15"/>
    <a:srgbClr val="663300"/>
    <a:srgbClr val="D9126B"/>
    <a:srgbClr val="FE7600"/>
    <a:srgbClr val="00A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444" autoAdjust="0"/>
  </p:normalViewPr>
  <p:slideViewPr>
    <p:cSldViewPr>
      <p:cViewPr varScale="1">
        <p:scale>
          <a:sx n="69" d="100"/>
          <a:sy n="69" d="100"/>
        </p:scale>
        <p:origin x="37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igital%20Twin_v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G:\KhuranaAndKhurana\Work\Projects\10-October\Patent%20Landscape\Digital%20Twin\Patent%20Portfolio%20Analysis_Digital%20Twin_Landscape%20Study_Tech.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G:\KhuranaAndKhurana\Work\Projects\10-October\Patent%20Landscape\Digital%20Twin\Patent%20Portfolio%20Analysis_Digital%20Twin_Landscape%20Study_Tech.xlsx"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file:///G:\KhuranaAndKhurana\Work\Projects\10-October\Patent%20Landscape\Digital%20Twin\Patent%20Portfolio%20Analysis_Digital%20Twin_Landscape%20Study_Tech.xlsx"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file:///G:\KhuranaAndKhurana\Work\Projects\10-October\Patent%20Landscape\Digital%20Twin\Patent%20Portfolio%20Analysis_Digital%20Twin_Landscape%20Study_Tech.xlsx" TargetMode="External"/><Relationship Id="rId2" Type="http://schemas.microsoft.com/office/2011/relationships/chartColorStyle" Target="colors11.xml"/><Relationship Id="rId1" Type="http://schemas.microsoft.com/office/2011/relationships/chartStyle" Target="style11.xml"/></Relationships>
</file>

<file path=ppt/charts/_rels/chart14.xml.rels><?xml version="1.0" encoding="UTF-8" standalone="yes"?>
<Relationships xmlns="http://schemas.openxmlformats.org/package/2006/relationships"><Relationship Id="rId3" Type="http://schemas.openxmlformats.org/officeDocument/2006/relationships/oleObject" Target="file:///G:\KhuranaAndKhurana\Work\Projects\07-July\Landscaping\BYD-Patent%20Landscape%20Analysis_Copy.xlsx" TargetMode="External"/><Relationship Id="rId2" Type="http://schemas.microsoft.com/office/2011/relationships/chartColorStyle" Target="colors12.xml"/><Relationship Id="rId1" Type="http://schemas.microsoft.com/office/2011/relationships/chartStyle" Target="style12.xml"/></Relationships>
</file>

<file path=ppt/charts/_rels/chart15.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igital%20Twin_v1.xlsx" TargetMode="External"/><Relationship Id="rId2" Type="http://schemas.microsoft.com/office/2011/relationships/chartColorStyle" Target="colors13.xml"/><Relationship Id="rId1" Type="http://schemas.microsoft.com/office/2011/relationships/chartStyle" Target="style13.xml"/></Relationships>
</file>

<file path=ppt/charts/_rels/chart16.xml.rels><?xml version="1.0" encoding="UTF-8" standalone="yes"?>
<Relationships xmlns="http://schemas.openxmlformats.org/package/2006/relationships"><Relationship Id="rId1" Type="http://schemas.openxmlformats.org/officeDocument/2006/relationships/oleObject" Target="file:///G:\KhuranaAndKhurana\Work\Projects\10-October\Patent%20Landscape\Graph%20data_Digital%20Twin_v1.xlsx" TargetMode="External"/></Relationships>
</file>

<file path=ppt/charts/_rels/chart17.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igital%20Twin_v1.xlsx" TargetMode="External"/><Relationship Id="rId2" Type="http://schemas.microsoft.com/office/2011/relationships/chartColorStyle" Target="colors14.xml"/><Relationship Id="rId1" Type="http://schemas.microsoft.com/office/2011/relationships/chartStyle" Target="style14.xml"/></Relationships>
</file>

<file path=ppt/charts/_rels/chart18.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igital%20Twin_v1.xlsx" TargetMode="External"/><Relationship Id="rId2" Type="http://schemas.microsoft.com/office/2011/relationships/chartColorStyle" Target="colors15.xml"/><Relationship Id="rId1" Type="http://schemas.microsoft.com/office/2011/relationships/chartStyle" Target="style15.xml"/></Relationships>
</file>

<file path=ppt/charts/_rels/chart19.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igital%20Twin_v1.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T_Parthy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igital%20Twin_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igital%20Twin_v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T_Parthy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T_Parthy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KhuranaAndKhurana\Work\Projects\10-October\Patent%20Landscape\Graph%20Data_DT_Parthy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G:\KhuranaAndKhurana\Work\Projects\10-October\Patent%20Landscape\Graph%20Data_DT_Parthy_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G:\KhuranaAndKhurana\Work\Projects\10-October\Patent%20Landscape\Graph%20Data_DT_Parthy_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'Geographic Filing'!$C$23:$C$30</c:f>
              <c:strCache>
                <c:ptCount val="8"/>
                <c:pt idx="0">
                  <c:v>&lt;2011</c:v>
                </c:pt>
                <c:pt idx="1">
                  <c:v>2012</c:v>
                </c:pt>
                <c:pt idx="2">
                  <c:v>2013</c:v>
                </c:pt>
                <c:pt idx="3">
                  <c:v>2014</c:v>
                </c:pt>
                <c:pt idx="4">
                  <c:v>2015</c:v>
                </c:pt>
                <c:pt idx="5">
                  <c:v>2016</c:v>
                </c:pt>
                <c:pt idx="6">
                  <c:v>2017</c:v>
                </c:pt>
                <c:pt idx="7">
                  <c:v>2018</c:v>
                </c:pt>
              </c:strCache>
            </c:strRef>
          </c:cat>
          <c:val>
            <c:numRef>
              <c:f>'Geographic Filing'!$D$23:$D$30</c:f>
              <c:numCache>
                <c:formatCode>General</c:formatCode>
                <c:ptCount val="8"/>
                <c:pt idx="0">
                  <c:v>23</c:v>
                </c:pt>
                <c:pt idx="1">
                  <c:v>4</c:v>
                </c:pt>
                <c:pt idx="2">
                  <c:v>8</c:v>
                </c:pt>
                <c:pt idx="3">
                  <c:v>4</c:v>
                </c:pt>
                <c:pt idx="4">
                  <c:v>19</c:v>
                </c:pt>
                <c:pt idx="5">
                  <c:v>74</c:v>
                </c:pt>
                <c:pt idx="6">
                  <c:v>60</c:v>
                </c:pt>
                <c:pt idx="7">
                  <c:v>7</c:v>
                </c:pt>
              </c:numCache>
            </c:numRef>
          </c:val>
          <c:smooth val="0"/>
          <c:extLst>
            <c:ext xmlns:c16="http://schemas.microsoft.com/office/drawing/2014/chart" uri="{C3380CC4-5D6E-409C-BE32-E72D297353CC}">
              <c16:uniqueId val="{00000000-1396-43D4-8DD2-8FD7B36BC4BD}"/>
            </c:ext>
          </c:extLst>
        </c:ser>
        <c:dLbls>
          <c:showLegendKey val="0"/>
          <c:showVal val="1"/>
          <c:showCatName val="0"/>
          <c:showSerName val="0"/>
          <c:showPercent val="0"/>
          <c:showBubbleSize val="0"/>
        </c:dLbls>
        <c:marker val="1"/>
        <c:smooth val="0"/>
        <c:axId val="118463488"/>
        <c:axId val="96649984"/>
      </c:lineChart>
      <c:catAx>
        <c:axId val="118463488"/>
        <c:scaling>
          <c:orientation val="minMax"/>
        </c:scaling>
        <c:delete val="0"/>
        <c:axPos val="b"/>
        <c:title>
          <c:tx>
            <c:rich>
              <a:bodyPr rot="0" spcFirstLastPara="1" vertOverflow="ellipsis" vert="horz" wrap="square" anchor="ctr" anchorCtr="1"/>
              <a:lstStyle/>
              <a:p>
                <a:pPr algn="ct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sv-SE" sz="1200" b="1" dirty="0">
                    <a:solidFill>
                      <a:schemeClr val="tx1"/>
                    </a:solidFill>
                    <a:latin typeface="Arial" panose="020B0604020202020204" pitchFamily="34" charset="0"/>
                    <a:cs typeface="Arial" panose="020B0604020202020204" pitchFamily="34" charset="0"/>
                  </a:rPr>
                  <a:t>Year</a:t>
                </a:r>
                <a:endParaRPr lang="en-IN" sz="1200" b="1" dirty="0">
                  <a:solidFill>
                    <a:schemeClr val="tx1"/>
                  </a:solidFill>
                  <a:latin typeface="Arial" panose="020B0604020202020204" pitchFamily="34" charset="0"/>
                  <a:cs typeface="Arial" panose="020B0604020202020204" pitchFamily="34" charset="0"/>
                </a:endParaRPr>
              </a:p>
            </c:rich>
          </c:tx>
          <c:layout/>
          <c:overlay val="0"/>
          <c:spPr>
            <a:noFill/>
            <a:ln>
              <a:noFill/>
            </a:ln>
            <a:effectLst/>
          </c:spPr>
          <c:txPr>
            <a:bodyPr rot="0" spcFirstLastPara="1" vertOverflow="ellipsis" vert="horz" wrap="square" anchor="ctr" anchorCtr="1"/>
            <a:lstStyle/>
            <a:p>
              <a:pPr algn="ct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96649984"/>
        <c:crosses val="autoZero"/>
        <c:auto val="1"/>
        <c:lblAlgn val="ctr"/>
        <c:lblOffset val="100"/>
        <c:noMultiLvlLbl val="0"/>
      </c:catAx>
      <c:valAx>
        <c:axId val="96649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sv-SE" sz="1200" b="1" dirty="0">
                    <a:solidFill>
                      <a:schemeClr val="tx1"/>
                    </a:solidFill>
                    <a:latin typeface="Arial" panose="020B0604020202020204" pitchFamily="34" charset="0"/>
                    <a:cs typeface="Arial" panose="020B0604020202020204" pitchFamily="34" charset="0"/>
                  </a:rPr>
                  <a:t>Number</a:t>
                </a:r>
                <a:r>
                  <a:rPr lang="sv-SE" sz="1200" b="1" baseline="0" dirty="0">
                    <a:solidFill>
                      <a:schemeClr val="tx1"/>
                    </a:solidFill>
                    <a:latin typeface="Arial" panose="020B0604020202020204" pitchFamily="34" charset="0"/>
                    <a:cs typeface="Arial" panose="020B0604020202020204" pitchFamily="34" charset="0"/>
                  </a:rPr>
                  <a:t> of Patents</a:t>
                </a:r>
                <a:endParaRPr lang="en-IN" sz="1200" b="1" dirty="0">
                  <a:solidFill>
                    <a:schemeClr val="tx1"/>
                  </a:solidFill>
                  <a:latin typeface="Arial" panose="020B0604020202020204" pitchFamily="34" charset="0"/>
                  <a:cs typeface="Arial" panose="020B0604020202020204" pitchFamily="34" charset="0"/>
                </a:endParaRP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18463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FB2-4607-B2D2-3940B4C69FB3}"/>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FB2-4607-B2D2-3940B4C69FB3}"/>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9FB2-4607-B2D2-3940B4C69FB3}"/>
              </c:ext>
            </c:extLst>
          </c:dPt>
          <c:dLbls>
            <c:dLbl>
              <c:idx val="0"/>
              <c:layout>
                <c:manualLayout>
                  <c:x val="-2.5535116750571553E-2"/>
                  <c:y val="-0.16277779965004377"/>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6431396983515648"/>
                      <c:h val="0.17986115485564302"/>
                    </c:manualLayout>
                  </c15:layout>
                </c:ext>
                <c:ext xmlns:c16="http://schemas.microsoft.com/office/drawing/2014/chart" uri="{C3380CC4-5D6E-409C-BE32-E72D297353CC}">
                  <c16:uniqueId val="{00000001-9FB2-4607-B2D2-3940B4C69FB3}"/>
                </c:ext>
              </c:extLst>
            </c:dLbl>
            <c:dLbl>
              <c:idx val="1"/>
              <c:layout>
                <c:manualLayout>
                  <c:x val="-5.9348336572049428E-3"/>
                  <c:y val="-0.0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9FB2-4607-B2D2-3940B4C69FB3}"/>
                </c:ext>
              </c:extLst>
            </c:dLbl>
            <c:dLbl>
              <c:idx val="2"/>
              <c:layout>
                <c:manualLayout>
                  <c:x val="-3.9565557714699613E-3"/>
                  <c:y val="-4.6666666666666669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 xmlns:c16="http://schemas.microsoft.com/office/drawing/2014/chart" uri="{C3380CC4-5D6E-409C-BE32-E72D297353CC}">
                  <c16:uniqueId val="{00000005-9FB2-4607-B2D2-3940B4C69FB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Sheet3!$A$13:$A$15</c:f>
              <c:strCache>
                <c:ptCount val="3"/>
                <c:pt idx="0">
                  <c:v>Test/Monitor/Control</c:v>
                </c:pt>
                <c:pt idx="1">
                  <c:v>Data Processing</c:v>
                </c:pt>
                <c:pt idx="2">
                  <c:v>Other</c:v>
                </c:pt>
              </c:strCache>
            </c:strRef>
          </c:cat>
          <c:val>
            <c:numRef>
              <c:f>Sheet3!$B$13:$B$15</c:f>
              <c:numCache>
                <c:formatCode>General</c:formatCode>
                <c:ptCount val="3"/>
                <c:pt idx="0">
                  <c:v>167</c:v>
                </c:pt>
                <c:pt idx="1">
                  <c:v>133</c:v>
                </c:pt>
                <c:pt idx="2">
                  <c:v>93</c:v>
                </c:pt>
              </c:numCache>
            </c:numRef>
          </c:val>
          <c:extLst>
            <c:ext xmlns:c16="http://schemas.microsoft.com/office/drawing/2014/chart" uri="{C3380CC4-5D6E-409C-BE32-E72D297353CC}">
              <c16:uniqueId val="{00000006-9FB2-4607-B2D2-3940B4C69FB3}"/>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8600-4561-A3E9-57C28ECCDBEC}"/>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8600-4561-A3E9-57C28ECCDBEC}"/>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8600-4561-A3E9-57C28ECCDBEC}"/>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8600-4561-A3E9-57C28ECCDBEC}"/>
              </c:ext>
            </c:extLst>
          </c:dPt>
          <c:dLbls>
            <c:dLbl>
              <c:idx val="0"/>
              <c:layout>
                <c:manualLayout>
                  <c:x val="-5.0781249999999986E-2"/>
                  <c:y val="-0.13803378160923696"/>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31962495898950133"/>
                      <c:h val="0.19171298288499716"/>
                    </c:manualLayout>
                  </c15:layout>
                </c:ext>
                <c:ext xmlns:c16="http://schemas.microsoft.com/office/drawing/2014/chart" uri="{C3380CC4-5D6E-409C-BE32-E72D297353CC}">
                  <c16:uniqueId val="{00000001-8600-4561-A3E9-57C28ECCDBEC}"/>
                </c:ext>
              </c:extLst>
            </c:dLbl>
            <c:dLbl>
              <c:idx val="1"/>
              <c:layout>
                <c:manualLayout>
                  <c:x val="4.4270833333333336E-2"/>
                  <c:y val="-4.5922666078447678E-3"/>
                </c:manualLayout>
              </c:layout>
              <c:spPr>
                <a:noFill/>
                <a:ln>
                  <a:noFill/>
                </a:ln>
                <a:effectLst/>
              </c:spPr>
              <c:txPr>
                <a:bodyPr rot="0" spcFirstLastPara="1" vertOverflow="ellipsis" horzOverflow="clip" vert="horz" wrap="square" lIns="38100" tIns="19050" rIns="38100" bIns="19050" anchor="ctr" anchorCtr="1">
                  <a:noAutofit/>
                </a:bodyPr>
                <a:lstStyle/>
                <a:p>
                  <a:pPr>
                    <a:defRPr sz="1000" b="1" i="0" u="none" strike="noStrike" kern="1200" spc="0" baseline="0">
                      <a:solidFill>
                        <a:schemeClr val="accent2"/>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0.30125000000000002"/>
                      <c:h val="0.19092394979406305"/>
                    </c:manualLayout>
                  </c15:layout>
                </c:ext>
                <c:ext xmlns:c16="http://schemas.microsoft.com/office/drawing/2014/chart" uri="{C3380CC4-5D6E-409C-BE32-E72D297353CC}">
                  <c16:uniqueId val="{00000003-8600-4561-A3E9-57C28ECCDBEC}"/>
                </c:ext>
              </c:extLst>
            </c:dLbl>
            <c:dLbl>
              <c:idx val="2"/>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8600-4561-A3E9-57C28ECCDBEC}"/>
                </c:ext>
              </c:extLst>
            </c:dLbl>
            <c:dLbl>
              <c:idx val="3"/>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8600-4561-A3E9-57C28ECCDBEC}"/>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Sheet3!$D$6:$D$9</c:f>
              <c:strCache>
                <c:ptCount val="4"/>
                <c:pt idx="0">
                  <c:v>Detection/Measurement</c:v>
                </c:pt>
                <c:pt idx="1">
                  <c:v>Analysis/Computing</c:v>
                </c:pt>
                <c:pt idx="2">
                  <c:v>Simulation</c:v>
                </c:pt>
                <c:pt idx="3">
                  <c:v>Training</c:v>
                </c:pt>
              </c:strCache>
            </c:strRef>
          </c:cat>
          <c:val>
            <c:numRef>
              <c:f>Sheet3!$E$6:$E$9</c:f>
              <c:numCache>
                <c:formatCode>General</c:formatCode>
                <c:ptCount val="4"/>
                <c:pt idx="0">
                  <c:v>53</c:v>
                </c:pt>
                <c:pt idx="1">
                  <c:v>49</c:v>
                </c:pt>
                <c:pt idx="2">
                  <c:v>26</c:v>
                </c:pt>
                <c:pt idx="3">
                  <c:v>5</c:v>
                </c:pt>
              </c:numCache>
            </c:numRef>
          </c:val>
          <c:extLst>
            <c:ext xmlns:c16="http://schemas.microsoft.com/office/drawing/2014/chart" uri="{C3380CC4-5D6E-409C-BE32-E72D297353CC}">
              <c16:uniqueId val="{00000008-8600-4561-A3E9-57C28ECCDBE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lgn="just">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7EEC-4982-A663-65782BDFE564}"/>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7EEC-4982-A663-65782BDFE564}"/>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7EEC-4982-A663-65782BDFE564}"/>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7EEC-4982-A663-65782BDFE564}"/>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7EEC-4982-A663-65782BDFE564}"/>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7EEC-4982-A663-65782BDFE564}"/>
                </c:ext>
              </c:extLst>
            </c:dLbl>
            <c:dLbl>
              <c:idx val="1"/>
              <c:layout>
                <c:manualLayout>
                  <c:x val="-1.6666666666666649E-2"/>
                  <c:y val="-0.22916666666666666"/>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2"/>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5277777777778"/>
                      <c:h val="0.13152777777777777"/>
                    </c:manualLayout>
                  </c15:layout>
                </c:ext>
                <c:ext xmlns:c16="http://schemas.microsoft.com/office/drawing/2014/chart" uri="{C3380CC4-5D6E-409C-BE32-E72D297353CC}">
                  <c16:uniqueId val="{00000003-7EEC-4982-A663-65782BDFE564}"/>
                </c:ext>
              </c:extLst>
            </c:dLbl>
            <c:dLbl>
              <c:idx val="2"/>
              <c:layout>
                <c:manualLayout>
                  <c:x val="2.7777777777777779E-3"/>
                  <c:y val="0.24537037037037046"/>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7EEC-4982-A663-65782BDFE564}"/>
                </c:ext>
              </c:extLst>
            </c:dLbl>
            <c:dLbl>
              <c:idx val="3"/>
              <c:layout>
                <c:manualLayout>
                  <c:x val="1.6666666666666691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7EEC-4982-A663-65782BDFE564}"/>
                </c:ext>
              </c:extLst>
            </c:dLbl>
            <c:dLbl>
              <c:idx val="4"/>
              <c:layout>
                <c:manualLayout>
                  <c:x val="3.0555555555555454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9-7EEC-4982-A663-65782BDFE564}"/>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Sheet3!$A$21:$A$25</c:f>
              <c:strCache>
                <c:ptCount val="5"/>
                <c:pt idx="0">
                  <c:v>Test/Monitor/Control</c:v>
                </c:pt>
                <c:pt idx="1">
                  <c:v>Process/Performance</c:v>
                </c:pt>
                <c:pt idx="2">
                  <c:v>Object (Behaviour or Health)</c:v>
                </c:pt>
                <c:pt idx="3">
                  <c:v>Autonomous System</c:v>
                </c:pt>
                <c:pt idx="4">
                  <c:v>Other</c:v>
                </c:pt>
              </c:strCache>
            </c:strRef>
          </c:cat>
          <c:val>
            <c:numRef>
              <c:f>Sheet3!$B$21:$B$25</c:f>
              <c:numCache>
                <c:formatCode>General</c:formatCode>
                <c:ptCount val="5"/>
                <c:pt idx="1">
                  <c:v>81</c:v>
                </c:pt>
                <c:pt idx="2">
                  <c:v>70</c:v>
                </c:pt>
                <c:pt idx="3">
                  <c:v>8</c:v>
                </c:pt>
                <c:pt idx="4">
                  <c:v>8</c:v>
                </c:pt>
              </c:numCache>
            </c:numRef>
          </c:val>
          <c:extLst>
            <c:ext xmlns:c16="http://schemas.microsoft.com/office/drawing/2014/chart" uri="{C3380CC4-5D6E-409C-BE32-E72D297353CC}">
              <c16:uniqueId val="{0000000A-7EEC-4982-A663-65782BDFE564}"/>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1BC3-4B0D-8EEE-4E4B7A6589A6}"/>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1BC3-4B0D-8EEE-4E4B7A6589A6}"/>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1BC3-4B0D-8EEE-4E4B7A6589A6}"/>
              </c:ext>
            </c:extLst>
          </c:dPt>
          <c:dLbls>
            <c:dLbl>
              <c:idx val="0"/>
              <c:layout>
                <c:manualLayout>
                  <c:x val="-8.3332239720036016E-3"/>
                  <c:y val="-0.1759259259259259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2688888888888886"/>
                      <c:h val="0.17361111111111113"/>
                    </c:manualLayout>
                  </c15:layout>
                </c:ext>
                <c:ext xmlns:c16="http://schemas.microsoft.com/office/drawing/2014/chart" uri="{C3380CC4-5D6E-409C-BE32-E72D297353CC}">
                  <c16:uniqueId val="{00000001-1BC3-4B0D-8EEE-4E4B7A6589A6}"/>
                </c:ext>
              </c:extLst>
            </c:dLbl>
            <c:dLbl>
              <c:idx val="1"/>
              <c:layout>
                <c:manualLayout>
                  <c:x val="-3.6111111111111108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1BC3-4B0D-8EEE-4E4B7A6589A6}"/>
                </c:ext>
              </c:extLst>
            </c:dLbl>
            <c:dLbl>
              <c:idx val="2"/>
              <c:layout>
                <c:manualLayout>
                  <c:x val="4.166666666666665E-2"/>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0777777777777776"/>
                      <c:h val="0.17361111111111113"/>
                    </c:manualLayout>
                  </c15:layout>
                </c:ext>
                <c:ext xmlns:c16="http://schemas.microsoft.com/office/drawing/2014/chart" uri="{C3380CC4-5D6E-409C-BE32-E72D297353CC}">
                  <c16:uniqueId val="{00000005-1BC3-4B0D-8EEE-4E4B7A6589A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Sheet3!$C$69:$C$71</c:f>
              <c:strCache>
                <c:ptCount val="3"/>
                <c:pt idx="0">
                  <c:v>Synthesizing Data</c:v>
                </c:pt>
                <c:pt idx="1">
                  <c:v>3D Models</c:v>
                </c:pt>
                <c:pt idx="2">
                  <c:v>Miscellaneous</c:v>
                </c:pt>
              </c:strCache>
            </c:strRef>
          </c:cat>
          <c:val>
            <c:numRef>
              <c:f>Sheet3!$D$69:$D$71</c:f>
              <c:numCache>
                <c:formatCode>General</c:formatCode>
                <c:ptCount val="3"/>
                <c:pt idx="0">
                  <c:v>45</c:v>
                </c:pt>
                <c:pt idx="1">
                  <c:v>16</c:v>
                </c:pt>
                <c:pt idx="2">
                  <c:v>32</c:v>
                </c:pt>
              </c:numCache>
            </c:numRef>
          </c:val>
          <c:extLst>
            <c:ext xmlns:c16="http://schemas.microsoft.com/office/drawing/2014/chart" uri="{C3380CC4-5D6E-409C-BE32-E72D297353CC}">
              <c16:uniqueId val="{00000006-1BC3-4B0D-8EEE-4E4B7A6589A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1"/>
          <c:showSerName val="0"/>
          <c:showPercent val="0"/>
          <c:showBubbleSize val="0"/>
          <c:showLeaderLines val="0"/>
        </c:dLbls>
      </c:pie3D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2362-4CA7-8C7F-E8F18950E687}"/>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2362-4CA7-8C7F-E8F18950E687}"/>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2362-4CA7-8C7F-E8F18950E687}"/>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2362-4CA7-8C7F-E8F18950E687}"/>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2362-4CA7-8C7F-E8F18950E687}"/>
              </c:ext>
            </c:extLst>
          </c:dPt>
          <c:dLbls>
            <c:dLbl>
              <c:idx val="0"/>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2362-4CA7-8C7F-E8F18950E687}"/>
                </c:ext>
              </c:extLst>
            </c:dLbl>
            <c:dLbl>
              <c:idx val="1"/>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2362-4CA7-8C7F-E8F18950E687}"/>
                </c:ext>
              </c:extLst>
            </c:dLbl>
            <c:dLbl>
              <c:idx val="2"/>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2362-4CA7-8C7F-E8F18950E687}"/>
                </c:ext>
              </c:extLst>
            </c:dLbl>
            <c:dLbl>
              <c:idx val="3"/>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2362-4CA7-8C7F-E8F18950E687}"/>
                </c:ext>
              </c:extLst>
            </c:dLbl>
            <c:dLbl>
              <c:idx val="4"/>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9-2362-4CA7-8C7F-E8F18950E687}"/>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IPC!$E$2:$E$6</c:f>
              <c:strCache>
                <c:ptCount val="5"/>
                <c:pt idx="0">
                  <c:v>G06F</c:v>
                </c:pt>
                <c:pt idx="1">
                  <c:v>G05B</c:v>
                </c:pt>
                <c:pt idx="2">
                  <c:v>H04L</c:v>
                </c:pt>
                <c:pt idx="3">
                  <c:v>G06Q</c:v>
                </c:pt>
                <c:pt idx="4">
                  <c:v>Others</c:v>
                </c:pt>
              </c:strCache>
            </c:strRef>
          </c:cat>
          <c:val>
            <c:numRef>
              <c:f>IPC!$F$2:$F$6</c:f>
              <c:numCache>
                <c:formatCode>General</c:formatCode>
                <c:ptCount val="5"/>
                <c:pt idx="0">
                  <c:v>50</c:v>
                </c:pt>
                <c:pt idx="1">
                  <c:v>28</c:v>
                </c:pt>
                <c:pt idx="2">
                  <c:v>19</c:v>
                </c:pt>
                <c:pt idx="3">
                  <c:v>17</c:v>
                </c:pt>
                <c:pt idx="4">
                  <c:v>85</c:v>
                </c:pt>
              </c:numCache>
            </c:numRef>
          </c:val>
          <c:extLst>
            <c:ext xmlns:c16="http://schemas.microsoft.com/office/drawing/2014/chart" uri="{C3380CC4-5D6E-409C-BE32-E72D297353CC}">
              <c16:uniqueId val="{0000000A-2362-4CA7-8C7F-E8F18950E687}"/>
            </c:ext>
          </c:extLst>
        </c:ser>
        <c:dLbls>
          <c:showLegendKey val="0"/>
          <c:showVal val="0"/>
          <c:showCatName val="1"/>
          <c:showSerName val="0"/>
          <c:showPercent val="0"/>
          <c:showBubbleSize val="0"/>
          <c:showLeaderLines val="1"/>
        </c:dLbls>
      </c:pie3D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IN" sz="1800" dirty="0" smtClean="0"/>
              <a:t>G06F,</a:t>
            </a:r>
            <a:r>
              <a:rPr lang="en-IN" sz="1800" baseline="0" dirty="0" smtClean="0"/>
              <a:t> </a:t>
            </a:r>
            <a:r>
              <a:rPr lang="en-IN" sz="1800" dirty="0" smtClean="0"/>
              <a:t>Sub Sections</a:t>
            </a:r>
            <a:endParaRPr lang="en-IN" sz="1800" dirty="0"/>
          </a:p>
        </c:rich>
      </c:tx>
      <c:layout/>
      <c:overlay val="0"/>
      <c:spPr>
        <a:noFill/>
        <a:ln>
          <a:noFill/>
        </a:ln>
        <a:effectLst/>
      </c:sp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B0AF-4224-AA7A-51C5420C5857}"/>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B0AF-4224-AA7A-51C5420C5857}"/>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B0AF-4224-AA7A-51C5420C5857}"/>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B0AF-4224-AA7A-51C5420C5857}"/>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B0AF-4224-AA7A-51C5420C5857}"/>
              </c:ext>
            </c:extLst>
          </c:dPt>
          <c:dLbls>
            <c:dLbl>
              <c:idx val="1"/>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B0AF-4224-AA7A-51C5420C5857}"/>
                </c:ext>
              </c:extLst>
            </c:dLbl>
            <c:dLbl>
              <c:idx val="2"/>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B0AF-4224-AA7A-51C5420C585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B0AF-4224-AA7A-51C5420C5857}"/>
                </c:ext>
              </c:extLst>
            </c:dLbl>
            <c:dLbl>
              <c:idx val="4"/>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B0AF-4224-AA7A-51C5420C5857}"/>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'IPC-Subclasses'!$D$2:$D$6</c:f>
              <c:strCache>
                <c:ptCount val="5"/>
                <c:pt idx="0">
                  <c:v>G06F-017/50</c:v>
                </c:pt>
                <c:pt idx="1">
                  <c:v>G06F-003/01</c:v>
                </c:pt>
                <c:pt idx="2">
                  <c:v>G06F-017/30</c:v>
                </c:pt>
                <c:pt idx="3">
                  <c:v>G06F-019/00</c:v>
                </c:pt>
                <c:pt idx="4">
                  <c:v>Others</c:v>
                </c:pt>
              </c:strCache>
            </c:strRef>
          </c:cat>
          <c:val>
            <c:numRef>
              <c:f>'IPC-Subclasses'!$E$2:$E$6</c:f>
              <c:numCache>
                <c:formatCode>General</c:formatCode>
                <c:ptCount val="5"/>
                <c:pt idx="0">
                  <c:v>14</c:v>
                </c:pt>
                <c:pt idx="1">
                  <c:v>6</c:v>
                </c:pt>
                <c:pt idx="2">
                  <c:v>5</c:v>
                </c:pt>
                <c:pt idx="3">
                  <c:v>4</c:v>
                </c:pt>
                <c:pt idx="4">
                  <c:v>20</c:v>
                </c:pt>
              </c:numCache>
            </c:numRef>
          </c:val>
          <c:extLst>
            <c:ext xmlns:c16="http://schemas.microsoft.com/office/drawing/2014/chart" uri="{C3380CC4-5D6E-409C-BE32-E72D297353CC}">
              <c16:uniqueId val="{0000000A-B0AF-4224-AA7A-51C5420C5857}"/>
            </c:ext>
          </c:extLst>
        </c:ser>
        <c:dLbls>
          <c:showLegendKey val="0"/>
          <c:showVal val="0"/>
          <c:showCatName val="1"/>
          <c:showSerName val="0"/>
          <c:showPercent val="0"/>
          <c:showBubbleSize val="0"/>
          <c:showLeaderLines val="1"/>
        </c:dLbls>
      </c:pie3D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IN" sz="1800" dirty="0" smtClean="0"/>
              <a:t>G05B,</a:t>
            </a:r>
            <a:r>
              <a:rPr lang="en-IN" sz="1800" baseline="0" dirty="0" smtClean="0"/>
              <a:t> </a:t>
            </a:r>
            <a:r>
              <a:rPr lang="en-IN" sz="1800" dirty="0" smtClean="0"/>
              <a:t>Sub Sections</a:t>
            </a:r>
            <a:endParaRPr lang="en-IN" sz="1800" dirty="0"/>
          </a:p>
        </c:rich>
      </c:tx>
      <c:layout/>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D7F0-4F72-8AE1-C673A880D69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D7F0-4F72-8AE1-C673A880D691}"/>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D7F0-4F72-8AE1-C673A880D691}"/>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D7F0-4F72-8AE1-C673A880D691}"/>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D7F0-4F72-8AE1-C673A880D691}"/>
              </c:ext>
            </c:extLst>
          </c:dPt>
          <c:dLbls>
            <c:dLbl>
              <c:idx val="0"/>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D7F0-4F72-8AE1-C673A880D691}"/>
                </c:ext>
              </c:extLst>
            </c:dLbl>
            <c:dLbl>
              <c:idx val="1"/>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D7F0-4F72-8AE1-C673A880D691}"/>
                </c:ext>
              </c:extLst>
            </c:dLbl>
            <c:dLbl>
              <c:idx val="2"/>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D7F0-4F72-8AE1-C673A880D691}"/>
                </c:ext>
              </c:extLst>
            </c:dLbl>
            <c:dLbl>
              <c:idx val="3"/>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D7F0-4F72-8AE1-C673A880D691}"/>
                </c:ext>
              </c:extLst>
            </c:dLbl>
            <c:dLbl>
              <c:idx val="4"/>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9-D7F0-4F72-8AE1-C673A880D69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Sheet14!$D$2:$D$6</c:f>
              <c:strCache>
                <c:ptCount val="5"/>
                <c:pt idx="0">
                  <c:v>G05B-019/418</c:v>
                </c:pt>
                <c:pt idx="1">
                  <c:v>G05B-019/4099</c:v>
                </c:pt>
                <c:pt idx="2">
                  <c:v>G05B-017/02</c:v>
                </c:pt>
                <c:pt idx="3">
                  <c:v>G05B-023/02</c:v>
                </c:pt>
                <c:pt idx="4">
                  <c:v>Others</c:v>
                </c:pt>
              </c:strCache>
            </c:strRef>
          </c:cat>
          <c:val>
            <c:numRef>
              <c:f>Sheet14!$E$2:$E$6</c:f>
              <c:numCache>
                <c:formatCode>General</c:formatCode>
                <c:ptCount val="5"/>
                <c:pt idx="0">
                  <c:v>9</c:v>
                </c:pt>
                <c:pt idx="1">
                  <c:v>3</c:v>
                </c:pt>
                <c:pt idx="2">
                  <c:v>3</c:v>
                </c:pt>
                <c:pt idx="3">
                  <c:v>3</c:v>
                </c:pt>
                <c:pt idx="4">
                  <c:v>9</c:v>
                </c:pt>
              </c:numCache>
            </c:numRef>
          </c:val>
          <c:extLst>
            <c:ext xmlns:c16="http://schemas.microsoft.com/office/drawing/2014/chart" uri="{C3380CC4-5D6E-409C-BE32-E72D297353CC}">
              <c16:uniqueId val="{0000000A-D7F0-4F72-8AE1-C673A880D691}"/>
            </c:ext>
          </c:extLst>
        </c:ser>
        <c:dLbls>
          <c:showLegendKey val="0"/>
          <c:showVal val="0"/>
          <c:showCatName val="1"/>
          <c:showSerName val="0"/>
          <c:showPercent val="0"/>
          <c:showBubbleSize val="0"/>
          <c:showLeaderLines val="1"/>
        </c:dLbls>
      </c:pie3D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IN" sz="1800" dirty="0" smtClean="0"/>
              <a:t>H04L,</a:t>
            </a:r>
            <a:r>
              <a:rPr lang="en-IN" sz="1800" baseline="0" dirty="0" smtClean="0"/>
              <a:t> </a:t>
            </a:r>
            <a:r>
              <a:rPr lang="en-IN" sz="1800" dirty="0" smtClean="0"/>
              <a:t>sub</a:t>
            </a:r>
            <a:r>
              <a:rPr lang="en-IN" sz="1800" baseline="0" dirty="0" smtClean="0"/>
              <a:t> sections</a:t>
            </a:r>
            <a:endParaRPr lang="en-IN" sz="1800" dirty="0"/>
          </a:p>
        </c:rich>
      </c:tx>
      <c:layout/>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F7B-461E-A3F4-B9DE16B29A17}"/>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F7B-461E-A3F4-B9DE16B29A17}"/>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9F7B-461E-A3F4-B9DE16B29A17}"/>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9F7B-461E-A3F4-B9DE16B29A17}"/>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9F7B-461E-A3F4-B9DE16B29A17}"/>
              </c:ext>
            </c:extLst>
          </c:dPt>
          <c:dLbls>
            <c:dLbl>
              <c:idx val="0"/>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9F7B-461E-A3F4-B9DE16B29A17}"/>
                </c:ext>
              </c:extLst>
            </c:dLbl>
            <c:dLbl>
              <c:idx val="1"/>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9F7B-461E-A3F4-B9DE16B29A17}"/>
                </c:ext>
              </c:extLst>
            </c:dLbl>
            <c:dLbl>
              <c:idx val="2"/>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9F7B-461E-A3F4-B9DE16B29A17}"/>
                </c:ext>
              </c:extLst>
            </c:dLbl>
            <c:dLbl>
              <c:idx val="3"/>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9F7B-461E-A3F4-B9DE16B29A17}"/>
                </c:ext>
              </c:extLst>
            </c:dLbl>
            <c:dLbl>
              <c:idx val="4"/>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9-9F7B-461E-A3F4-B9DE16B29A17}"/>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Sheet17!$D$2:$D$6</c:f>
              <c:strCache>
                <c:ptCount val="5"/>
                <c:pt idx="0">
                  <c:v>H04L-029/06</c:v>
                </c:pt>
                <c:pt idx="1">
                  <c:v>H04L-029/08</c:v>
                </c:pt>
                <c:pt idx="2">
                  <c:v>H04L-012/24</c:v>
                </c:pt>
                <c:pt idx="3">
                  <c:v>H04L-012/841</c:v>
                </c:pt>
                <c:pt idx="4">
                  <c:v>Others</c:v>
                </c:pt>
              </c:strCache>
            </c:strRef>
          </c:cat>
          <c:val>
            <c:numRef>
              <c:f>Sheet17!$E$2:$E$6</c:f>
              <c:numCache>
                <c:formatCode>General</c:formatCode>
                <c:ptCount val="5"/>
                <c:pt idx="0">
                  <c:v>4</c:v>
                </c:pt>
                <c:pt idx="1">
                  <c:v>4</c:v>
                </c:pt>
                <c:pt idx="2">
                  <c:v>3</c:v>
                </c:pt>
                <c:pt idx="3">
                  <c:v>2</c:v>
                </c:pt>
                <c:pt idx="4">
                  <c:v>5</c:v>
                </c:pt>
              </c:numCache>
            </c:numRef>
          </c:val>
          <c:extLst>
            <c:ext xmlns:c16="http://schemas.microsoft.com/office/drawing/2014/chart" uri="{C3380CC4-5D6E-409C-BE32-E72D297353CC}">
              <c16:uniqueId val="{0000000A-9F7B-461E-A3F4-B9DE16B29A17}"/>
            </c:ext>
          </c:extLst>
        </c:ser>
        <c:dLbls>
          <c:showLegendKey val="0"/>
          <c:showVal val="0"/>
          <c:showCatName val="1"/>
          <c:showSerName val="0"/>
          <c:showPercent val="0"/>
          <c:showBubbleSize val="0"/>
          <c:showLeaderLines val="1"/>
        </c:dLbls>
      </c:pie3D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IN" sz="1800" dirty="0" smtClean="0"/>
              <a:t>G06Q,</a:t>
            </a:r>
            <a:r>
              <a:rPr lang="en-IN" sz="1800" baseline="0" dirty="0" smtClean="0"/>
              <a:t> </a:t>
            </a:r>
            <a:r>
              <a:rPr lang="en-IN" sz="1800" dirty="0" smtClean="0"/>
              <a:t>sub sections</a:t>
            </a:r>
            <a:endParaRPr lang="en-IN" sz="1800" dirty="0"/>
          </a:p>
        </c:rich>
      </c:tx>
      <c:layout>
        <c:manualLayout>
          <c:xMode val="edge"/>
          <c:yMode val="edge"/>
          <c:x val="0.31597222222222254"/>
          <c:y val="1.3888888888888904E-2"/>
        </c:manualLayout>
      </c:layout>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4239-4E98-B38F-7E2C9AE2150D}"/>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4239-4E98-B38F-7E2C9AE2150D}"/>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4239-4E98-B38F-7E2C9AE2150D}"/>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4239-4E98-B38F-7E2C9AE2150D}"/>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4239-4E98-B38F-7E2C9AE2150D}"/>
              </c:ext>
            </c:extLst>
          </c:dPt>
          <c:dLbls>
            <c:dLbl>
              <c:idx val="0"/>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4239-4E98-B38F-7E2C9AE2150D}"/>
                </c:ext>
              </c:extLst>
            </c:dLbl>
            <c:dLbl>
              <c:idx val="1"/>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4239-4E98-B38F-7E2C9AE2150D}"/>
                </c:ext>
              </c:extLst>
            </c:dLbl>
            <c:dLbl>
              <c:idx val="2"/>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4239-4E98-B38F-7E2C9AE2150D}"/>
                </c:ext>
              </c:extLst>
            </c:dLbl>
            <c:dLbl>
              <c:idx val="3"/>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4239-4E98-B38F-7E2C9AE2150D}"/>
                </c:ext>
              </c:extLst>
            </c:dLbl>
            <c:dLbl>
              <c:idx val="4"/>
              <c:layout>
                <c:manualLayout>
                  <c:x val="9.1666666666666799E-2"/>
                  <c:y val="4.6296296296296328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 xmlns:c16="http://schemas.microsoft.com/office/drawing/2014/chart" uri="{C3380CC4-5D6E-409C-BE32-E72D297353CC}">
                  <c16:uniqueId val="{00000009-4239-4E98-B38F-7E2C9AE2150D}"/>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Sheet18!$D$3:$D$7</c:f>
              <c:strCache>
                <c:ptCount val="5"/>
                <c:pt idx="0">
                  <c:v>G06Q-010/06</c:v>
                </c:pt>
                <c:pt idx="1">
                  <c:v>G06Q-010/00</c:v>
                </c:pt>
                <c:pt idx="2">
                  <c:v>G06Q-030/02</c:v>
                </c:pt>
                <c:pt idx="3">
                  <c:v>G06Q-050/00</c:v>
                </c:pt>
                <c:pt idx="4">
                  <c:v>G06Q-050/04</c:v>
                </c:pt>
              </c:strCache>
            </c:strRef>
          </c:cat>
          <c:val>
            <c:numRef>
              <c:f>Sheet18!$E$3:$E$7</c:f>
              <c:numCache>
                <c:formatCode>General</c:formatCode>
                <c:ptCount val="5"/>
                <c:pt idx="0">
                  <c:v>8</c:v>
                </c:pt>
                <c:pt idx="1">
                  <c:v>5</c:v>
                </c:pt>
                <c:pt idx="2">
                  <c:v>2</c:v>
                </c:pt>
                <c:pt idx="3">
                  <c:v>1</c:v>
                </c:pt>
                <c:pt idx="4">
                  <c:v>1</c:v>
                </c:pt>
              </c:numCache>
            </c:numRef>
          </c:val>
          <c:extLst>
            <c:ext xmlns:c16="http://schemas.microsoft.com/office/drawing/2014/chart" uri="{C3380CC4-5D6E-409C-BE32-E72D297353CC}">
              <c16:uniqueId val="{0000000A-4239-4E98-B38F-7E2C9AE2150D}"/>
            </c:ext>
          </c:extLst>
        </c:ser>
        <c:dLbls>
          <c:showLegendKey val="0"/>
          <c:showVal val="0"/>
          <c:showCatName val="1"/>
          <c:showSerName val="0"/>
          <c:showPercent val="0"/>
          <c:showBubbleSize val="0"/>
          <c:showLeaderLines val="1"/>
        </c:dLbls>
      </c:pie3D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 Data_DT_Parthy_1.xlsx]Assignee type'!$G$13</c:f>
              <c:strCache>
                <c:ptCount val="1"/>
                <c:pt idx="0">
                  <c:v>No. of Patents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layout/>
                <c15:showLeaderLines val="0"/>
              </c:ext>
            </c:extLst>
          </c:dLbls>
          <c:cat>
            <c:strRef>
              <c:f>'[Graph Data_DT_Parthy_1.xlsx]Assignee type'!$F$14:$F$16</c:f>
              <c:strCache>
                <c:ptCount val="3"/>
                <c:pt idx="0">
                  <c:v>Major PEs</c:v>
                </c:pt>
                <c:pt idx="1">
                  <c:v>Other PEs</c:v>
                </c:pt>
                <c:pt idx="2">
                  <c:v>NPEs</c:v>
                </c:pt>
              </c:strCache>
            </c:strRef>
          </c:cat>
          <c:val>
            <c:numRef>
              <c:f>'[Graph Data_DT_Parthy_1.xlsx]Assignee type'!$G$14:$G$16</c:f>
              <c:numCache>
                <c:formatCode>General</c:formatCode>
                <c:ptCount val="3"/>
                <c:pt idx="0">
                  <c:v>120</c:v>
                </c:pt>
                <c:pt idx="1">
                  <c:v>55</c:v>
                </c:pt>
                <c:pt idx="2">
                  <c:v>24</c:v>
                </c:pt>
              </c:numCache>
            </c:numRef>
          </c:val>
          <c:extLst>
            <c:ext xmlns:c16="http://schemas.microsoft.com/office/drawing/2014/chart" uri="{C3380CC4-5D6E-409C-BE32-E72D297353CC}">
              <c16:uniqueId val="{00000000-CFF0-405F-92FE-E8AE3B5BB237}"/>
            </c:ext>
          </c:extLst>
        </c:ser>
        <c:dLbls>
          <c:showLegendKey val="0"/>
          <c:showVal val="0"/>
          <c:showCatName val="0"/>
          <c:showSerName val="0"/>
          <c:showPercent val="0"/>
          <c:showBubbleSize val="0"/>
        </c:dLbls>
        <c:gapWidth val="100"/>
        <c:overlap val="-24"/>
        <c:axId val="114078848"/>
        <c:axId val="114080384"/>
      </c:barChart>
      <c:catAx>
        <c:axId val="114078848"/>
        <c:scaling>
          <c:orientation val="minMax"/>
        </c:scaling>
        <c:delete val="0"/>
        <c:axPos val="b"/>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4080384"/>
        <c:crosses val="autoZero"/>
        <c:auto val="1"/>
        <c:lblAlgn val="ctr"/>
        <c:lblOffset val="100"/>
        <c:noMultiLvlLbl val="0"/>
      </c:catAx>
      <c:valAx>
        <c:axId val="11408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14078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1"/>
          <c:showSerName val="0"/>
          <c:showPercent val="0"/>
          <c:showBubbleSize val="0"/>
          <c:showLeaderLines val="0"/>
        </c:dLbls>
      </c:pie3D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'Top-Assignees'!$G$2:$G$9</c:f>
              <c:strCache>
                <c:ptCount val="8"/>
                <c:pt idx="0">
                  <c:v>GE</c:v>
                </c:pt>
                <c:pt idx="1">
                  <c:v>Siemens</c:v>
                </c:pt>
                <c:pt idx="2">
                  <c:v>Desktop Metal</c:v>
                </c:pt>
                <c:pt idx="3">
                  <c:v>Boeing</c:v>
                </c:pt>
                <c:pt idx="4">
                  <c:v>Statelier Screampoint</c:v>
                </c:pt>
                <c:pt idx="5">
                  <c:v>Honeywell</c:v>
                </c:pt>
                <c:pt idx="6">
                  <c:v>Immersion</c:v>
                </c:pt>
                <c:pt idx="7">
                  <c:v>Microsoft</c:v>
                </c:pt>
              </c:strCache>
            </c:strRef>
          </c:cat>
          <c:val>
            <c:numRef>
              <c:f>'Top-Assignees'!$H$2:$H$9</c:f>
              <c:numCache>
                <c:formatCode>General</c:formatCode>
                <c:ptCount val="8"/>
                <c:pt idx="0">
                  <c:v>55</c:v>
                </c:pt>
                <c:pt idx="1">
                  <c:v>31</c:v>
                </c:pt>
                <c:pt idx="2">
                  <c:v>10</c:v>
                </c:pt>
                <c:pt idx="3">
                  <c:v>4</c:v>
                </c:pt>
                <c:pt idx="4">
                  <c:v>3</c:v>
                </c:pt>
                <c:pt idx="5">
                  <c:v>3</c:v>
                </c:pt>
                <c:pt idx="6">
                  <c:v>3</c:v>
                </c:pt>
                <c:pt idx="7">
                  <c:v>3</c:v>
                </c:pt>
              </c:numCache>
            </c:numRef>
          </c:val>
          <c:extLst>
            <c:ext xmlns:c16="http://schemas.microsoft.com/office/drawing/2014/chart" uri="{C3380CC4-5D6E-409C-BE32-E72D297353CC}">
              <c16:uniqueId val="{00000000-77C9-41D6-A910-E67A5B9CAADA}"/>
            </c:ext>
          </c:extLst>
        </c:ser>
        <c:dLbls>
          <c:showLegendKey val="0"/>
          <c:showVal val="1"/>
          <c:showCatName val="0"/>
          <c:showSerName val="0"/>
          <c:showPercent val="0"/>
          <c:showBubbleSize val="0"/>
        </c:dLbls>
        <c:gapWidth val="100"/>
        <c:overlap val="-24"/>
        <c:axId val="68939136"/>
        <c:axId val="68940928"/>
      </c:barChart>
      <c:catAx>
        <c:axId val="689391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68940928"/>
        <c:crosses val="autoZero"/>
        <c:auto val="1"/>
        <c:lblAlgn val="ctr"/>
        <c:lblOffset val="100"/>
        <c:noMultiLvlLbl val="0"/>
      </c:catAx>
      <c:valAx>
        <c:axId val="6894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68939136"/>
        <c:crosses val="autoZero"/>
        <c:crossBetween val="between"/>
      </c:valAx>
      <c:spPr>
        <a:noFill/>
        <a:ln>
          <a:noFill/>
        </a:ln>
        <a:effectLst/>
      </c:spPr>
    </c:plotArea>
    <c:plotVisOnly val="1"/>
    <c:dispBlanksAs val="gap"/>
    <c:showDLblsOverMax val="0"/>
  </c:chart>
  <c:spPr>
    <a:noFill/>
    <a:ln>
      <a:noFill/>
    </a:ln>
    <a:effectLst/>
  </c:spPr>
  <c:txPr>
    <a:bodyPr/>
    <a:lstStyle/>
    <a:p>
      <a:pPr>
        <a:defRPr sz="1400" b="1">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'[Graph Data_DT_Parthy_1.xlsx]NPEs'!$N$4</c:f>
              <c:strCache>
                <c:ptCount val="1"/>
                <c:pt idx="0">
                  <c:v>No. of Patents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0-6B7D-41DA-92B1-AF4DBF72AE5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6B7D-41DA-92B1-AF4DBF72AE5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6B7D-41DA-92B1-AF4DBF72AE50}"/>
              </c:ext>
            </c:extLst>
          </c:dPt>
          <c:dLbls>
            <c:dLbl>
              <c:idx val="0"/>
              <c:layout>
                <c:manualLayout>
                  <c:x val="0.13923765211166786"/>
                  <c:y val="-7.6247979333831789E-2"/>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0-6B7D-41DA-92B1-AF4DBF72AE50}"/>
                </c:ext>
              </c:extLst>
            </c:dLbl>
            <c:dLbl>
              <c:idx val="1"/>
              <c:layout>
                <c:manualLayout>
                  <c:x val="8.2794380816034435E-2"/>
                  <c:y val="8.7177748870813088E-2"/>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1-6B7D-41DA-92B1-AF4DBF72AE50}"/>
                </c:ext>
              </c:extLst>
            </c:dLbl>
            <c:dLbl>
              <c:idx val="2"/>
              <c:layout>
                <c:manualLayout>
                  <c:x val="-0.10068963254593176"/>
                  <c:y val="-0.16885134149897929"/>
                </c:manualLayout>
              </c:layout>
              <c:showLegendKey val="0"/>
              <c:showVal val="1"/>
              <c:showCatName val="1"/>
              <c:showSerName val="0"/>
              <c:showPercent val="0"/>
              <c:showBubbleSize val="0"/>
              <c:separator>
</c:separator>
              <c:extLst>
                <c:ext xmlns:c15="http://schemas.microsoft.com/office/drawing/2012/chart" uri="{CE6537A1-D6FC-4f65-9D91-7224C49458BB}">
                  <c15:layout/>
                </c:ext>
                <c:ext xmlns:c16="http://schemas.microsoft.com/office/drawing/2014/chart" uri="{C3380CC4-5D6E-409C-BE32-E72D297353CC}">
                  <c16:uniqueId val="{00000002-6B7D-41DA-92B1-AF4DBF72AE5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'[Graph Data_DT_Parthy_1.xlsx]NPEs'!$M$5:$M$7</c:f>
              <c:strCache>
                <c:ptCount val="3"/>
                <c:pt idx="0">
                  <c:v>Research Centres/Labs</c:v>
                </c:pt>
                <c:pt idx="1">
                  <c:v>University</c:v>
                </c:pt>
                <c:pt idx="2">
                  <c:v>Ind. Inventor</c:v>
                </c:pt>
              </c:strCache>
            </c:strRef>
          </c:cat>
          <c:val>
            <c:numRef>
              <c:f>'[Graph Data_DT_Parthy_1.xlsx]NPEs'!$N$5:$N$7</c:f>
              <c:numCache>
                <c:formatCode>General</c:formatCode>
                <c:ptCount val="3"/>
                <c:pt idx="0">
                  <c:v>4</c:v>
                </c:pt>
                <c:pt idx="1">
                  <c:v>15</c:v>
                </c:pt>
                <c:pt idx="2">
                  <c:v>5</c:v>
                </c:pt>
              </c:numCache>
            </c:numRef>
          </c:val>
          <c:extLst>
            <c:ext xmlns:c16="http://schemas.microsoft.com/office/drawing/2014/chart" uri="{C3380CC4-5D6E-409C-BE32-E72D297353CC}">
              <c16:uniqueId val="{00000003-6B7D-41DA-92B1-AF4DBF72AE5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spPr>
            <a:solidFill>
              <a:schemeClr val="accent1"/>
            </a:solidFill>
            <a:ln>
              <a:noFill/>
            </a:ln>
            <a:effectLst/>
            <a:sp3d/>
          </c:spPr>
          <c:invertIfNegative val="0"/>
          <c:dLbls>
            <c:dLbl>
              <c:idx val="0"/>
              <c:layout>
                <c:manualLayout>
                  <c:x val="0.37297979797979847"/>
                  <c:y val="-2.737644123700707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B6EC-49BE-9318-C7D52938392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analysis'!$D$6:$L$6</c:f>
              <c:numCache>
                <c:formatCode>General</c:formatCode>
                <c:ptCount val="9"/>
                <c:pt idx="0">
                  <c:v>112</c:v>
                </c:pt>
              </c:numCache>
            </c:numRef>
          </c:val>
          <c:extLst>
            <c:ext xmlns:c16="http://schemas.microsoft.com/office/drawing/2014/chart" uri="{C3380CC4-5D6E-409C-BE32-E72D297353CC}">
              <c16:uniqueId val="{00000001-B6EC-49BE-9318-C7D52938392B}"/>
            </c:ext>
          </c:extLst>
        </c:ser>
        <c:ser>
          <c:idx val="1"/>
          <c:order val="1"/>
          <c:spPr>
            <a:solidFill>
              <a:schemeClr val="accent2"/>
            </a:solidFill>
            <a:ln>
              <a:noFill/>
            </a:ln>
            <a:effectLst/>
            <a:sp3d/>
          </c:spPr>
          <c:invertIfNegative val="0"/>
          <c:dLbls>
            <c:dLbl>
              <c:idx val="1"/>
              <c:layout>
                <c:manualLayout>
                  <c:x val="0.15000000000000011"/>
                  <c:y val="-1.388888888888890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B6EC-49BE-9318-C7D52938392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analysis'!$D$7:$L$7</c:f>
              <c:numCache>
                <c:formatCode>General</c:formatCode>
                <c:ptCount val="9"/>
                <c:pt idx="1">
                  <c:v>34</c:v>
                </c:pt>
              </c:numCache>
            </c:numRef>
          </c:val>
          <c:extLst>
            <c:ext xmlns:c16="http://schemas.microsoft.com/office/drawing/2014/chart" uri="{C3380CC4-5D6E-409C-BE32-E72D297353CC}">
              <c16:uniqueId val="{00000003-B6EC-49BE-9318-C7D52938392B}"/>
            </c:ext>
          </c:extLst>
        </c:ser>
        <c:ser>
          <c:idx val="2"/>
          <c:order val="2"/>
          <c:spPr>
            <a:solidFill>
              <a:schemeClr val="accent3"/>
            </a:solidFill>
            <a:ln>
              <a:noFill/>
            </a:ln>
            <a:effectLst/>
            <a:sp3d/>
          </c:spPr>
          <c:invertIfNegative val="0"/>
          <c:dLbls>
            <c:dLbl>
              <c:idx val="2"/>
              <c:layout>
                <c:manualLayout>
                  <c:x val="0.17500000000000004"/>
                  <c:y val="-4.6296296296296328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B6EC-49BE-9318-C7D52938392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analysis'!$D$8:$L$8</c:f>
              <c:numCache>
                <c:formatCode>General</c:formatCode>
                <c:ptCount val="9"/>
                <c:pt idx="2">
                  <c:v>48</c:v>
                </c:pt>
              </c:numCache>
            </c:numRef>
          </c:val>
          <c:extLst>
            <c:ext xmlns:c16="http://schemas.microsoft.com/office/drawing/2014/chart" uri="{C3380CC4-5D6E-409C-BE32-E72D297353CC}">
              <c16:uniqueId val="{00000005-B6EC-49BE-9318-C7D52938392B}"/>
            </c:ext>
          </c:extLst>
        </c:ser>
        <c:ser>
          <c:idx val="3"/>
          <c:order val="3"/>
          <c:spPr>
            <a:solidFill>
              <a:schemeClr val="accent4"/>
            </a:solidFill>
            <a:ln>
              <a:noFill/>
            </a:ln>
            <a:effectLst/>
            <a:sp3d/>
          </c:spPr>
          <c:invertIfNegative val="0"/>
          <c:dLbls>
            <c:dLbl>
              <c:idx val="3"/>
              <c:layout>
                <c:manualLayout>
                  <c:x val="0.13611111111111121"/>
                  <c:y val="-4.6296296296296328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B6EC-49BE-9318-C7D52938392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analysis'!$D$9:$L$9</c:f>
              <c:numCache>
                <c:formatCode>General</c:formatCode>
                <c:ptCount val="9"/>
                <c:pt idx="3">
                  <c:v>33</c:v>
                </c:pt>
              </c:numCache>
            </c:numRef>
          </c:val>
          <c:extLst>
            <c:ext xmlns:c16="http://schemas.microsoft.com/office/drawing/2014/chart" uri="{C3380CC4-5D6E-409C-BE32-E72D297353CC}">
              <c16:uniqueId val="{00000007-B6EC-49BE-9318-C7D52938392B}"/>
            </c:ext>
          </c:extLst>
        </c:ser>
        <c:ser>
          <c:idx val="4"/>
          <c:order val="4"/>
          <c:spPr>
            <a:solidFill>
              <a:schemeClr val="accent5"/>
            </a:solidFill>
            <a:ln>
              <a:noFill/>
            </a:ln>
            <a:effectLst/>
            <a:sp3d/>
          </c:spPr>
          <c:invertIfNegative val="0"/>
          <c:dLbls>
            <c:dLbl>
              <c:idx val="4"/>
              <c:layout>
                <c:manualLayout>
                  <c:x val="0.10833333333333336"/>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B6EC-49BE-9318-C7D52938392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analysis'!$D$10:$L$10</c:f>
              <c:numCache>
                <c:formatCode>General</c:formatCode>
                <c:ptCount val="9"/>
                <c:pt idx="4">
                  <c:v>23</c:v>
                </c:pt>
              </c:numCache>
            </c:numRef>
          </c:val>
          <c:extLst>
            <c:ext xmlns:c16="http://schemas.microsoft.com/office/drawing/2014/chart" uri="{C3380CC4-5D6E-409C-BE32-E72D297353CC}">
              <c16:uniqueId val="{00000009-B6EC-49BE-9318-C7D52938392B}"/>
            </c:ext>
          </c:extLst>
        </c:ser>
        <c:ser>
          <c:idx val="5"/>
          <c:order val="5"/>
          <c:spPr>
            <a:solidFill>
              <a:schemeClr val="accent6"/>
            </a:solidFill>
            <a:ln>
              <a:noFill/>
            </a:ln>
            <a:effectLst/>
            <a:sp3d/>
          </c:spPr>
          <c:invertIfNegative val="0"/>
          <c:dLbls>
            <c:dLbl>
              <c:idx val="5"/>
              <c:layout>
                <c:manualLayout>
                  <c:x val="0.125"/>
                  <c:y val="-1.388888888888890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A-B6EC-49BE-9318-C7D52938392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analysis'!$D$11:$L$11</c:f>
              <c:numCache>
                <c:formatCode>General</c:formatCode>
                <c:ptCount val="9"/>
                <c:pt idx="5">
                  <c:v>31</c:v>
                </c:pt>
              </c:numCache>
            </c:numRef>
          </c:val>
          <c:extLst>
            <c:ext xmlns:c16="http://schemas.microsoft.com/office/drawing/2014/chart" uri="{C3380CC4-5D6E-409C-BE32-E72D297353CC}">
              <c16:uniqueId val="{0000000B-B6EC-49BE-9318-C7D52938392B}"/>
            </c:ext>
          </c:extLst>
        </c:ser>
        <c:ser>
          <c:idx val="6"/>
          <c:order val="6"/>
          <c:spPr>
            <a:solidFill>
              <a:schemeClr val="accent1">
                <a:lumMod val="60000"/>
              </a:schemeClr>
            </a:solidFill>
            <a:ln>
              <a:noFill/>
            </a:ln>
            <a:effectLst/>
            <a:sp3d/>
          </c:spPr>
          <c:invertIfNegative val="0"/>
          <c:dLbls>
            <c:dLbl>
              <c:idx val="6"/>
              <c:layout>
                <c:manualLayout>
                  <c:x val="0.125"/>
                  <c:y val="-9.2592592592592744E-3"/>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C-B6EC-49BE-9318-C7D52938392B}"/>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analysis'!$D$12:$L$12</c:f>
              <c:numCache>
                <c:formatCode>General</c:formatCode>
                <c:ptCount val="9"/>
                <c:pt idx="6">
                  <c:v>30</c:v>
                </c:pt>
              </c:numCache>
            </c:numRef>
          </c:val>
          <c:extLst>
            <c:ext xmlns:c16="http://schemas.microsoft.com/office/drawing/2014/chart" uri="{C3380CC4-5D6E-409C-BE32-E72D297353CC}">
              <c16:uniqueId val="{0000000D-B6EC-49BE-9318-C7D52938392B}"/>
            </c:ext>
          </c:extLst>
        </c:ser>
        <c:ser>
          <c:idx val="7"/>
          <c:order val="7"/>
          <c:spPr>
            <a:solidFill>
              <a:schemeClr val="accent2">
                <a:lumMod val="60000"/>
              </a:schemeClr>
            </a:solidFill>
            <a:ln>
              <a:noFill/>
            </a:ln>
            <a:effectLst/>
            <a:sp3d/>
          </c:spPr>
          <c:invertIfNegative val="0"/>
          <c:dLbls>
            <c:dLbl>
              <c:idx val="7"/>
              <c:layout>
                <c:manualLayout>
                  <c:x val="0.11666666666666672"/>
                  <c:y val="-1.388888888888890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E-B6EC-49BE-9318-C7D52938392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analysis'!$D$13:$L$13</c:f>
              <c:numCache>
                <c:formatCode>General</c:formatCode>
                <c:ptCount val="9"/>
                <c:pt idx="7">
                  <c:v>23</c:v>
                </c:pt>
              </c:numCache>
            </c:numRef>
          </c:val>
          <c:extLst>
            <c:ext xmlns:c16="http://schemas.microsoft.com/office/drawing/2014/chart" uri="{C3380CC4-5D6E-409C-BE32-E72D297353CC}">
              <c16:uniqueId val="{0000000F-B6EC-49BE-9318-C7D52938392B}"/>
            </c:ext>
          </c:extLst>
        </c:ser>
        <c:ser>
          <c:idx val="8"/>
          <c:order val="8"/>
          <c:spPr>
            <a:solidFill>
              <a:schemeClr val="accent3">
                <a:lumMod val="60000"/>
              </a:schemeClr>
            </a:solidFill>
            <a:ln>
              <a:noFill/>
            </a:ln>
            <a:effectLst/>
            <a:sp3d/>
          </c:spPr>
          <c:invertIfNegative val="0"/>
          <c:dLbls>
            <c:dLbl>
              <c:idx val="8"/>
              <c:layout>
                <c:manualLayout>
                  <c:x val="0.1111111111111111"/>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10-B6EC-49BE-9318-C7D52938392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'[Graph Data_DT_Parthy_1.xlsx]Application analysis'!$D$4:$L$5</c:f>
              <c:multiLvlStrCache>
                <c:ptCount val="9"/>
                <c:lvl>
                  <c:pt idx="0">
                    <c:v>Manufacturing</c:v>
                  </c:pt>
                  <c:pt idx="1">
                    <c:v>Automobile</c:v>
                  </c:pt>
                  <c:pt idx="2">
                    <c:v>Aerospace</c:v>
                  </c:pt>
                  <c:pt idx="3">
                    <c:v>Health Care</c:v>
                  </c:pt>
                  <c:pt idx="4">
                    <c:v>Infrastructure</c:v>
                  </c:pt>
                  <c:pt idx="5">
                    <c:v>Industrial IOT</c:v>
                  </c:pt>
                  <c:pt idx="6">
                    <c:v>Wind Farm</c:v>
                  </c:pt>
                  <c:pt idx="7">
                    <c:v>Entertainment</c:v>
                  </c:pt>
                  <c:pt idx="8">
                    <c:v>Others</c:v>
                  </c:pt>
                </c:lvl>
                <c:lvl>
                  <c:pt idx="0">
                    <c:v>Applications of Digital Twins</c:v>
                  </c:pt>
                </c:lvl>
              </c:multiLvlStrCache>
            </c:multiLvlStrRef>
          </c:cat>
          <c:val>
            <c:numRef>
              <c:f>'[Graph Data_DT_Parthy_1.xlsx]Application analysis'!$D$14:$L$14</c:f>
              <c:numCache>
                <c:formatCode>General</c:formatCode>
                <c:ptCount val="9"/>
                <c:pt idx="8">
                  <c:v>25</c:v>
                </c:pt>
              </c:numCache>
            </c:numRef>
          </c:val>
          <c:extLst>
            <c:ext xmlns:c16="http://schemas.microsoft.com/office/drawing/2014/chart" uri="{C3380CC4-5D6E-409C-BE32-E72D297353CC}">
              <c16:uniqueId val="{00000011-B6EC-49BE-9318-C7D52938392B}"/>
            </c:ext>
          </c:extLst>
        </c:ser>
        <c:dLbls>
          <c:showLegendKey val="0"/>
          <c:showVal val="1"/>
          <c:showCatName val="0"/>
          <c:showSerName val="0"/>
          <c:showPercent val="0"/>
          <c:showBubbleSize val="0"/>
        </c:dLbls>
        <c:gapWidth val="150"/>
        <c:shape val="cylinder"/>
        <c:axId val="69251840"/>
        <c:axId val="69253376"/>
        <c:axId val="0"/>
      </c:bar3DChart>
      <c:catAx>
        <c:axId val="69251840"/>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69253376"/>
        <c:crosses val="autoZero"/>
        <c:auto val="1"/>
        <c:lblAlgn val="ctr"/>
        <c:lblOffset val="100"/>
        <c:noMultiLvlLbl val="0"/>
      </c:catAx>
      <c:valAx>
        <c:axId val="69253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69251840"/>
        <c:crosses val="autoZero"/>
        <c:crossBetween val="between"/>
      </c:valAx>
      <c:spPr>
        <a:noFill/>
        <a:ln>
          <a:noFill/>
        </a:ln>
        <a:effectLst/>
      </c:spPr>
    </c:plotArea>
    <c:plotVisOnly val="1"/>
    <c:dispBlanksAs val="gap"/>
    <c:showDLblsOverMax val="0"/>
  </c:chart>
  <c:spPr>
    <a:noFill/>
    <a:ln>
      <a:noFill/>
    </a:ln>
    <a:effectLst/>
  </c:spPr>
  <c:txPr>
    <a:bodyPr/>
    <a:lstStyle/>
    <a:p>
      <a:pPr algn="just">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'[Graph Data_DT_Parthy_1.xlsx]Assignee vs Application'!$B$3</c:f>
              <c:strCache>
                <c:ptCount val="1"/>
                <c:pt idx="0">
                  <c:v>GE</c:v>
                </c:pt>
              </c:strCache>
            </c:strRef>
          </c:tx>
          <c:spPr>
            <a:solidFill>
              <a:schemeClr val="accent1"/>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Application'!$C$3:$K$3</c:f>
              <c:numCache>
                <c:formatCode>General</c:formatCode>
                <c:ptCount val="9"/>
                <c:pt idx="0">
                  <c:v>30</c:v>
                </c:pt>
                <c:pt idx="1">
                  <c:v>21</c:v>
                </c:pt>
                <c:pt idx="2">
                  <c:v>34</c:v>
                </c:pt>
                <c:pt idx="3">
                  <c:v>18</c:v>
                </c:pt>
                <c:pt idx="4">
                  <c:v>19</c:v>
                </c:pt>
                <c:pt idx="5">
                  <c:v>25</c:v>
                </c:pt>
                <c:pt idx="7">
                  <c:v>3</c:v>
                </c:pt>
                <c:pt idx="8">
                  <c:v>17</c:v>
                </c:pt>
              </c:numCache>
            </c:numRef>
          </c:val>
          <c:extLst>
            <c:ext xmlns:c16="http://schemas.microsoft.com/office/drawing/2014/chart" uri="{C3380CC4-5D6E-409C-BE32-E72D297353CC}">
              <c16:uniqueId val="{00000000-980C-4436-874E-59550FF47BD3}"/>
            </c:ext>
          </c:extLst>
        </c:ser>
        <c:ser>
          <c:idx val="1"/>
          <c:order val="1"/>
          <c:tx>
            <c:strRef>
              <c:f>'[Graph Data_DT_Parthy_1.xlsx]Assignee vs Application'!$B$4</c:f>
              <c:strCache>
                <c:ptCount val="1"/>
                <c:pt idx="0">
                  <c:v>Siemens</c:v>
                </c:pt>
              </c:strCache>
            </c:strRef>
          </c:tx>
          <c:spPr>
            <a:solidFill>
              <a:schemeClr val="accent2"/>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Application'!$C$4:$K$4</c:f>
              <c:numCache>
                <c:formatCode>General</c:formatCode>
                <c:ptCount val="9"/>
                <c:pt idx="0">
                  <c:v>25</c:v>
                </c:pt>
                <c:pt idx="1">
                  <c:v>1</c:v>
                </c:pt>
                <c:pt idx="2">
                  <c:v>1</c:v>
                </c:pt>
                <c:pt idx="3">
                  <c:v>1</c:v>
                </c:pt>
                <c:pt idx="4">
                  <c:v>4</c:v>
                </c:pt>
                <c:pt idx="5">
                  <c:v>1</c:v>
                </c:pt>
                <c:pt idx="7">
                  <c:v>6</c:v>
                </c:pt>
                <c:pt idx="8">
                  <c:v>3</c:v>
                </c:pt>
              </c:numCache>
            </c:numRef>
          </c:val>
          <c:extLst>
            <c:ext xmlns:c16="http://schemas.microsoft.com/office/drawing/2014/chart" uri="{C3380CC4-5D6E-409C-BE32-E72D297353CC}">
              <c16:uniqueId val="{00000001-980C-4436-874E-59550FF47BD3}"/>
            </c:ext>
          </c:extLst>
        </c:ser>
        <c:ser>
          <c:idx val="2"/>
          <c:order val="2"/>
          <c:tx>
            <c:strRef>
              <c:f>'[Graph Data_DT_Parthy_1.xlsx]Assignee vs Application'!$B$5</c:f>
              <c:strCache>
                <c:ptCount val="1"/>
                <c:pt idx="0">
                  <c:v>Desktop Metal</c:v>
                </c:pt>
              </c:strCache>
            </c:strRef>
          </c:tx>
          <c:spPr>
            <a:solidFill>
              <a:schemeClr val="accent3"/>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Application'!$C$5:$K$5</c:f>
              <c:numCache>
                <c:formatCode>General</c:formatCode>
                <c:ptCount val="9"/>
                <c:pt idx="0">
                  <c:v>11</c:v>
                </c:pt>
              </c:numCache>
            </c:numRef>
          </c:val>
          <c:extLst>
            <c:ext xmlns:c16="http://schemas.microsoft.com/office/drawing/2014/chart" uri="{C3380CC4-5D6E-409C-BE32-E72D297353CC}">
              <c16:uniqueId val="{00000002-980C-4436-874E-59550FF47BD3}"/>
            </c:ext>
          </c:extLst>
        </c:ser>
        <c:ser>
          <c:idx val="3"/>
          <c:order val="3"/>
          <c:tx>
            <c:strRef>
              <c:f>'[Graph Data_DT_Parthy_1.xlsx]Assignee vs Application'!$B$6</c:f>
              <c:strCache>
                <c:ptCount val="1"/>
                <c:pt idx="0">
                  <c:v>Phoenix Contact</c:v>
                </c:pt>
              </c:strCache>
            </c:strRef>
          </c:tx>
          <c:spPr>
            <a:solidFill>
              <a:schemeClr val="accent4"/>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Application'!$C$6:$K$6</c:f>
              <c:numCache>
                <c:formatCode>General</c:formatCode>
                <c:ptCount val="9"/>
                <c:pt idx="0">
                  <c:v>3</c:v>
                </c:pt>
              </c:numCache>
            </c:numRef>
          </c:val>
          <c:extLst>
            <c:ext xmlns:c16="http://schemas.microsoft.com/office/drawing/2014/chart" uri="{C3380CC4-5D6E-409C-BE32-E72D297353CC}">
              <c16:uniqueId val="{00000003-980C-4436-874E-59550FF47BD3}"/>
            </c:ext>
          </c:extLst>
        </c:ser>
        <c:ser>
          <c:idx val="4"/>
          <c:order val="4"/>
          <c:tx>
            <c:strRef>
              <c:f>'[Graph Data_DT_Parthy_1.xlsx]Assignee vs Application'!$B$7</c:f>
              <c:strCache>
                <c:ptCount val="1"/>
                <c:pt idx="0">
                  <c:v>Satellier Screampoint</c:v>
                </c:pt>
              </c:strCache>
            </c:strRef>
          </c:tx>
          <c:spPr>
            <a:solidFill>
              <a:schemeClr val="accent5"/>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Application'!$C$7:$K$7</c:f>
              <c:numCache>
                <c:formatCode>General</c:formatCode>
                <c:ptCount val="9"/>
                <c:pt idx="0">
                  <c:v>3</c:v>
                </c:pt>
                <c:pt idx="7">
                  <c:v>3</c:v>
                </c:pt>
              </c:numCache>
            </c:numRef>
          </c:val>
          <c:extLst>
            <c:ext xmlns:c16="http://schemas.microsoft.com/office/drawing/2014/chart" uri="{C3380CC4-5D6E-409C-BE32-E72D297353CC}">
              <c16:uniqueId val="{00000004-980C-4436-874E-59550FF47BD3}"/>
            </c:ext>
          </c:extLst>
        </c:ser>
        <c:ser>
          <c:idx val="5"/>
          <c:order val="5"/>
          <c:tx>
            <c:strRef>
              <c:f>'[Graph Data_DT_Parthy_1.xlsx]Assignee vs Application'!$B$8</c:f>
              <c:strCache>
                <c:ptCount val="1"/>
                <c:pt idx="0">
                  <c:v>Boeing</c:v>
                </c:pt>
              </c:strCache>
            </c:strRef>
          </c:tx>
          <c:spPr>
            <a:solidFill>
              <a:schemeClr val="accent6"/>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Application'!$C$8:$K$8</c:f>
              <c:numCache>
                <c:formatCode>General</c:formatCode>
                <c:ptCount val="9"/>
                <c:pt idx="0">
                  <c:v>2</c:v>
                </c:pt>
                <c:pt idx="2">
                  <c:v>2</c:v>
                </c:pt>
              </c:numCache>
            </c:numRef>
          </c:val>
          <c:extLst>
            <c:ext xmlns:c16="http://schemas.microsoft.com/office/drawing/2014/chart" uri="{C3380CC4-5D6E-409C-BE32-E72D297353CC}">
              <c16:uniqueId val="{00000005-980C-4436-874E-59550FF47BD3}"/>
            </c:ext>
          </c:extLst>
        </c:ser>
        <c:ser>
          <c:idx val="6"/>
          <c:order val="6"/>
          <c:tx>
            <c:strRef>
              <c:f>'[Graph Data_DT_Parthy_1.xlsx]Assignee vs Application'!$B$9</c:f>
              <c:strCache>
                <c:ptCount val="1"/>
                <c:pt idx="0">
                  <c:v>Honeywell Int</c:v>
                </c:pt>
              </c:strCache>
            </c:strRef>
          </c:tx>
          <c:spPr>
            <a:solidFill>
              <a:schemeClr val="accent1">
                <a:lumMod val="60000"/>
              </a:schemeClr>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Application'!$C$9:$K$9</c:f>
              <c:numCache>
                <c:formatCode>General</c:formatCode>
                <c:ptCount val="9"/>
                <c:pt idx="0">
                  <c:v>2</c:v>
                </c:pt>
                <c:pt idx="4">
                  <c:v>1</c:v>
                </c:pt>
              </c:numCache>
            </c:numRef>
          </c:val>
          <c:extLst>
            <c:ext xmlns:c16="http://schemas.microsoft.com/office/drawing/2014/chart" uri="{C3380CC4-5D6E-409C-BE32-E72D297353CC}">
              <c16:uniqueId val="{00000006-980C-4436-874E-59550FF47BD3}"/>
            </c:ext>
          </c:extLst>
        </c:ser>
        <c:ser>
          <c:idx val="7"/>
          <c:order val="7"/>
          <c:tx>
            <c:strRef>
              <c:f>'[Graph Data_DT_Parthy_1.xlsx]Assignee vs Application'!$B$10</c:f>
              <c:strCache>
                <c:ptCount val="1"/>
                <c:pt idx="0">
                  <c:v>Immersion</c:v>
                </c:pt>
              </c:strCache>
            </c:strRef>
          </c:tx>
          <c:spPr>
            <a:solidFill>
              <a:schemeClr val="accent2">
                <a:lumMod val="60000"/>
              </a:schemeClr>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Application'!$C$10:$K$10</c:f>
              <c:numCache>
                <c:formatCode>General</c:formatCode>
                <c:ptCount val="9"/>
                <c:pt idx="0">
                  <c:v>1</c:v>
                </c:pt>
                <c:pt idx="3">
                  <c:v>1</c:v>
                </c:pt>
                <c:pt idx="6">
                  <c:v>2</c:v>
                </c:pt>
              </c:numCache>
            </c:numRef>
          </c:val>
          <c:extLst>
            <c:ext xmlns:c16="http://schemas.microsoft.com/office/drawing/2014/chart" uri="{C3380CC4-5D6E-409C-BE32-E72D297353CC}">
              <c16:uniqueId val="{00000007-980C-4436-874E-59550FF47BD3}"/>
            </c:ext>
          </c:extLst>
        </c:ser>
        <c:ser>
          <c:idx val="8"/>
          <c:order val="8"/>
          <c:tx>
            <c:strRef>
              <c:f>'[Graph Data_DT_Parthy_1.xlsx]Assignee vs Application'!$B$11</c:f>
              <c:strCache>
                <c:ptCount val="1"/>
                <c:pt idx="0">
                  <c:v>Microsoft Tech</c:v>
                </c:pt>
              </c:strCache>
            </c:strRef>
          </c:tx>
          <c:spPr>
            <a:solidFill>
              <a:schemeClr val="accent3">
                <a:lumMod val="60000"/>
              </a:schemeClr>
            </a:solidFill>
            <a:ln>
              <a:noFill/>
            </a:ln>
            <a:effectLst/>
            <a:sp3d/>
          </c:spPr>
          <c:invertIfNegative val="0"/>
          <c:cat>
            <c:strRef>
              <c:f>'[Graph Data_DT_Parthy_1.xlsx]Assignee vs Application'!$C$2:$K$2</c:f>
              <c:strCache>
                <c:ptCount val="9"/>
                <c:pt idx="0">
                  <c:v>Manufacturing</c:v>
                </c:pt>
                <c:pt idx="1">
                  <c:v>Automobile</c:v>
                </c:pt>
                <c:pt idx="2">
                  <c:v>Aerospace</c:v>
                </c:pt>
                <c:pt idx="3">
                  <c:v>Health Care</c:v>
                </c:pt>
                <c:pt idx="4">
                  <c:v>Industrial IOT</c:v>
                </c:pt>
                <c:pt idx="5">
                  <c:v>Wind Farm</c:v>
                </c:pt>
                <c:pt idx="6">
                  <c:v>Entertainment</c:v>
                </c:pt>
                <c:pt idx="7">
                  <c:v>Infrastructure</c:v>
                </c:pt>
                <c:pt idx="8">
                  <c:v>Others</c:v>
                </c:pt>
              </c:strCache>
            </c:strRef>
          </c:cat>
          <c:val>
            <c:numRef>
              <c:f>'[Graph Data_DT_Parthy_1.xlsx]Assignee vs Application'!$C$11:$K$11</c:f>
              <c:numCache>
                <c:formatCode>General</c:formatCode>
                <c:ptCount val="9"/>
                <c:pt idx="4">
                  <c:v>1</c:v>
                </c:pt>
                <c:pt idx="6">
                  <c:v>2</c:v>
                </c:pt>
              </c:numCache>
            </c:numRef>
          </c:val>
          <c:extLst>
            <c:ext xmlns:c16="http://schemas.microsoft.com/office/drawing/2014/chart" uri="{C3380CC4-5D6E-409C-BE32-E72D297353CC}">
              <c16:uniqueId val="{00000008-980C-4436-874E-59550FF47BD3}"/>
            </c:ext>
          </c:extLst>
        </c:ser>
        <c:dLbls>
          <c:showLegendKey val="0"/>
          <c:showVal val="0"/>
          <c:showCatName val="0"/>
          <c:showSerName val="0"/>
          <c:showPercent val="0"/>
          <c:showBubbleSize val="0"/>
        </c:dLbls>
        <c:gapWidth val="150"/>
        <c:shape val="cylinder"/>
        <c:axId val="69168512"/>
        <c:axId val="69203072"/>
        <c:axId val="0"/>
      </c:bar3DChart>
      <c:catAx>
        <c:axId val="69168512"/>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69203072"/>
        <c:crosses val="autoZero"/>
        <c:auto val="1"/>
        <c:lblAlgn val="ctr"/>
        <c:lblOffset val="100"/>
        <c:noMultiLvlLbl val="0"/>
      </c:catAx>
      <c:valAx>
        <c:axId val="6920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69168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1"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autoTitleDeleted val="1"/>
    <c:view3D>
      <c:rotX val="15"/>
      <c:rotY val="20"/>
      <c:rAngAx val="1"/>
    </c:view3D>
    <c:floor>
      <c:thickness val="0"/>
    </c:floor>
    <c:sideWall>
      <c:thickness val="0"/>
    </c:sideWall>
    <c:backWall>
      <c:thickness val="0"/>
    </c:backWall>
    <c:plotArea>
      <c:layout/>
      <c:bar3DChart>
        <c:barDir val="bar"/>
        <c:grouping val="percentStacked"/>
        <c:varyColors val="0"/>
        <c:ser>
          <c:idx val="0"/>
          <c:order val="0"/>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Data_DT_Parthy_1.xlsx]GE Vs Applications'!$B$3:$I$4</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GE Applications of Digital Twins</c:v>
                  </c:pt>
                </c:lvl>
              </c:multiLvlStrCache>
            </c:multiLvlStrRef>
          </c:cat>
          <c:val>
            <c:numRef>
              <c:f>'[Graph Data_DT_Parthy_1.xlsx]GE Vs Applications'!$B$5:$I$5</c:f>
              <c:numCache>
                <c:formatCode>General</c:formatCode>
                <c:ptCount val="8"/>
                <c:pt idx="0">
                  <c:v>30</c:v>
                </c:pt>
              </c:numCache>
            </c:numRef>
          </c:val>
          <c:extLst>
            <c:ext xmlns:c16="http://schemas.microsoft.com/office/drawing/2014/chart" uri="{C3380CC4-5D6E-409C-BE32-E72D297353CC}">
              <c16:uniqueId val="{00000000-3310-4EE4-9B29-D96A372AC516}"/>
            </c:ext>
          </c:extLst>
        </c:ser>
        <c:ser>
          <c:idx val="1"/>
          <c:order val="1"/>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Data_DT_Parthy_1.xlsx]GE Vs Applications'!$B$3:$I$4</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GE Applications of Digital Twins</c:v>
                  </c:pt>
                </c:lvl>
              </c:multiLvlStrCache>
            </c:multiLvlStrRef>
          </c:cat>
          <c:val>
            <c:numRef>
              <c:f>'[Graph Data_DT_Parthy_1.xlsx]GE Vs Applications'!$B$6:$I$6</c:f>
              <c:numCache>
                <c:formatCode>General</c:formatCode>
                <c:ptCount val="8"/>
                <c:pt idx="1">
                  <c:v>21</c:v>
                </c:pt>
              </c:numCache>
            </c:numRef>
          </c:val>
          <c:extLst>
            <c:ext xmlns:c16="http://schemas.microsoft.com/office/drawing/2014/chart" uri="{C3380CC4-5D6E-409C-BE32-E72D297353CC}">
              <c16:uniqueId val="{00000001-3310-4EE4-9B29-D96A372AC516}"/>
            </c:ext>
          </c:extLst>
        </c:ser>
        <c:ser>
          <c:idx val="2"/>
          <c:order val="2"/>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Data_DT_Parthy_1.xlsx]GE Vs Applications'!$B$3:$I$4</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GE Applications of Digital Twins</c:v>
                  </c:pt>
                </c:lvl>
              </c:multiLvlStrCache>
            </c:multiLvlStrRef>
          </c:cat>
          <c:val>
            <c:numRef>
              <c:f>'[Graph Data_DT_Parthy_1.xlsx]GE Vs Applications'!$B$7:$I$7</c:f>
              <c:numCache>
                <c:formatCode>General</c:formatCode>
                <c:ptCount val="8"/>
                <c:pt idx="2">
                  <c:v>34</c:v>
                </c:pt>
              </c:numCache>
            </c:numRef>
          </c:val>
          <c:extLst>
            <c:ext xmlns:c16="http://schemas.microsoft.com/office/drawing/2014/chart" uri="{C3380CC4-5D6E-409C-BE32-E72D297353CC}">
              <c16:uniqueId val="{00000002-3310-4EE4-9B29-D96A372AC516}"/>
            </c:ext>
          </c:extLst>
        </c:ser>
        <c:ser>
          <c:idx val="3"/>
          <c:order val="3"/>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Data_DT_Parthy_1.xlsx]GE Vs Applications'!$B$3:$I$4</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GE Applications of Digital Twins</c:v>
                  </c:pt>
                </c:lvl>
              </c:multiLvlStrCache>
            </c:multiLvlStrRef>
          </c:cat>
          <c:val>
            <c:numRef>
              <c:f>'[Graph Data_DT_Parthy_1.xlsx]GE Vs Applications'!$B$8:$I$8</c:f>
              <c:numCache>
                <c:formatCode>General</c:formatCode>
                <c:ptCount val="8"/>
                <c:pt idx="3">
                  <c:v>18</c:v>
                </c:pt>
              </c:numCache>
            </c:numRef>
          </c:val>
          <c:extLst>
            <c:ext xmlns:c16="http://schemas.microsoft.com/office/drawing/2014/chart" uri="{C3380CC4-5D6E-409C-BE32-E72D297353CC}">
              <c16:uniqueId val="{00000003-3310-4EE4-9B29-D96A372AC516}"/>
            </c:ext>
          </c:extLst>
        </c:ser>
        <c:ser>
          <c:idx val="4"/>
          <c:order val="4"/>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Data_DT_Parthy_1.xlsx]GE Vs Applications'!$B$3:$I$4</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GE Applications of Digital Twins</c:v>
                  </c:pt>
                </c:lvl>
              </c:multiLvlStrCache>
            </c:multiLvlStrRef>
          </c:cat>
          <c:val>
            <c:numRef>
              <c:f>'[Graph Data_DT_Parthy_1.xlsx]GE Vs Applications'!$B$9:$I$9</c:f>
              <c:numCache>
                <c:formatCode>General</c:formatCode>
                <c:ptCount val="8"/>
                <c:pt idx="4">
                  <c:v>3</c:v>
                </c:pt>
              </c:numCache>
            </c:numRef>
          </c:val>
          <c:extLst>
            <c:ext xmlns:c16="http://schemas.microsoft.com/office/drawing/2014/chart" uri="{C3380CC4-5D6E-409C-BE32-E72D297353CC}">
              <c16:uniqueId val="{00000004-3310-4EE4-9B29-D96A372AC516}"/>
            </c:ext>
          </c:extLst>
        </c:ser>
        <c:ser>
          <c:idx val="5"/>
          <c:order val="5"/>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Data_DT_Parthy_1.xlsx]GE Vs Applications'!$B$3:$I$4</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GE Applications of Digital Twins</c:v>
                  </c:pt>
                </c:lvl>
              </c:multiLvlStrCache>
            </c:multiLvlStrRef>
          </c:cat>
          <c:val>
            <c:numRef>
              <c:f>'[Graph Data_DT_Parthy_1.xlsx]GE Vs Applications'!$B$10:$I$10</c:f>
              <c:numCache>
                <c:formatCode>General</c:formatCode>
                <c:ptCount val="8"/>
                <c:pt idx="5">
                  <c:v>19</c:v>
                </c:pt>
              </c:numCache>
            </c:numRef>
          </c:val>
          <c:extLst>
            <c:ext xmlns:c16="http://schemas.microsoft.com/office/drawing/2014/chart" uri="{C3380CC4-5D6E-409C-BE32-E72D297353CC}">
              <c16:uniqueId val="{00000005-3310-4EE4-9B29-D96A372AC516}"/>
            </c:ext>
          </c:extLst>
        </c:ser>
        <c:ser>
          <c:idx val="6"/>
          <c:order val="6"/>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Data_DT_Parthy_1.xlsx]GE Vs Applications'!$B$3:$I$4</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GE Applications of Digital Twins</c:v>
                  </c:pt>
                </c:lvl>
              </c:multiLvlStrCache>
            </c:multiLvlStrRef>
          </c:cat>
          <c:val>
            <c:numRef>
              <c:f>'[Graph Data_DT_Parthy_1.xlsx]GE Vs Applications'!$B$11:$I$11</c:f>
              <c:numCache>
                <c:formatCode>General</c:formatCode>
                <c:ptCount val="8"/>
                <c:pt idx="6">
                  <c:v>25</c:v>
                </c:pt>
              </c:numCache>
            </c:numRef>
          </c:val>
          <c:extLst>
            <c:ext xmlns:c16="http://schemas.microsoft.com/office/drawing/2014/chart" uri="{C3380CC4-5D6E-409C-BE32-E72D297353CC}">
              <c16:uniqueId val="{00000006-3310-4EE4-9B29-D96A372AC516}"/>
            </c:ext>
          </c:extLst>
        </c:ser>
        <c:ser>
          <c:idx val="7"/>
          <c:order val="7"/>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Data_DT_Parthy_1.xlsx]GE Vs Applications'!$B$3:$I$4</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GE Applications of Digital Twins</c:v>
                  </c:pt>
                </c:lvl>
              </c:multiLvlStrCache>
            </c:multiLvlStrRef>
          </c:cat>
          <c:val>
            <c:numRef>
              <c:f>'[Graph Data_DT_Parthy_1.xlsx]GE Vs Applications'!$B$12:$I$12</c:f>
              <c:numCache>
                <c:formatCode>General</c:formatCode>
                <c:ptCount val="8"/>
                <c:pt idx="7">
                  <c:v>17</c:v>
                </c:pt>
              </c:numCache>
            </c:numRef>
          </c:val>
          <c:extLst>
            <c:ext xmlns:c16="http://schemas.microsoft.com/office/drawing/2014/chart" uri="{C3380CC4-5D6E-409C-BE32-E72D297353CC}">
              <c16:uniqueId val="{00000007-3310-4EE4-9B29-D96A372AC516}"/>
            </c:ext>
          </c:extLst>
        </c:ser>
        <c:dLbls>
          <c:showLegendKey val="0"/>
          <c:showVal val="1"/>
          <c:showCatName val="0"/>
          <c:showSerName val="0"/>
          <c:showPercent val="0"/>
          <c:showBubbleSize val="0"/>
        </c:dLbls>
        <c:gapWidth val="95"/>
        <c:gapDepth val="95"/>
        <c:shape val="pyramid"/>
        <c:axId val="69527040"/>
        <c:axId val="69528576"/>
        <c:axId val="0"/>
      </c:bar3DChart>
      <c:catAx>
        <c:axId val="69527040"/>
        <c:scaling>
          <c:orientation val="minMax"/>
        </c:scaling>
        <c:delete val="0"/>
        <c:axPos val="l"/>
        <c:numFmt formatCode="General" sourceLinked="0"/>
        <c:majorTickMark val="none"/>
        <c:minorTickMark val="none"/>
        <c:tickLblPos val="nextTo"/>
        <c:txPr>
          <a:bodyPr/>
          <a:lstStyle/>
          <a:p>
            <a:pPr>
              <a:defRPr sz="1400" b="1">
                <a:solidFill>
                  <a:schemeClr val="tx1"/>
                </a:solidFill>
              </a:defRPr>
            </a:pPr>
            <a:endParaRPr lang="en-US"/>
          </a:p>
        </c:txPr>
        <c:crossAx val="69528576"/>
        <c:crosses val="autoZero"/>
        <c:auto val="1"/>
        <c:lblAlgn val="ctr"/>
        <c:lblOffset val="100"/>
        <c:noMultiLvlLbl val="0"/>
      </c:catAx>
      <c:valAx>
        <c:axId val="69528576"/>
        <c:scaling>
          <c:orientation val="minMax"/>
        </c:scaling>
        <c:delete val="1"/>
        <c:axPos val="b"/>
        <c:numFmt formatCode="0%" sourceLinked="1"/>
        <c:majorTickMark val="none"/>
        <c:minorTickMark val="none"/>
        <c:tickLblPos val="none"/>
        <c:crossAx val="69527040"/>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2"/>
    </mc:Choice>
    <mc:Fallback>
      <c:style val="22"/>
    </mc:Fallback>
  </mc:AlternateContent>
  <c:chart>
    <c:autoTitleDeleted val="1"/>
    <c:view3D>
      <c:rotX val="15"/>
      <c:rotY val="20"/>
      <c:rAngAx val="1"/>
    </c:view3D>
    <c:floor>
      <c:thickness val="0"/>
    </c:floor>
    <c:sideWall>
      <c:thickness val="0"/>
    </c:sideWall>
    <c:backWall>
      <c:thickness val="0"/>
    </c:backWall>
    <c:plotArea>
      <c:layout/>
      <c:bar3DChart>
        <c:barDir val="bar"/>
        <c:grouping val="percentStacked"/>
        <c:varyColors val="0"/>
        <c:ser>
          <c:idx val="0"/>
          <c:order val="0"/>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Data_DT_Parthy_1.xlsx]Seimens Vs Application'!$C$4:$J$5</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Applications of Digital Twins</c:v>
                  </c:pt>
                </c:lvl>
              </c:multiLvlStrCache>
            </c:multiLvlStrRef>
          </c:cat>
          <c:val>
            <c:numRef>
              <c:f>'[Graph Data_DT_Parthy_1.xlsx]Seimens Vs Application'!$C$6:$J$6</c:f>
              <c:numCache>
                <c:formatCode>General</c:formatCode>
                <c:ptCount val="8"/>
                <c:pt idx="0">
                  <c:v>25</c:v>
                </c:pt>
              </c:numCache>
            </c:numRef>
          </c:val>
          <c:extLst>
            <c:ext xmlns:c16="http://schemas.microsoft.com/office/drawing/2014/chart" uri="{C3380CC4-5D6E-409C-BE32-E72D297353CC}">
              <c16:uniqueId val="{00000000-6872-44BB-817F-F8099EB8EFFA}"/>
            </c:ext>
          </c:extLst>
        </c:ser>
        <c:ser>
          <c:idx val="1"/>
          <c:order val="1"/>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Data_DT_Parthy_1.xlsx]Seimens Vs Application'!$C$4:$J$5</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Applications of Digital Twins</c:v>
                  </c:pt>
                </c:lvl>
              </c:multiLvlStrCache>
            </c:multiLvlStrRef>
          </c:cat>
          <c:val>
            <c:numRef>
              <c:f>'[Graph Data_DT_Parthy_1.xlsx]Seimens Vs Application'!$C$7:$J$7</c:f>
              <c:numCache>
                <c:formatCode>General</c:formatCode>
                <c:ptCount val="8"/>
                <c:pt idx="1">
                  <c:v>1</c:v>
                </c:pt>
              </c:numCache>
            </c:numRef>
          </c:val>
          <c:extLst>
            <c:ext xmlns:c16="http://schemas.microsoft.com/office/drawing/2014/chart" uri="{C3380CC4-5D6E-409C-BE32-E72D297353CC}">
              <c16:uniqueId val="{00000001-6872-44BB-817F-F8099EB8EFFA}"/>
            </c:ext>
          </c:extLst>
        </c:ser>
        <c:ser>
          <c:idx val="2"/>
          <c:order val="2"/>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Data_DT_Parthy_1.xlsx]Seimens Vs Application'!$C$4:$J$5</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Applications of Digital Twins</c:v>
                  </c:pt>
                </c:lvl>
              </c:multiLvlStrCache>
            </c:multiLvlStrRef>
          </c:cat>
          <c:val>
            <c:numRef>
              <c:f>'[Graph Data_DT_Parthy_1.xlsx]Seimens Vs Application'!$C$8:$J$8</c:f>
              <c:numCache>
                <c:formatCode>General</c:formatCode>
                <c:ptCount val="8"/>
                <c:pt idx="2">
                  <c:v>1</c:v>
                </c:pt>
              </c:numCache>
            </c:numRef>
          </c:val>
          <c:extLst>
            <c:ext xmlns:c16="http://schemas.microsoft.com/office/drawing/2014/chart" uri="{C3380CC4-5D6E-409C-BE32-E72D297353CC}">
              <c16:uniqueId val="{00000002-6872-44BB-817F-F8099EB8EFFA}"/>
            </c:ext>
          </c:extLst>
        </c:ser>
        <c:ser>
          <c:idx val="3"/>
          <c:order val="3"/>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Data_DT_Parthy_1.xlsx]Seimens Vs Application'!$C$4:$J$5</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Applications of Digital Twins</c:v>
                  </c:pt>
                </c:lvl>
              </c:multiLvlStrCache>
            </c:multiLvlStrRef>
          </c:cat>
          <c:val>
            <c:numRef>
              <c:f>'[Graph Data_DT_Parthy_1.xlsx]Seimens Vs Application'!$C$9:$J$9</c:f>
              <c:numCache>
                <c:formatCode>General</c:formatCode>
                <c:ptCount val="8"/>
                <c:pt idx="3">
                  <c:v>1</c:v>
                </c:pt>
              </c:numCache>
            </c:numRef>
          </c:val>
          <c:extLst>
            <c:ext xmlns:c16="http://schemas.microsoft.com/office/drawing/2014/chart" uri="{C3380CC4-5D6E-409C-BE32-E72D297353CC}">
              <c16:uniqueId val="{00000003-6872-44BB-817F-F8099EB8EFFA}"/>
            </c:ext>
          </c:extLst>
        </c:ser>
        <c:ser>
          <c:idx val="4"/>
          <c:order val="4"/>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Data_DT_Parthy_1.xlsx]Seimens Vs Application'!$C$4:$J$5</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Applications of Digital Twins</c:v>
                  </c:pt>
                </c:lvl>
              </c:multiLvlStrCache>
            </c:multiLvlStrRef>
          </c:cat>
          <c:val>
            <c:numRef>
              <c:f>'[Graph Data_DT_Parthy_1.xlsx]Seimens Vs Application'!$C$10:$J$10</c:f>
              <c:numCache>
                <c:formatCode>General</c:formatCode>
                <c:ptCount val="8"/>
                <c:pt idx="4">
                  <c:v>6</c:v>
                </c:pt>
              </c:numCache>
            </c:numRef>
          </c:val>
          <c:extLst>
            <c:ext xmlns:c16="http://schemas.microsoft.com/office/drawing/2014/chart" uri="{C3380CC4-5D6E-409C-BE32-E72D297353CC}">
              <c16:uniqueId val="{00000004-6872-44BB-817F-F8099EB8EFFA}"/>
            </c:ext>
          </c:extLst>
        </c:ser>
        <c:ser>
          <c:idx val="5"/>
          <c:order val="5"/>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Data_DT_Parthy_1.xlsx]Seimens Vs Application'!$C$4:$J$5</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Applications of Digital Twins</c:v>
                  </c:pt>
                </c:lvl>
              </c:multiLvlStrCache>
            </c:multiLvlStrRef>
          </c:cat>
          <c:val>
            <c:numRef>
              <c:f>'[Graph Data_DT_Parthy_1.xlsx]Seimens Vs Application'!$C$11:$J$11</c:f>
              <c:numCache>
                <c:formatCode>General</c:formatCode>
                <c:ptCount val="8"/>
                <c:pt idx="5">
                  <c:v>4</c:v>
                </c:pt>
              </c:numCache>
            </c:numRef>
          </c:val>
          <c:extLst>
            <c:ext xmlns:c16="http://schemas.microsoft.com/office/drawing/2014/chart" uri="{C3380CC4-5D6E-409C-BE32-E72D297353CC}">
              <c16:uniqueId val="{00000005-6872-44BB-817F-F8099EB8EFFA}"/>
            </c:ext>
          </c:extLst>
        </c:ser>
        <c:ser>
          <c:idx val="6"/>
          <c:order val="6"/>
          <c:invertIfNegative val="0"/>
          <c:dLbls>
            <c:spPr>
              <a:noFill/>
              <a:ln>
                <a:noFill/>
              </a:ln>
              <a:effectLst/>
            </c:spPr>
            <c:txPr>
              <a:bodyPr wrap="square" lIns="38100" tIns="19050" rIns="38100" bIns="19050" anchor="ctr">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Data_DT_Parthy_1.xlsx]Seimens Vs Application'!$C$4:$J$5</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Applications of Digital Twins</c:v>
                  </c:pt>
                </c:lvl>
              </c:multiLvlStrCache>
            </c:multiLvlStrRef>
          </c:cat>
          <c:val>
            <c:numRef>
              <c:f>'[Graph Data_DT_Parthy_1.xlsx]Seimens Vs Application'!$C$12:$J$12</c:f>
              <c:numCache>
                <c:formatCode>General</c:formatCode>
                <c:ptCount val="8"/>
                <c:pt idx="6">
                  <c:v>1</c:v>
                </c:pt>
              </c:numCache>
            </c:numRef>
          </c:val>
          <c:extLst>
            <c:ext xmlns:c16="http://schemas.microsoft.com/office/drawing/2014/chart" uri="{C3380CC4-5D6E-409C-BE32-E72D297353CC}">
              <c16:uniqueId val="{00000006-6872-44BB-817F-F8099EB8EFFA}"/>
            </c:ext>
          </c:extLst>
        </c:ser>
        <c:ser>
          <c:idx val="7"/>
          <c:order val="7"/>
          <c:invertIfNegative val="0"/>
          <c:dLbls>
            <c:spPr>
              <a:noFill/>
              <a:ln>
                <a:noFill/>
              </a:ln>
              <a:effectLst/>
            </c:spPr>
            <c:txPr>
              <a:bodyPr wrap="square" lIns="38100" tIns="19050" rIns="38100" bIns="19050" anchor="t">
                <a:spAutoFit/>
              </a:bodyPr>
              <a:lstStyle/>
              <a:p>
                <a:pPr>
                  <a:defRPr sz="1400" b="1"/>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'[Graph Data_DT_Parthy_1.xlsx]Seimens Vs Application'!$C$4:$J$5</c:f>
              <c:multiLvlStrCache>
                <c:ptCount val="8"/>
                <c:lvl>
                  <c:pt idx="0">
                    <c:v>Manufacturing</c:v>
                  </c:pt>
                  <c:pt idx="1">
                    <c:v>Automobile</c:v>
                  </c:pt>
                  <c:pt idx="2">
                    <c:v>Aerospace</c:v>
                  </c:pt>
                  <c:pt idx="3">
                    <c:v>Health Care</c:v>
                  </c:pt>
                  <c:pt idx="4">
                    <c:v>Infrastructure</c:v>
                  </c:pt>
                  <c:pt idx="5">
                    <c:v>Industrial IOT</c:v>
                  </c:pt>
                  <c:pt idx="6">
                    <c:v>Wind Farm</c:v>
                  </c:pt>
                  <c:pt idx="7">
                    <c:v>Others</c:v>
                  </c:pt>
                </c:lvl>
                <c:lvl>
                  <c:pt idx="0">
                    <c:v>Applications of Digital Twins</c:v>
                  </c:pt>
                </c:lvl>
              </c:multiLvlStrCache>
            </c:multiLvlStrRef>
          </c:cat>
          <c:val>
            <c:numRef>
              <c:f>'[Graph Data_DT_Parthy_1.xlsx]Seimens Vs Application'!$C$13:$J$13</c:f>
              <c:numCache>
                <c:formatCode>General</c:formatCode>
                <c:ptCount val="8"/>
                <c:pt idx="7">
                  <c:v>3</c:v>
                </c:pt>
              </c:numCache>
            </c:numRef>
          </c:val>
          <c:extLst>
            <c:ext xmlns:c16="http://schemas.microsoft.com/office/drawing/2014/chart" uri="{C3380CC4-5D6E-409C-BE32-E72D297353CC}">
              <c16:uniqueId val="{00000007-6872-44BB-817F-F8099EB8EFFA}"/>
            </c:ext>
          </c:extLst>
        </c:ser>
        <c:dLbls>
          <c:showLegendKey val="0"/>
          <c:showVal val="1"/>
          <c:showCatName val="0"/>
          <c:showSerName val="0"/>
          <c:showPercent val="0"/>
          <c:showBubbleSize val="0"/>
        </c:dLbls>
        <c:gapWidth val="95"/>
        <c:gapDepth val="95"/>
        <c:shape val="pyramid"/>
        <c:axId val="69789568"/>
        <c:axId val="69791104"/>
        <c:axId val="0"/>
      </c:bar3DChart>
      <c:catAx>
        <c:axId val="69789568"/>
        <c:scaling>
          <c:orientation val="minMax"/>
        </c:scaling>
        <c:delete val="0"/>
        <c:axPos val="l"/>
        <c:numFmt formatCode="General" sourceLinked="0"/>
        <c:majorTickMark val="none"/>
        <c:minorTickMark val="none"/>
        <c:tickLblPos val="nextTo"/>
        <c:txPr>
          <a:bodyPr/>
          <a:lstStyle/>
          <a:p>
            <a:pPr>
              <a:defRPr sz="1400" b="1"/>
            </a:pPr>
            <a:endParaRPr lang="en-US"/>
          </a:p>
        </c:txPr>
        <c:crossAx val="69791104"/>
        <c:crosses val="autoZero"/>
        <c:auto val="1"/>
        <c:lblAlgn val="ctr"/>
        <c:lblOffset val="100"/>
        <c:noMultiLvlLbl val="0"/>
      </c:catAx>
      <c:valAx>
        <c:axId val="69791104"/>
        <c:scaling>
          <c:orientation val="minMax"/>
        </c:scaling>
        <c:delete val="1"/>
        <c:axPos val="b"/>
        <c:numFmt formatCode="0%" sourceLinked="1"/>
        <c:majorTickMark val="out"/>
        <c:minorTickMark val="none"/>
        <c:tickLblPos val="none"/>
        <c:crossAx val="69789568"/>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97B3B8-DB00-43F4-AC0E-4F679C4A94DC}"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774AB6DD-F358-4348-948E-6B21C0CD9867}">
      <dgm:prSet phldrT="[Text]"/>
      <dgm:spPr/>
      <dgm:t>
        <a:bodyPr/>
        <a:lstStyle/>
        <a:p>
          <a:r>
            <a:rPr lang="sv-SE" dirty="0"/>
            <a:t>Digital Twin</a:t>
          </a:r>
          <a:endParaRPr lang="en-IN" dirty="0"/>
        </a:p>
      </dgm:t>
    </dgm:pt>
    <dgm:pt modelId="{7853B7F9-DFB0-4D00-A92B-9E8ACD893C76}" type="parTrans" cxnId="{E9EE8789-AAEB-48D5-BB60-73E8CE2B193B}">
      <dgm:prSet/>
      <dgm:spPr/>
      <dgm:t>
        <a:bodyPr/>
        <a:lstStyle/>
        <a:p>
          <a:endParaRPr lang="en-IN"/>
        </a:p>
      </dgm:t>
    </dgm:pt>
    <dgm:pt modelId="{09DA47E8-6FAD-476B-84DA-E7901D54F4D6}" type="sibTrans" cxnId="{E9EE8789-AAEB-48D5-BB60-73E8CE2B193B}">
      <dgm:prSet/>
      <dgm:spPr/>
      <dgm:t>
        <a:bodyPr/>
        <a:lstStyle/>
        <a:p>
          <a:endParaRPr lang="en-IN"/>
        </a:p>
      </dgm:t>
    </dgm:pt>
    <dgm:pt modelId="{0BB7417D-5BBE-4700-A690-7E719A737D4F}">
      <dgm:prSet phldrT="[Text]"/>
      <dgm:spPr/>
      <dgm:t>
        <a:bodyPr/>
        <a:lstStyle/>
        <a:p>
          <a:pPr>
            <a:buFont typeface="Wingdings" pitchFamily="2" charset="2"/>
            <a:buChar char="q"/>
          </a:pPr>
          <a:r>
            <a:rPr lang="en-IN" dirty="0"/>
            <a:t>Improve quality &amp; yield</a:t>
          </a:r>
        </a:p>
      </dgm:t>
    </dgm:pt>
    <dgm:pt modelId="{4137D447-0832-4986-9E92-AADADA899123}" type="parTrans" cxnId="{D85B5E23-DDF7-490C-B360-111AAE4B8384}">
      <dgm:prSet/>
      <dgm:spPr/>
      <dgm:t>
        <a:bodyPr/>
        <a:lstStyle/>
        <a:p>
          <a:endParaRPr lang="en-IN"/>
        </a:p>
      </dgm:t>
    </dgm:pt>
    <dgm:pt modelId="{3D30167C-5AA9-4CA5-9B59-D557308BAE78}" type="sibTrans" cxnId="{D85B5E23-DDF7-490C-B360-111AAE4B8384}">
      <dgm:prSet/>
      <dgm:spPr/>
      <dgm:t>
        <a:bodyPr/>
        <a:lstStyle/>
        <a:p>
          <a:endParaRPr lang="en-IN"/>
        </a:p>
      </dgm:t>
    </dgm:pt>
    <dgm:pt modelId="{ADB1BBEE-43F6-433D-946E-C57736AA60D3}">
      <dgm:prSet phldrT="[Text]"/>
      <dgm:spPr/>
      <dgm:t>
        <a:bodyPr/>
        <a:lstStyle/>
        <a:p>
          <a:pPr>
            <a:buFont typeface="Wingdings" pitchFamily="2" charset="2"/>
            <a:buChar char="q"/>
          </a:pPr>
          <a:r>
            <a:rPr lang="en-IN" dirty="0" smtClean="0"/>
            <a:t>Increase </a:t>
          </a:r>
          <a:r>
            <a:rPr lang="en-IN" dirty="0"/>
            <a:t>efficiency </a:t>
          </a:r>
          <a:r>
            <a:rPr lang="en-IN" dirty="0" smtClean="0"/>
            <a:t> of Engineers</a:t>
          </a:r>
          <a:endParaRPr lang="en-IN" dirty="0"/>
        </a:p>
      </dgm:t>
    </dgm:pt>
    <dgm:pt modelId="{CCB27B56-AD09-4989-9455-9337EB1E0690}" type="parTrans" cxnId="{4EB42531-A970-4961-8486-8D1A9B4E8F87}">
      <dgm:prSet/>
      <dgm:spPr/>
      <dgm:t>
        <a:bodyPr/>
        <a:lstStyle/>
        <a:p>
          <a:endParaRPr lang="en-IN"/>
        </a:p>
      </dgm:t>
    </dgm:pt>
    <dgm:pt modelId="{1C03EAA4-3DBE-4BD8-8D0F-756A4F3A7021}" type="sibTrans" cxnId="{4EB42531-A970-4961-8486-8D1A9B4E8F87}">
      <dgm:prSet/>
      <dgm:spPr/>
      <dgm:t>
        <a:bodyPr/>
        <a:lstStyle/>
        <a:p>
          <a:endParaRPr lang="en-IN"/>
        </a:p>
      </dgm:t>
    </dgm:pt>
    <dgm:pt modelId="{EEC3FA63-B82B-4055-8A68-0BBF4E650DB5}">
      <dgm:prSet phldrT="[Text]"/>
      <dgm:spPr/>
      <dgm:t>
        <a:bodyPr/>
        <a:lstStyle/>
        <a:p>
          <a:pPr>
            <a:buFont typeface="Wingdings" pitchFamily="2" charset="2"/>
            <a:buChar char="q"/>
          </a:pPr>
          <a:r>
            <a:rPr lang="en-IN" dirty="0"/>
            <a:t>Reduce cycle time &amp; boost productivity</a:t>
          </a:r>
        </a:p>
      </dgm:t>
    </dgm:pt>
    <dgm:pt modelId="{EE2AA1E9-699C-4F12-B33B-5C8F507A8608}" type="parTrans" cxnId="{AA2F5D5D-89D5-4498-9B66-56C28A78B8A5}">
      <dgm:prSet/>
      <dgm:spPr/>
      <dgm:t>
        <a:bodyPr/>
        <a:lstStyle/>
        <a:p>
          <a:endParaRPr lang="en-IN"/>
        </a:p>
      </dgm:t>
    </dgm:pt>
    <dgm:pt modelId="{5718700A-164F-40E8-9ADA-266F2596FFB6}" type="sibTrans" cxnId="{AA2F5D5D-89D5-4498-9B66-56C28A78B8A5}">
      <dgm:prSet/>
      <dgm:spPr/>
      <dgm:t>
        <a:bodyPr/>
        <a:lstStyle/>
        <a:p>
          <a:endParaRPr lang="en-IN"/>
        </a:p>
      </dgm:t>
    </dgm:pt>
    <dgm:pt modelId="{B58762CA-02B4-4874-B2C8-E933DB4EFE9A}">
      <dgm:prSet phldrT="[Text]"/>
      <dgm:spPr/>
      <dgm:t>
        <a:bodyPr/>
        <a:lstStyle/>
        <a:p>
          <a:pPr>
            <a:buFont typeface="Wingdings" pitchFamily="2" charset="2"/>
            <a:buChar char="q"/>
          </a:pPr>
          <a:r>
            <a:rPr lang="en-IN" dirty="0"/>
            <a:t>Diagnose &amp; fix failures</a:t>
          </a:r>
        </a:p>
      </dgm:t>
    </dgm:pt>
    <dgm:pt modelId="{E081372B-1752-4E14-879C-C5E48793F17A}" type="parTrans" cxnId="{235A1B9A-8B11-4384-95D4-1EE194882A30}">
      <dgm:prSet/>
      <dgm:spPr/>
      <dgm:t>
        <a:bodyPr/>
        <a:lstStyle/>
        <a:p>
          <a:endParaRPr lang="en-IN"/>
        </a:p>
      </dgm:t>
    </dgm:pt>
    <dgm:pt modelId="{ED6ECC9F-3272-40F0-B318-C628FD89FD5B}" type="sibTrans" cxnId="{235A1B9A-8B11-4384-95D4-1EE194882A30}">
      <dgm:prSet/>
      <dgm:spPr/>
      <dgm:t>
        <a:bodyPr/>
        <a:lstStyle/>
        <a:p>
          <a:endParaRPr lang="en-IN"/>
        </a:p>
      </dgm:t>
    </dgm:pt>
    <dgm:pt modelId="{BF1FCF93-C360-405D-9096-D0A04D7C7045}">
      <dgm:prSet phldrT="[Text]"/>
      <dgm:spPr/>
      <dgm:t>
        <a:bodyPr/>
        <a:lstStyle/>
        <a:p>
          <a:pPr>
            <a:buFont typeface="Wingdings" pitchFamily="2" charset="2"/>
            <a:buChar char="q"/>
          </a:pPr>
          <a:r>
            <a:rPr lang="en-IN" dirty="0"/>
            <a:t>Optimize robot operation Management</a:t>
          </a:r>
        </a:p>
      </dgm:t>
    </dgm:pt>
    <dgm:pt modelId="{127107ED-40A9-4473-9B32-E7B47541DD16}" type="parTrans" cxnId="{87F88D0E-4B3D-4A91-9007-8111BC80373B}">
      <dgm:prSet/>
      <dgm:spPr/>
      <dgm:t>
        <a:bodyPr/>
        <a:lstStyle/>
        <a:p>
          <a:endParaRPr lang="en-IN"/>
        </a:p>
      </dgm:t>
    </dgm:pt>
    <dgm:pt modelId="{BD87868F-0C27-4881-ABC2-B21702D5DC25}" type="sibTrans" cxnId="{87F88D0E-4B3D-4A91-9007-8111BC80373B}">
      <dgm:prSet/>
      <dgm:spPr/>
      <dgm:t>
        <a:bodyPr/>
        <a:lstStyle/>
        <a:p>
          <a:endParaRPr lang="en-IN"/>
        </a:p>
      </dgm:t>
    </dgm:pt>
    <dgm:pt modelId="{A2075D30-DAE2-4D50-88F3-1A6C7555BDE3}">
      <dgm:prSet phldrT="[Text]"/>
      <dgm:spPr/>
      <dgm:t>
        <a:bodyPr/>
        <a:lstStyle/>
        <a:p>
          <a:pPr>
            <a:buFont typeface="Wingdings" pitchFamily="2" charset="2"/>
            <a:buChar char="q"/>
          </a:pPr>
          <a:r>
            <a:rPr lang="en-IN" dirty="0"/>
            <a:t>Reduce operational costs</a:t>
          </a:r>
        </a:p>
      </dgm:t>
    </dgm:pt>
    <dgm:pt modelId="{D108FFA1-D71D-4B3F-BE2D-385D6E6FC042}" type="parTrans" cxnId="{A4A4BD00-7830-465B-A77E-413B73BFC83E}">
      <dgm:prSet/>
      <dgm:spPr/>
      <dgm:t>
        <a:bodyPr/>
        <a:lstStyle/>
        <a:p>
          <a:endParaRPr lang="en-IN"/>
        </a:p>
      </dgm:t>
    </dgm:pt>
    <dgm:pt modelId="{27608035-8304-4E1D-8730-9BAF0D298CA8}" type="sibTrans" cxnId="{A4A4BD00-7830-465B-A77E-413B73BFC83E}">
      <dgm:prSet/>
      <dgm:spPr/>
      <dgm:t>
        <a:bodyPr/>
        <a:lstStyle/>
        <a:p>
          <a:endParaRPr lang="en-IN"/>
        </a:p>
      </dgm:t>
    </dgm:pt>
    <dgm:pt modelId="{CA39DB72-3D9D-4655-8A3B-C633B10A1A1F}" type="pres">
      <dgm:prSet presAssocID="{9F97B3B8-DB00-43F4-AC0E-4F679C4A94DC}" presName="Name0" presStyleCnt="0">
        <dgm:presLayoutVars>
          <dgm:chMax val="1"/>
          <dgm:chPref val="1"/>
          <dgm:dir/>
          <dgm:animOne val="branch"/>
          <dgm:animLvl val="lvl"/>
        </dgm:presLayoutVars>
      </dgm:prSet>
      <dgm:spPr/>
      <dgm:t>
        <a:bodyPr/>
        <a:lstStyle/>
        <a:p>
          <a:endParaRPr lang="en-IN"/>
        </a:p>
      </dgm:t>
    </dgm:pt>
    <dgm:pt modelId="{4D1246AF-2D4B-4A9E-A981-BBBA55B6E05E}" type="pres">
      <dgm:prSet presAssocID="{774AB6DD-F358-4348-948E-6B21C0CD9867}" presName="Parent" presStyleLbl="node0" presStyleIdx="0" presStyleCnt="1">
        <dgm:presLayoutVars>
          <dgm:chMax val="6"/>
          <dgm:chPref val="6"/>
        </dgm:presLayoutVars>
      </dgm:prSet>
      <dgm:spPr/>
      <dgm:t>
        <a:bodyPr/>
        <a:lstStyle/>
        <a:p>
          <a:endParaRPr lang="en-IN"/>
        </a:p>
      </dgm:t>
    </dgm:pt>
    <dgm:pt modelId="{72F2776D-587E-446C-BF51-383288552465}" type="pres">
      <dgm:prSet presAssocID="{0BB7417D-5BBE-4700-A690-7E719A737D4F}" presName="Accent1" presStyleCnt="0"/>
      <dgm:spPr/>
    </dgm:pt>
    <dgm:pt modelId="{901213A5-D240-4BCB-94B9-C8EFA4ED66B3}" type="pres">
      <dgm:prSet presAssocID="{0BB7417D-5BBE-4700-A690-7E719A737D4F}" presName="Accent" presStyleLbl="bgShp" presStyleIdx="0" presStyleCnt="6"/>
      <dgm:spPr/>
    </dgm:pt>
    <dgm:pt modelId="{533E6F1E-3072-45C6-8543-E3651A635628}" type="pres">
      <dgm:prSet presAssocID="{0BB7417D-5BBE-4700-A690-7E719A737D4F}" presName="Child1" presStyleLbl="node1" presStyleIdx="0" presStyleCnt="6">
        <dgm:presLayoutVars>
          <dgm:chMax val="0"/>
          <dgm:chPref val="0"/>
          <dgm:bulletEnabled val="1"/>
        </dgm:presLayoutVars>
      </dgm:prSet>
      <dgm:spPr/>
      <dgm:t>
        <a:bodyPr/>
        <a:lstStyle/>
        <a:p>
          <a:endParaRPr lang="en-IN"/>
        </a:p>
      </dgm:t>
    </dgm:pt>
    <dgm:pt modelId="{CB5FA3E6-1ACD-4556-BC50-73A3084E7F9A}" type="pres">
      <dgm:prSet presAssocID="{ADB1BBEE-43F6-433D-946E-C57736AA60D3}" presName="Accent2" presStyleCnt="0"/>
      <dgm:spPr/>
    </dgm:pt>
    <dgm:pt modelId="{BE67B904-E9E7-49F7-9022-DC671769B293}" type="pres">
      <dgm:prSet presAssocID="{ADB1BBEE-43F6-433D-946E-C57736AA60D3}" presName="Accent" presStyleLbl="bgShp" presStyleIdx="1" presStyleCnt="6"/>
      <dgm:spPr/>
    </dgm:pt>
    <dgm:pt modelId="{14BED9A4-ED04-4AD2-80A2-98399781B1E2}" type="pres">
      <dgm:prSet presAssocID="{ADB1BBEE-43F6-433D-946E-C57736AA60D3}" presName="Child2" presStyleLbl="node1" presStyleIdx="1" presStyleCnt="6">
        <dgm:presLayoutVars>
          <dgm:chMax val="0"/>
          <dgm:chPref val="0"/>
          <dgm:bulletEnabled val="1"/>
        </dgm:presLayoutVars>
      </dgm:prSet>
      <dgm:spPr/>
      <dgm:t>
        <a:bodyPr/>
        <a:lstStyle/>
        <a:p>
          <a:endParaRPr lang="en-IN"/>
        </a:p>
      </dgm:t>
    </dgm:pt>
    <dgm:pt modelId="{2B171EB6-EF26-40DE-BBAA-294D0F8D7A42}" type="pres">
      <dgm:prSet presAssocID="{EEC3FA63-B82B-4055-8A68-0BBF4E650DB5}" presName="Accent3" presStyleCnt="0"/>
      <dgm:spPr/>
    </dgm:pt>
    <dgm:pt modelId="{FC2B33EC-561C-4F65-BFE4-2BFF643E1B90}" type="pres">
      <dgm:prSet presAssocID="{EEC3FA63-B82B-4055-8A68-0BBF4E650DB5}" presName="Accent" presStyleLbl="bgShp" presStyleIdx="2" presStyleCnt="6"/>
      <dgm:spPr/>
    </dgm:pt>
    <dgm:pt modelId="{D3AC3DAE-0DC0-41BD-8A56-3A2A010B217E}" type="pres">
      <dgm:prSet presAssocID="{EEC3FA63-B82B-4055-8A68-0BBF4E650DB5}" presName="Child3" presStyleLbl="node1" presStyleIdx="2" presStyleCnt="6">
        <dgm:presLayoutVars>
          <dgm:chMax val="0"/>
          <dgm:chPref val="0"/>
          <dgm:bulletEnabled val="1"/>
        </dgm:presLayoutVars>
      </dgm:prSet>
      <dgm:spPr/>
      <dgm:t>
        <a:bodyPr/>
        <a:lstStyle/>
        <a:p>
          <a:endParaRPr lang="en-IN"/>
        </a:p>
      </dgm:t>
    </dgm:pt>
    <dgm:pt modelId="{232D3906-B386-42A3-AB2C-A2A54F6359BE}" type="pres">
      <dgm:prSet presAssocID="{B58762CA-02B4-4874-B2C8-E933DB4EFE9A}" presName="Accent4" presStyleCnt="0"/>
      <dgm:spPr/>
    </dgm:pt>
    <dgm:pt modelId="{D0B5A73E-5D5F-4686-B3E5-0C12A105D120}" type="pres">
      <dgm:prSet presAssocID="{B58762CA-02B4-4874-B2C8-E933DB4EFE9A}" presName="Accent" presStyleLbl="bgShp" presStyleIdx="3" presStyleCnt="6"/>
      <dgm:spPr/>
    </dgm:pt>
    <dgm:pt modelId="{8CB4E385-43E2-4E84-BA28-E075E469D17D}" type="pres">
      <dgm:prSet presAssocID="{B58762CA-02B4-4874-B2C8-E933DB4EFE9A}" presName="Child4" presStyleLbl="node1" presStyleIdx="3" presStyleCnt="6">
        <dgm:presLayoutVars>
          <dgm:chMax val="0"/>
          <dgm:chPref val="0"/>
          <dgm:bulletEnabled val="1"/>
        </dgm:presLayoutVars>
      </dgm:prSet>
      <dgm:spPr/>
      <dgm:t>
        <a:bodyPr/>
        <a:lstStyle/>
        <a:p>
          <a:endParaRPr lang="en-IN"/>
        </a:p>
      </dgm:t>
    </dgm:pt>
    <dgm:pt modelId="{F14D6965-E4CA-4724-8CF4-FE13ABB95AC9}" type="pres">
      <dgm:prSet presAssocID="{BF1FCF93-C360-405D-9096-D0A04D7C7045}" presName="Accent5" presStyleCnt="0"/>
      <dgm:spPr/>
    </dgm:pt>
    <dgm:pt modelId="{BFB18579-81CF-4ABF-A1B2-9FED1370F65D}" type="pres">
      <dgm:prSet presAssocID="{BF1FCF93-C360-405D-9096-D0A04D7C7045}" presName="Accent" presStyleLbl="bgShp" presStyleIdx="4" presStyleCnt="6"/>
      <dgm:spPr/>
    </dgm:pt>
    <dgm:pt modelId="{E8B7C2D7-6957-4CC9-96B0-F7C1D339CEF4}" type="pres">
      <dgm:prSet presAssocID="{BF1FCF93-C360-405D-9096-D0A04D7C7045}" presName="Child5" presStyleLbl="node1" presStyleIdx="4" presStyleCnt="6">
        <dgm:presLayoutVars>
          <dgm:chMax val="0"/>
          <dgm:chPref val="0"/>
          <dgm:bulletEnabled val="1"/>
        </dgm:presLayoutVars>
      </dgm:prSet>
      <dgm:spPr/>
      <dgm:t>
        <a:bodyPr/>
        <a:lstStyle/>
        <a:p>
          <a:endParaRPr lang="en-IN"/>
        </a:p>
      </dgm:t>
    </dgm:pt>
    <dgm:pt modelId="{8E8A5D7D-F68B-4282-AF54-A707274CCDAA}" type="pres">
      <dgm:prSet presAssocID="{A2075D30-DAE2-4D50-88F3-1A6C7555BDE3}" presName="Accent6" presStyleCnt="0"/>
      <dgm:spPr/>
    </dgm:pt>
    <dgm:pt modelId="{362D7BF2-ABD1-411D-90EC-234495663236}" type="pres">
      <dgm:prSet presAssocID="{A2075D30-DAE2-4D50-88F3-1A6C7555BDE3}" presName="Accent" presStyleLbl="bgShp" presStyleIdx="5" presStyleCnt="6"/>
      <dgm:spPr/>
    </dgm:pt>
    <dgm:pt modelId="{2F292162-804D-47C1-8FCB-AA5C57295103}" type="pres">
      <dgm:prSet presAssocID="{A2075D30-DAE2-4D50-88F3-1A6C7555BDE3}" presName="Child6" presStyleLbl="node1" presStyleIdx="5" presStyleCnt="6">
        <dgm:presLayoutVars>
          <dgm:chMax val="0"/>
          <dgm:chPref val="0"/>
          <dgm:bulletEnabled val="1"/>
        </dgm:presLayoutVars>
      </dgm:prSet>
      <dgm:spPr/>
      <dgm:t>
        <a:bodyPr/>
        <a:lstStyle/>
        <a:p>
          <a:endParaRPr lang="en-IN"/>
        </a:p>
      </dgm:t>
    </dgm:pt>
  </dgm:ptLst>
  <dgm:cxnLst>
    <dgm:cxn modelId="{73857D28-F320-4D7D-B146-ACF7434774E3}" type="presOf" srcId="{A2075D30-DAE2-4D50-88F3-1A6C7555BDE3}" destId="{2F292162-804D-47C1-8FCB-AA5C57295103}" srcOrd="0" destOrd="0" presId="urn:microsoft.com/office/officeart/2011/layout/HexagonRadial"/>
    <dgm:cxn modelId="{235A1B9A-8B11-4384-95D4-1EE194882A30}" srcId="{774AB6DD-F358-4348-948E-6B21C0CD9867}" destId="{B58762CA-02B4-4874-B2C8-E933DB4EFE9A}" srcOrd="3" destOrd="0" parTransId="{E081372B-1752-4E14-879C-C5E48793F17A}" sibTransId="{ED6ECC9F-3272-40F0-B318-C628FD89FD5B}"/>
    <dgm:cxn modelId="{E76E6B00-37E2-400B-A5A5-1AE17C380765}" type="presOf" srcId="{774AB6DD-F358-4348-948E-6B21C0CD9867}" destId="{4D1246AF-2D4B-4A9E-A981-BBBA55B6E05E}" srcOrd="0" destOrd="0" presId="urn:microsoft.com/office/officeart/2011/layout/HexagonRadial"/>
    <dgm:cxn modelId="{03F1AC6F-58AD-4A45-A5C7-A4895469FBE1}" type="presOf" srcId="{BF1FCF93-C360-405D-9096-D0A04D7C7045}" destId="{E8B7C2D7-6957-4CC9-96B0-F7C1D339CEF4}" srcOrd="0" destOrd="0" presId="urn:microsoft.com/office/officeart/2011/layout/HexagonRadial"/>
    <dgm:cxn modelId="{11102A84-69B0-420D-975C-1B222755CD1A}" type="presOf" srcId="{0BB7417D-5BBE-4700-A690-7E719A737D4F}" destId="{533E6F1E-3072-45C6-8543-E3651A635628}" srcOrd="0" destOrd="0" presId="urn:microsoft.com/office/officeart/2011/layout/HexagonRadial"/>
    <dgm:cxn modelId="{CC4597B1-7C4D-4472-BF51-4D74D4ECF22C}" type="presOf" srcId="{B58762CA-02B4-4874-B2C8-E933DB4EFE9A}" destId="{8CB4E385-43E2-4E84-BA28-E075E469D17D}" srcOrd="0" destOrd="0" presId="urn:microsoft.com/office/officeart/2011/layout/HexagonRadial"/>
    <dgm:cxn modelId="{DA6F6367-8D37-4DEA-85B5-23E2BB1D77CF}" type="presOf" srcId="{ADB1BBEE-43F6-433D-946E-C57736AA60D3}" destId="{14BED9A4-ED04-4AD2-80A2-98399781B1E2}" srcOrd="0" destOrd="0" presId="urn:microsoft.com/office/officeart/2011/layout/HexagonRadial"/>
    <dgm:cxn modelId="{AA2F5D5D-89D5-4498-9B66-56C28A78B8A5}" srcId="{774AB6DD-F358-4348-948E-6B21C0CD9867}" destId="{EEC3FA63-B82B-4055-8A68-0BBF4E650DB5}" srcOrd="2" destOrd="0" parTransId="{EE2AA1E9-699C-4F12-B33B-5C8F507A8608}" sibTransId="{5718700A-164F-40E8-9ADA-266F2596FFB6}"/>
    <dgm:cxn modelId="{D602102B-3690-4C18-BA11-223148E32378}" type="presOf" srcId="{9F97B3B8-DB00-43F4-AC0E-4F679C4A94DC}" destId="{CA39DB72-3D9D-4655-8A3B-C633B10A1A1F}" srcOrd="0" destOrd="0" presId="urn:microsoft.com/office/officeart/2011/layout/HexagonRadial"/>
    <dgm:cxn modelId="{4EB42531-A970-4961-8486-8D1A9B4E8F87}" srcId="{774AB6DD-F358-4348-948E-6B21C0CD9867}" destId="{ADB1BBEE-43F6-433D-946E-C57736AA60D3}" srcOrd="1" destOrd="0" parTransId="{CCB27B56-AD09-4989-9455-9337EB1E0690}" sibTransId="{1C03EAA4-3DBE-4BD8-8D0F-756A4F3A7021}"/>
    <dgm:cxn modelId="{E9EE8789-AAEB-48D5-BB60-73E8CE2B193B}" srcId="{9F97B3B8-DB00-43F4-AC0E-4F679C4A94DC}" destId="{774AB6DD-F358-4348-948E-6B21C0CD9867}" srcOrd="0" destOrd="0" parTransId="{7853B7F9-DFB0-4D00-A92B-9E8ACD893C76}" sibTransId="{09DA47E8-6FAD-476B-84DA-E7901D54F4D6}"/>
    <dgm:cxn modelId="{87F88D0E-4B3D-4A91-9007-8111BC80373B}" srcId="{774AB6DD-F358-4348-948E-6B21C0CD9867}" destId="{BF1FCF93-C360-405D-9096-D0A04D7C7045}" srcOrd="4" destOrd="0" parTransId="{127107ED-40A9-4473-9B32-E7B47541DD16}" sibTransId="{BD87868F-0C27-4881-ABC2-B21702D5DC25}"/>
    <dgm:cxn modelId="{D5B0DFBB-A9CA-44AA-B99D-018F727B4DD1}" type="presOf" srcId="{EEC3FA63-B82B-4055-8A68-0BBF4E650DB5}" destId="{D3AC3DAE-0DC0-41BD-8A56-3A2A010B217E}" srcOrd="0" destOrd="0" presId="urn:microsoft.com/office/officeart/2011/layout/HexagonRadial"/>
    <dgm:cxn modelId="{D85B5E23-DDF7-490C-B360-111AAE4B8384}" srcId="{774AB6DD-F358-4348-948E-6B21C0CD9867}" destId="{0BB7417D-5BBE-4700-A690-7E719A737D4F}" srcOrd="0" destOrd="0" parTransId="{4137D447-0832-4986-9E92-AADADA899123}" sibTransId="{3D30167C-5AA9-4CA5-9B59-D557308BAE78}"/>
    <dgm:cxn modelId="{A4A4BD00-7830-465B-A77E-413B73BFC83E}" srcId="{774AB6DD-F358-4348-948E-6B21C0CD9867}" destId="{A2075D30-DAE2-4D50-88F3-1A6C7555BDE3}" srcOrd="5" destOrd="0" parTransId="{D108FFA1-D71D-4B3F-BE2D-385D6E6FC042}" sibTransId="{27608035-8304-4E1D-8730-9BAF0D298CA8}"/>
    <dgm:cxn modelId="{632DC87F-FB41-4946-AA0B-5A167D68CC98}" type="presParOf" srcId="{CA39DB72-3D9D-4655-8A3B-C633B10A1A1F}" destId="{4D1246AF-2D4B-4A9E-A981-BBBA55B6E05E}" srcOrd="0" destOrd="0" presId="urn:microsoft.com/office/officeart/2011/layout/HexagonRadial"/>
    <dgm:cxn modelId="{D19BC6F6-DB47-4830-9727-1DAABFD75138}" type="presParOf" srcId="{CA39DB72-3D9D-4655-8A3B-C633B10A1A1F}" destId="{72F2776D-587E-446C-BF51-383288552465}" srcOrd="1" destOrd="0" presId="urn:microsoft.com/office/officeart/2011/layout/HexagonRadial"/>
    <dgm:cxn modelId="{56A42F48-C11C-4E94-9716-D68F3B17EA5D}" type="presParOf" srcId="{72F2776D-587E-446C-BF51-383288552465}" destId="{901213A5-D240-4BCB-94B9-C8EFA4ED66B3}" srcOrd="0" destOrd="0" presId="urn:microsoft.com/office/officeart/2011/layout/HexagonRadial"/>
    <dgm:cxn modelId="{7ABDD0EC-F610-4DF2-B60C-BBF67C3D8463}" type="presParOf" srcId="{CA39DB72-3D9D-4655-8A3B-C633B10A1A1F}" destId="{533E6F1E-3072-45C6-8543-E3651A635628}" srcOrd="2" destOrd="0" presId="urn:microsoft.com/office/officeart/2011/layout/HexagonRadial"/>
    <dgm:cxn modelId="{F8057466-BBEF-47EF-89D3-2AB86BE8CBEF}" type="presParOf" srcId="{CA39DB72-3D9D-4655-8A3B-C633B10A1A1F}" destId="{CB5FA3E6-1ACD-4556-BC50-73A3084E7F9A}" srcOrd="3" destOrd="0" presId="urn:microsoft.com/office/officeart/2011/layout/HexagonRadial"/>
    <dgm:cxn modelId="{3FACDE14-1F29-41EC-87ED-D0F954D32780}" type="presParOf" srcId="{CB5FA3E6-1ACD-4556-BC50-73A3084E7F9A}" destId="{BE67B904-E9E7-49F7-9022-DC671769B293}" srcOrd="0" destOrd="0" presId="urn:microsoft.com/office/officeart/2011/layout/HexagonRadial"/>
    <dgm:cxn modelId="{1DD78AD8-B3B7-40D4-B5E3-6712DBDEB938}" type="presParOf" srcId="{CA39DB72-3D9D-4655-8A3B-C633B10A1A1F}" destId="{14BED9A4-ED04-4AD2-80A2-98399781B1E2}" srcOrd="4" destOrd="0" presId="urn:microsoft.com/office/officeart/2011/layout/HexagonRadial"/>
    <dgm:cxn modelId="{ECBEF900-0BAA-4B0B-B1E4-6FC7E2EDD84F}" type="presParOf" srcId="{CA39DB72-3D9D-4655-8A3B-C633B10A1A1F}" destId="{2B171EB6-EF26-40DE-BBAA-294D0F8D7A42}" srcOrd="5" destOrd="0" presId="urn:microsoft.com/office/officeart/2011/layout/HexagonRadial"/>
    <dgm:cxn modelId="{6185EAB7-067F-448C-B4E8-D7A60D301B9B}" type="presParOf" srcId="{2B171EB6-EF26-40DE-BBAA-294D0F8D7A42}" destId="{FC2B33EC-561C-4F65-BFE4-2BFF643E1B90}" srcOrd="0" destOrd="0" presId="urn:microsoft.com/office/officeart/2011/layout/HexagonRadial"/>
    <dgm:cxn modelId="{B4D3C5B0-2F8E-45F2-9A85-339E922E2F78}" type="presParOf" srcId="{CA39DB72-3D9D-4655-8A3B-C633B10A1A1F}" destId="{D3AC3DAE-0DC0-41BD-8A56-3A2A010B217E}" srcOrd="6" destOrd="0" presId="urn:microsoft.com/office/officeart/2011/layout/HexagonRadial"/>
    <dgm:cxn modelId="{81A0B72F-2AEC-4A5E-9838-F58C2128BD28}" type="presParOf" srcId="{CA39DB72-3D9D-4655-8A3B-C633B10A1A1F}" destId="{232D3906-B386-42A3-AB2C-A2A54F6359BE}" srcOrd="7" destOrd="0" presId="urn:microsoft.com/office/officeart/2011/layout/HexagonRadial"/>
    <dgm:cxn modelId="{2FE061B0-4F9E-4A76-9B52-D2C60B60C47F}" type="presParOf" srcId="{232D3906-B386-42A3-AB2C-A2A54F6359BE}" destId="{D0B5A73E-5D5F-4686-B3E5-0C12A105D120}" srcOrd="0" destOrd="0" presId="urn:microsoft.com/office/officeart/2011/layout/HexagonRadial"/>
    <dgm:cxn modelId="{150F0F32-5070-4980-83D8-AF0341D679AA}" type="presParOf" srcId="{CA39DB72-3D9D-4655-8A3B-C633B10A1A1F}" destId="{8CB4E385-43E2-4E84-BA28-E075E469D17D}" srcOrd="8" destOrd="0" presId="urn:microsoft.com/office/officeart/2011/layout/HexagonRadial"/>
    <dgm:cxn modelId="{B27B38DB-A00F-4985-AC30-A5DA04C1CD14}" type="presParOf" srcId="{CA39DB72-3D9D-4655-8A3B-C633B10A1A1F}" destId="{F14D6965-E4CA-4724-8CF4-FE13ABB95AC9}" srcOrd="9" destOrd="0" presId="urn:microsoft.com/office/officeart/2011/layout/HexagonRadial"/>
    <dgm:cxn modelId="{E2A0A315-1A8A-4597-8EB4-9054BDBC09C4}" type="presParOf" srcId="{F14D6965-E4CA-4724-8CF4-FE13ABB95AC9}" destId="{BFB18579-81CF-4ABF-A1B2-9FED1370F65D}" srcOrd="0" destOrd="0" presId="urn:microsoft.com/office/officeart/2011/layout/HexagonRadial"/>
    <dgm:cxn modelId="{4D7BDC56-608A-43C1-A273-0329DCAFD80E}" type="presParOf" srcId="{CA39DB72-3D9D-4655-8A3B-C633B10A1A1F}" destId="{E8B7C2D7-6957-4CC9-96B0-F7C1D339CEF4}" srcOrd="10" destOrd="0" presId="urn:microsoft.com/office/officeart/2011/layout/HexagonRadial"/>
    <dgm:cxn modelId="{6B8EFD6A-35A6-466A-8E0E-2DFA77D3019B}" type="presParOf" srcId="{CA39DB72-3D9D-4655-8A3B-C633B10A1A1F}" destId="{8E8A5D7D-F68B-4282-AF54-A707274CCDAA}" srcOrd="11" destOrd="0" presId="urn:microsoft.com/office/officeart/2011/layout/HexagonRadial"/>
    <dgm:cxn modelId="{96E6B6D5-B526-4343-96D7-37BBE35871EF}" type="presParOf" srcId="{8E8A5D7D-F68B-4282-AF54-A707274CCDAA}" destId="{362D7BF2-ABD1-411D-90EC-234495663236}" srcOrd="0" destOrd="0" presId="urn:microsoft.com/office/officeart/2011/layout/HexagonRadial"/>
    <dgm:cxn modelId="{652145D6-DBBB-4427-A8C7-FD0F79D5C3B5}" type="presParOf" srcId="{CA39DB72-3D9D-4655-8A3B-C633B10A1A1F}" destId="{2F292162-804D-47C1-8FCB-AA5C57295103}"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246AF-2D4B-4A9E-A981-BBBA55B6E05E}">
      <dsp:nvSpPr>
        <dsp:cNvPr id="0" name=""/>
        <dsp:cNvSpPr/>
      </dsp:nvSpPr>
      <dsp:spPr>
        <a:xfrm>
          <a:off x="2952810" y="1748061"/>
          <a:ext cx="2221862" cy="192200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sv-SE" sz="1600" kern="1200" dirty="0"/>
            <a:t>Digital Twin</a:t>
          </a:r>
          <a:endParaRPr lang="en-IN" sz="1600" kern="1200" dirty="0"/>
        </a:p>
      </dsp:txBody>
      <dsp:txXfrm>
        <a:off x="3321004" y="2066564"/>
        <a:ext cx="1485474" cy="1284995"/>
      </dsp:txXfrm>
    </dsp:sp>
    <dsp:sp modelId="{BE67B904-E9E7-49F7-9022-DC671769B293}">
      <dsp:nvSpPr>
        <dsp:cNvPr id="0" name=""/>
        <dsp:cNvSpPr/>
      </dsp:nvSpPr>
      <dsp:spPr>
        <a:xfrm>
          <a:off x="4344123" y="828514"/>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E6F1E-3072-45C6-8543-E3651A635628}">
      <dsp:nvSpPr>
        <dsp:cNvPr id="0" name=""/>
        <dsp:cNvSpPr/>
      </dsp:nvSpPr>
      <dsp:spPr>
        <a:xfrm>
          <a:off x="3157475" y="0"/>
          <a:ext cx="1820800" cy="157520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Font typeface="Wingdings" pitchFamily="2" charset="2"/>
            <a:buChar char="q"/>
          </a:pPr>
          <a:r>
            <a:rPr lang="en-IN" sz="1600" kern="1200" dirty="0"/>
            <a:t>Improve quality &amp; yield</a:t>
          </a:r>
        </a:p>
      </dsp:txBody>
      <dsp:txXfrm>
        <a:off x="3459220" y="261045"/>
        <a:ext cx="1217310" cy="1053116"/>
      </dsp:txXfrm>
    </dsp:sp>
    <dsp:sp modelId="{FC2B33EC-561C-4F65-BFE4-2BFF643E1B90}">
      <dsp:nvSpPr>
        <dsp:cNvPr id="0" name=""/>
        <dsp:cNvSpPr/>
      </dsp:nvSpPr>
      <dsp:spPr>
        <a:xfrm>
          <a:off x="5322487" y="2178846"/>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ED9A4-ED04-4AD2-80A2-98399781B1E2}">
      <dsp:nvSpPr>
        <dsp:cNvPr id="0" name=""/>
        <dsp:cNvSpPr/>
      </dsp:nvSpPr>
      <dsp:spPr>
        <a:xfrm>
          <a:off x="4827361" y="968857"/>
          <a:ext cx="1820800" cy="157520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Font typeface="Wingdings" pitchFamily="2" charset="2"/>
            <a:buChar char="q"/>
          </a:pPr>
          <a:r>
            <a:rPr lang="en-IN" sz="1600" kern="1200" dirty="0" smtClean="0"/>
            <a:t>Increase </a:t>
          </a:r>
          <a:r>
            <a:rPr lang="en-IN" sz="1600" kern="1200" dirty="0"/>
            <a:t>efficiency </a:t>
          </a:r>
          <a:r>
            <a:rPr lang="en-IN" sz="1600" kern="1200" dirty="0" smtClean="0"/>
            <a:t> of Engineers</a:t>
          </a:r>
          <a:endParaRPr lang="en-IN" sz="1600" kern="1200" dirty="0"/>
        </a:p>
      </dsp:txBody>
      <dsp:txXfrm>
        <a:off x="5129106" y="1229902"/>
        <a:ext cx="1217310" cy="1053116"/>
      </dsp:txXfrm>
    </dsp:sp>
    <dsp:sp modelId="{D0B5A73E-5D5F-4686-B3E5-0C12A105D120}">
      <dsp:nvSpPr>
        <dsp:cNvPr id="0" name=""/>
        <dsp:cNvSpPr/>
      </dsp:nvSpPr>
      <dsp:spPr>
        <a:xfrm>
          <a:off x="4642852" y="3703117"/>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C3DAE-0DC0-41BD-8A56-3A2A010B217E}">
      <dsp:nvSpPr>
        <dsp:cNvPr id="0" name=""/>
        <dsp:cNvSpPr/>
      </dsp:nvSpPr>
      <dsp:spPr>
        <a:xfrm>
          <a:off x="4827361" y="2873519"/>
          <a:ext cx="1820800" cy="157520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Font typeface="Wingdings" pitchFamily="2" charset="2"/>
            <a:buChar char="q"/>
          </a:pPr>
          <a:r>
            <a:rPr lang="en-IN" sz="1600" kern="1200" dirty="0"/>
            <a:t>Reduce cycle time &amp; boost productivity</a:t>
          </a:r>
        </a:p>
      </dsp:txBody>
      <dsp:txXfrm>
        <a:off x="5129106" y="3134564"/>
        <a:ext cx="1217310" cy="1053116"/>
      </dsp:txXfrm>
    </dsp:sp>
    <dsp:sp modelId="{BFB18579-81CF-4ABF-A1B2-9FED1370F65D}">
      <dsp:nvSpPr>
        <dsp:cNvPr id="0" name=""/>
        <dsp:cNvSpPr/>
      </dsp:nvSpPr>
      <dsp:spPr>
        <a:xfrm>
          <a:off x="2956944" y="386134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4E385-43E2-4E84-BA28-E075E469D17D}">
      <dsp:nvSpPr>
        <dsp:cNvPr id="0" name=""/>
        <dsp:cNvSpPr/>
      </dsp:nvSpPr>
      <dsp:spPr>
        <a:xfrm>
          <a:off x="3157475" y="3843460"/>
          <a:ext cx="1820800" cy="157520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Font typeface="Wingdings" pitchFamily="2" charset="2"/>
            <a:buChar char="q"/>
          </a:pPr>
          <a:r>
            <a:rPr lang="en-IN" sz="1600" kern="1200" dirty="0"/>
            <a:t>Diagnose &amp; fix failures</a:t>
          </a:r>
        </a:p>
      </dsp:txBody>
      <dsp:txXfrm>
        <a:off x="3459220" y="4104505"/>
        <a:ext cx="1217310" cy="1053116"/>
      </dsp:txXfrm>
    </dsp:sp>
    <dsp:sp modelId="{362D7BF2-ABD1-411D-90EC-234495663236}">
      <dsp:nvSpPr>
        <dsp:cNvPr id="0" name=""/>
        <dsp:cNvSpPr/>
      </dsp:nvSpPr>
      <dsp:spPr>
        <a:xfrm>
          <a:off x="1962559" y="251155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7C2D7-6957-4CC9-96B0-F7C1D339CEF4}">
      <dsp:nvSpPr>
        <dsp:cNvPr id="0" name=""/>
        <dsp:cNvSpPr/>
      </dsp:nvSpPr>
      <dsp:spPr>
        <a:xfrm>
          <a:off x="1479837" y="2874602"/>
          <a:ext cx="1820800" cy="157520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Font typeface="Wingdings" pitchFamily="2" charset="2"/>
            <a:buChar char="q"/>
          </a:pPr>
          <a:r>
            <a:rPr lang="en-IN" sz="1600" kern="1200" dirty="0"/>
            <a:t>Optimize robot operation Management</a:t>
          </a:r>
        </a:p>
      </dsp:txBody>
      <dsp:txXfrm>
        <a:off x="1781582" y="3135647"/>
        <a:ext cx="1217310" cy="1053116"/>
      </dsp:txXfrm>
    </dsp:sp>
    <dsp:sp modelId="{2F292162-804D-47C1-8FCB-AA5C57295103}">
      <dsp:nvSpPr>
        <dsp:cNvPr id="0" name=""/>
        <dsp:cNvSpPr/>
      </dsp:nvSpPr>
      <dsp:spPr>
        <a:xfrm>
          <a:off x="1479837" y="966690"/>
          <a:ext cx="1820800" cy="157520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buFont typeface="Wingdings" pitchFamily="2" charset="2"/>
            <a:buChar char="q"/>
          </a:pPr>
          <a:r>
            <a:rPr lang="en-IN" sz="1600" kern="1200" dirty="0"/>
            <a:t>Reduce operational costs</a:t>
          </a:r>
        </a:p>
      </dsp:txBody>
      <dsp:txXfrm>
        <a:off x="1781582"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9EC5757-E8ED-4F3A-B707-4B4E1F257BAB}" type="datetimeFigureOut">
              <a:rPr lang="en-IN" smtClean="0"/>
              <a:pPr/>
              <a:t>01-11-2018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934EC17-A04C-4857-A6A4-C1A5095A1AF4}" type="slidenum">
              <a:rPr lang="en-IN" smtClean="0"/>
              <a:pPr/>
              <a:t>‹#›</a:t>
            </a:fld>
            <a:endParaRPr lang="en-IN"/>
          </a:p>
        </p:txBody>
      </p:sp>
    </p:spTree>
    <p:extLst>
      <p:ext uri="{BB962C8B-B14F-4D97-AF65-F5344CB8AC3E}">
        <p14:creationId xmlns:p14="http://schemas.microsoft.com/office/powerpoint/2010/main" val="3852912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34EC17-A04C-4857-A6A4-C1A5095A1AF4}" type="slidenum">
              <a:rPr lang="en-IN" smtClean="0"/>
              <a:pPr/>
              <a:t>1</a:t>
            </a:fld>
            <a:endParaRPr lang="en-IN"/>
          </a:p>
        </p:txBody>
      </p:sp>
    </p:spTree>
    <p:extLst>
      <p:ext uri="{BB962C8B-B14F-4D97-AF65-F5344CB8AC3E}">
        <p14:creationId xmlns:p14="http://schemas.microsoft.com/office/powerpoint/2010/main" val="255155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34EC17-A04C-4857-A6A4-C1A5095A1AF4}" type="slidenum">
              <a:rPr lang="en-IN" smtClean="0"/>
              <a:pPr/>
              <a:t>27</a:t>
            </a:fld>
            <a:endParaRPr lang="en-IN"/>
          </a:p>
        </p:txBody>
      </p:sp>
    </p:spTree>
    <p:extLst>
      <p:ext uri="{BB962C8B-B14F-4D97-AF65-F5344CB8AC3E}">
        <p14:creationId xmlns:p14="http://schemas.microsoft.com/office/powerpoint/2010/main" val="402531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898989"/>
                </a:solidFill>
                <a:latin typeface="Arial"/>
                <a:cs typeface="Arial"/>
              </a:defRPr>
            </a:lvl1pPr>
          </a:lstStyle>
          <a:p>
            <a:pPr marL="12700">
              <a:lnSpc>
                <a:spcPct val="100000"/>
              </a:lnSpc>
              <a:spcBef>
                <a:spcPts val="25"/>
              </a:spcBef>
            </a:pPr>
            <a:r>
              <a:rPr spc="-5" dirty="0"/>
              <a:t>Patent</a:t>
            </a:r>
            <a:r>
              <a:rPr spc="25" dirty="0"/>
              <a:t> </a:t>
            </a:r>
            <a:r>
              <a:rPr spc="-5" dirty="0"/>
              <a:t>Searching</a:t>
            </a:r>
            <a:r>
              <a:rPr spc="10" dirty="0"/>
              <a:t> </a:t>
            </a:r>
            <a:r>
              <a:rPr dirty="0"/>
              <a:t>|</a:t>
            </a:r>
            <a:r>
              <a:rPr spc="25" dirty="0"/>
              <a:t> </a:t>
            </a:r>
            <a:r>
              <a:rPr dirty="0"/>
              <a:t>Research</a:t>
            </a:r>
            <a:r>
              <a:rPr spc="15" dirty="0"/>
              <a:t> </a:t>
            </a:r>
            <a:r>
              <a:rPr spc="-5" dirty="0"/>
              <a:t>and</a:t>
            </a:r>
            <a:r>
              <a:rPr spc="25" dirty="0"/>
              <a:t> </a:t>
            </a:r>
            <a:r>
              <a:rPr dirty="0"/>
              <a:t>Analytics</a:t>
            </a:r>
            <a:r>
              <a:rPr spc="10" dirty="0"/>
              <a:t> </a:t>
            </a:r>
            <a:r>
              <a:rPr dirty="0"/>
              <a:t>|</a:t>
            </a:r>
            <a:r>
              <a:rPr spc="15" dirty="0"/>
              <a:t> </a:t>
            </a:r>
            <a:r>
              <a:rPr spc="-5" dirty="0"/>
              <a:t>Patent</a:t>
            </a:r>
            <a:r>
              <a:rPr spc="35" dirty="0"/>
              <a:t> </a:t>
            </a:r>
            <a:r>
              <a:rPr spc="-5" dirty="0"/>
              <a:t>Prosecution/Preparation</a:t>
            </a:r>
            <a:r>
              <a:rPr spc="25" dirty="0"/>
              <a:t> </a:t>
            </a:r>
            <a:r>
              <a:rPr spc="-5" dirty="0"/>
              <a:t>Support</a:t>
            </a:r>
            <a:r>
              <a:rPr spc="35" dirty="0"/>
              <a:t> </a:t>
            </a:r>
            <a:r>
              <a:rPr dirty="0"/>
              <a:t>|</a:t>
            </a:r>
            <a:r>
              <a:rPr spc="25" dirty="0"/>
              <a:t> </a:t>
            </a:r>
            <a:r>
              <a:rPr spc="-5" dirty="0"/>
              <a:t>Litigation</a:t>
            </a:r>
            <a:r>
              <a:rPr spc="15" dirty="0"/>
              <a:t> </a:t>
            </a:r>
            <a:r>
              <a:rPr spc="-5" dirty="0"/>
              <a:t>and</a:t>
            </a:r>
            <a:r>
              <a:rPr spc="40" dirty="0"/>
              <a:t> </a:t>
            </a:r>
            <a:r>
              <a:rPr dirty="0"/>
              <a:t>E-Discovery |</a:t>
            </a:r>
            <a:r>
              <a:rPr spc="15" dirty="0"/>
              <a:t> </a:t>
            </a:r>
            <a:r>
              <a:rPr dirty="0"/>
              <a:t>IP</a:t>
            </a:r>
            <a:r>
              <a:rPr spc="20" dirty="0"/>
              <a:t> </a:t>
            </a:r>
            <a:r>
              <a:rPr spc="-5" dirty="0"/>
              <a:t>Valuation</a:t>
            </a:r>
            <a:r>
              <a:rPr spc="25" dirty="0"/>
              <a:t> </a:t>
            </a:r>
            <a:r>
              <a:rPr dirty="0"/>
              <a:t>|</a:t>
            </a:r>
            <a:r>
              <a:rPr spc="30" dirty="0"/>
              <a:t> </a:t>
            </a:r>
            <a:r>
              <a:rPr spc="-5" dirty="0"/>
              <a:t>Patent</a:t>
            </a:r>
            <a:r>
              <a:rPr spc="25" dirty="0"/>
              <a:t> </a:t>
            </a:r>
            <a:r>
              <a:rPr spc="-5" dirty="0"/>
              <a:t>Portfolio</a:t>
            </a:r>
            <a:r>
              <a:rPr spc="15" dirty="0"/>
              <a:t> </a:t>
            </a:r>
            <a:r>
              <a:rPr spc="5" dirty="0"/>
              <a:t>Watch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898989"/>
                </a:solidFill>
                <a:latin typeface="Arial"/>
                <a:cs typeface="Arial"/>
              </a:defRPr>
            </a:lvl1pPr>
          </a:lstStyle>
          <a:p>
            <a:pPr marL="12700">
              <a:lnSpc>
                <a:spcPct val="100000"/>
              </a:lnSpc>
              <a:spcBef>
                <a:spcPts val="25"/>
              </a:spcBef>
            </a:pPr>
            <a:r>
              <a:rPr spc="-5" dirty="0"/>
              <a:t>Patent</a:t>
            </a:r>
            <a:r>
              <a:rPr spc="25" dirty="0"/>
              <a:t> </a:t>
            </a:r>
            <a:r>
              <a:rPr spc="-5" dirty="0"/>
              <a:t>Searching</a:t>
            </a:r>
            <a:r>
              <a:rPr spc="10" dirty="0"/>
              <a:t> </a:t>
            </a:r>
            <a:r>
              <a:rPr dirty="0"/>
              <a:t>|</a:t>
            </a:r>
            <a:r>
              <a:rPr spc="25" dirty="0"/>
              <a:t> </a:t>
            </a:r>
            <a:r>
              <a:rPr dirty="0"/>
              <a:t>Research</a:t>
            </a:r>
            <a:r>
              <a:rPr spc="15" dirty="0"/>
              <a:t> </a:t>
            </a:r>
            <a:r>
              <a:rPr spc="-5" dirty="0"/>
              <a:t>and</a:t>
            </a:r>
            <a:r>
              <a:rPr spc="25" dirty="0"/>
              <a:t> </a:t>
            </a:r>
            <a:r>
              <a:rPr dirty="0"/>
              <a:t>Analytics</a:t>
            </a:r>
            <a:r>
              <a:rPr spc="10" dirty="0"/>
              <a:t> </a:t>
            </a:r>
            <a:r>
              <a:rPr dirty="0"/>
              <a:t>|</a:t>
            </a:r>
            <a:r>
              <a:rPr spc="15" dirty="0"/>
              <a:t> </a:t>
            </a:r>
            <a:r>
              <a:rPr spc="-5" dirty="0"/>
              <a:t>Patent</a:t>
            </a:r>
            <a:r>
              <a:rPr spc="35" dirty="0"/>
              <a:t> </a:t>
            </a:r>
            <a:r>
              <a:rPr spc="-5" dirty="0"/>
              <a:t>Prosecution/Preparation</a:t>
            </a:r>
            <a:r>
              <a:rPr spc="25" dirty="0"/>
              <a:t> </a:t>
            </a:r>
            <a:r>
              <a:rPr spc="-5" dirty="0"/>
              <a:t>Support</a:t>
            </a:r>
            <a:r>
              <a:rPr spc="35" dirty="0"/>
              <a:t> </a:t>
            </a:r>
            <a:r>
              <a:rPr dirty="0"/>
              <a:t>|</a:t>
            </a:r>
            <a:r>
              <a:rPr spc="25" dirty="0"/>
              <a:t> </a:t>
            </a:r>
            <a:r>
              <a:rPr spc="-5" dirty="0"/>
              <a:t>Litigation</a:t>
            </a:r>
            <a:r>
              <a:rPr spc="15" dirty="0"/>
              <a:t> </a:t>
            </a:r>
            <a:r>
              <a:rPr spc="-5" dirty="0"/>
              <a:t>and</a:t>
            </a:r>
            <a:r>
              <a:rPr spc="40" dirty="0"/>
              <a:t> </a:t>
            </a:r>
            <a:r>
              <a:rPr dirty="0"/>
              <a:t>E-Discovery |</a:t>
            </a:r>
            <a:r>
              <a:rPr spc="15" dirty="0"/>
              <a:t> </a:t>
            </a:r>
            <a:r>
              <a:rPr dirty="0"/>
              <a:t>IP</a:t>
            </a:r>
            <a:r>
              <a:rPr spc="20" dirty="0"/>
              <a:t> </a:t>
            </a:r>
            <a:r>
              <a:rPr spc="-5" dirty="0"/>
              <a:t>Valuation</a:t>
            </a:r>
            <a:r>
              <a:rPr spc="25" dirty="0"/>
              <a:t> </a:t>
            </a:r>
            <a:r>
              <a:rPr dirty="0"/>
              <a:t>|</a:t>
            </a:r>
            <a:r>
              <a:rPr spc="30" dirty="0"/>
              <a:t> </a:t>
            </a:r>
            <a:r>
              <a:rPr spc="-5" dirty="0"/>
              <a:t>Patent</a:t>
            </a:r>
            <a:r>
              <a:rPr spc="25" dirty="0"/>
              <a:t> </a:t>
            </a:r>
            <a:r>
              <a:rPr spc="-5" dirty="0"/>
              <a:t>Portfolio</a:t>
            </a:r>
            <a:r>
              <a:rPr spc="15" dirty="0"/>
              <a:t> </a:t>
            </a:r>
            <a:r>
              <a:rPr spc="5" dirty="0"/>
              <a:t>Watch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898989"/>
                </a:solidFill>
                <a:latin typeface="Arial"/>
                <a:cs typeface="Arial"/>
              </a:defRPr>
            </a:lvl1pPr>
          </a:lstStyle>
          <a:p>
            <a:pPr marL="12700">
              <a:lnSpc>
                <a:spcPct val="100000"/>
              </a:lnSpc>
              <a:spcBef>
                <a:spcPts val="25"/>
              </a:spcBef>
            </a:pPr>
            <a:r>
              <a:rPr spc="-5" dirty="0"/>
              <a:t>Patent</a:t>
            </a:r>
            <a:r>
              <a:rPr spc="25" dirty="0"/>
              <a:t> </a:t>
            </a:r>
            <a:r>
              <a:rPr spc="-5" dirty="0"/>
              <a:t>Searching</a:t>
            </a:r>
            <a:r>
              <a:rPr spc="10" dirty="0"/>
              <a:t> </a:t>
            </a:r>
            <a:r>
              <a:rPr dirty="0"/>
              <a:t>|</a:t>
            </a:r>
            <a:r>
              <a:rPr spc="25" dirty="0"/>
              <a:t> </a:t>
            </a:r>
            <a:r>
              <a:rPr dirty="0"/>
              <a:t>Research</a:t>
            </a:r>
            <a:r>
              <a:rPr spc="15" dirty="0"/>
              <a:t> </a:t>
            </a:r>
            <a:r>
              <a:rPr spc="-5" dirty="0"/>
              <a:t>and</a:t>
            </a:r>
            <a:r>
              <a:rPr spc="25" dirty="0"/>
              <a:t> </a:t>
            </a:r>
            <a:r>
              <a:rPr dirty="0"/>
              <a:t>Analytics</a:t>
            </a:r>
            <a:r>
              <a:rPr spc="10" dirty="0"/>
              <a:t> </a:t>
            </a:r>
            <a:r>
              <a:rPr dirty="0"/>
              <a:t>|</a:t>
            </a:r>
            <a:r>
              <a:rPr spc="15" dirty="0"/>
              <a:t> </a:t>
            </a:r>
            <a:r>
              <a:rPr spc="-5" dirty="0"/>
              <a:t>Patent</a:t>
            </a:r>
            <a:r>
              <a:rPr spc="35" dirty="0"/>
              <a:t> </a:t>
            </a:r>
            <a:r>
              <a:rPr spc="-5" dirty="0"/>
              <a:t>Prosecution/Preparation</a:t>
            </a:r>
            <a:r>
              <a:rPr spc="25" dirty="0"/>
              <a:t> </a:t>
            </a:r>
            <a:r>
              <a:rPr spc="-5" dirty="0"/>
              <a:t>Support</a:t>
            </a:r>
            <a:r>
              <a:rPr spc="35" dirty="0"/>
              <a:t> </a:t>
            </a:r>
            <a:r>
              <a:rPr dirty="0"/>
              <a:t>|</a:t>
            </a:r>
            <a:r>
              <a:rPr spc="25" dirty="0"/>
              <a:t> </a:t>
            </a:r>
            <a:r>
              <a:rPr spc="-5" dirty="0"/>
              <a:t>Litigation</a:t>
            </a:r>
            <a:r>
              <a:rPr spc="15" dirty="0"/>
              <a:t> </a:t>
            </a:r>
            <a:r>
              <a:rPr spc="-5" dirty="0"/>
              <a:t>and</a:t>
            </a:r>
            <a:r>
              <a:rPr spc="40" dirty="0"/>
              <a:t> </a:t>
            </a:r>
            <a:r>
              <a:rPr dirty="0"/>
              <a:t>E-Discovery |</a:t>
            </a:r>
            <a:r>
              <a:rPr spc="15" dirty="0"/>
              <a:t> </a:t>
            </a:r>
            <a:r>
              <a:rPr dirty="0"/>
              <a:t>IP</a:t>
            </a:r>
            <a:r>
              <a:rPr spc="20" dirty="0"/>
              <a:t> </a:t>
            </a:r>
            <a:r>
              <a:rPr spc="-5" dirty="0"/>
              <a:t>Valuation</a:t>
            </a:r>
            <a:r>
              <a:rPr spc="25" dirty="0"/>
              <a:t> </a:t>
            </a:r>
            <a:r>
              <a:rPr dirty="0"/>
              <a:t>|</a:t>
            </a:r>
            <a:r>
              <a:rPr spc="30" dirty="0"/>
              <a:t> </a:t>
            </a:r>
            <a:r>
              <a:rPr spc="-5" dirty="0"/>
              <a:t>Patent</a:t>
            </a:r>
            <a:r>
              <a:rPr spc="25" dirty="0"/>
              <a:t> </a:t>
            </a:r>
            <a:r>
              <a:rPr spc="-5" dirty="0"/>
              <a:t>Portfolio</a:t>
            </a:r>
            <a:r>
              <a:rPr spc="15" dirty="0"/>
              <a:t> </a:t>
            </a:r>
            <a:r>
              <a:rPr spc="5" dirty="0"/>
              <a:t>Watch</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898989"/>
                </a:solidFill>
                <a:latin typeface="Arial"/>
                <a:cs typeface="Arial"/>
              </a:defRPr>
            </a:lvl1pPr>
          </a:lstStyle>
          <a:p>
            <a:pPr marL="12700">
              <a:lnSpc>
                <a:spcPct val="100000"/>
              </a:lnSpc>
              <a:spcBef>
                <a:spcPts val="25"/>
              </a:spcBef>
            </a:pPr>
            <a:r>
              <a:rPr spc="-5" dirty="0"/>
              <a:t>Patent</a:t>
            </a:r>
            <a:r>
              <a:rPr spc="25" dirty="0"/>
              <a:t> </a:t>
            </a:r>
            <a:r>
              <a:rPr spc="-5" dirty="0"/>
              <a:t>Searching</a:t>
            </a:r>
            <a:r>
              <a:rPr spc="10" dirty="0"/>
              <a:t> </a:t>
            </a:r>
            <a:r>
              <a:rPr dirty="0"/>
              <a:t>|</a:t>
            </a:r>
            <a:r>
              <a:rPr spc="25" dirty="0"/>
              <a:t> </a:t>
            </a:r>
            <a:r>
              <a:rPr dirty="0"/>
              <a:t>Research</a:t>
            </a:r>
            <a:r>
              <a:rPr spc="15" dirty="0"/>
              <a:t> </a:t>
            </a:r>
            <a:r>
              <a:rPr spc="-5" dirty="0"/>
              <a:t>and</a:t>
            </a:r>
            <a:r>
              <a:rPr spc="25" dirty="0"/>
              <a:t> </a:t>
            </a:r>
            <a:r>
              <a:rPr dirty="0"/>
              <a:t>Analytics</a:t>
            </a:r>
            <a:r>
              <a:rPr spc="10" dirty="0"/>
              <a:t> </a:t>
            </a:r>
            <a:r>
              <a:rPr dirty="0"/>
              <a:t>|</a:t>
            </a:r>
            <a:r>
              <a:rPr spc="15" dirty="0"/>
              <a:t> </a:t>
            </a:r>
            <a:r>
              <a:rPr spc="-5" dirty="0"/>
              <a:t>Patent</a:t>
            </a:r>
            <a:r>
              <a:rPr spc="35" dirty="0"/>
              <a:t> </a:t>
            </a:r>
            <a:r>
              <a:rPr spc="-5" dirty="0"/>
              <a:t>Prosecution/Preparation</a:t>
            </a:r>
            <a:r>
              <a:rPr spc="25" dirty="0"/>
              <a:t> </a:t>
            </a:r>
            <a:r>
              <a:rPr spc="-5" dirty="0"/>
              <a:t>Support</a:t>
            </a:r>
            <a:r>
              <a:rPr spc="35" dirty="0"/>
              <a:t> </a:t>
            </a:r>
            <a:r>
              <a:rPr dirty="0"/>
              <a:t>|</a:t>
            </a:r>
            <a:r>
              <a:rPr spc="25" dirty="0"/>
              <a:t> </a:t>
            </a:r>
            <a:r>
              <a:rPr spc="-5" dirty="0"/>
              <a:t>Litigation</a:t>
            </a:r>
            <a:r>
              <a:rPr spc="15" dirty="0"/>
              <a:t> </a:t>
            </a:r>
            <a:r>
              <a:rPr spc="-5" dirty="0"/>
              <a:t>and</a:t>
            </a:r>
            <a:r>
              <a:rPr spc="40" dirty="0"/>
              <a:t> </a:t>
            </a:r>
            <a:r>
              <a:rPr dirty="0"/>
              <a:t>E-Discovery |</a:t>
            </a:r>
            <a:r>
              <a:rPr spc="15" dirty="0"/>
              <a:t> </a:t>
            </a:r>
            <a:r>
              <a:rPr dirty="0"/>
              <a:t>IP</a:t>
            </a:r>
            <a:r>
              <a:rPr spc="20" dirty="0"/>
              <a:t> </a:t>
            </a:r>
            <a:r>
              <a:rPr spc="-5" dirty="0"/>
              <a:t>Valuation</a:t>
            </a:r>
            <a:r>
              <a:rPr spc="25" dirty="0"/>
              <a:t> </a:t>
            </a:r>
            <a:r>
              <a:rPr dirty="0"/>
              <a:t>|</a:t>
            </a:r>
            <a:r>
              <a:rPr spc="30" dirty="0"/>
              <a:t> </a:t>
            </a:r>
            <a:r>
              <a:rPr spc="-5" dirty="0"/>
              <a:t>Patent</a:t>
            </a:r>
            <a:r>
              <a:rPr spc="25" dirty="0"/>
              <a:t> </a:t>
            </a:r>
            <a:r>
              <a:rPr spc="-5" dirty="0"/>
              <a:t>Portfolio</a:t>
            </a:r>
            <a:r>
              <a:rPr spc="15" dirty="0"/>
              <a:t> </a:t>
            </a:r>
            <a:r>
              <a:rPr spc="5" dirty="0"/>
              <a:t>Watch</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70" y="2236"/>
            <a:ext cx="12189129" cy="68557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rgbClr val="898989"/>
                </a:solidFill>
                <a:latin typeface="Arial"/>
                <a:cs typeface="Arial"/>
              </a:defRPr>
            </a:lvl1pPr>
          </a:lstStyle>
          <a:p>
            <a:pPr marL="12700">
              <a:lnSpc>
                <a:spcPct val="100000"/>
              </a:lnSpc>
              <a:spcBef>
                <a:spcPts val="25"/>
              </a:spcBef>
            </a:pPr>
            <a:r>
              <a:rPr spc="-5" dirty="0"/>
              <a:t>Patent</a:t>
            </a:r>
            <a:r>
              <a:rPr spc="25" dirty="0"/>
              <a:t> </a:t>
            </a:r>
            <a:r>
              <a:rPr spc="-5" dirty="0"/>
              <a:t>Searching</a:t>
            </a:r>
            <a:r>
              <a:rPr spc="10" dirty="0"/>
              <a:t> </a:t>
            </a:r>
            <a:r>
              <a:rPr dirty="0"/>
              <a:t>|</a:t>
            </a:r>
            <a:r>
              <a:rPr spc="25" dirty="0"/>
              <a:t> </a:t>
            </a:r>
            <a:r>
              <a:rPr dirty="0"/>
              <a:t>Research</a:t>
            </a:r>
            <a:r>
              <a:rPr spc="15" dirty="0"/>
              <a:t> </a:t>
            </a:r>
            <a:r>
              <a:rPr spc="-5" dirty="0"/>
              <a:t>and</a:t>
            </a:r>
            <a:r>
              <a:rPr spc="25" dirty="0"/>
              <a:t> </a:t>
            </a:r>
            <a:r>
              <a:rPr dirty="0"/>
              <a:t>Analytics</a:t>
            </a:r>
            <a:r>
              <a:rPr spc="10" dirty="0"/>
              <a:t> </a:t>
            </a:r>
            <a:r>
              <a:rPr dirty="0"/>
              <a:t>|</a:t>
            </a:r>
            <a:r>
              <a:rPr spc="15" dirty="0"/>
              <a:t> </a:t>
            </a:r>
            <a:r>
              <a:rPr spc="-5" dirty="0"/>
              <a:t>Patent</a:t>
            </a:r>
            <a:r>
              <a:rPr spc="35" dirty="0"/>
              <a:t> </a:t>
            </a:r>
            <a:r>
              <a:rPr spc="-5" dirty="0"/>
              <a:t>Prosecution/Preparation</a:t>
            </a:r>
            <a:r>
              <a:rPr spc="25" dirty="0"/>
              <a:t> </a:t>
            </a:r>
            <a:r>
              <a:rPr spc="-5" dirty="0"/>
              <a:t>Support</a:t>
            </a:r>
            <a:r>
              <a:rPr spc="35" dirty="0"/>
              <a:t> </a:t>
            </a:r>
            <a:r>
              <a:rPr dirty="0"/>
              <a:t>|</a:t>
            </a:r>
            <a:r>
              <a:rPr spc="25" dirty="0"/>
              <a:t> </a:t>
            </a:r>
            <a:r>
              <a:rPr spc="-5" dirty="0"/>
              <a:t>Litigation</a:t>
            </a:r>
            <a:r>
              <a:rPr spc="15" dirty="0"/>
              <a:t> </a:t>
            </a:r>
            <a:r>
              <a:rPr spc="-5" dirty="0"/>
              <a:t>and</a:t>
            </a:r>
            <a:r>
              <a:rPr spc="40" dirty="0"/>
              <a:t> </a:t>
            </a:r>
            <a:r>
              <a:rPr dirty="0"/>
              <a:t>E-Discovery |</a:t>
            </a:r>
            <a:r>
              <a:rPr spc="15" dirty="0"/>
              <a:t> </a:t>
            </a:r>
            <a:r>
              <a:rPr dirty="0"/>
              <a:t>IP</a:t>
            </a:r>
            <a:r>
              <a:rPr spc="20" dirty="0"/>
              <a:t> </a:t>
            </a:r>
            <a:r>
              <a:rPr spc="-5" dirty="0"/>
              <a:t>Valuation</a:t>
            </a:r>
            <a:r>
              <a:rPr spc="25" dirty="0"/>
              <a:t> </a:t>
            </a:r>
            <a:r>
              <a:rPr dirty="0"/>
              <a:t>|</a:t>
            </a:r>
            <a:r>
              <a:rPr spc="30" dirty="0"/>
              <a:t> </a:t>
            </a:r>
            <a:r>
              <a:rPr spc="-5" dirty="0"/>
              <a:t>Patent</a:t>
            </a:r>
            <a:r>
              <a:rPr spc="25" dirty="0"/>
              <a:t> </a:t>
            </a:r>
            <a:r>
              <a:rPr spc="-5" dirty="0"/>
              <a:t>Portfolio</a:t>
            </a:r>
            <a:r>
              <a:rPr spc="15" dirty="0"/>
              <a:t> </a:t>
            </a:r>
            <a:r>
              <a:rPr spc="5" dirty="0"/>
              <a:t>Watch</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2540" y="334759"/>
            <a:ext cx="11646918" cy="330834"/>
          </a:xfrm>
          <a:prstGeom prst="rect">
            <a:avLst/>
          </a:prstGeom>
        </p:spPr>
        <p:txBody>
          <a:bodyPr wrap="square" lIns="0" tIns="0" rIns="0" bIns="0">
            <a:spAutoFit/>
          </a:bodyPr>
          <a:lstStyle>
            <a:lvl1pPr>
              <a:defRPr sz="2000" b="1" i="0">
                <a:solidFill>
                  <a:schemeClr val="bg1"/>
                </a:solidFill>
                <a:latin typeface="Calibri"/>
                <a:cs typeface="Calibri"/>
              </a:defRPr>
            </a:lvl1pPr>
          </a:lstStyle>
          <a:p>
            <a:endParaRPr/>
          </a:p>
        </p:txBody>
      </p:sp>
      <p:sp>
        <p:nvSpPr>
          <p:cNvPr id="3" name="Holder 3"/>
          <p:cNvSpPr>
            <a:spLocks noGrp="1"/>
          </p:cNvSpPr>
          <p:nvPr>
            <p:ph type="body" idx="1"/>
          </p:nvPr>
        </p:nvSpPr>
        <p:spPr>
          <a:xfrm>
            <a:off x="2757728" y="1472019"/>
            <a:ext cx="6676542" cy="27686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38881" y="6572718"/>
            <a:ext cx="6903720" cy="139700"/>
          </a:xfrm>
          <a:prstGeom prst="rect">
            <a:avLst/>
          </a:prstGeom>
        </p:spPr>
        <p:txBody>
          <a:bodyPr wrap="square" lIns="0" tIns="0" rIns="0" bIns="0">
            <a:spAutoFit/>
          </a:bodyPr>
          <a:lstStyle>
            <a:lvl1pPr>
              <a:defRPr sz="800" b="0" i="0">
                <a:solidFill>
                  <a:srgbClr val="898989"/>
                </a:solidFill>
                <a:latin typeface="Arial"/>
                <a:cs typeface="Arial"/>
              </a:defRPr>
            </a:lvl1pPr>
          </a:lstStyle>
          <a:p>
            <a:pPr marL="12700">
              <a:lnSpc>
                <a:spcPct val="100000"/>
              </a:lnSpc>
              <a:spcBef>
                <a:spcPts val="25"/>
              </a:spcBef>
            </a:pPr>
            <a:r>
              <a:rPr spc="-5" dirty="0"/>
              <a:t>Patent</a:t>
            </a:r>
            <a:r>
              <a:rPr spc="25" dirty="0"/>
              <a:t> </a:t>
            </a:r>
            <a:r>
              <a:rPr spc="-5" dirty="0"/>
              <a:t>Searching</a:t>
            </a:r>
            <a:r>
              <a:rPr spc="10" dirty="0"/>
              <a:t> </a:t>
            </a:r>
            <a:r>
              <a:rPr dirty="0"/>
              <a:t>|</a:t>
            </a:r>
            <a:r>
              <a:rPr spc="25" dirty="0"/>
              <a:t> </a:t>
            </a:r>
            <a:r>
              <a:rPr dirty="0"/>
              <a:t>Research</a:t>
            </a:r>
            <a:r>
              <a:rPr spc="15" dirty="0"/>
              <a:t> </a:t>
            </a:r>
            <a:r>
              <a:rPr spc="-5" dirty="0"/>
              <a:t>and</a:t>
            </a:r>
            <a:r>
              <a:rPr spc="25" dirty="0"/>
              <a:t> </a:t>
            </a:r>
            <a:r>
              <a:rPr dirty="0"/>
              <a:t>Analytics</a:t>
            </a:r>
            <a:r>
              <a:rPr spc="10" dirty="0"/>
              <a:t> </a:t>
            </a:r>
            <a:r>
              <a:rPr dirty="0"/>
              <a:t>|</a:t>
            </a:r>
            <a:r>
              <a:rPr spc="15" dirty="0"/>
              <a:t> </a:t>
            </a:r>
            <a:r>
              <a:rPr spc="-5" dirty="0"/>
              <a:t>Patent</a:t>
            </a:r>
            <a:r>
              <a:rPr spc="35" dirty="0"/>
              <a:t> </a:t>
            </a:r>
            <a:r>
              <a:rPr spc="-5" dirty="0"/>
              <a:t>Prosecution/Preparation</a:t>
            </a:r>
            <a:r>
              <a:rPr spc="25" dirty="0"/>
              <a:t> </a:t>
            </a:r>
            <a:r>
              <a:rPr spc="-5" dirty="0"/>
              <a:t>Support</a:t>
            </a:r>
            <a:r>
              <a:rPr spc="35" dirty="0"/>
              <a:t> </a:t>
            </a:r>
            <a:r>
              <a:rPr dirty="0"/>
              <a:t>|</a:t>
            </a:r>
            <a:r>
              <a:rPr spc="25" dirty="0"/>
              <a:t> </a:t>
            </a:r>
            <a:r>
              <a:rPr spc="-5" dirty="0"/>
              <a:t>Litigation</a:t>
            </a:r>
            <a:r>
              <a:rPr spc="15" dirty="0"/>
              <a:t> </a:t>
            </a:r>
            <a:r>
              <a:rPr spc="-5" dirty="0"/>
              <a:t>and</a:t>
            </a:r>
            <a:r>
              <a:rPr spc="40" dirty="0"/>
              <a:t> </a:t>
            </a:r>
            <a:r>
              <a:rPr dirty="0"/>
              <a:t>E-Discovery |</a:t>
            </a:r>
            <a:r>
              <a:rPr spc="15" dirty="0"/>
              <a:t> </a:t>
            </a:r>
            <a:r>
              <a:rPr dirty="0"/>
              <a:t>IP</a:t>
            </a:r>
            <a:r>
              <a:rPr spc="20" dirty="0"/>
              <a:t> </a:t>
            </a:r>
            <a:r>
              <a:rPr spc="-5" dirty="0"/>
              <a:t>Valuation</a:t>
            </a:r>
            <a:r>
              <a:rPr spc="25" dirty="0"/>
              <a:t> </a:t>
            </a:r>
            <a:r>
              <a:rPr dirty="0"/>
              <a:t>|</a:t>
            </a:r>
            <a:r>
              <a:rPr spc="30" dirty="0"/>
              <a:t> </a:t>
            </a:r>
            <a:r>
              <a:rPr spc="-5" dirty="0"/>
              <a:t>Patent</a:t>
            </a:r>
            <a:r>
              <a:rPr spc="25" dirty="0"/>
              <a:t> </a:t>
            </a:r>
            <a:r>
              <a:rPr spc="-5" dirty="0"/>
              <a:t>Portfolio</a:t>
            </a:r>
            <a:r>
              <a:rPr spc="15" dirty="0"/>
              <a:t> </a:t>
            </a:r>
            <a:r>
              <a:rPr spc="5" dirty="0"/>
              <a:t>Watch</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networkworld.com/article/3280225/internet-of-things/what-is-digital-twin-technology-and-why-it-matters.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hyperlink" Target="http://www.wipo.int/classifications/ipc/ipcpub/?notion=scheme&amp;version=20180101&amp;symbol=H01M0010625000&amp;menulang=en&amp;lang=en&amp;viewmode=f&amp;fipcpc=no&amp;showdeleted=yes&amp;indexes=no&amp;headings=yes&amp;notes=yes&amp;direction=o2n&amp;initial=A&amp;cwid=none&amp;tree=no&amp;searchmode=smart" TargetMode="External"/></Relationships>
</file>

<file path=ppt/slides/_rels/slide2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s>
</file>

<file path=ppt/slides/_rels/slide25.xml.rels><?xml version="1.0" encoding="UTF-8" standalone="yes"?>
<Relationships xmlns="http://schemas.openxmlformats.org/package/2006/relationships"><Relationship Id="rId8" Type="http://schemas.openxmlformats.org/officeDocument/2006/relationships/hyperlink" Target="https://jive.com/resources/blog/what-is-digital-twin-technology/" TargetMode="External"/><Relationship Id="rId3" Type="http://schemas.openxmlformats.org/officeDocument/2006/relationships/hyperlink" Target="https://www.netscribes.com/digital-twin-next-frontier-iot/" TargetMode="External"/><Relationship Id="rId7" Type="http://schemas.openxmlformats.org/officeDocument/2006/relationships/hyperlink" Target="https://www.gartner.com/smarterwithgartner/prepare-for-the-impact-of-digital-twins/"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www.flaticon.com/" TargetMode="External"/><Relationship Id="rId5" Type="http://schemas.openxmlformats.org/officeDocument/2006/relationships/hyperlink" Target="https://www.i-scoop.eu/internet-of-things-guide/industrial-internet-things-iiot-saving-costs-innovation/digital-twins/" TargetMode="External"/><Relationship Id="rId10" Type="http://schemas.openxmlformats.org/officeDocument/2006/relationships/hyperlink" Target="https://www.forbes.com/sites/bernardmarr/2017/03/06/what-is-digital-twin-technology-and-why-is-it-so-important/" TargetMode="External"/><Relationship Id="rId4" Type="http://schemas.openxmlformats.org/officeDocument/2006/relationships/hyperlink" Target="https://www.happiestminds.com/insights/digital-twins/" TargetMode="External"/><Relationship Id="rId9" Type="http://schemas.openxmlformats.org/officeDocument/2006/relationships/hyperlink" Target="http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wipo.int/classifications/ipc/ipcpub/?notion=scheme&amp;version=20180101&amp;symbol=H01M0010625000&amp;menulang=en&amp;lang=en&amp;viewmode=f&amp;fipcpc=no&amp;showdeleted=yes&amp;indexes=no&amp;headings=yes&amp;notes=yes&amp;direction=o2n&amp;initial=A&amp;cwid=none&amp;tree=no&amp;searchmode=smar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ipo.int/classifications/ipc/ipcpub/?notion=scheme&amp;version=20180101&amp;symbol=H01M0010625000&amp;menulang=en&amp;lang=en&amp;viewmode=f&amp;fipcpc=no&amp;showdeleted=yes&amp;indexes=no&amp;headings=yes&amp;notes=yes&amp;direction=o2n&amp;initial=A&amp;cwid=none&amp;tree=no&amp;searchmode=sma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wipo.int/classifications/ipc/ipcpub/?notion=scheme&amp;version=20180101&amp;symbol=H01M0010625000&amp;menulang=en&amp;lang=en&amp;viewmode=f&amp;fipcpc=no&amp;showdeleted=yes&amp;indexes=no&amp;headings=yes&amp;notes=yes&amp;direction=o2n&amp;initial=A&amp;cwid=none&amp;tree=no&amp;searchmode=sma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info@khuranaandkhurana.com" TargetMode="External"/><Relationship Id="rId2" Type="http://schemas.openxmlformats.org/officeDocument/2006/relationships/hyperlink" Target="mailto:iiprd@iiprd.com"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www.khuranaandkhurana.com/" TargetMode="External"/><Relationship Id="rId4" Type="http://schemas.openxmlformats.org/officeDocument/2006/relationships/hyperlink" Target="http://www.iiprd.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dc.com/idcfuturescapes2016"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6.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bnewswire.com/pressreleases/global-internet-of-things-iot-digital-twinning-market-outlook-and-forecast-2022-for-iot-enabled-physical-to-virtual-mapping-and-management_106063.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10;&#10;Description generated with high confidence">
            <a:extLst>
              <a:ext uri="{FF2B5EF4-FFF2-40B4-BE49-F238E27FC236}">
                <a16:creationId xmlns:a16="http://schemas.microsoft.com/office/drawing/2014/main" id="{FA85421D-4C01-4649-AC1F-B6B8292EAE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0"/>
            <a:ext cx="8077200" cy="6858000"/>
          </a:xfrm>
          <a:prstGeom prst="rect">
            <a:avLst/>
          </a:prstGeom>
        </p:spPr>
      </p:pic>
      <p:sp>
        <p:nvSpPr>
          <p:cNvPr id="8" name="Rectangle 7"/>
          <p:cNvSpPr/>
          <p:nvPr/>
        </p:nvSpPr>
        <p:spPr>
          <a:xfrm>
            <a:off x="6003632" y="1679713"/>
            <a:ext cx="184730" cy="923330"/>
          </a:xfrm>
          <a:prstGeom prst="rect">
            <a:avLst/>
          </a:prstGeom>
          <a:noFill/>
        </p:spPr>
        <p:txBody>
          <a:bodyPr wrap="none" lIns="91440" tIns="45720" rIns="91440" bIns="45720">
            <a:spAutoFit/>
          </a:bodyPr>
          <a:lstStyle/>
          <a:p>
            <a:pPr algn="ctr"/>
            <a:endParaRPr lang="en-IN"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Rectangle 5">
            <a:extLst>
              <a:ext uri="{FF2B5EF4-FFF2-40B4-BE49-F238E27FC236}">
                <a16:creationId xmlns:a16="http://schemas.microsoft.com/office/drawing/2014/main" id="{BA733E25-35E7-4939-96F9-46E20915138F}"/>
              </a:ext>
            </a:extLst>
          </p:cNvPr>
          <p:cNvSpPr/>
          <p:nvPr/>
        </p:nvSpPr>
        <p:spPr>
          <a:xfrm>
            <a:off x="5638800" y="5867400"/>
            <a:ext cx="6553200" cy="369332"/>
          </a:xfrm>
          <a:prstGeom prst="rect">
            <a:avLst/>
          </a:prstGeom>
        </p:spPr>
        <p:txBody>
          <a:bodyPr wrap="square">
            <a:spAutoFit/>
          </a:bodyPr>
          <a:lstStyle/>
          <a:p>
            <a:pPr lvl="0" algn="just" fontAlgn="base">
              <a:spcBef>
                <a:spcPct val="0"/>
              </a:spcBef>
              <a:spcAft>
                <a:spcPct val="0"/>
              </a:spcAft>
            </a:pPr>
            <a:r>
              <a:rPr lang="en-US" b="1" i="1" dirty="0">
                <a:solidFill>
                  <a:schemeClr val="bg1"/>
                </a:solidFill>
                <a:latin typeface="Arial" pitchFamily="34" charset="0"/>
                <a:ea typeface="Calibri" pitchFamily="34" charset="0"/>
                <a:cs typeface="Arial" pitchFamily="34" charset="0"/>
              </a:rPr>
              <a:t>“</a:t>
            </a:r>
            <a:r>
              <a:rPr lang="en-US" b="1" i="1" dirty="0">
                <a:solidFill>
                  <a:schemeClr val="bg1"/>
                </a:solidFill>
                <a:ea typeface="Calibri" pitchFamily="34" charset="0"/>
                <a:cs typeface="Arial" pitchFamily="34" charset="0"/>
              </a:rPr>
              <a:t>Digital twins can be practically applied in almost every industry.”</a:t>
            </a:r>
            <a:endParaRPr lang="en-US" i="1" dirty="0">
              <a:solidFill>
                <a:schemeClr val="bg1"/>
              </a:solidFill>
              <a:cs typeface="Arial" pitchFamily="34" charset="0"/>
            </a:endParaRPr>
          </a:p>
        </p:txBody>
      </p:sp>
      <p:pic>
        <p:nvPicPr>
          <p:cNvPr id="10" name="Picture 2" descr="IIPRD_logo_final.png">
            <a:extLst>
              <a:ext uri="{FF2B5EF4-FFF2-40B4-BE49-F238E27FC236}">
                <a16:creationId xmlns:a16="http://schemas.microsoft.com/office/drawing/2014/main" id="{DE9BF0E8-CFB2-4727-8D73-5493D50398F5}"/>
              </a:ext>
            </a:extLst>
          </p:cNvPr>
          <p:cNvPicPr>
            <a:picLocks noChangeAspect="1"/>
          </p:cNvPicPr>
          <p:nvPr/>
        </p:nvPicPr>
        <p:blipFill>
          <a:blip r:embed="rId4" cstate="print"/>
          <a:srcRect/>
          <a:stretch>
            <a:fillRect/>
          </a:stretch>
        </p:blipFill>
        <p:spPr bwMode="auto">
          <a:xfrm>
            <a:off x="1676400" y="454847"/>
            <a:ext cx="2286000" cy="741363"/>
          </a:xfrm>
          <a:prstGeom prst="rect">
            <a:avLst/>
          </a:prstGeom>
          <a:noFill/>
          <a:ln w="9525">
            <a:noFill/>
            <a:miter lim="800000"/>
            <a:headEnd/>
            <a:tailEnd/>
          </a:ln>
        </p:spPr>
      </p:pic>
      <p:sp>
        <p:nvSpPr>
          <p:cNvPr id="12" name="TextBox 11">
            <a:extLst>
              <a:ext uri="{FF2B5EF4-FFF2-40B4-BE49-F238E27FC236}">
                <a16:creationId xmlns:a16="http://schemas.microsoft.com/office/drawing/2014/main" id="{FC17B310-06FD-497A-96EE-E8FAB77792E2}"/>
              </a:ext>
            </a:extLst>
          </p:cNvPr>
          <p:cNvSpPr txBox="1"/>
          <p:nvPr/>
        </p:nvSpPr>
        <p:spPr>
          <a:xfrm>
            <a:off x="-1524000" y="1541213"/>
            <a:ext cx="8534400" cy="1200329"/>
          </a:xfrm>
          <a:prstGeom prst="rect">
            <a:avLst/>
          </a:prstGeom>
          <a:noFill/>
        </p:spPr>
        <p:txBody>
          <a:bodyPr wrap="square" rtlCol="0">
            <a:spAutoFit/>
          </a:bodyPr>
          <a:lstStyle/>
          <a:p>
            <a:pPr algn="ctr"/>
            <a:r>
              <a:rPr lang="en-US" sz="3600" b="1" dirty="0">
                <a:solidFill>
                  <a:srgbClr val="013D4D"/>
                </a:solidFill>
              </a:rPr>
              <a:t>Sample Landscape Study   </a:t>
            </a:r>
            <a:endParaRPr lang="en-IN" sz="3600" dirty="0">
              <a:solidFill>
                <a:srgbClr val="013D4D"/>
              </a:solidFill>
            </a:endParaRPr>
          </a:p>
          <a:p>
            <a:pPr algn="ctr"/>
            <a:r>
              <a:rPr lang="sv-SE" sz="3600" dirty="0">
                <a:solidFill>
                  <a:srgbClr val="013D4D"/>
                </a:solidFill>
              </a:rPr>
              <a:t>Digital Twin Technology</a:t>
            </a:r>
            <a:endParaRPr lang="en-IN" sz="3600" dirty="0">
              <a:solidFill>
                <a:srgbClr val="013D4D"/>
              </a:solidFill>
            </a:endParaRPr>
          </a:p>
        </p:txBody>
      </p:sp>
      <p:sp>
        <p:nvSpPr>
          <p:cNvPr id="15" name="TextBox 14">
            <a:extLst>
              <a:ext uri="{FF2B5EF4-FFF2-40B4-BE49-F238E27FC236}">
                <a16:creationId xmlns:a16="http://schemas.microsoft.com/office/drawing/2014/main" id="{5B023AE5-C234-4423-8E61-C171F0791A0B}"/>
              </a:ext>
            </a:extLst>
          </p:cNvPr>
          <p:cNvSpPr txBox="1"/>
          <p:nvPr/>
        </p:nvSpPr>
        <p:spPr>
          <a:xfrm>
            <a:off x="304800" y="6495040"/>
            <a:ext cx="2743200" cy="261610"/>
          </a:xfrm>
          <a:prstGeom prst="rect">
            <a:avLst/>
          </a:prstGeom>
          <a:noFill/>
        </p:spPr>
        <p:txBody>
          <a:bodyPr wrap="square" rtlCol="0">
            <a:spAutoFit/>
          </a:bodyPr>
          <a:lstStyle/>
          <a:p>
            <a:r>
              <a:rPr lang="sv-SE" sz="1100" i="1" dirty="0">
                <a:solidFill>
                  <a:schemeClr val="bg1">
                    <a:lumMod val="50000"/>
                  </a:schemeClr>
                </a:solidFill>
                <a:hlinkClick r:id="rId5"/>
              </a:rPr>
              <a:t>Image Source: Network World </a:t>
            </a:r>
            <a:endParaRPr lang="en-IN" sz="11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92366"/>
            <a:ext cx="3276600" cy="492759"/>
          </a:xfrm>
          <a:custGeom>
            <a:avLst/>
            <a:gdLst/>
            <a:ahLst/>
            <a:cxnLst/>
            <a:rect l="l" t="t" r="r" b="b"/>
            <a:pathLst>
              <a:path w="3249295" h="492759">
                <a:moveTo>
                  <a:pt x="0" y="492175"/>
                </a:moveTo>
                <a:lnTo>
                  <a:pt x="3249168" y="492175"/>
                </a:lnTo>
                <a:lnTo>
                  <a:pt x="3249168"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272540" y="334759"/>
            <a:ext cx="5213860" cy="320601"/>
          </a:xfrm>
          <a:prstGeom prst="rect">
            <a:avLst/>
          </a:prstGeom>
        </p:spPr>
        <p:txBody>
          <a:bodyPr vert="horz" wrap="square" lIns="0" tIns="12700" rIns="0" bIns="0" rtlCol="0">
            <a:spAutoFit/>
          </a:bodyPr>
          <a:lstStyle/>
          <a:p>
            <a:pPr marL="12700">
              <a:lnSpc>
                <a:spcPct val="100000"/>
              </a:lnSpc>
              <a:spcBef>
                <a:spcPts val="100"/>
              </a:spcBef>
            </a:pPr>
            <a:r>
              <a:rPr lang="sv-SE" spc="-5" dirty="0">
                <a:latin typeface="Arial" panose="020B0604020202020204" pitchFamily="34" charset="0"/>
                <a:cs typeface="Arial" panose="020B0604020202020204" pitchFamily="34" charset="0"/>
              </a:rPr>
              <a:t>Objectives of the Study</a:t>
            </a:r>
            <a:endParaRPr spc="-5" dirty="0">
              <a:latin typeface="Arial" panose="020B0604020202020204" pitchFamily="34" charset="0"/>
              <a:cs typeface="Arial" panose="020B0604020202020204" pitchFamily="34" charset="0"/>
            </a:endParaRP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3AD86EDA-ABDD-461D-AC6E-1F12F2C9682A}"/>
              </a:ext>
            </a:extLst>
          </p:cNvPr>
          <p:cNvSpPr txBox="1"/>
          <p:nvPr/>
        </p:nvSpPr>
        <p:spPr>
          <a:xfrm>
            <a:off x="990600" y="871203"/>
            <a:ext cx="10210800" cy="2308324"/>
          </a:xfrm>
          <a:prstGeom prst="rect">
            <a:avLst/>
          </a:prstGeom>
          <a:noFill/>
        </p:spPr>
        <p:txBody>
          <a:bodyPr wrap="square" rtlCol="0">
            <a:spAutoFit/>
          </a:bodyPr>
          <a:lstStyle/>
          <a:p>
            <a:pPr marL="342900" indent="-342900">
              <a:buFont typeface="Wingdings" pitchFamily="2" charset="2"/>
              <a:buChar char="q"/>
            </a:pPr>
            <a:r>
              <a:rPr lang="en-IN" dirty="0" smtClean="0"/>
              <a:t>To </a:t>
            </a:r>
            <a:r>
              <a:rPr lang="en-IN" dirty="0"/>
              <a:t>understand “Digital </a:t>
            </a:r>
            <a:r>
              <a:rPr lang="en-IN" dirty="0" smtClean="0"/>
              <a:t>Twins” technology </a:t>
            </a:r>
            <a:r>
              <a:rPr lang="en-IN" dirty="0"/>
              <a:t>and prepare </a:t>
            </a:r>
            <a:r>
              <a:rPr lang="en-IN" dirty="0" smtClean="0"/>
              <a:t>a patent landscape report.</a:t>
            </a:r>
          </a:p>
          <a:p>
            <a:pPr marL="342900" indent="-342900">
              <a:buFont typeface="Wingdings" pitchFamily="2" charset="2"/>
              <a:buChar char="q"/>
            </a:pPr>
            <a:endParaRPr lang="en-IN" dirty="0"/>
          </a:p>
          <a:p>
            <a:pPr marL="342900" lvl="0" indent="-342900">
              <a:buFont typeface="Wingdings" pitchFamily="2" charset="2"/>
              <a:buChar char="q"/>
            </a:pPr>
            <a:r>
              <a:rPr lang="en-IN" dirty="0"/>
              <a:t>To understand major patent holders, geographical distribution of patents, Technologies </a:t>
            </a:r>
            <a:r>
              <a:rPr lang="en-IN" dirty="0" smtClean="0"/>
              <a:t>analysis etc.</a:t>
            </a:r>
          </a:p>
          <a:p>
            <a:pPr marL="342900" lvl="0" indent="-342900">
              <a:buFont typeface="Wingdings" pitchFamily="2" charset="2"/>
              <a:buChar char="q"/>
            </a:pPr>
            <a:endParaRPr lang="en-IN" dirty="0"/>
          </a:p>
          <a:p>
            <a:pPr marL="342900" lvl="0" indent="-342900">
              <a:buFont typeface="Wingdings" pitchFamily="2" charset="2"/>
              <a:buChar char="q"/>
            </a:pPr>
            <a:r>
              <a:rPr lang="en-IN" dirty="0" smtClean="0"/>
              <a:t>To analyse patent application filing/publication/grant trends </a:t>
            </a:r>
            <a:r>
              <a:rPr lang="en-IN" dirty="0"/>
              <a:t>over the years, top assignees, </a:t>
            </a:r>
            <a:r>
              <a:rPr lang="en-IN" dirty="0" smtClean="0"/>
              <a:t>and </a:t>
            </a:r>
            <a:r>
              <a:rPr lang="en-IN" dirty="0"/>
              <a:t>patent </a:t>
            </a:r>
            <a:r>
              <a:rPr lang="en-IN" dirty="0" smtClean="0"/>
              <a:t>classifications </a:t>
            </a:r>
            <a:r>
              <a:rPr lang="en-IN" dirty="0"/>
              <a:t>among </a:t>
            </a:r>
            <a:r>
              <a:rPr lang="en-IN" dirty="0" smtClean="0"/>
              <a:t>others.</a:t>
            </a:r>
            <a:endParaRPr lang="en-IN" dirty="0"/>
          </a:p>
          <a:p>
            <a:pPr lvl="0"/>
            <a:endParaRPr lang="en-IN" dirty="0"/>
          </a:p>
          <a:p>
            <a:pPr>
              <a:buFont typeface="Wingdings" pitchFamily="2" charset="2"/>
              <a:buChar char="q"/>
            </a:pPr>
            <a:endParaRPr lang="en-IN" dirty="0"/>
          </a:p>
        </p:txBody>
      </p:sp>
    </p:spTree>
    <p:extLst>
      <p:ext uri="{BB962C8B-B14F-4D97-AF65-F5344CB8AC3E}">
        <p14:creationId xmlns:p14="http://schemas.microsoft.com/office/powerpoint/2010/main" val="4269146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DE37BD-1FD0-42F5-BE90-2CA41CE670D2}"/>
              </a:ext>
            </a:extLst>
          </p:cNvPr>
          <p:cNvPicPr>
            <a:picLocks noChangeAspect="1"/>
          </p:cNvPicPr>
          <p:nvPr/>
        </p:nvPicPr>
        <p:blipFill>
          <a:blip r:embed="rId2" cstate="print"/>
          <a:stretch>
            <a:fillRect/>
          </a:stretch>
        </p:blipFill>
        <p:spPr>
          <a:xfrm>
            <a:off x="0" y="228600"/>
            <a:ext cx="8610600" cy="829559"/>
          </a:xfrm>
          <a:prstGeom prst="rect">
            <a:avLst/>
          </a:prstGeom>
        </p:spPr>
      </p:pic>
      <p:sp>
        <p:nvSpPr>
          <p:cNvPr id="5" name="TextBox 4">
            <a:extLst>
              <a:ext uri="{FF2B5EF4-FFF2-40B4-BE49-F238E27FC236}">
                <a16:creationId xmlns:a16="http://schemas.microsoft.com/office/drawing/2014/main" id="{A46F0CCA-88D1-458B-809B-50A8BDC5055E}"/>
              </a:ext>
            </a:extLst>
          </p:cNvPr>
          <p:cNvSpPr txBox="1"/>
          <p:nvPr/>
        </p:nvSpPr>
        <p:spPr>
          <a:xfrm>
            <a:off x="1" y="289436"/>
            <a:ext cx="9220199" cy="707886"/>
          </a:xfrm>
          <a:prstGeom prst="rect">
            <a:avLst/>
          </a:prstGeom>
          <a:noFill/>
        </p:spPr>
        <p:txBody>
          <a:bodyPr wrap="square" rtlCol="0">
            <a:spAutoFit/>
          </a:bodyPr>
          <a:lstStyle/>
          <a:p>
            <a:r>
              <a:rPr lang="sv-SE" sz="4000" dirty="0">
                <a:solidFill>
                  <a:schemeClr val="bg1"/>
                </a:solidFill>
              </a:rPr>
              <a:t>Patent Literature </a:t>
            </a:r>
            <a:r>
              <a:rPr lang="sv-SE" sz="4000" dirty="0" smtClean="0">
                <a:solidFill>
                  <a:schemeClr val="bg1"/>
                </a:solidFill>
              </a:rPr>
              <a:t>Analysis:</a:t>
            </a:r>
            <a:r>
              <a:rPr lang="en-IN" sz="4000" b="1" i="1" dirty="0"/>
              <a:t> </a:t>
            </a:r>
            <a:r>
              <a:rPr lang="en-IN" sz="4000" dirty="0">
                <a:solidFill>
                  <a:schemeClr val="bg1"/>
                </a:solidFill>
              </a:rPr>
              <a:t>Assumptions</a:t>
            </a:r>
            <a:r>
              <a:rPr lang="en-IN" sz="4000" b="1" i="1" dirty="0"/>
              <a:t>:</a:t>
            </a:r>
            <a:endParaRPr lang="en-IN" sz="4000" dirty="0">
              <a:solidFill>
                <a:schemeClr val="bg1"/>
              </a:solidFill>
            </a:endParaRPr>
          </a:p>
        </p:txBody>
      </p:sp>
      <p:sp>
        <p:nvSpPr>
          <p:cNvPr id="6" name="TextBox 5">
            <a:extLst>
              <a:ext uri="{FF2B5EF4-FFF2-40B4-BE49-F238E27FC236}">
                <a16:creationId xmlns:a16="http://schemas.microsoft.com/office/drawing/2014/main" id="{3AD86EDA-ABDD-461D-AC6E-1F12F2C9682A}"/>
              </a:ext>
            </a:extLst>
          </p:cNvPr>
          <p:cNvSpPr txBox="1"/>
          <p:nvPr/>
        </p:nvSpPr>
        <p:spPr>
          <a:xfrm>
            <a:off x="838200" y="1447800"/>
            <a:ext cx="10210800" cy="5355312"/>
          </a:xfrm>
          <a:prstGeom prst="rect">
            <a:avLst/>
          </a:prstGeom>
          <a:noFill/>
        </p:spPr>
        <p:txBody>
          <a:bodyPr wrap="square" rtlCol="0">
            <a:spAutoFit/>
          </a:bodyPr>
          <a:lstStyle/>
          <a:p>
            <a:pPr marL="285750" lvl="0" indent="-285750">
              <a:buFont typeface="Wingdings" panose="05000000000000000000" pitchFamily="2" charset="2"/>
              <a:buChar char="q"/>
            </a:pPr>
            <a:r>
              <a:rPr lang="en-IN" dirty="0" smtClean="0"/>
              <a:t>Report </a:t>
            </a:r>
            <a:r>
              <a:rPr lang="en-IN" dirty="0"/>
              <a:t>provides patent analysis for the budding technology </a:t>
            </a:r>
            <a:r>
              <a:rPr lang="en-IN" i="1" dirty="0"/>
              <a:t>Viz.</a:t>
            </a:r>
            <a:r>
              <a:rPr lang="en-IN" dirty="0"/>
              <a:t> “Digital Twin” that relates to incorporation of digital replicas of physical assets, processes, people, places, systems and devices for various purposes</a:t>
            </a:r>
            <a:r>
              <a:rPr lang="en-IN" dirty="0" smtClean="0"/>
              <a:t>.</a:t>
            </a:r>
          </a:p>
          <a:p>
            <a:pPr lvl="0"/>
            <a:endParaRPr lang="en-IN" dirty="0"/>
          </a:p>
          <a:p>
            <a:pPr lvl="0">
              <a:buFont typeface="Wingdings" pitchFamily="2" charset="2"/>
              <a:buChar char="q"/>
            </a:pPr>
            <a:r>
              <a:rPr lang="en-IN" dirty="0"/>
              <a:t>The landscape study focuses on patents and/or published patents applications pertaining to the technology “Digital Twin</a:t>
            </a:r>
            <a:r>
              <a:rPr lang="en-IN" dirty="0" smtClean="0"/>
              <a:t>”.</a:t>
            </a:r>
          </a:p>
          <a:p>
            <a:pPr lvl="0">
              <a:buFont typeface="Wingdings" pitchFamily="2" charset="2"/>
              <a:buChar char="q"/>
            </a:pPr>
            <a:endParaRPr lang="en-IN" dirty="0"/>
          </a:p>
          <a:p>
            <a:pPr>
              <a:buFont typeface="Wingdings" pitchFamily="2" charset="2"/>
              <a:buChar char="q"/>
            </a:pPr>
            <a:r>
              <a:rPr lang="en-IN" dirty="0" smtClean="0"/>
              <a:t>The patent search started with identifying relevant search terms and patent classification codes. The IPC codes searched are summarized in the Appendix 2.</a:t>
            </a:r>
          </a:p>
          <a:p>
            <a:pPr>
              <a:buFont typeface="Wingdings" pitchFamily="2" charset="2"/>
              <a:buChar char="q"/>
            </a:pPr>
            <a:endParaRPr lang="en-IN" dirty="0" smtClean="0"/>
          </a:p>
          <a:p>
            <a:pPr>
              <a:buFont typeface="Wingdings" pitchFamily="2" charset="2"/>
              <a:buChar char="q"/>
            </a:pPr>
            <a:r>
              <a:rPr lang="en-IN" dirty="0" smtClean="0"/>
              <a:t> The study was primarily carried out using Questel-Orbit, a popular database of patent applications and granted patents from 95 patent jurisdictions around the world created by </a:t>
            </a:r>
            <a:r>
              <a:rPr lang="en-IN" dirty="0" err="1" smtClean="0"/>
              <a:t>Questel</a:t>
            </a:r>
            <a:r>
              <a:rPr lang="en-IN" dirty="0" smtClean="0"/>
              <a:t>.</a:t>
            </a:r>
          </a:p>
          <a:p>
            <a:pPr>
              <a:buFont typeface="Wingdings" pitchFamily="2" charset="2"/>
              <a:buChar char="q"/>
            </a:pPr>
            <a:endParaRPr lang="en-IN" dirty="0" smtClean="0"/>
          </a:p>
          <a:p>
            <a:pPr>
              <a:buFont typeface="Wingdings" pitchFamily="2" charset="2"/>
              <a:buChar char="q"/>
            </a:pPr>
            <a:r>
              <a:rPr lang="en-IN" dirty="0" smtClean="0"/>
              <a:t> All analysis in this report has been done on unique families (One publication per family).</a:t>
            </a:r>
          </a:p>
          <a:p>
            <a:pPr>
              <a:buFont typeface="Wingdings" pitchFamily="2" charset="2"/>
              <a:buChar char="q"/>
            </a:pPr>
            <a:endParaRPr lang="en-IN" dirty="0" smtClean="0"/>
          </a:p>
          <a:p>
            <a:pPr>
              <a:buFont typeface="Wingdings" pitchFamily="2" charset="2"/>
              <a:buChar char="q"/>
            </a:pPr>
            <a:r>
              <a:rPr lang="en-IN" dirty="0" smtClean="0"/>
              <a:t> Broadly, the search query tried to get patent documents pertaining to the “Digital Twin”. </a:t>
            </a:r>
          </a:p>
          <a:p>
            <a:pPr>
              <a:buFont typeface="Wingdings" pitchFamily="2" charset="2"/>
              <a:buChar char="q"/>
            </a:pPr>
            <a:endParaRPr lang="en-IN" dirty="0" smtClean="0"/>
          </a:p>
          <a:p>
            <a:pPr>
              <a:buFont typeface="Wingdings" pitchFamily="2" charset="2"/>
              <a:buChar char="q"/>
            </a:pPr>
            <a:r>
              <a:rPr lang="en-IN" dirty="0" smtClean="0"/>
              <a:t> As a result, the analysis obtained </a:t>
            </a:r>
            <a:r>
              <a:rPr lang="en-IN" b="1" dirty="0" smtClean="0"/>
              <a:t>199</a:t>
            </a:r>
            <a:r>
              <a:rPr lang="en-IN" dirty="0" smtClean="0"/>
              <a:t> relevant patent documents from a total of </a:t>
            </a:r>
            <a:r>
              <a:rPr lang="en-IN" b="1" dirty="0" smtClean="0"/>
              <a:t>2542</a:t>
            </a:r>
            <a:r>
              <a:rPr lang="en-IN" dirty="0" smtClean="0"/>
              <a:t> patent documents.</a:t>
            </a:r>
          </a:p>
          <a:p>
            <a:endParaRPr lang="en-IN" dirty="0"/>
          </a:p>
        </p:txBody>
      </p:sp>
    </p:spTree>
    <p:extLst>
      <p:ext uri="{BB962C8B-B14F-4D97-AF65-F5344CB8AC3E}">
        <p14:creationId xmlns:p14="http://schemas.microsoft.com/office/powerpoint/2010/main" val="3846318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267200" y="6350903"/>
            <a:ext cx="5645582"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B4B4B"/>
                </a:solidFill>
                <a:latin typeface="Calibri"/>
                <a:cs typeface="Calibri"/>
              </a:rPr>
              <a:t># The </a:t>
            </a:r>
            <a:r>
              <a:rPr sz="800" spc="-5" dirty="0">
                <a:solidFill>
                  <a:srgbClr val="4B4B4B"/>
                </a:solidFill>
                <a:latin typeface="Calibri"/>
                <a:cs typeface="Calibri"/>
              </a:rPr>
              <a:t>graph representing</a:t>
            </a:r>
            <a:r>
              <a:rPr lang="sv-SE" sz="800" spc="-5" dirty="0">
                <a:solidFill>
                  <a:srgbClr val="4B4B4B"/>
                </a:solidFill>
                <a:latin typeface="Calibri"/>
                <a:cs typeface="Calibri"/>
              </a:rPr>
              <a:t>  filing based trends </a:t>
            </a:r>
            <a:r>
              <a:rPr lang="en-IN" sz="800" dirty="0">
                <a:solidFill>
                  <a:srgbClr val="4B4B4B"/>
                </a:solidFill>
                <a:latin typeface="Calibri"/>
                <a:cs typeface="Calibri"/>
              </a:rPr>
              <a:t>was </a:t>
            </a:r>
            <a:r>
              <a:rPr lang="en-IN" sz="800" spc="-5" dirty="0">
                <a:solidFill>
                  <a:srgbClr val="4B4B4B"/>
                </a:solidFill>
                <a:latin typeface="Calibri"/>
                <a:cs typeface="Calibri"/>
              </a:rPr>
              <a:t>prepared based on the earliest priority year.</a:t>
            </a:r>
            <a:endParaRPr sz="800" dirty="0">
              <a:latin typeface="Calibri"/>
              <a:cs typeface="Calibri"/>
            </a:endParaRPr>
          </a:p>
        </p:txBody>
      </p:sp>
      <p:sp>
        <p:nvSpPr>
          <p:cNvPr id="98" name="object 98"/>
          <p:cNvSpPr txBox="1">
            <a:spLocks noGrp="1"/>
          </p:cNvSpPr>
          <p:nvPr>
            <p:ph type="title"/>
          </p:nvPr>
        </p:nvSpPr>
        <p:spPr>
          <a:xfrm>
            <a:off x="272539" y="334759"/>
            <a:ext cx="3461261" cy="330835"/>
          </a:xfrm>
          <a:prstGeom prst="rect">
            <a:avLst/>
          </a:prstGeom>
        </p:spPr>
        <p:txBody>
          <a:bodyPr vert="horz" wrap="square" lIns="0" tIns="12700" rIns="0" bIns="0" rtlCol="0">
            <a:spAutoFit/>
          </a:bodyPr>
          <a:lstStyle/>
          <a:p>
            <a:pPr marL="12700">
              <a:lnSpc>
                <a:spcPct val="100000"/>
              </a:lnSpc>
              <a:spcBef>
                <a:spcPts val="100"/>
              </a:spcBef>
            </a:pPr>
            <a:r>
              <a:rPr lang="sv-SE" spc="-15" dirty="0"/>
              <a:t>Filing </a:t>
            </a:r>
            <a:r>
              <a:rPr spc="-10" dirty="0"/>
              <a:t>Based</a:t>
            </a:r>
            <a:r>
              <a:rPr spc="-80" dirty="0"/>
              <a:t> </a:t>
            </a:r>
            <a:r>
              <a:rPr spc="-35" dirty="0"/>
              <a:t>Trends</a:t>
            </a:r>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12" name="Rectangle 11">
            <a:extLst>
              <a:ext uri="{FF2B5EF4-FFF2-40B4-BE49-F238E27FC236}">
                <a16:creationId xmlns:a16="http://schemas.microsoft.com/office/drawing/2014/main" id="{02A19649-E84B-4E37-9221-4D06F4598170}"/>
              </a:ext>
            </a:extLst>
          </p:cNvPr>
          <p:cNvSpPr/>
          <p:nvPr/>
        </p:nvSpPr>
        <p:spPr>
          <a:xfrm>
            <a:off x="1219200" y="5764409"/>
            <a:ext cx="9906000"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dirty="0">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89FB3E45-919F-4245-868E-29F775D88138}"/>
              </a:ext>
            </a:extLst>
          </p:cNvPr>
          <p:cNvSpPr/>
          <p:nvPr/>
        </p:nvSpPr>
        <p:spPr>
          <a:xfrm>
            <a:off x="1219200" y="5455254"/>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graphicFrame>
        <p:nvGraphicFramePr>
          <p:cNvPr id="9" name="Chart 8">
            <a:extLst>
              <a:ext uri="{FF2B5EF4-FFF2-40B4-BE49-F238E27FC236}">
                <a16:creationId xmlns:a16="http://schemas.microsoft.com/office/drawing/2014/main" id="{34B15A2D-0DD2-4391-AB17-0155EB70B05A}"/>
              </a:ext>
            </a:extLst>
          </p:cNvPr>
          <p:cNvGraphicFramePr>
            <a:graphicFrameLocks/>
          </p:cNvGraphicFramePr>
          <p:nvPr>
            <p:extLst>
              <p:ext uri="{D42A27DB-BD31-4B8C-83A1-F6EECF244321}">
                <p14:modId xmlns:p14="http://schemas.microsoft.com/office/powerpoint/2010/main" val="4032245173"/>
              </p:ext>
            </p:extLst>
          </p:nvPr>
        </p:nvGraphicFramePr>
        <p:xfrm>
          <a:off x="2398604" y="1511378"/>
          <a:ext cx="7547191"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object 2">
            <a:extLst>
              <a:ext uri="{FF2B5EF4-FFF2-40B4-BE49-F238E27FC236}">
                <a16:creationId xmlns:a16="http://schemas.microsoft.com/office/drawing/2014/main" id="{0088FBB5-9769-4C62-85AC-AC39EED7CB6E}"/>
              </a:ext>
            </a:extLst>
          </p:cNvPr>
          <p:cNvSpPr/>
          <p:nvPr/>
        </p:nvSpPr>
        <p:spPr>
          <a:xfrm>
            <a:off x="94735" y="202577"/>
            <a:ext cx="4308300"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pPr marL="12700">
              <a:lnSpc>
                <a:spcPct val="150000"/>
              </a:lnSpc>
              <a:spcBef>
                <a:spcPts val="100"/>
              </a:spcBef>
              <a:buClr>
                <a:srgbClr val="343A36"/>
              </a:buClr>
              <a:tabLst>
                <a:tab pos="469265" algn="l"/>
                <a:tab pos="469900" algn="l"/>
              </a:tabLst>
            </a:pPr>
            <a:r>
              <a:rPr lang="en-IN" b="1" spc="-5" dirty="0">
                <a:solidFill>
                  <a:schemeClr val="bg1"/>
                </a:solidFill>
                <a:cs typeface="Calibri"/>
              </a:rPr>
              <a:t>Graphical </a:t>
            </a:r>
            <a:r>
              <a:rPr lang="en-IN" b="1" dirty="0">
                <a:solidFill>
                  <a:schemeClr val="bg1"/>
                </a:solidFill>
                <a:cs typeface="Calibri"/>
              </a:rPr>
              <a:t>and </a:t>
            </a:r>
            <a:r>
              <a:rPr lang="en-IN" b="1" spc="-5" dirty="0">
                <a:solidFill>
                  <a:schemeClr val="bg1"/>
                </a:solidFill>
                <a:cs typeface="Calibri"/>
              </a:rPr>
              <a:t>Analytical</a:t>
            </a:r>
            <a:r>
              <a:rPr lang="en-IN" b="1" spc="-105" dirty="0">
                <a:solidFill>
                  <a:schemeClr val="bg1"/>
                </a:solidFill>
                <a:cs typeface="Calibri"/>
              </a:rPr>
              <a:t> </a:t>
            </a:r>
            <a:r>
              <a:rPr lang="en-IN" b="1" spc="-10" dirty="0">
                <a:solidFill>
                  <a:schemeClr val="bg1"/>
                </a:solidFill>
                <a:cs typeface="Calibri"/>
              </a:rPr>
              <a:t>Representation</a:t>
            </a:r>
          </a:p>
        </p:txBody>
      </p:sp>
      <p:sp>
        <p:nvSpPr>
          <p:cNvPr id="14" name="object 2">
            <a:extLst>
              <a:ext uri="{FF2B5EF4-FFF2-40B4-BE49-F238E27FC236}">
                <a16:creationId xmlns:a16="http://schemas.microsoft.com/office/drawing/2014/main" id="{770C2C3D-2637-444F-8D20-13F59FACA66D}"/>
              </a:ext>
            </a:extLst>
          </p:cNvPr>
          <p:cNvSpPr/>
          <p:nvPr/>
        </p:nvSpPr>
        <p:spPr>
          <a:xfrm>
            <a:off x="94735" y="797776"/>
            <a:ext cx="2303869"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pPr marL="12700">
              <a:lnSpc>
                <a:spcPct val="150000"/>
              </a:lnSpc>
              <a:spcBef>
                <a:spcPts val="100"/>
              </a:spcBef>
              <a:buClr>
                <a:srgbClr val="343A36"/>
              </a:buClr>
              <a:tabLst>
                <a:tab pos="469265" algn="l"/>
                <a:tab pos="469900" algn="l"/>
              </a:tabLst>
            </a:pPr>
            <a:r>
              <a:rPr lang="sv-SE" b="1" spc="-5" dirty="0">
                <a:solidFill>
                  <a:schemeClr val="bg1"/>
                </a:solidFill>
                <a:cs typeface="Calibri"/>
              </a:rPr>
              <a:t>1. F</a:t>
            </a:r>
            <a:r>
              <a:rPr lang="en-IN" b="1" spc="-5" dirty="0">
                <a:solidFill>
                  <a:schemeClr val="bg1"/>
                </a:solidFill>
                <a:cs typeface="Calibri"/>
              </a:rPr>
              <a:t>iling Based Trends</a:t>
            </a:r>
            <a:endParaRPr lang="en-IN" b="1" spc="-10" dirty="0">
              <a:solidFill>
                <a:schemeClr val="bg1"/>
              </a:solidFill>
              <a:cs typeface="Calibri"/>
            </a:endParaRPr>
          </a:p>
        </p:txBody>
      </p:sp>
      <p:sp>
        <p:nvSpPr>
          <p:cNvPr id="6" name="TextBox 5">
            <a:extLst>
              <a:ext uri="{FF2B5EF4-FFF2-40B4-BE49-F238E27FC236}">
                <a16:creationId xmlns:a16="http://schemas.microsoft.com/office/drawing/2014/main" id="{127FC68D-5ABC-4980-915E-B457C92331F2}"/>
              </a:ext>
            </a:extLst>
          </p:cNvPr>
          <p:cNvSpPr txBox="1"/>
          <p:nvPr/>
        </p:nvSpPr>
        <p:spPr>
          <a:xfrm>
            <a:off x="1215887" y="5779321"/>
            <a:ext cx="9448800" cy="307777"/>
          </a:xfrm>
          <a:prstGeom prst="rect">
            <a:avLst/>
          </a:prstGeom>
          <a:noFill/>
        </p:spPr>
        <p:txBody>
          <a:bodyPr wrap="square" rtlCol="0">
            <a:spAutoFit/>
          </a:bodyPr>
          <a:lstStyle/>
          <a:p>
            <a:r>
              <a:rPr lang="sv-SE" sz="1400" b="1" dirty="0"/>
              <a:t>The filing based </a:t>
            </a:r>
            <a:r>
              <a:rPr lang="sv-SE" sz="1400" b="1" dirty="0" smtClean="0"/>
              <a:t>trend </a:t>
            </a:r>
            <a:r>
              <a:rPr lang="sv-SE" sz="1400" b="1" dirty="0"/>
              <a:t>demonstrates that maximum number of patent applications were filed in the year 2016. </a:t>
            </a:r>
            <a:endParaRPr lang="en-IN" sz="1400" b="1" dirty="0"/>
          </a:p>
        </p:txBody>
      </p:sp>
    </p:spTree>
    <p:extLst>
      <p:ext uri="{BB962C8B-B14F-4D97-AF65-F5344CB8AC3E}">
        <p14:creationId xmlns:p14="http://schemas.microsoft.com/office/powerpoint/2010/main" val="1637956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5" y="292366"/>
            <a:ext cx="3239478"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p:nvPr/>
        </p:nvSpPr>
        <p:spPr>
          <a:xfrm>
            <a:off x="4267200" y="6350903"/>
            <a:ext cx="5645582"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B4B4B"/>
                </a:solidFill>
                <a:latin typeface="Calibri"/>
                <a:cs typeface="Calibri"/>
              </a:rPr>
              <a:t># The </a:t>
            </a:r>
            <a:r>
              <a:rPr lang="sv-SE" sz="800" spc="-5" dirty="0">
                <a:solidFill>
                  <a:srgbClr val="4B4B4B"/>
                </a:solidFill>
                <a:latin typeface="Calibri"/>
                <a:cs typeface="Calibri"/>
              </a:rPr>
              <a:t>table </a:t>
            </a:r>
            <a:r>
              <a:rPr sz="800" spc="-5" dirty="0">
                <a:solidFill>
                  <a:srgbClr val="4B4B4B"/>
                </a:solidFill>
                <a:latin typeface="Calibri"/>
                <a:cs typeface="Calibri"/>
              </a:rPr>
              <a:t>representing Geographic</a:t>
            </a:r>
            <a:r>
              <a:rPr lang="sv-SE" sz="800" spc="-5" dirty="0">
                <a:solidFill>
                  <a:srgbClr val="4B4B4B"/>
                </a:solidFill>
                <a:latin typeface="Calibri"/>
                <a:cs typeface="Calibri"/>
              </a:rPr>
              <a:t>al filing based trends </a:t>
            </a:r>
            <a:r>
              <a:rPr lang="en-IN" sz="800" dirty="0">
                <a:solidFill>
                  <a:srgbClr val="4B4B4B"/>
                </a:solidFill>
                <a:latin typeface="Calibri"/>
                <a:cs typeface="Calibri"/>
              </a:rPr>
              <a:t>was </a:t>
            </a:r>
            <a:r>
              <a:rPr lang="en-IN" sz="800" spc="-5" dirty="0">
                <a:solidFill>
                  <a:srgbClr val="4B4B4B"/>
                </a:solidFill>
                <a:latin typeface="Calibri"/>
                <a:cs typeface="Calibri"/>
              </a:rPr>
              <a:t>prepared based on the analysis of patent family data.</a:t>
            </a:r>
            <a:endParaRPr sz="800" dirty="0">
              <a:latin typeface="Calibri"/>
              <a:cs typeface="Calibri"/>
            </a:endParaRPr>
          </a:p>
        </p:txBody>
      </p:sp>
      <p:sp>
        <p:nvSpPr>
          <p:cNvPr id="98" name="object 98"/>
          <p:cNvSpPr txBox="1">
            <a:spLocks noGrp="1"/>
          </p:cNvSpPr>
          <p:nvPr>
            <p:ph type="title"/>
          </p:nvPr>
        </p:nvSpPr>
        <p:spPr>
          <a:xfrm>
            <a:off x="228601" y="334759"/>
            <a:ext cx="3657600" cy="320601"/>
          </a:xfrm>
          <a:prstGeom prst="rect">
            <a:avLst/>
          </a:prstGeom>
        </p:spPr>
        <p:txBody>
          <a:bodyPr vert="horz" wrap="square" lIns="0" tIns="12700" rIns="0" bIns="0" rtlCol="0">
            <a:spAutoFit/>
          </a:bodyPr>
          <a:lstStyle/>
          <a:p>
            <a:pPr marL="12700">
              <a:lnSpc>
                <a:spcPct val="100000"/>
              </a:lnSpc>
              <a:spcBef>
                <a:spcPts val="100"/>
              </a:spcBef>
            </a:pPr>
            <a:r>
              <a:rPr lang="sv-SE" spc="-15" dirty="0"/>
              <a:t>2. Geographic Filing Trends</a:t>
            </a:r>
            <a:endParaRPr spc="-35" dirty="0"/>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12" name="Rectangle 11">
            <a:extLst>
              <a:ext uri="{FF2B5EF4-FFF2-40B4-BE49-F238E27FC236}">
                <a16:creationId xmlns:a16="http://schemas.microsoft.com/office/drawing/2014/main" id="{02A19649-E84B-4E37-9221-4D06F4598170}"/>
              </a:ext>
            </a:extLst>
          </p:cNvPr>
          <p:cNvSpPr/>
          <p:nvPr/>
        </p:nvSpPr>
        <p:spPr>
          <a:xfrm>
            <a:off x="1219200" y="5764409"/>
            <a:ext cx="9906000"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IN" sz="1400" b="1" spc="-30" dirty="0">
                <a:solidFill>
                  <a:schemeClr val="tx1"/>
                </a:solidFill>
                <a:cs typeface="Calibri"/>
              </a:rPr>
              <a:t>Trend </a:t>
            </a:r>
            <a:r>
              <a:rPr lang="en-IN" sz="1400" b="1" spc="-10" dirty="0">
                <a:solidFill>
                  <a:schemeClr val="tx1"/>
                </a:solidFill>
                <a:cs typeface="Calibri"/>
              </a:rPr>
              <a:t>related to </a:t>
            </a:r>
            <a:r>
              <a:rPr lang="en-IN" sz="1400" b="1" spc="-5" dirty="0">
                <a:solidFill>
                  <a:schemeClr val="tx1"/>
                </a:solidFill>
                <a:cs typeface="Calibri"/>
              </a:rPr>
              <a:t>Geographical filing </a:t>
            </a:r>
            <a:r>
              <a:rPr lang="en-IN" sz="1400" b="1" spc="-10" dirty="0">
                <a:solidFill>
                  <a:schemeClr val="tx1"/>
                </a:solidFill>
                <a:cs typeface="Calibri"/>
              </a:rPr>
              <a:t>demonstrates </a:t>
            </a:r>
            <a:r>
              <a:rPr lang="en-IN" sz="1400" b="1" spc="-5" dirty="0">
                <a:solidFill>
                  <a:schemeClr val="tx1"/>
                </a:solidFill>
                <a:cs typeface="Calibri"/>
              </a:rPr>
              <a:t>that </a:t>
            </a:r>
            <a:r>
              <a:rPr lang="en-IN" sz="1400" b="1" spc="-10" dirty="0">
                <a:solidFill>
                  <a:schemeClr val="tx1"/>
                </a:solidFill>
                <a:cs typeface="Calibri"/>
              </a:rPr>
              <a:t>maximum </a:t>
            </a:r>
            <a:r>
              <a:rPr lang="en-IN" sz="1400" b="1" spc="-5" dirty="0">
                <a:solidFill>
                  <a:schemeClr val="tx1"/>
                </a:solidFill>
                <a:cs typeface="Calibri"/>
              </a:rPr>
              <a:t>number of </a:t>
            </a:r>
            <a:r>
              <a:rPr lang="en-IN" sz="1400" b="1" spc="-10" dirty="0">
                <a:solidFill>
                  <a:schemeClr val="tx1"/>
                </a:solidFill>
                <a:cs typeface="Calibri"/>
              </a:rPr>
              <a:t>filing were </a:t>
            </a:r>
            <a:r>
              <a:rPr lang="en-IN" sz="1400" b="1" spc="-10" dirty="0" smtClean="0">
                <a:solidFill>
                  <a:schemeClr val="tx1"/>
                </a:solidFill>
                <a:cs typeface="Calibri"/>
              </a:rPr>
              <a:t>originated </a:t>
            </a:r>
            <a:r>
              <a:rPr lang="en-IN" sz="1400" b="1" dirty="0">
                <a:solidFill>
                  <a:schemeClr val="tx1"/>
                </a:solidFill>
                <a:cs typeface="Calibri"/>
              </a:rPr>
              <a:t>in </a:t>
            </a:r>
            <a:r>
              <a:rPr lang="en-IN" sz="1400" b="1" spc="-5" dirty="0">
                <a:solidFill>
                  <a:schemeClr val="tx1"/>
                </a:solidFill>
                <a:cs typeface="Calibri"/>
              </a:rPr>
              <a:t>the US </a:t>
            </a:r>
            <a:r>
              <a:rPr lang="en-IN" sz="1400" b="1" spc="-10" dirty="0">
                <a:solidFill>
                  <a:schemeClr val="tx1"/>
                </a:solidFill>
                <a:cs typeface="Calibri"/>
              </a:rPr>
              <a:t>followed by </a:t>
            </a:r>
            <a:r>
              <a:rPr lang="en-IN" sz="1400" b="1" spc="-5" dirty="0">
                <a:solidFill>
                  <a:schemeClr val="tx1"/>
                </a:solidFill>
                <a:cs typeface="Calibri"/>
              </a:rPr>
              <a:t>CN and EP</a:t>
            </a:r>
            <a:r>
              <a:rPr lang="en-IN" sz="1400" b="1" spc="5" dirty="0">
                <a:solidFill>
                  <a:schemeClr val="tx1"/>
                </a:solidFill>
                <a:cs typeface="Calibri"/>
              </a:rPr>
              <a:t> </a:t>
            </a:r>
            <a:r>
              <a:rPr lang="en-IN" sz="1400" b="1" spc="-5" dirty="0">
                <a:solidFill>
                  <a:schemeClr val="tx1"/>
                </a:solidFill>
                <a:cs typeface="Calibri"/>
              </a:rPr>
              <a:t>jurisdictions.</a:t>
            </a:r>
            <a:endParaRPr lang="en-IN" sz="1400" b="1" dirty="0">
              <a:ln w="22225">
                <a:solidFill>
                  <a:schemeClr val="accent2"/>
                </a:solidFill>
                <a:prstDash val="solid"/>
              </a:ln>
              <a:solidFill>
                <a:schemeClr val="tx1"/>
              </a:solidFill>
            </a:endParaRPr>
          </a:p>
        </p:txBody>
      </p:sp>
      <p:sp>
        <p:nvSpPr>
          <p:cNvPr id="13" name="Rectangle 12">
            <a:extLst>
              <a:ext uri="{FF2B5EF4-FFF2-40B4-BE49-F238E27FC236}">
                <a16:creationId xmlns:a16="http://schemas.microsoft.com/office/drawing/2014/main" id="{89FB3E45-919F-4245-868E-29F775D88138}"/>
              </a:ext>
            </a:extLst>
          </p:cNvPr>
          <p:cNvSpPr/>
          <p:nvPr/>
        </p:nvSpPr>
        <p:spPr>
          <a:xfrm>
            <a:off x="1219200" y="5455254"/>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pic>
        <p:nvPicPr>
          <p:cNvPr id="5" name="Picture 4">
            <a:extLst>
              <a:ext uri="{FF2B5EF4-FFF2-40B4-BE49-F238E27FC236}">
                <a16:creationId xmlns:a16="http://schemas.microsoft.com/office/drawing/2014/main" id="{A9D5DFC7-E1EC-4854-A550-5863D9B029F6}"/>
              </a:ext>
            </a:extLst>
          </p:cNvPr>
          <p:cNvPicPr>
            <a:picLocks noChangeAspect="1"/>
          </p:cNvPicPr>
          <p:nvPr/>
        </p:nvPicPr>
        <p:blipFill>
          <a:blip r:embed="rId3" cstate="print"/>
          <a:stretch>
            <a:fillRect/>
          </a:stretch>
        </p:blipFill>
        <p:spPr>
          <a:xfrm>
            <a:off x="1521562" y="1011506"/>
            <a:ext cx="9301276" cy="4337123"/>
          </a:xfrm>
          <a:prstGeom prst="rect">
            <a:avLst/>
          </a:prstGeom>
        </p:spPr>
      </p:pic>
    </p:spTree>
    <p:extLst>
      <p:ext uri="{BB962C8B-B14F-4D97-AF65-F5344CB8AC3E}">
        <p14:creationId xmlns:p14="http://schemas.microsoft.com/office/powerpoint/2010/main" val="618681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4" y="292366"/>
            <a:ext cx="2584476"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endParaRPr/>
          </a:p>
        </p:txBody>
      </p:sp>
      <p:sp>
        <p:nvSpPr>
          <p:cNvPr id="98" name="object 98"/>
          <p:cNvSpPr txBox="1">
            <a:spLocks noGrp="1"/>
          </p:cNvSpPr>
          <p:nvPr>
            <p:ph type="title"/>
          </p:nvPr>
        </p:nvSpPr>
        <p:spPr>
          <a:xfrm>
            <a:off x="272539" y="334759"/>
            <a:ext cx="4974590" cy="330835"/>
          </a:xfrm>
          <a:prstGeom prst="rect">
            <a:avLst/>
          </a:prstGeom>
        </p:spPr>
        <p:txBody>
          <a:bodyPr vert="horz" wrap="square" lIns="0" tIns="12700" rIns="0" bIns="0" rtlCol="0">
            <a:spAutoFit/>
          </a:bodyPr>
          <a:lstStyle/>
          <a:p>
            <a:pPr marL="12700">
              <a:lnSpc>
                <a:spcPct val="100000"/>
              </a:lnSpc>
              <a:spcBef>
                <a:spcPts val="100"/>
              </a:spcBef>
            </a:pPr>
            <a:r>
              <a:rPr lang="sv-SE" spc="-35" dirty="0"/>
              <a:t>3. Types of Assignees</a:t>
            </a:r>
            <a:endParaRPr spc="-35" dirty="0"/>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graphicFrame>
        <p:nvGraphicFramePr>
          <p:cNvPr id="11" name="Chart 10">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1627539383"/>
              </p:ext>
            </p:extLst>
          </p:nvPr>
        </p:nvGraphicFramePr>
        <p:xfrm>
          <a:off x="2398644" y="2667000"/>
          <a:ext cx="7315200" cy="3505200"/>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50005582-4F8A-4DFA-AE3B-F2D09FAEB8D4}"/>
              </a:ext>
            </a:extLst>
          </p:cNvPr>
          <p:cNvSpPr/>
          <p:nvPr/>
        </p:nvSpPr>
        <p:spPr>
          <a:xfrm>
            <a:off x="1447800" y="827518"/>
            <a:ext cx="9144000" cy="2906758"/>
          </a:xfrm>
          <a:prstGeom prst="rect">
            <a:avLst/>
          </a:prstGeom>
        </p:spPr>
        <p:txBody>
          <a:bodyPr wrap="square">
            <a:spAutoFit/>
          </a:bodyPr>
          <a:lstStyle/>
          <a:p>
            <a:pPr algn="just">
              <a:spcAft>
                <a:spcPts val="0"/>
              </a:spcAft>
            </a:pPr>
            <a:r>
              <a:rPr lang="en-IN" sz="1400" b="1" dirty="0">
                <a:ea typeface="Calibri" panose="020F0502020204030204" pitchFamily="34" charset="0"/>
              </a:rPr>
              <a:t>Practising entities (PEs)</a:t>
            </a:r>
          </a:p>
          <a:p>
            <a:pPr algn="just">
              <a:lnSpc>
                <a:spcPct val="115000"/>
              </a:lnSpc>
              <a:spcAft>
                <a:spcPts val="1000"/>
              </a:spcAft>
            </a:pPr>
            <a:r>
              <a:rPr lang="en-IN" sz="1400" dirty="0">
                <a:latin typeface="Calibri" panose="020F0502020204030204" pitchFamily="34" charset="0"/>
                <a:ea typeface="Calibri" panose="020F0502020204030204" pitchFamily="34" charset="0"/>
              </a:rPr>
              <a:t>Practising entities is someone who makes, uses or sells a product for which patent is granted.</a:t>
            </a:r>
          </a:p>
          <a:p>
            <a:pPr algn="just"/>
            <a:r>
              <a:rPr lang="en-IN" sz="1400" b="1" dirty="0"/>
              <a:t>Non-practicing entity (NPEs)</a:t>
            </a:r>
          </a:p>
          <a:p>
            <a:pPr algn="just"/>
            <a:r>
              <a:rPr lang="en-IN" sz="1400" dirty="0"/>
              <a:t>A non-practicing entity (NPE) is someone who holds a patent for a product or process but has no intentions of developing it. NPEs have been emerging as a prominent feature in the developed countries IP landscape since last many years. NPE’s have increasingly become the source of curiosity for manufacturing companies </a:t>
            </a:r>
            <a:r>
              <a:rPr lang="en-IN" sz="1400" dirty="0">
                <a:ea typeface="Calibri" panose="020F0502020204030204" pitchFamily="34" charset="0"/>
              </a:rPr>
              <a:t> </a:t>
            </a:r>
          </a:p>
          <a:p>
            <a:pPr>
              <a:lnSpc>
                <a:spcPct val="115000"/>
              </a:lnSpc>
              <a:spcAft>
                <a:spcPts val="1000"/>
              </a:spcAft>
            </a:pPr>
            <a:endParaRPr lang="sv-SE" sz="1400" dirty="0">
              <a:latin typeface="Calibri" panose="020F0502020204030204" pitchFamily="34" charset="0"/>
              <a:ea typeface="Calibri" panose="020F0502020204030204" pitchFamily="34" charset="0"/>
            </a:endParaRPr>
          </a:p>
          <a:p>
            <a:pPr>
              <a:lnSpc>
                <a:spcPct val="115000"/>
              </a:lnSpc>
              <a:spcAft>
                <a:spcPts val="1000"/>
              </a:spcAft>
            </a:pPr>
            <a:endParaRPr lang="sv-SE" sz="1400" dirty="0">
              <a:latin typeface="Calibri" panose="020F0502020204030204" pitchFamily="34" charset="0"/>
              <a:ea typeface="Calibri" panose="020F0502020204030204" pitchFamily="34" charset="0"/>
            </a:endParaRPr>
          </a:p>
          <a:p>
            <a:pPr>
              <a:lnSpc>
                <a:spcPct val="115000"/>
              </a:lnSpc>
              <a:spcAft>
                <a:spcPts val="1000"/>
              </a:spcAft>
            </a:pPr>
            <a:endParaRPr lang="sv-SE" sz="1400" dirty="0">
              <a:latin typeface="Calibri" panose="020F0502020204030204" pitchFamily="34" charset="0"/>
              <a:ea typeface="Calibri" panose="020F0502020204030204" pitchFamily="34" charset="0"/>
            </a:endParaRPr>
          </a:p>
          <a:p>
            <a:pPr algn="ctr">
              <a:lnSpc>
                <a:spcPct val="115000"/>
              </a:lnSpc>
              <a:spcAft>
                <a:spcPts val="1000"/>
              </a:spcAft>
            </a:pPr>
            <a:endParaRPr lang="en-IN"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48663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4" y="292366"/>
            <a:ext cx="4489476"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p:nvPr/>
        </p:nvSpPr>
        <p:spPr>
          <a:xfrm>
            <a:off x="4267200" y="6350903"/>
            <a:ext cx="5645582"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B4B4B"/>
                </a:solidFill>
                <a:latin typeface="Calibri"/>
                <a:cs typeface="Calibri"/>
              </a:rPr>
              <a:t># The </a:t>
            </a:r>
            <a:r>
              <a:rPr sz="800" spc="-5" dirty="0">
                <a:solidFill>
                  <a:srgbClr val="4B4B4B"/>
                </a:solidFill>
                <a:latin typeface="Calibri"/>
                <a:cs typeface="Calibri"/>
              </a:rPr>
              <a:t>graph representing </a:t>
            </a:r>
            <a:r>
              <a:rPr lang="sv-SE" sz="800" spc="-5" dirty="0">
                <a:solidFill>
                  <a:srgbClr val="4B4B4B"/>
                </a:solidFill>
                <a:latin typeface="Calibri"/>
                <a:cs typeface="Calibri"/>
              </a:rPr>
              <a:t> Top Practising Entities </a:t>
            </a:r>
            <a:r>
              <a:rPr lang="en-IN" sz="800" dirty="0">
                <a:solidFill>
                  <a:srgbClr val="4B4B4B"/>
                </a:solidFill>
                <a:latin typeface="Calibri"/>
                <a:cs typeface="Calibri"/>
              </a:rPr>
              <a:t>was </a:t>
            </a:r>
            <a:r>
              <a:rPr lang="en-IN" sz="800" spc="-5" dirty="0">
                <a:solidFill>
                  <a:srgbClr val="4B4B4B"/>
                </a:solidFill>
                <a:latin typeface="Calibri"/>
                <a:cs typeface="Calibri"/>
              </a:rPr>
              <a:t>prepared based on the analysis of patent family  data.</a:t>
            </a:r>
            <a:endParaRPr sz="800" dirty="0">
              <a:latin typeface="Calibri"/>
              <a:cs typeface="Calibri"/>
            </a:endParaRPr>
          </a:p>
        </p:txBody>
      </p:sp>
      <p:sp>
        <p:nvSpPr>
          <p:cNvPr id="98" name="object 98"/>
          <p:cNvSpPr txBox="1">
            <a:spLocks noGrp="1"/>
          </p:cNvSpPr>
          <p:nvPr>
            <p:ph type="title"/>
          </p:nvPr>
        </p:nvSpPr>
        <p:spPr>
          <a:xfrm>
            <a:off x="272539" y="334759"/>
            <a:ext cx="3613661" cy="320601"/>
          </a:xfrm>
          <a:prstGeom prst="rect">
            <a:avLst/>
          </a:prstGeom>
        </p:spPr>
        <p:txBody>
          <a:bodyPr vert="horz" wrap="square" lIns="0" tIns="12700" rIns="0" bIns="0" rtlCol="0">
            <a:spAutoFit/>
          </a:bodyPr>
          <a:lstStyle/>
          <a:p>
            <a:pPr marL="12700">
              <a:lnSpc>
                <a:spcPct val="100000"/>
              </a:lnSpc>
              <a:spcBef>
                <a:spcPts val="100"/>
              </a:spcBef>
            </a:pPr>
            <a:r>
              <a:rPr lang="sv-SE" spc="-10" dirty="0"/>
              <a:t>3.1. Top Practising Entities (PEs)</a:t>
            </a:r>
            <a:endParaRPr spc="-35" dirty="0"/>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12" name="Rectangle 11">
            <a:extLst>
              <a:ext uri="{FF2B5EF4-FFF2-40B4-BE49-F238E27FC236}">
                <a16:creationId xmlns:a16="http://schemas.microsoft.com/office/drawing/2014/main" id="{02A19649-E84B-4E37-9221-4D06F4598170}"/>
              </a:ext>
            </a:extLst>
          </p:cNvPr>
          <p:cNvSpPr/>
          <p:nvPr/>
        </p:nvSpPr>
        <p:spPr>
          <a:xfrm>
            <a:off x="1219200" y="5764409"/>
            <a:ext cx="9906000"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50000"/>
              </a:lnSpc>
            </a:pPr>
            <a:r>
              <a:rPr lang="en-US" sz="1400" dirty="0"/>
              <a:t>General Electric (GE) is the leading patent applicant in Digital Twin Technology, followed by Siemens and Desktop Metal.</a:t>
            </a:r>
          </a:p>
        </p:txBody>
      </p:sp>
      <p:sp>
        <p:nvSpPr>
          <p:cNvPr id="13" name="Rectangle 12">
            <a:extLst>
              <a:ext uri="{FF2B5EF4-FFF2-40B4-BE49-F238E27FC236}">
                <a16:creationId xmlns:a16="http://schemas.microsoft.com/office/drawing/2014/main" id="{89FB3E45-919F-4245-868E-29F775D88138}"/>
              </a:ext>
            </a:extLst>
          </p:cNvPr>
          <p:cNvSpPr/>
          <p:nvPr/>
        </p:nvSpPr>
        <p:spPr>
          <a:xfrm>
            <a:off x="1219200" y="5455254"/>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graphicFrame>
        <p:nvGraphicFramePr>
          <p:cNvPr id="10" name="Chart 9">
            <a:extLst>
              <a:ext uri="{FF2B5EF4-FFF2-40B4-BE49-F238E27FC236}">
                <a16:creationId xmlns:a16="http://schemas.microsoft.com/office/drawing/2014/main" id="{0C15E889-933C-4724-AC52-5A8BB62B0E44}"/>
              </a:ext>
            </a:extLst>
          </p:cNvPr>
          <p:cNvGraphicFramePr>
            <a:graphicFrameLocks/>
          </p:cNvGraphicFramePr>
          <p:nvPr>
            <p:extLst>
              <p:ext uri="{D42A27DB-BD31-4B8C-83A1-F6EECF244321}">
                <p14:modId xmlns:p14="http://schemas.microsoft.com/office/powerpoint/2010/main" val="3277502301"/>
              </p:ext>
            </p:extLst>
          </p:nvPr>
        </p:nvGraphicFramePr>
        <p:xfrm>
          <a:off x="2759834" y="1215534"/>
          <a:ext cx="64770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E43A11F4-3F91-4990-8829-4A59316CF203}"/>
              </a:ext>
            </a:extLst>
          </p:cNvPr>
          <p:cNvGraphicFramePr>
            <a:graphicFrameLocks/>
          </p:cNvGraphicFramePr>
          <p:nvPr>
            <p:extLst>
              <p:ext uri="{D42A27DB-BD31-4B8C-83A1-F6EECF244321}">
                <p14:modId xmlns:p14="http://schemas.microsoft.com/office/powerpoint/2010/main" val="1267932059"/>
              </p:ext>
            </p:extLst>
          </p:nvPr>
        </p:nvGraphicFramePr>
        <p:xfrm>
          <a:off x="2610678" y="1151041"/>
          <a:ext cx="7558722" cy="42975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49363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4" y="292366"/>
            <a:ext cx="3727476"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endParaRPr/>
          </a:p>
        </p:txBody>
      </p:sp>
      <p:sp>
        <p:nvSpPr>
          <p:cNvPr id="98" name="object 98"/>
          <p:cNvSpPr txBox="1">
            <a:spLocks noGrp="1"/>
          </p:cNvSpPr>
          <p:nvPr>
            <p:ph type="title"/>
          </p:nvPr>
        </p:nvSpPr>
        <p:spPr>
          <a:xfrm>
            <a:off x="272539" y="334759"/>
            <a:ext cx="4974590" cy="330835"/>
          </a:xfrm>
          <a:prstGeom prst="rect">
            <a:avLst/>
          </a:prstGeom>
        </p:spPr>
        <p:txBody>
          <a:bodyPr vert="horz" wrap="square" lIns="0" tIns="12700" rIns="0" bIns="0" rtlCol="0">
            <a:spAutoFit/>
          </a:bodyPr>
          <a:lstStyle/>
          <a:p>
            <a:pPr marL="12700">
              <a:lnSpc>
                <a:spcPct val="100000"/>
              </a:lnSpc>
              <a:spcBef>
                <a:spcPts val="100"/>
              </a:spcBef>
            </a:pPr>
            <a:r>
              <a:rPr lang="sv-SE" spc="-35" dirty="0"/>
              <a:t>3.2. Non-Practising Entities (NPEs)</a:t>
            </a:r>
            <a:endParaRPr spc="-35" dirty="0"/>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graphicFrame>
        <p:nvGraphicFramePr>
          <p:cNvPr id="9" name="Chart 8">
            <a:extLst>
              <a:ext uri="{FF2B5EF4-FFF2-40B4-BE49-F238E27FC236}">
                <a16:creationId xmlns:a16="http://schemas.microsoft.com/office/drawing/2014/main" id="{00000000-0008-0000-0300-000003000000}"/>
              </a:ext>
            </a:extLst>
          </p:cNvPr>
          <p:cNvGraphicFramePr>
            <a:graphicFrameLocks/>
          </p:cNvGraphicFramePr>
          <p:nvPr>
            <p:extLst>
              <p:ext uri="{D42A27DB-BD31-4B8C-83A1-F6EECF244321}">
                <p14:modId xmlns:p14="http://schemas.microsoft.com/office/powerpoint/2010/main" val="2914570956"/>
              </p:ext>
            </p:extLst>
          </p:nvPr>
        </p:nvGraphicFramePr>
        <p:xfrm>
          <a:off x="2438400" y="1295400"/>
          <a:ext cx="6705600" cy="408590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4" y="292366"/>
            <a:ext cx="3879875"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endParaRPr/>
          </a:p>
        </p:txBody>
      </p:sp>
      <p:sp>
        <p:nvSpPr>
          <p:cNvPr id="98" name="object 98"/>
          <p:cNvSpPr txBox="1">
            <a:spLocks noGrp="1"/>
          </p:cNvSpPr>
          <p:nvPr>
            <p:ph type="title"/>
          </p:nvPr>
        </p:nvSpPr>
        <p:spPr>
          <a:xfrm>
            <a:off x="272539" y="334759"/>
            <a:ext cx="4974590" cy="330835"/>
          </a:xfrm>
          <a:prstGeom prst="rect">
            <a:avLst/>
          </a:prstGeom>
        </p:spPr>
        <p:txBody>
          <a:bodyPr vert="horz" wrap="square" lIns="0" tIns="12700" rIns="0" bIns="0" rtlCol="0">
            <a:spAutoFit/>
          </a:bodyPr>
          <a:lstStyle/>
          <a:p>
            <a:pPr marL="12700">
              <a:lnSpc>
                <a:spcPct val="100000"/>
              </a:lnSpc>
              <a:spcBef>
                <a:spcPts val="100"/>
              </a:spcBef>
            </a:pPr>
            <a:r>
              <a:rPr lang="sv-SE" spc="-35" dirty="0"/>
              <a:t>4. Digital Twin Application Analysis</a:t>
            </a:r>
            <a:endParaRPr spc="-35" dirty="0"/>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12" name="Rectangle 11">
            <a:extLst>
              <a:ext uri="{FF2B5EF4-FFF2-40B4-BE49-F238E27FC236}">
                <a16:creationId xmlns:a16="http://schemas.microsoft.com/office/drawing/2014/main" id="{02A19649-E84B-4E37-9221-4D06F4598170}"/>
              </a:ext>
            </a:extLst>
          </p:cNvPr>
          <p:cNvSpPr/>
          <p:nvPr/>
        </p:nvSpPr>
        <p:spPr>
          <a:xfrm>
            <a:off x="1219200" y="5764409"/>
            <a:ext cx="9906000"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89FB3E45-919F-4245-868E-29F775D88138}"/>
              </a:ext>
            </a:extLst>
          </p:cNvPr>
          <p:cNvSpPr/>
          <p:nvPr/>
        </p:nvSpPr>
        <p:spPr>
          <a:xfrm>
            <a:off x="1219200" y="5455254"/>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graphicFrame>
        <p:nvGraphicFramePr>
          <p:cNvPr id="11" name="Chart 10">
            <a:extLst>
              <a:ext uri="{FF2B5EF4-FFF2-40B4-BE49-F238E27FC236}">
                <a16:creationId xmlns:a16="http://schemas.microsoft.com/office/drawing/2014/main" id="{00000000-0008-0000-0500-000007000000}"/>
              </a:ext>
            </a:extLst>
          </p:cNvPr>
          <p:cNvGraphicFramePr/>
          <p:nvPr>
            <p:extLst>
              <p:ext uri="{D42A27DB-BD31-4B8C-83A1-F6EECF244321}">
                <p14:modId xmlns:p14="http://schemas.microsoft.com/office/powerpoint/2010/main" val="1084188212"/>
              </p:ext>
            </p:extLst>
          </p:nvPr>
        </p:nvGraphicFramePr>
        <p:xfrm>
          <a:off x="2622575" y="978816"/>
          <a:ext cx="7543800" cy="4301253"/>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170D4EF4-14F3-4C45-81C8-9175C452C493}"/>
              </a:ext>
            </a:extLst>
          </p:cNvPr>
          <p:cNvSpPr/>
          <p:nvPr/>
        </p:nvSpPr>
        <p:spPr>
          <a:xfrm>
            <a:off x="1219200" y="5721338"/>
            <a:ext cx="9906000" cy="523220"/>
          </a:xfrm>
          <a:prstGeom prst="rect">
            <a:avLst/>
          </a:prstGeom>
        </p:spPr>
        <p:txBody>
          <a:bodyPr wrap="square">
            <a:spAutoFit/>
          </a:bodyPr>
          <a:lstStyle/>
          <a:p>
            <a:pPr marL="40640" algn="just">
              <a:lnSpc>
                <a:spcPct val="100000"/>
              </a:lnSpc>
              <a:spcBef>
                <a:spcPts val="95"/>
              </a:spcBef>
            </a:pPr>
            <a:r>
              <a:rPr lang="en-IN" sz="1400" b="1" spc="-10" dirty="0">
                <a:cs typeface="Calibri"/>
              </a:rPr>
              <a:t>Digital Twin Application Analysis demonstrates </a:t>
            </a:r>
            <a:r>
              <a:rPr lang="en-IN" sz="1400" b="1" spc="-5" dirty="0">
                <a:cs typeface="Calibri"/>
              </a:rPr>
              <a:t>that </a:t>
            </a:r>
            <a:r>
              <a:rPr lang="en-IN" sz="1400" b="1" spc="-10" dirty="0">
                <a:cs typeface="Calibri"/>
              </a:rPr>
              <a:t>maximum </a:t>
            </a:r>
            <a:r>
              <a:rPr lang="en-IN" sz="1400" b="1" spc="-5" dirty="0">
                <a:cs typeface="Calibri"/>
              </a:rPr>
              <a:t>number of Digital Twin </a:t>
            </a:r>
            <a:r>
              <a:rPr lang="en-IN" sz="1400" b="1" spc="-10" dirty="0">
                <a:cs typeface="Calibri"/>
              </a:rPr>
              <a:t>patent applications were filed in Manufacturing Industry followed by Aerospace and Automobile Industries.</a:t>
            </a:r>
            <a:endParaRPr lang="en-IN" sz="1400" b="1" dirty="0">
              <a:cs typeface="Calibri"/>
            </a:endParaRPr>
          </a:p>
        </p:txBody>
      </p:sp>
    </p:spTree>
    <p:extLst>
      <p:ext uri="{BB962C8B-B14F-4D97-AF65-F5344CB8AC3E}">
        <p14:creationId xmlns:p14="http://schemas.microsoft.com/office/powerpoint/2010/main" val="2572661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4" y="292366"/>
            <a:ext cx="3879875"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endParaRPr/>
          </a:p>
        </p:txBody>
      </p:sp>
      <p:sp>
        <p:nvSpPr>
          <p:cNvPr id="98" name="object 98"/>
          <p:cNvSpPr txBox="1">
            <a:spLocks noGrp="1"/>
          </p:cNvSpPr>
          <p:nvPr>
            <p:ph type="title"/>
          </p:nvPr>
        </p:nvSpPr>
        <p:spPr>
          <a:xfrm>
            <a:off x="272539" y="334759"/>
            <a:ext cx="4974590" cy="330835"/>
          </a:xfrm>
          <a:prstGeom prst="rect">
            <a:avLst/>
          </a:prstGeom>
        </p:spPr>
        <p:txBody>
          <a:bodyPr vert="horz" wrap="square" lIns="0" tIns="12700" rIns="0" bIns="0" rtlCol="0">
            <a:spAutoFit/>
          </a:bodyPr>
          <a:lstStyle/>
          <a:p>
            <a:pPr marL="12700">
              <a:lnSpc>
                <a:spcPct val="100000"/>
              </a:lnSpc>
              <a:spcBef>
                <a:spcPts val="100"/>
              </a:spcBef>
            </a:pPr>
            <a:r>
              <a:rPr lang="sv-SE" spc="-35" dirty="0"/>
              <a:t>5. </a:t>
            </a:r>
            <a:r>
              <a:rPr lang="sv-SE" spc="-35" dirty="0" smtClean="0"/>
              <a:t>Assignee </a:t>
            </a:r>
            <a:r>
              <a:rPr lang="sv-SE" spc="-35" dirty="0"/>
              <a:t>Vs Application Trend</a:t>
            </a:r>
            <a:endParaRPr spc="-35" dirty="0"/>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graphicFrame>
        <p:nvGraphicFramePr>
          <p:cNvPr id="10" name="Chart 9">
            <a:extLst>
              <a:ext uri="{FF2B5EF4-FFF2-40B4-BE49-F238E27FC236}">
                <a16:creationId xmlns:a16="http://schemas.microsoft.com/office/drawing/2014/main" id="{00000000-0008-0000-0600-000002000000}"/>
              </a:ext>
            </a:extLst>
          </p:cNvPr>
          <p:cNvGraphicFramePr>
            <a:graphicFrameLocks/>
          </p:cNvGraphicFramePr>
          <p:nvPr>
            <p:extLst>
              <p:ext uri="{D42A27DB-BD31-4B8C-83A1-F6EECF244321}">
                <p14:modId xmlns:p14="http://schemas.microsoft.com/office/powerpoint/2010/main" val="1956423119"/>
              </p:ext>
            </p:extLst>
          </p:nvPr>
        </p:nvGraphicFramePr>
        <p:xfrm>
          <a:off x="810633" y="1150856"/>
          <a:ext cx="10744200"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5940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4" y="292366"/>
            <a:ext cx="3879875"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endParaRPr/>
          </a:p>
        </p:txBody>
      </p:sp>
      <p:sp>
        <p:nvSpPr>
          <p:cNvPr id="98" name="object 98"/>
          <p:cNvSpPr txBox="1">
            <a:spLocks noGrp="1"/>
          </p:cNvSpPr>
          <p:nvPr>
            <p:ph type="title"/>
          </p:nvPr>
        </p:nvSpPr>
        <p:spPr>
          <a:xfrm>
            <a:off x="272539" y="334759"/>
            <a:ext cx="4974590" cy="330835"/>
          </a:xfrm>
          <a:prstGeom prst="rect">
            <a:avLst/>
          </a:prstGeom>
        </p:spPr>
        <p:txBody>
          <a:bodyPr vert="horz" wrap="square" lIns="0" tIns="12700" rIns="0" bIns="0" rtlCol="0">
            <a:spAutoFit/>
          </a:bodyPr>
          <a:lstStyle/>
          <a:p>
            <a:pPr marL="12700">
              <a:lnSpc>
                <a:spcPct val="100000"/>
              </a:lnSpc>
              <a:spcBef>
                <a:spcPts val="100"/>
              </a:spcBef>
            </a:pPr>
            <a:r>
              <a:rPr lang="sv-SE" spc="-35" dirty="0"/>
              <a:t>5.1 GE Vs Applications Trend</a:t>
            </a:r>
            <a:endParaRPr spc="-35" dirty="0"/>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12" name="Rectangle 11">
            <a:extLst>
              <a:ext uri="{FF2B5EF4-FFF2-40B4-BE49-F238E27FC236}">
                <a16:creationId xmlns:a16="http://schemas.microsoft.com/office/drawing/2014/main" id="{02A19649-E84B-4E37-9221-4D06F4598170}"/>
              </a:ext>
            </a:extLst>
          </p:cNvPr>
          <p:cNvSpPr/>
          <p:nvPr/>
        </p:nvSpPr>
        <p:spPr>
          <a:xfrm>
            <a:off x="1219200" y="5764409"/>
            <a:ext cx="9906000"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0640" algn="just">
              <a:lnSpc>
                <a:spcPct val="100000"/>
              </a:lnSpc>
              <a:spcBef>
                <a:spcPts val="95"/>
              </a:spcBef>
            </a:pPr>
            <a:r>
              <a:rPr lang="en-IN" sz="1400" b="1" spc="-10" dirty="0">
                <a:cs typeface="Calibri"/>
              </a:rPr>
              <a:t>General Electric (GE) Vs Applications Trend demonstrates </a:t>
            </a:r>
            <a:r>
              <a:rPr lang="en-IN" sz="1400" b="1" spc="-5" dirty="0">
                <a:cs typeface="Calibri"/>
              </a:rPr>
              <a:t>that GE majorly focussing in Aerospace followed by Manufacturing and Windfarm.</a:t>
            </a:r>
            <a:endParaRPr lang="en-IN" sz="1400" b="1" dirty="0">
              <a:cs typeface="Calibri"/>
            </a:endParaRPr>
          </a:p>
        </p:txBody>
      </p:sp>
      <p:sp>
        <p:nvSpPr>
          <p:cNvPr id="13" name="Rectangle 12">
            <a:extLst>
              <a:ext uri="{FF2B5EF4-FFF2-40B4-BE49-F238E27FC236}">
                <a16:creationId xmlns:a16="http://schemas.microsoft.com/office/drawing/2014/main" id="{89FB3E45-919F-4245-868E-29F775D88138}"/>
              </a:ext>
            </a:extLst>
          </p:cNvPr>
          <p:cNvSpPr/>
          <p:nvPr/>
        </p:nvSpPr>
        <p:spPr>
          <a:xfrm>
            <a:off x="1219200" y="5455254"/>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graphicFrame>
        <p:nvGraphicFramePr>
          <p:cNvPr id="11" name="Chart 10">
            <a:extLst>
              <a:ext uri="{FF2B5EF4-FFF2-40B4-BE49-F238E27FC236}">
                <a16:creationId xmlns:a16="http://schemas.microsoft.com/office/drawing/2014/main" id="{00000000-0008-0000-0700-000004000000}"/>
              </a:ext>
            </a:extLst>
          </p:cNvPr>
          <p:cNvGraphicFramePr>
            <a:graphicFrameLocks/>
          </p:cNvGraphicFramePr>
          <p:nvPr>
            <p:extLst>
              <p:ext uri="{D42A27DB-BD31-4B8C-83A1-F6EECF244321}">
                <p14:modId xmlns:p14="http://schemas.microsoft.com/office/powerpoint/2010/main" val="2995920120"/>
              </p:ext>
            </p:extLst>
          </p:nvPr>
        </p:nvGraphicFramePr>
        <p:xfrm>
          <a:off x="2895600" y="1219200"/>
          <a:ext cx="6858000" cy="396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407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92366"/>
            <a:ext cx="1598930" cy="492759"/>
          </a:xfrm>
          <a:custGeom>
            <a:avLst/>
            <a:gdLst/>
            <a:ahLst/>
            <a:cxnLst/>
            <a:rect l="l" t="t" r="r" b="b"/>
            <a:pathLst>
              <a:path w="1598930" h="492759">
                <a:moveTo>
                  <a:pt x="0" y="492175"/>
                </a:moveTo>
                <a:lnTo>
                  <a:pt x="1598917" y="492175"/>
                </a:lnTo>
                <a:lnTo>
                  <a:pt x="1598917"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272540" y="340855"/>
            <a:ext cx="1062990" cy="330835"/>
          </a:xfrm>
          <a:prstGeom prst="rect">
            <a:avLst/>
          </a:prstGeom>
        </p:spPr>
        <p:txBody>
          <a:bodyPr vert="horz" wrap="square" lIns="0" tIns="12700" rIns="0" bIns="0" rtlCol="0">
            <a:spAutoFit/>
          </a:bodyPr>
          <a:lstStyle/>
          <a:p>
            <a:pPr marL="12700">
              <a:lnSpc>
                <a:spcPct val="100000"/>
              </a:lnSpc>
              <a:spcBef>
                <a:spcPts val="100"/>
              </a:spcBef>
            </a:pPr>
            <a:r>
              <a:rPr spc="80" dirty="0">
                <a:latin typeface="Arial"/>
                <a:cs typeface="Arial"/>
              </a:rPr>
              <a:t>Content</a:t>
            </a:r>
          </a:p>
        </p:txBody>
      </p:sp>
      <p:sp>
        <p:nvSpPr>
          <p:cNvPr id="4" name="object 4"/>
          <p:cNvSpPr txBox="1"/>
          <p:nvPr/>
        </p:nvSpPr>
        <p:spPr>
          <a:xfrm>
            <a:off x="650950" y="1066800"/>
            <a:ext cx="8493050" cy="4778231"/>
          </a:xfrm>
          <a:prstGeom prst="rect">
            <a:avLst/>
          </a:prstGeom>
        </p:spPr>
        <p:txBody>
          <a:bodyPr vert="horz" wrap="square" lIns="0" tIns="12700" rIns="0" bIns="0" rtlCol="0">
            <a:spAutoFit/>
          </a:bodyPr>
          <a:lstStyle/>
          <a:p>
            <a:pPr marL="469900" indent="-457200">
              <a:lnSpc>
                <a:spcPct val="150000"/>
              </a:lnSpc>
              <a:spcBef>
                <a:spcPts val="100"/>
              </a:spcBef>
              <a:buClr>
                <a:srgbClr val="343A36"/>
              </a:buClr>
              <a:buFont typeface="Wingdings" panose="05000000000000000000" pitchFamily="2" charset="2"/>
              <a:buChar char="Ø"/>
              <a:tabLst>
                <a:tab pos="469265" algn="l"/>
                <a:tab pos="469900" algn="l"/>
              </a:tabLst>
            </a:pPr>
            <a:r>
              <a:rPr sz="1800" b="1" spc="-10" dirty="0">
                <a:cs typeface="Calibri"/>
              </a:rPr>
              <a:t>Introduction</a:t>
            </a:r>
            <a:r>
              <a:rPr lang="en-IN" sz="1800" b="1" spc="-10" dirty="0">
                <a:cs typeface="Calibri"/>
              </a:rPr>
              <a:t> of Digital Twin</a:t>
            </a:r>
          </a:p>
          <a:p>
            <a:pPr marL="469900" indent="-457200">
              <a:lnSpc>
                <a:spcPct val="150000"/>
              </a:lnSpc>
              <a:spcBef>
                <a:spcPts val="100"/>
              </a:spcBef>
              <a:buClr>
                <a:srgbClr val="343A36"/>
              </a:buClr>
              <a:buFont typeface="Wingdings" panose="05000000000000000000" pitchFamily="2" charset="2"/>
              <a:buChar char="Ø"/>
              <a:tabLst>
                <a:tab pos="469265" algn="l"/>
                <a:tab pos="469900" algn="l"/>
              </a:tabLst>
            </a:pPr>
            <a:r>
              <a:rPr lang="en-IN" b="1" spc="-10" dirty="0">
                <a:cs typeface="Calibri"/>
              </a:rPr>
              <a:t>How it works &amp; Why it matters</a:t>
            </a:r>
          </a:p>
          <a:p>
            <a:pPr marL="469900" indent="-457200">
              <a:lnSpc>
                <a:spcPct val="150000"/>
              </a:lnSpc>
              <a:spcBef>
                <a:spcPts val="100"/>
              </a:spcBef>
              <a:buClr>
                <a:srgbClr val="343A36"/>
              </a:buClr>
              <a:buFont typeface="Wingdings" panose="05000000000000000000" pitchFamily="2" charset="2"/>
              <a:buChar char="Ø"/>
              <a:tabLst>
                <a:tab pos="469265" algn="l"/>
                <a:tab pos="469900" algn="l"/>
              </a:tabLst>
            </a:pPr>
            <a:r>
              <a:rPr lang="sv-SE" b="1" spc="-10" dirty="0">
                <a:cs typeface="Calibri"/>
              </a:rPr>
              <a:t>Economic value of Digital Twin</a:t>
            </a:r>
          </a:p>
          <a:p>
            <a:pPr marL="469900" indent="-457200">
              <a:lnSpc>
                <a:spcPct val="150000"/>
              </a:lnSpc>
              <a:spcBef>
                <a:spcPts val="100"/>
              </a:spcBef>
              <a:buClr>
                <a:srgbClr val="343A36"/>
              </a:buClr>
              <a:buFont typeface="Wingdings" panose="05000000000000000000" pitchFamily="2" charset="2"/>
              <a:buChar char="Ø"/>
              <a:tabLst>
                <a:tab pos="469265" algn="l"/>
                <a:tab pos="469900" algn="l"/>
              </a:tabLst>
            </a:pPr>
            <a:r>
              <a:rPr lang="sv-SE" b="1" spc="-10" dirty="0">
                <a:cs typeface="Calibri"/>
              </a:rPr>
              <a:t>Future of Digital Twin</a:t>
            </a:r>
          </a:p>
          <a:p>
            <a:pPr marL="469900" indent="-457200">
              <a:lnSpc>
                <a:spcPct val="150000"/>
              </a:lnSpc>
              <a:spcBef>
                <a:spcPts val="100"/>
              </a:spcBef>
              <a:buClr>
                <a:srgbClr val="343A36"/>
              </a:buClr>
              <a:buFont typeface="Wingdings" panose="05000000000000000000" pitchFamily="2" charset="2"/>
              <a:buChar char="Ø"/>
              <a:tabLst>
                <a:tab pos="469265" algn="l"/>
                <a:tab pos="469900" algn="l"/>
              </a:tabLst>
            </a:pPr>
            <a:r>
              <a:rPr lang="sv-SE" b="1" spc="-10" dirty="0">
                <a:cs typeface="Calibri"/>
              </a:rPr>
              <a:t>Major Application &amp; Benefits</a:t>
            </a:r>
          </a:p>
          <a:p>
            <a:pPr marL="469900" indent="-457200">
              <a:lnSpc>
                <a:spcPct val="150000"/>
              </a:lnSpc>
              <a:spcBef>
                <a:spcPts val="100"/>
              </a:spcBef>
              <a:buClr>
                <a:srgbClr val="343A36"/>
              </a:buClr>
              <a:buFont typeface="Wingdings" panose="05000000000000000000" pitchFamily="2" charset="2"/>
              <a:buChar char="Ø"/>
              <a:tabLst>
                <a:tab pos="469265" algn="l"/>
                <a:tab pos="469900" algn="l"/>
              </a:tabLst>
            </a:pPr>
            <a:r>
              <a:rPr lang="sv-SE" sz="1800" b="1" spc="-5" dirty="0">
                <a:cs typeface="Calibri"/>
              </a:rPr>
              <a:t>O</a:t>
            </a:r>
            <a:r>
              <a:rPr lang="en-IN" sz="1800" b="1" spc="-5" dirty="0">
                <a:cs typeface="Calibri"/>
              </a:rPr>
              <a:t>bjectives</a:t>
            </a:r>
            <a:r>
              <a:rPr sz="1800" b="1" spc="-5" dirty="0">
                <a:cs typeface="Calibri"/>
              </a:rPr>
              <a:t> </a:t>
            </a:r>
            <a:r>
              <a:rPr sz="1800" b="1" dirty="0">
                <a:cs typeface="Calibri"/>
              </a:rPr>
              <a:t>of the</a:t>
            </a:r>
            <a:r>
              <a:rPr sz="1800" b="1" spc="-60" dirty="0">
                <a:cs typeface="Calibri"/>
              </a:rPr>
              <a:t> </a:t>
            </a:r>
            <a:r>
              <a:rPr sz="1800" b="1" spc="-5" dirty="0">
                <a:cs typeface="Calibri"/>
              </a:rPr>
              <a:t>Landscape/Study</a:t>
            </a:r>
            <a:endParaRPr lang="en-IN" sz="1800" b="1" spc="-5" dirty="0">
              <a:cs typeface="Calibri"/>
            </a:endParaRPr>
          </a:p>
          <a:p>
            <a:pPr marL="469900" indent="-457200">
              <a:lnSpc>
                <a:spcPct val="150000"/>
              </a:lnSpc>
              <a:spcBef>
                <a:spcPts val="100"/>
              </a:spcBef>
              <a:buClr>
                <a:srgbClr val="343A36"/>
              </a:buClr>
              <a:buFont typeface="Wingdings" panose="05000000000000000000" pitchFamily="2" charset="2"/>
              <a:buChar char="Ø"/>
              <a:tabLst>
                <a:tab pos="469265" algn="l"/>
                <a:tab pos="469900" algn="l"/>
              </a:tabLst>
            </a:pPr>
            <a:r>
              <a:rPr lang="en-IN" b="1" spc="-5" dirty="0">
                <a:cs typeface="Calibri"/>
              </a:rPr>
              <a:t>Patent Literature Analysis </a:t>
            </a:r>
          </a:p>
          <a:p>
            <a:pPr marL="927100" lvl="1" indent="-457200">
              <a:lnSpc>
                <a:spcPct val="150000"/>
              </a:lnSpc>
              <a:spcBef>
                <a:spcPts val="100"/>
              </a:spcBef>
              <a:buClr>
                <a:srgbClr val="343A36"/>
              </a:buClr>
              <a:buFont typeface="Wingdings" panose="05000000000000000000" pitchFamily="2" charset="2"/>
              <a:buChar char="v"/>
              <a:tabLst>
                <a:tab pos="469265" algn="l"/>
                <a:tab pos="469900" algn="l"/>
              </a:tabLst>
            </a:pPr>
            <a:r>
              <a:rPr b="1" spc="-5" dirty="0">
                <a:cs typeface="Calibri"/>
              </a:rPr>
              <a:t>Graphical </a:t>
            </a:r>
            <a:r>
              <a:rPr b="1" dirty="0">
                <a:cs typeface="Calibri"/>
              </a:rPr>
              <a:t>and </a:t>
            </a:r>
            <a:r>
              <a:rPr b="1" spc="-5" dirty="0">
                <a:cs typeface="Calibri"/>
              </a:rPr>
              <a:t>Analytical</a:t>
            </a:r>
            <a:r>
              <a:rPr b="1" spc="-105" dirty="0">
                <a:cs typeface="Calibri"/>
              </a:rPr>
              <a:t> </a:t>
            </a:r>
            <a:r>
              <a:rPr b="1" spc="-10" dirty="0">
                <a:cs typeface="Calibri"/>
              </a:rPr>
              <a:t>Representation</a:t>
            </a:r>
            <a:endParaRPr lang="sv-SE" b="1" spc="-10" dirty="0">
              <a:cs typeface="Calibri"/>
            </a:endParaRPr>
          </a:p>
          <a:p>
            <a:pPr marL="469900" indent="-457200">
              <a:lnSpc>
                <a:spcPct val="150000"/>
              </a:lnSpc>
              <a:spcBef>
                <a:spcPts val="100"/>
              </a:spcBef>
              <a:buClr>
                <a:srgbClr val="343A36"/>
              </a:buClr>
              <a:buFont typeface="Wingdings" panose="05000000000000000000" pitchFamily="2" charset="2"/>
              <a:buChar char="Ø"/>
              <a:tabLst>
                <a:tab pos="469265" algn="l"/>
                <a:tab pos="469900" algn="l"/>
              </a:tabLst>
            </a:pPr>
            <a:r>
              <a:rPr lang="en-US" b="1" dirty="0" smtClean="0">
                <a:cs typeface="Arial" pitchFamily="34" charset="0"/>
              </a:rPr>
              <a:t>Appendix </a:t>
            </a:r>
            <a:r>
              <a:rPr lang="en-US" b="1" dirty="0">
                <a:cs typeface="Arial" pitchFamily="34" charset="0"/>
              </a:rPr>
              <a:t>1 – Sources</a:t>
            </a:r>
          </a:p>
          <a:p>
            <a:pPr marL="469900" indent="-457200">
              <a:lnSpc>
                <a:spcPct val="150000"/>
              </a:lnSpc>
              <a:spcBef>
                <a:spcPts val="200"/>
              </a:spcBef>
              <a:spcAft>
                <a:spcPts val="200"/>
              </a:spcAft>
              <a:buClr>
                <a:srgbClr val="353B37"/>
              </a:buClr>
              <a:buFont typeface="Wingdings" panose="05000000000000000000" pitchFamily="2" charset="2"/>
              <a:buChar char="Ø"/>
              <a:tabLst>
                <a:tab pos="468313" algn="l"/>
              </a:tabLst>
              <a:defRPr/>
            </a:pPr>
            <a:r>
              <a:rPr lang="en-US" b="1" dirty="0">
                <a:cs typeface="Arial" pitchFamily="34" charset="0"/>
              </a:rPr>
              <a:t>Appendix 2 – Definition of IPC Sub Classes</a:t>
            </a:r>
          </a:p>
          <a:p>
            <a:pPr marL="469900" indent="-457200">
              <a:lnSpc>
                <a:spcPct val="100000"/>
              </a:lnSpc>
              <a:spcBef>
                <a:spcPts val="1375"/>
              </a:spcBef>
              <a:buClr>
                <a:srgbClr val="343A36"/>
              </a:buClr>
              <a:buFont typeface="Wingdings"/>
              <a:buChar char=""/>
              <a:tabLst>
                <a:tab pos="469265" algn="l"/>
                <a:tab pos="469900" algn="l"/>
              </a:tabLst>
            </a:pPr>
            <a:endParaRPr sz="1800" dirty="0">
              <a:latin typeface="Calibri"/>
              <a:cs typeface="Calibri"/>
            </a:endParaRP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16085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24" y="292366"/>
            <a:ext cx="3879875" cy="492759"/>
          </a:xfrm>
          <a:custGeom>
            <a:avLst/>
            <a:gdLst/>
            <a:ahLst/>
            <a:cxnLst/>
            <a:rect l="l" t="t" r="r" b="b"/>
            <a:pathLst>
              <a:path w="5532755" h="492759">
                <a:moveTo>
                  <a:pt x="0" y="492175"/>
                </a:moveTo>
                <a:lnTo>
                  <a:pt x="5532742" y="492175"/>
                </a:lnTo>
                <a:lnTo>
                  <a:pt x="5532742" y="0"/>
                </a:lnTo>
                <a:lnTo>
                  <a:pt x="0" y="0"/>
                </a:lnTo>
                <a:lnTo>
                  <a:pt x="0" y="492175"/>
                </a:lnTo>
                <a:close/>
              </a:path>
            </a:pathLst>
          </a:custGeom>
          <a:solidFill>
            <a:srgbClr val="2D1012"/>
          </a:solidFill>
        </p:spPr>
        <p:txBody>
          <a:bodyPr wrap="square" lIns="0" tIns="0" rIns="0" bIns="0" rtlCol="0"/>
          <a:lstStyle/>
          <a:p>
            <a:endParaRPr/>
          </a:p>
        </p:txBody>
      </p:sp>
      <p:sp>
        <p:nvSpPr>
          <p:cNvPr id="98" name="object 98"/>
          <p:cNvSpPr txBox="1">
            <a:spLocks noGrp="1"/>
          </p:cNvSpPr>
          <p:nvPr>
            <p:ph type="title"/>
          </p:nvPr>
        </p:nvSpPr>
        <p:spPr>
          <a:xfrm>
            <a:off x="272539" y="334759"/>
            <a:ext cx="4974590" cy="330835"/>
          </a:xfrm>
          <a:prstGeom prst="rect">
            <a:avLst/>
          </a:prstGeom>
        </p:spPr>
        <p:txBody>
          <a:bodyPr vert="horz" wrap="square" lIns="0" tIns="12700" rIns="0" bIns="0" rtlCol="0">
            <a:spAutoFit/>
          </a:bodyPr>
          <a:lstStyle/>
          <a:p>
            <a:pPr marL="12700">
              <a:lnSpc>
                <a:spcPct val="100000"/>
              </a:lnSpc>
              <a:spcBef>
                <a:spcPts val="100"/>
              </a:spcBef>
            </a:pPr>
            <a:r>
              <a:rPr lang="sv-SE" spc="-35" dirty="0"/>
              <a:t>5.2 Siemens Vs Applications Trend</a:t>
            </a:r>
            <a:endParaRPr spc="-35" dirty="0"/>
          </a:p>
        </p:txBody>
      </p:sp>
      <p:sp>
        <p:nvSpPr>
          <p:cNvPr id="100" name="object 100"/>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01" name="object 101"/>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12" name="Rectangle 11">
            <a:extLst>
              <a:ext uri="{FF2B5EF4-FFF2-40B4-BE49-F238E27FC236}">
                <a16:creationId xmlns:a16="http://schemas.microsoft.com/office/drawing/2014/main" id="{02A19649-E84B-4E37-9221-4D06F4598170}"/>
              </a:ext>
            </a:extLst>
          </p:cNvPr>
          <p:cNvSpPr/>
          <p:nvPr/>
        </p:nvSpPr>
        <p:spPr>
          <a:xfrm>
            <a:off x="1219200" y="5764409"/>
            <a:ext cx="9906000"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IN" sz="1400" b="1" spc="-10" dirty="0">
                <a:cs typeface="Calibri"/>
              </a:rPr>
              <a:t>Siemens Vs Applications Trend demonstrates </a:t>
            </a:r>
            <a:r>
              <a:rPr lang="en-IN" sz="1400" b="1" spc="-5" dirty="0">
                <a:cs typeface="Calibri"/>
              </a:rPr>
              <a:t>that Siemens majorly focussing in Manufacturing followed by and Infrastructure.</a:t>
            </a:r>
            <a:endParaRPr lang="en-IN" sz="1400" b="1" dirty="0">
              <a:ln w="22225">
                <a:solidFill>
                  <a:schemeClr val="accent2"/>
                </a:solidFill>
                <a:prstDash val="solid"/>
              </a:ln>
              <a:solidFill>
                <a:schemeClr val="accent2">
                  <a:lumMod val="40000"/>
                  <a:lumOff val="60000"/>
                </a:schemeClr>
              </a:solidFill>
            </a:endParaRPr>
          </a:p>
        </p:txBody>
      </p:sp>
      <p:sp>
        <p:nvSpPr>
          <p:cNvPr id="13" name="Rectangle 12">
            <a:extLst>
              <a:ext uri="{FF2B5EF4-FFF2-40B4-BE49-F238E27FC236}">
                <a16:creationId xmlns:a16="http://schemas.microsoft.com/office/drawing/2014/main" id="{89FB3E45-919F-4245-868E-29F775D88138}"/>
              </a:ext>
            </a:extLst>
          </p:cNvPr>
          <p:cNvSpPr/>
          <p:nvPr/>
        </p:nvSpPr>
        <p:spPr>
          <a:xfrm>
            <a:off x="1219200" y="5455254"/>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graphicFrame>
        <p:nvGraphicFramePr>
          <p:cNvPr id="8" name="Chart 7">
            <a:extLst>
              <a:ext uri="{FF2B5EF4-FFF2-40B4-BE49-F238E27FC236}">
                <a16:creationId xmlns:a16="http://schemas.microsoft.com/office/drawing/2014/main" id="{00000000-0008-0000-0800-000002000000}"/>
              </a:ext>
            </a:extLst>
          </p:cNvPr>
          <p:cNvGraphicFramePr>
            <a:graphicFrameLocks/>
          </p:cNvGraphicFramePr>
          <p:nvPr>
            <p:extLst>
              <p:ext uri="{D42A27DB-BD31-4B8C-83A1-F6EECF244321}">
                <p14:modId xmlns:p14="http://schemas.microsoft.com/office/powerpoint/2010/main" val="374543332"/>
              </p:ext>
            </p:extLst>
          </p:nvPr>
        </p:nvGraphicFramePr>
        <p:xfrm>
          <a:off x="2819400" y="1032747"/>
          <a:ext cx="6934200" cy="4072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8086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292366"/>
            <a:ext cx="2680336" cy="492759"/>
          </a:xfrm>
          <a:custGeom>
            <a:avLst/>
            <a:gdLst/>
            <a:ahLst/>
            <a:cxnLst/>
            <a:rect l="l" t="t" r="r" b="b"/>
            <a:pathLst>
              <a:path w="3261995" h="492759">
                <a:moveTo>
                  <a:pt x="0" y="492175"/>
                </a:moveTo>
                <a:lnTo>
                  <a:pt x="3261969" y="492175"/>
                </a:lnTo>
                <a:lnTo>
                  <a:pt x="3261969" y="0"/>
                </a:lnTo>
                <a:lnTo>
                  <a:pt x="0" y="0"/>
                </a:lnTo>
                <a:lnTo>
                  <a:pt x="0" y="492175"/>
                </a:lnTo>
                <a:close/>
              </a:path>
            </a:pathLst>
          </a:custGeom>
          <a:solidFill>
            <a:srgbClr val="2D1012"/>
          </a:solidFill>
        </p:spPr>
        <p:txBody>
          <a:bodyPr wrap="square" lIns="0" tIns="0" rIns="0" bIns="0" rtlCol="0"/>
          <a:lstStyle/>
          <a:p>
            <a:endParaRPr/>
          </a:p>
        </p:txBody>
      </p:sp>
      <p:sp>
        <p:nvSpPr>
          <p:cNvPr id="28" name="object 28"/>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29" name="object 29"/>
          <p:cNvSpPr txBox="1">
            <a:spLocks noGrp="1"/>
          </p:cNvSpPr>
          <p:nvPr>
            <p:ph type="title"/>
          </p:nvPr>
        </p:nvSpPr>
        <p:spPr>
          <a:xfrm>
            <a:off x="272539" y="334759"/>
            <a:ext cx="2680335" cy="330835"/>
          </a:xfrm>
          <a:prstGeom prst="rect">
            <a:avLst/>
          </a:prstGeom>
        </p:spPr>
        <p:txBody>
          <a:bodyPr vert="horz" wrap="square" lIns="0" tIns="12700" rIns="0" bIns="0" rtlCol="0">
            <a:spAutoFit/>
          </a:bodyPr>
          <a:lstStyle/>
          <a:p>
            <a:pPr marL="12700">
              <a:lnSpc>
                <a:spcPct val="100000"/>
              </a:lnSpc>
              <a:spcBef>
                <a:spcPts val="100"/>
              </a:spcBef>
            </a:pPr>
            <a:r>
              <a:rPr lang="sv-SE" spc="-5" dirty="0" smtClean="0"/>
              <a:t>6. Technical Dissection</a:t>
            </a:r>
            <a:endParaRPr spc="-15" dirty="0"/>
          </a:p>
        </p:txBody>
      </p:sp>
      <p:sp>
        <p:nvSpPr>
          <p:cNvPr id="30" name="object 30"/>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graphicFrame>
        <p:nvGraphicFramePr>
          <p:cNvPr id="11" name="Chart 10">
            <a:extLst>
              <a:ext uri="{FF2B5EF4-FFF2-40B4-BE49-F238E27FC236}">
                <a16:creationId xmlns:a16="http://schemas.microsoft.com/office/drawing/2014/main" id="{6D937292-9441-41FD-9307-F1ED5C7AE033}"/>
              </a:ext>
            </a:extLst>
          </p:cNvPr>
          <p:cNvGraphicFramePr>
            <a:graphicFrameLocks/>
          </p:cNvGraphicFramePr>
          <p:nvPr>
            <p:extLst>
              <p:ext uri="{D42A27DB-BD31-4B8C-83A1-F6EECF244321}">
                <p14:modId xmlns:p14="http://schemas.microsoft.com/office/powerpoint/2010/main" val="3824762526"/>
              </p:ext>
            </p:extLst>
          </p:nvPr>
        </p:nvGraphicFramePr>
        <p:xfrm>
          <a:off x="2952874" y="1143000"/>
          <a:ext cx="6419725"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AF1082A8-ED67-4323-9B13-50CBA61364FC}"/>
              </a:ext>
            </a:extLst>
          </p:cNvPr>
          <p:cNvSpPr/>
          <p:nvPr/>
        </p:nvSpPr>
        <p:spPr>
          <a:xfrm>
            <a:off x="999939" y="5792779"/>
            <a:ext cx="9903087"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2700" algn="just">
              <a:spcBef>
                <a:spcPts val="95"/>
              </a:spcBef>
            </a:pPr>
            <a:r>
              <a:rPr lang="en-IN" sz="1400" b="1" dirty="0"/>
              <a:t>Maximum number of patents/applications are falling under Test/Monitor/Control (42%) followed by Data Processing (34%)</a:t>
            </a:r>
            <a:r>
              <a:rPr lang="en-IN" sz="1400" dirty="0"/>
              <a:t>.</a:t>
            </a:r>
          </a:p>
          <a:p>
            <a:pPr marL="12700" algn="just">
              <a:lnSpc>
                <a:spcPct val="100000"/>
              </a:lnSpc>
              <a:spcBef>
                <a:spcPts val="95"/>
              </a:spcBef>
            </a:pPr>
            <a:endParaRPr lang="en-IN" sz="1400" b="1" dirty="0">
              <a:cs typeface="Calibri"/>
            </a:endParaRPr>
          </a:p>
        </p:txBody>
      </p:sp>
      <p:sp>
        <p:nvSpPr>
          <p:cNvPr id="15" name="Rectangle 14">
            <a:extLst>
              <a:ext uri="{FF2B5EF4-FFF2-40B4-BE49-F238E27FC236}">
                <a16:creationId xmlns:a16="http://schemas.microsoft.com/office/drawing/2014/main" id="{04E1DF05-44B0-473A-9013-B1290E0BF78E}"/>
              </a:ext>
            </a:extLst>
          </p:cNvPr>
          <p:cNvSpPr/>
          <p:nvPr/>
        </p:nvSpPr>
        <p:spPr>
          <a:xfrm>
            <a:off x="999939" y="5480920"/>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spTree>
    <p:extLst>
      <p:ext uri="{BB962C8B-B14F-4D97-AF65-F5344CB8AC3E}">
        <p14:creationId xmlns:p14="http://schemas.microsoft.com/office/powerpoint/2010/main" val="347073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292366"/>
            <a:ext cx="3657601" cy="492759"/>
          </a:xfrm>
          <a:custGeom>
            <a:avLst/>
            <a:gdLst/>
            <a:ahLst/>
            <a:cxnLst/>
            <a:rect l="l" t="t" r="r" b="b"/>
            <a:pathLst>
              <a:path w="3261995" h="492759">
                <a:moveTo>
                  <a:pt x="0" y="492175"/>
                </a:moveTo>
                <a:lnTo>
                  <a:pt x="3261969" y="492175"/>
                </a:lnTo>
                <a:lnTo>
                  <a:pt x="3261969" y="0"/>
                </a:lnTo>
                <a:lnTo>
                  <a:pt x="0" y="0"/>
                </a:lnTo>
                <a:lnTo>
                  <a:pt x="0" y="492175"/>
                </a:lnTo>
                <a:close/>
              </a:path>
            </a:pathLst>
          </a:custGeom>
          <a:solidFill>
            <a:srgbClr val="2D1012"/>
          </a:solidFill>
        </p:spPr>
        <p:txBody>
          <a:bodyPr wrap="square" lIns="0" tIns="0" rIns="0" bIns="0" rtlCol="0"/>
          <a:lstStyle/>
          <a:p>
            <a:endParaRPr/>
          </a:p>
        </p:txBody>
      </p:sp>
      <p:sp>
        <p:nvSpPr>
          <p:cNvPr id="28" name="object 28"/>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29" name="object 29"/>
          <p:cNvSpPr txBox="1">
            <a:spLocks noGrp="1"/>
          </p:cNvSpPr>
          <p:nvPr>
            <p:ph type="title"/>
          </p:nvPr>
        </p:nvSpPr>
        <p:spPr>
          <a:xfrm>
            <a:off x="272539" y="334759"/>
            <a:ext cx="3703114" cy="320601"/>
          </a:xfrm>
          <a:prstGeom prst="rect">
            <a:avLst/>
          </a:prstGeom>
        </p:spPr>
        <p:txBody>
          <a:bodyPr vert="horz" wrap="square" lIns="0" tIns="12700" rIns="0" bIns="0" rtlCol="0">
            <a:spAutoFit/>
          </a:bodyPr>
          <a:lstStyle/>
          <a:p>
            <a:pPr marL="12700">
              <a:lnSpc>
                <a:spcPct val="100000"/>
              </a:lnSpc>
              <a:spcBef>
                <a:spcPts val="100"/>
              </a:spcBef>
            </a:pPr>
            <a:r>
              <a:rPr lang="sv-SE" spc="-5" dirty="0"/>
              <a:t>Technical Dissection (</a:t>
            </a:r>
            <a:r>
              <a:rPr lang="sv-SE" spc="-5" dirty="0" smtClean="0"/>
              <a:t>Extended) </a:t>
            </a:r>
            <a:endParaRPr spc="-15" dirty="0"/>
          </a:p>
        </p:txBody>
      </p:sp>
      <p:sp>
        <p:nvSpPr>
          <p:cNvPr id="30" name="object 30"/>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graphicFrame>
        <p:nvGraphicFramePr>
          <p:cNvPr id="10" name="Chart 9">
            <a:extLst>
              <a:ext uri="{FF2B5EF4-FFF2-40B4-BE49-F238E27FC236}">
                <a16:creationId xmlns:a16="http://schemas.microsoft.com/office/drawing/2014/main" id="{2C717963-D3FF-46BB-988D-8F76064E01C9}"/>
              </a:ext>
            </a:extLst>
          </p:cNvPr>
          <p:cNvGraphicFramePr>
            <a:graphicFrameLocks/>
          </p:cNvGraphicFramePr>
          <p:nvPr>
            <p:extLst>
              <p:ext uri="{D42A27DB-BD31-4B8C-83A1-F6EECF244321}">
                <p14:modId xmlns:p14="http://schemas.microsoft.com/office/powerpoint/2010/main" val="3974807455"/>
              </p:ext>
            </p:extLst>
          </p:nvPr>
        </p:nvGraphicFramePr>
        <p:xfrm>
          <a:off x="7094883" y="1380907"/>
          <a:ext cx="4876800" cy="27654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7E27665E-19EA-484F-82C2-2B75E27308EE}"/>
              </a:ext>
            </a:extLst>
          </p:cNvPr>
          <p:cNvGraphicFramePr>
            <a:graphicFrameLocks/>
          </p:cNvGraphicFramePr>
          <p:nvPr>
            <p:extLst>
              <p:ext uri="{D42A27DB-BD31-4B8C-83A1-F6EECF244321}">
                <p14:modId xmlns:p14="http://schemas.microsoft.com/office/powerpoint/2010/main" val="3498847651"/>
              </p:ext>
            </p:extLst>
          </p:nvPr>
        </p:nvGraphicFramePr>
        <p:xfrm>
          <a:off x="334618" y="142631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F11735C8-B390-404C-BD8A-4AABC1CCBBB2}"/>
              </a:ext>
            </a:extLst>
          </p:cNvPr>
          <p:cNvSpPr txBox="1"/>
          <p:nvPr/>
        </p:nvSpPr>
        <p:spPr>
          <a:xfrm>
            <a:off x="1156253" y="920896"/>
            <a:ext cx="2819400" cy="646331"/>
          </a:xfrm>
          <a:prstGeom prst="rect">
            <a:avLst/>
          </a:prstGeom>
          <a:noFill/>
        </p:spPr>
        <p:txBody>
          <a:bodyPr wrap="square" rtlCol="0">
            <a:spAutoFit/>
          </a:bodyPr>
          <a:lstStyle/>
          <a:p>
            <a:pPr algn="ctr"/>
            <a:r>
              <a:rPr lang="en-IN" b="1" dirty="0"/>
              <a:t>Test/Monitor/Control</a:t>
            </a:r>
          </a:p>
          <a:p>
            <a:pPr algn="ctr"/>
            <a:endParaRPr lang="en-IN" b="1" dirty="0"/>
          </a:p>
        </p:txBody>
      </p:sp>
      <p:sp>
        <p:nvSpPr>
          <p:cNvPr id="4" name="TextBox 3">
            <a:extLst>
              <a:ext uri="{FF2B5EF4-FFF2-40B4-BE49-F238E27FC236}">
                <a16:creationId xmlns:a16="http://schemas.microsoft.com/office/drawing/2014/main" id="{8CF6B7A9-1A07-46C3-8BD0-97992D15DE43}"/>
              </a:ext>
            </a:extLst>
          </p:cNvPr>
          <p:cNvSpPr txBox="1"/>
          <p:nvPr/>
        </p:nvSpPr>
        <p:spPr>
          <a:xfrm>
            <a:off x="8352183" y="910891"/>
            <a:ext cx="2362200" cy="646331"/>
          </a:xfrm>
          <a:prstGeom prst="rect">
            <a:avLst/>
          </a:prstGeom>
          <a:noFill/>
        </p:spPr>
        <p:txBody>
          <a:bodyPr wrap="square" rtlCol="0">
            <a:spAutoFit/>
          </a:bodyPr>
          <a:lstStyle/>
          <a:p>
            <a:pPr algn="ctr"/>
            <a:r>
              <a:rPr lang="en-IN" b="1" dirty="0"/>
              <a:t>Data Processing</a:t>
            </a:r>
          </a:p>
          <a:p>
            <a:pPr algn="ctr"/>
            <a:endParaRPr lang="en-IN" b="1" dirty="0"/>
          </a:p>
        </p:txBody>
      </p:sp>
      <p:graphicFrame>
        <p:nvGraphicFramePr>
          <p:cNvPr id="14" name="Chart 13">
            <a:extLst>
              <a:ext uri="{FF2B5EF4-FFF2-40B4-BE49-F238E27FC236}">
                <a16:creationId xmlns:a16="http://schemas.microsoft.com/office/drawing/2014/main" id="{ECC2EEA1-5E64-4D80-8528-9D0F3384C22E}"/>
              </a:ext>
            </a:extLst>
          </p:cNvPr>
          <p:cNvGraphicFramePr>
            <a:graphicFrameLocks/>
          </p:cNvGraphicFramePr>
          <p:nvPr>
            <p:extLst>
              <p:ext uri="{D42A27DB-BD31-4B8C-83A1-F6EECF244321}">
                <p14:modId xmlns:p14="http://schemas.microsoft.com/office/powerpoint/2010/main" val="709568831"/>
              </p:ext>
            </p:extLst>
          </p:nvPr>
        </p:nvGraphicFramePr>
        <p:xfrm>
          <a:off x="3810000" y="3885469"/>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18924082-53A2-48BA-8B95-8C5A09CA5489}"/>
              </a:ext>
            </a:extLst>
          </p:cNvPr>
          <p:cNvSpPr txBox="1"/>
          <p:nvPr/>
        </p:nvSpPr>
        <p:spPr>
          <a:xfrm>
            <a:off x="5467350" y="3751789"/>
            <a:ext cx="1066800" cy="369332"/>
          </a:xfrm>
          <a:prstGeom prst="rect">
            <a:avLst/>
          </a:prstGeom>
          <a:noFill/>
        </p:spPr>
        <p:txBody>
          <a:bodyPr wrap="square" rtlCol="0">
            <a:spAutoFit/>
          </a:bodyPr>
          <a:lstStyle/>
          <a:p>
            <a:pPr algn="ctr"/>
            <a:r>
              <a:rPr lang="sv-SE" b="1" dirty="0" smtClean="0"/>
              <a:t>Others</a:t>
            </a:r>
            <a:endParaRPr lang="en-IN" b="1" dirty="0"/>
          </a:p>
        </p:txBody>
      </p:sp>
    </p:spTree>
    <p:extLst>
      <p:ext uri="{BB962C8B-B14F-4D97-AF65-F5344CB8AC3E}">
        <p14:creationId xmlns:p14="http://schemas.microsoft.com/office/powerpoint/2010/main" val="1621206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2366"/>
            <a:ext cx="3048000" cy="492759"/>
          </a:xfrm>
          <a:custGeom>
            <a:avLst/>
            <a:gdLst/>
            <a:ahLst/>
            <a:cxnLst/>
            <a:rect l="l" t="t" r="r" b="b"/>
            <a:pathLst>
              <a:path w="2571750" h="492759">
                <a:moveTo>
                  <a:pt x="0" y="492175"/>
                </a:moveTo>
                <a:lnTo>
                  <a:pt x="2571165" y="492175"/>
                </a:lnTo>
                <a:lnTo>
                  <a:pt x="2571165" y="0"/>
                </a:lnTo>
                <a:lnTo>
                  <a:pt x="0" y="0"/>
                </a:lnTo>
                <a:lnTo>
                  <a:pt x="0" y="492175"/>
                </a:lnTo>
                <a:close/>
              </a:path>
            </a:pathLst>
          </a:custGeom>
          <a:solidFill>
            <a:srgbClr val="2D1012"/>
          </a:solidFill>
        </p:spPr>
        <p:txBody>
          <a:bodyPr wrap="square" lIns="0" tIns="0" rIns="0" bIns="0" rtlCol="0"/>
          <a:lstStyle/>
          <a:p>
            <a:endParaRPr/>
          </a:p>
        </p:txBody>
      </p:sp>
      <p:sp>
        <p:nvSpPr>
          <p:cNvPr id="21" name="object 21"/>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22" name="object 22"/>
          <p:cNvSpPr txBox="1">
            <a:spLocks noGrp="1"/>
          </p:cNvSpPr>
          <p:nvPr>
            <p:ph type="title"/>
          </p:nvPr>
        </p:nvSpPr>
        <p:spPr>
          <a:xfrm>
            <a:off x="272539" y="334759"/>
            <a:ext cx="2546861" cy="320601"/>
          </a:xfrm>
          <a:prstGeom prst="rect">
            <a:avLst/>
          </a:prstGeom>
        </p:spPr>
        <p:txBody>
          <a:bodyPr vert="horz" wrap="square" lIns="0" tIns="12700" rIns="0" bIns="0" rtlCol="0">
            <a:spAutoFit/>
          </a:bodyPr>
          <a:lstStyle/>
          <a:p>
            <a:pPr marL="12700">
              <a:lnSpc>
                <a:spcPct val="100000"/>
              </a:lnSpc>
              <a:spcBef>
                <a:spcPts val="100"/>
              </a:spcBef>
            </a:pPr>
            <a:r>
              <a:rPr lang="sv-SE" spc="-10" dirty="0"/>
              <a:t>7</a:t>
            </a:r>
            <a:r>
              <a:rPr lang="sv-SE" spc="-10" dirty="0" smtClean="0"/>
              <a:t>. </a:t>
            </a:r>
            <a:r>
              <a:rPr spc="-10" dirty="0"/>
              <a:t>IPCs Based</a:t>
            </a:r>
            <a:r>
              <a:rPr spc="-105" dirty="0"/>
              <a:t> </a:t>
            </a:r>
            <a:r>
              <a:rPr spc="-35" dirty="0"/>
              <a:t>Trends</a:t>
            </a:r>
          </a:p>
        </p:txBody>
      </p:sp>
      <p:sp>
        <p:nvSpPr>
          <p:cNvPr id="24" name="object 24"/>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graphicFrame>
        <p:nvGraphicFramePr>
          <p:cNvPr id="26" name="Chart 25">
            <a:extLst>
              <a:ext uri="{FF2B5EF4-FFF2-40B4-BE49-F238E27FC236}">
                <a16:creationId xmlns:a16="http://schemas.microsoft.com/office/drawing/2014/main" id="{B3E23D69-7315-4B2C-8821-4CF8F75BCE11}"/>
              </a:ext>
            </a:extLst>
          </p:cNvPr>
          <p:cNvGraphicFramePr>
            <a:graphicFrameLocks/>
          </p:cNvGraphicFramePr>
          <p:nvPr>
            <p:extLst>
              <p:ext uri="{D42A27DB-BD31-4B8C-83A1-F6EECF244321}">
                <p14:modId xmlns:p14="http://schemas.microsoft.com/office/powerpoint/2010/main" val="1140594046"/>
              </p:ext>
            </p:extLst>
          </p:nvPr>
        </p:nvGraphicFramePr>
        <p:xfrm>
          <a:off x="851052" y="1244573"/>
          <a:ext cx="5410200" cy="38090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Table 30">
            <a:extLst>
              <a:ext uri="{FF2B5EF4-FFF2-40B4-BE49-F238E27FC236}">
                <a16:creationId xmlns:a16="http://schemas.microsoft.com/office/drawing/2014/main" id="{70EE21AC-3EC5-4E45-AE63-A853073946AD}"/>
              </a:ext>
            </a:extLst>
          </p:cNvPr>
          <p:cNvGraphicFramePr>
            <a:graphicFrameLocks noGrp="1"/>
          </p:cNvGraphicFramePr>
          <p:nvPr>
            <p:extLst>
              <p:ext uri="{D42A27DB-BD31-4B8C-83A1-F6EECF244321}">
                <p14:modId xmlns:p14="http://schemas.microsoft.com/office/powerpoint/2010/main" val="2250381730"/>
              </p:ext>
            </p:extLst>
          </p:nvPr>
        </p:nvGraphicFramePr>
        <p:xfrm>
          <a:off x="6477000" y="785125"/>
          <a:ext cx="5181600" cy="4289795"/>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432319583"/>
                    </a:ext>
                  </a:extLst>
                </a:gridCol>
                <a:gridCol w="4038600">
                  <a:extLst>
                    <a:ext uri="{9D8B030D-6E8A-4147-A177-3AD203B41FA5}">
                      <a16:colId xmlns:a16="http://schemas.microsoft.com/office/drawing/2014/main" val="368250330"/>
                    </a:ext>
                  </a:extLst>
                </a:gridCol>
              </a:tblGrid>
              <a:tr h="482079">
                <a:tc>
                  <a:txBody>
                    <a:bodyPr/>
                    <a:lstStyle/>
                    <a:p>
                      <a:pPr algn="ctr">
                        <a:lnSpc>
                          <a:spcPct val="150000"/>
                        </a:lnSpc>
                      </a:pPr>
                      <a:r>
                        <a:rPr lang="sv-SE" sz="1400" dirty="0">
                          <a:latin typeface="+mn-lt"/>
                        </a:rPr>
                        <a:t>IPC</a:t>
                      </a:r>
                      <a:endParaRPr lang="en-IN" sz="1400" dirty="0">
                        <a:latin typeface="+mn-lt"/>
                      </a:endParaRPr>
                    </a:p>
                  </a:txBody>
                  <a:tcPr/>
                </a:tc>
                <a:tc>
                  <a:txBody>
                    <a:bodyPr/>
                    <a:lstStyle/>
                    <a:p>
                      <a:pPr algn="ctr">
                        <a:lnSpc>
                          <a:spcPct val="150000"/>
                        </a:lnSpc>
                      </a:pPr>
                      <a:r>
                        <a:rPr lang="sv-SE" sz="1400" dirty="0">
                          <a:latin typeface="+mn-lt"/>
                        </a:rPr>
                        <a:t>DEFINITION</a:t>
                      </a:r>
                      <a:endParaRPr lang="en-IN" sz="1400" dirty="0">
                        <a:latin typeface="+mn-lt"/>
                      </a:endParaRPr>
                    </a:p>
                  </a:txBody>
                  <a:tcPr/>
                </a:tc>
                <a:extLst>
                  <a:ext uri="{0D108BD9-81ED-4DB2-BD59-A6C34878D82A}">
                    <a16:rowId xmlns:a16="http://schemas.microsoft.com/office/drawing/2014/main" val="2068178045"/>
                  </a:ext>
                </a:extLst>
              </a:tr>
              <a:tr h="332996">
                <a:tc>
                  <a:txBody>
                    <a:bodyPr/>
                    <a:lstStyle/>
                    <a:p>
                      <a:pPr algn="ctr"/>
                      <a:r>
                        <a:rPr lang="sv-SE" sz="1400" b="1" dirty="0">
                          <a:solidFill>
                            <a:schemeClr val="tx1"/>
                          </a:solidFill>
                          <a:latin typeface="+mn-lt"/>
                          <a:cs typeface="Arial" panose="020B0604020202020204" pitchFamily="34" charset="0"/>
                        </a:rPr>
                        <a:t>G06F</a:t>
                      </a:r>
                      <a:endParaRPr lang="en-IN" sz="1400" b="1" dirty="0">
                        <a:solidFill>
                          <a:schemeClr val="tx1"/>
                        </a:solidFill>
                        <a:latin typeface="+mn-lt"/>
                        <a:cs typeface="Arial" panose="020B0604020202020204" pitchFamily="34" charset="0"/>
                      </a:endParaRPr>
                    </a:p>
                  </a:txBody>
                  <a:tcPr/>
                </a:tc>
                <a:tc>
                  <a:txBody>
                    <a:bodyPr/>
                    <a:lstStyle/>
                    <a:p>
                      <a:pPr algn="just"/>
                      <a:r>
                        <a:rPr lang="en-IN" sz="1400" dirty="0">
                          <a:solidFill>
                            <a:schemeClr val="dk1"/>
                          </a:solidFill>
                          <a:effectLst/>
                          <a:latin typeface="+mn-lt"/>
                          <a:ea typeface="+mn-ea"/>
                          <a:cs typeface="+mn-cs"/>
                        </a:rPr>
                        <a:t>Electric Digital Data Processing </a:t>
                      </a:r>
                      <a:endParaRPr lang="en-IN" sz="1400" dirty="0">
                        <a:latin typeface="+mn-lt"/>
                        <a:cs typeface="Arial" panose="020B0604020202020204" pitchFamily="34" charset="0"/>
                      </a:endParaRPr>
                    </a:p>
                  </a:txBody>
                  <a:tcPr/>
                </a:tc>
                <a:extLst>
                  <a:ext uri="{0D108BD9-81ED-4DB2-BD59-A6C34878D82A}">
                    <a16:rowId xmlns:a16="http://schemas.microsoft.com/office/drawing/2014/main" val="4112567728"/>
                  </a:ext>
                </a:extLst>
              </a:tr>
              <a:tr h="785922">
                <a:tc>
                  <a:txBody>
                    <a:bodyPr/>
                    <a:lstStyle/>
                    <a:p>
                      <a:pPr algn="ctr"/>
                      <a:r>
                        <a:rPr lang="sv-SE" sz="1400" b="1" dirty="0">
                          <a:solidFill>
                            <a:schemeClr val="tx1"/>
                          </a:solidFill>
                          <a:latin typeface="+mn-lt"/>
                          <a:cs typeface="Arial" panose="020B0604020202020204" pitchFamily="34" charset="0"/>
                        </a:rPr>
                        <a:t>G05B</a:t>
                      </a:r>
                      <a:endParaRPr lang="en-IN" sz="1400" b="1" dirty="0">
                        <a:solidFill>
                          <a:schemeClr val="tx1"/>
                        </a:solidFill>
                        <a:latin typeface="+mn-lt"/>
                        <a:cs typeface="Arial" panose="020B0604020202020204" pitchFamily="34"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Control or Regulating Systems in General; Functional Elements of Such Systems; Monitoring or Testing Arrangements for Such Systems or Elements</a:t>
                      </a:r>
                    </a:p>
                    <a:p>
                      <a:pPr algn="just"/>
                      <a:endParaRPr lang="en-IN" sz="1400" dirty="0">
                        <a:latin typeface="+mn-lt"/>
                      </a:endParaRPr>
                    </a:p>
                  </a:txBody>
                  <a:tcPr/>
                </a:tc>
                <a:extLst>
                  <a:ext uri="{0D108BD9-81ED-4DB2-BD59-A6C34878D82A}">
                    <a16:rowId xmlns:a16="http://schemas.microsoft.com/office/drawing/2014/main" val="795732584"/>
                  </a:ext>
                </a:extLst>
              </a:tr>
              <a:tr h="482079">
                <a:tc>
                  <a:txBody>
                    <a:bodyPr/>
                    <a:lstStyle/>
                    <a:p>
                      <a:pPr algn="ctr"/>
                      <a:r>
                        <a:rPr lang="sv-SE" sz="1400" b="1" dirty="0">
                          <a:solidFill>
                            <a:schemeClr val="tx1"/>
                          </a:solidFill>
                          <a:latin typeface="+mn-lt"/>
                          <a:cs typeface="Arial" panose="020B0604020202020204" pitchFamily="34" charset="0"/>
                        </a:rPr>
                        <a:t>H04L</a:t>
                      </a:r>
                      <a:endParaRPr lang="en-IN" sz="1400" b="1" dirty="0">
                        <a:solidFill>
                          <a:schemeClr val="tx1"/>
                        </a:solidFill>
                        <a:latin typeface="+mn-lt"/>
                        <a:cs typeface="Arial" panose="020B0604020202020204" pitchFamily="34"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Transmission of Digital Information, e.g. Telegraphic Communication</a:t>
                      </a:r>
                    </a:p>
                    <a:p>
                      <a:pPr algn="just"/>
                      <a:endParaRPr lang="en-IN" sz="1400" dirty="0">
                        <a:latin typeface="+mn-lt"/>
                        <a:cs typeface="Arial" panose="020B0604020202020204" pitchFamily="34" charset="0"/>
                      </a:endParaRPr>
                    </a:p>
                  </a:txBody>
                  <a:tcPr/>
                </a:tc>
                <a:extLst>
                  <a:ext uri="{0D108BD9-81ED-4DB2-BD59-A6C34878D82A}">
                    <a16:rowId xmlns:a16="http://schemas.microsoft.com/office/drawing/2014/main" val="921345570"/>
                  </a:ext>
                </a:extLst>
              </a:tr>
              <a:tr h="482079">
                <a:tc>
                  <a:txBody>
                    <a:bodyPr/>
                    <a:lstStyle/>
                    <a:p>
                      <a:pPr algn="ctr"/>
                      <a:r>
                        <a:rPr lang="sv-SE" sz="1400" b="1" dirty="0">
                          <a:solidFill>
                            <a:schemeClr val="tx1"/>
                          </a:solidFill>
                          <a:latin typeface="+mn-lt"/>
                          <a:cs typeface="Arial" panose="020B0604020202020204" pitchFamily="34" charset="0"/>
                        </a:rPr>
                        <a:t>G06Q</a:t>
                      </a:r>
                      <a:endParaRPr lang="en-IN" sz="1400" b="1" dirty="0">
                        <a:solidFill>
                          <a:schemeClr val="tx1"/>
                        </a:solidFill>
                        <a:latin typeface="+mn-lt"/>
                        <a:cs typeface="Arial" panose="020B0604020202020204" pitchFamily="34" charset="0"/>
                      </a:endParaRP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Data Processing Systems or Methods, Specially Adapted for Administrative, Commercial, Financial, Managerial, Supervisory or Forecasting Purposes; Systems or Methods Specially Adapted for Administrative, Commercial, Financial, Managerial, Supervisory or Forecasting Purposes, Not Otherwise Provided For [2006.01]</a:t>
                      </a:r>
                    </a:p>
                    <a:p>
                      <a:pPr algn="just"/>
                      <a:endParaRPr lang="en-IN" sz="1400" dirty="0">
                        <a:latin typeface="+mn-lt"/>
                      </a:endParaRPr>
                    </a:p>
                  </a:txBody>
                  <a:tcPr/>
                </a:tc>
                <a:extLst>
                  <a:ext uri="{0D108BD9-81ED-4DB2-BD59-A6C34878D82A}">
                    <a16:rowId xmlns:a16="http://schemas.microsoft.com/office/drawing/2014/main" val="3582356435"/>
                  </a:ext>
                </a:extLst>
              </a:tr>
            </a:tbl>
          </a:graphicData>
        </a:graphic>
      </p:graphicFrame>
      <p:sp>
        <p:nvSpPr>
          <p:cNvPr id="33" name="TextBox 32">
            <a:extLst>
              <a:ext uri="{FF2B5EF4-FFF2-40B4-BE49-F238E27FC236}">
                <a16:creationId xmlns:a16="http://schemas.microsoft.com/office/drawing/2014/main" id="{E8FBD912-2CEC-4531-BBDB-DCCEFA9362B6}"/>
              </a:ext>
            </a:extLst>
          </p:cNvPr>
          <p:cNvSpPr txBox="1"/>
          <p:nvPr/>
        </p:nvSpPr>
        <p:spPr>
          <a:xfrm>
            <a:off x="10903026" y="6433722"/>
            <a:ext cx="1511147" cy="276999"/>
          </a:xfrm>
          <a:prstGeom prst="rect">
            <a:avLst/>
          </a:prstGeom>
          <a:noFill/>
        </p:spPr>
        <p:txBody>
          <a:bodyPr wrap="square" rtlCol="0">
            <a:spAutoFit/>
          </a:bodyPr>
          <a:lstStyle/>
          <a:p>
            <a:r>
              <a:rPr lang="sv-SE" sz="1200" b="1" i="1" dirty="0">
                <a:hlinkClick r:id="rId4"/>
              </a:rPr>
              <a:t>Source:WIPO</a:t>
            </a:r>
            <a:endParaRPr lang="en-IN" sz="1200" b="1" i="1" dirty="0"/>
          </a:p>
        </p:txBody>
      </p:sp>
      <p:graphicFrame>
        <p:nvGraphicFramePr>
          <p:cNvPr id="12" name="Chart 11">
            <a:extLst>
              <a:ext uri="{FF2B5EF4-FFF2-40B4-BE49-F238E27FC236}">
                <a16:creationId xmlns:a16="http://schemas.microsoft.com/office/drawing/2014/main" id="{A3E87A30-5657-43D0-A18F-FD5BF86227E7}"/>
              </a:ext>
            </a:extLst>
          </p:cNvPr>
          <p:cNvGraphicFramePr>
            <a:graphicFrameLocks/>
          </p:cNvGraphicFramePr>
          <p:nvPr>
            <p:extLst>
              <p:ext uri="{D42A27DB-BD31-4B8C-83A1-F6EECF244321}">
                <p14:modId xmlns:p14="http://schemas.microsoft.com/office/powerpoint/2010/main" val="1275496898"/>
              </p:ext>
            </p:extLst>
          </p:nvPr>
        </p:nvGraphicFramePr>
        <p:xfrm>
          <a:off x="491114" y="997538"/>
          <a:ext cx="5604885" cy="4056078"/>
        </p:xfrm>
        <a:graphic>
          <a:graphicData uri="http://schemas.openxmlformats.org/drawingml/2006/chart">
            <c:chart xmlns:c="http://schemas.openxmlformats.org/drawingml/2006/chart" xmlns:r="http://schemas.openxmlformats.org/officeDocument/2006/relationships" r:id="rId5"/>
          </a:graphicData>
        </a:graphic>
      </p:graphicFrame>
      <p:sp>
        <p:nvSpPr>
          <p:cNvPr id="13" name="Rectangle 12">
            <a:extLst>
              <a:ext uri="{FF2B5EF4-FFF2-40B4-BE49-F238E27FC236}">
                <a16:creationId xmlns:a16="http://schemas.microsoft.com/office/drawing/2014/main" id="{73D3BBE7-9DFB-4AA9-B161-D2E25D54953A}"/>
              </a:ext>
            </a:extLst>
          </p:cNvPr>
          <p:cNvSpPr/>
          <p:nvPr/>
        </p:nvSpPr>
        <p:spPr>
          <a:xfrm>
            <a:off x="999939" y="5792779"/>
            <a:ext cx="9903087"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2700" algn="just">
              <a:lnSpc>
                <a:spcPct val="100000"/>
              </a:lnSpc>
              <a:spcBef>
                <a:spcPts val="95"/>
              </a:spcBef>
            </a:pPr>
            <a:r>
              <a:rPr lang="en-IN" sz="1400" b="1" spc="-5" dirty="0">
                <a:cs typeface="Calibri"/>
              </a:rPr>
              <a:t>Majority of </a:t>
            </a:r>
            <a:r>
              <a:rPr lang="en-IN" sz="1400" b="1" spc="-10" dirty="0">
                <a:cs typeface="Calibri"/>
              </a:rPr>
              <a:t>patent </a:t>
            </a:r>
            <a:r>
              <a:rPr lang="en-IN" sz="1400" b="1" spc="-5" dirty="0">
                <a:cs typeface="Calibri"/>
              </a:rPr>
              <a:t>applications </a:t>
            </a:r>
            <a:r>
              <a:rPr lang="en-IN" sz="1400" b="1" spc="-15" dirty="0">
                <a:cs typeface="Calibri"/>
              </a:rPr>
              <a:t>were </a:t>
            </a:r>
            <a:r>
              <a:rPr lang="en-IN" sz="1400" b="1" spc="-5" dirty="0">
                <a:cs typeface="Calibri"/>
              </a:rPr>
              <a:t>assigned with IPC </a:t>
            </a:r>
            <a:r>
              <a:rPr lang="en-IN" sz="1400" b="1" spc="-10" dirty="0">
                <a:cs typeface="Calibri"/>
              </a:rPr>
              <a:t>“G06F” and </a:t>
            </a:r>
            <a:r>
              <a:rPr lang="en-IN" sz="1400" b="1" spc="-25" dirty="0">
                <a:cs typeface="Calibri"/>
              </a:rPr>
              <a:t>“G05B” followed by IPC ”H04L” and ”G06Q”</a:t>
            </a:r>
            <a:endParaRPr lang="en-IN" sz="1400" b="1" dirty="0">
              <a:cs typeface="Calibri"/>
            </a:endParaRPr>
          </a:p>
        </p:txBody>
      </p:sp>
      <p:sp>
        <p:nvSpPr>
          <p:cNvPr id="14" name="Rectangle 13">
            <a:extLst>
              <a:ext uri="{FF2B5EF4-FFF2-40B4-BE49-F238E27FC236}">
                <a16:creationId xmlns:a16="http://schemas.microsoft.com/office/drawing/2014/main" id="{1ED8342F-69FC-4469-A5DA-44066670E98F}"/>
              </a:ext>
            </a:extLst>
          </p:cNvPr>
          <p:cNvSpPr/>
          <p:nvPr/>
        </p:nvSpPr>
        <p:spPr>
          <a:xfrm>
            <a:off x="999939" y="5480920"/>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2366"/>
            <a:ext cx="3261995" cy="492759"/>
          </a:xfrm>
          <a:custGeom>
            <a:avLst/>
            <a:gdLst/>
            <a:ahLst/>
            <a:cxnLst/>
            <a:rect l="l" t="t" r="r" b="b"/>
            <a:pathLst>
              <a:path w="3261995" h="492759">
                <a:moveTo>
                  <a:pt x="0" y="492175"/>
                </a:moveTo>
                <a:lnTo>
                  <a:pt x="3261969" y="492175"/>
                </a:lnTo>
                <a:lnTo>
                  <a:pt x="3261969" y="0"/>
                </a:lnTo>
                <a:lnTo>
                  <a:pt x="0" y="0"/>
                </a:lnTo>
                <a:lnTo>
                  <a:pt x="0" y="492175"/>
                </a:lnTo>
                <a:close/>
              </a:path>
            </a:pathLst>
          </a:custGeom>
          <a:solidFill>
            <a:srgbClr val="2D1012"/>
          </a:solidFill>
        </p:spPr>
        <p:txBody>
          <a:bodyPr wrap="square" lIns="0" tIns="0" rIns="0" bIns="0" rtlCol="0"/>
          <a:lstStyle/>
          <a:p>
            <a:endParaRPr/>
          </a:p>
        </p:txBody>
      </p:sp>
      <p:sp>
        <p:nvSpPr>
          <p:cNvPr id="28" name="object 28"/>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29" name="object 29"/>
          <p:cNvSpPr txBox="1">
            <a:spLocks noGrp="1"/>
          </p:cNvSpPr>
          <p:nvPr>
            <p:ph type="title"/>
          </p:nvPr>
        </p:nvSpPr>
        <p:spPr>
          <a:xfrm>
            <a:off x="272539" y="334759"/>
            <a:ext cx="2680335" cy="330835"/>
          </a:xfrm>
          <a:prstGeom prst="rect">
            <a:avLst/>
          </a:prstGeom>
        </p:spPr>
        <p:txBody>
          <a:bodyPr vert="horz" wrap="square" lIns="0" tIns="12700" rIns="0" bIns="0" rtlCol="0">
            <a:spAutoFit/>
          </a:bodyPr>
          <a:lstStyle/>
          <a:p>
            <a:pPr marL="12700">
              <a:lnSpc>
                <a:spcPct val="100000"/>
              </a:lnSpc>
              <a:spcBef>
                <a:spcPts val="100"/>
              </a:spcBef>
            </a:pPr>
            <a:r>
              <a:rPr spc="-5" dirty="0"/>
              <a:t>IPC </a:t>
            </a:r>
            <a:r>
              <a:rPr spc="-10" dirty="0"/>
              <a:t>Sub </a:t>
            </a:r>
            <a:r>
              <a:rPr spc="-15" dirty="0"/>
              <a:t>Class</a:t>
            </a:r>
            <a:r>
              <a:rPr spc="-100" dirty="0"/>
              <a:t> </a:t>
            </a:r>
            <a:r>
              <a:rPr spc="-15" dirty="0"/>
              <a:t>Distribution</a:t>
            </a:r>
          </a:p>
        </p:txBody>
      </p:sp>
      <p:sp>
        <p:nvSpPr>
          <p:cNvPr id="30" name="object 30"/>
          <p:cNvSpPr txBox="1"/>
          <p:nvPr/>
        </p:nvSpPr>
        <p:spPr>
          <a:xfrm>
            <a:off x="3245802" y="6572222"/>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graphicFrame>
        <p:nvGraphicFramePr>
          <p:cNvPr id="10" name="Chart 9">
            <a:extLst>
              <a:ext uri="{FF2B5EF4-FFF2-40B4-BE49-F238E27FC236}">
                <a16:creationId xmlns:a16="http://schemas.microsoft.com/office/drawing/2014/main" id="{8DFE0734-BB75-4067-8147-AA175E5F88FF}"/>
              </a:ext>
            </a:extLst>
          </p:cNvPr>
          <p:cNvGraphicFramePr>
            <a:graphicFrameLocks/>
          </p:cNvGraphicFramePr>
          <p:nvPr>
            <p:extLst>
              <p:ext uri="{D42A27DB-BD31-4B8C-83A1-F6EECF244321}">
                <p14:modId xmlns:p14="http://schemas.microsoft.com/office/powerpoint/2010/main" val="1337107616"/>
              </p:ext>
            </p:extLst>
          </p:nvPr>
        </p:nvGraphicFramePr>
        <p:xfrm>
          <a:off x="1219201" y="793256"/>
          <a:ext cx="5029199" cy="26357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EF1109C8-6EA2-414F-913F-868722F0EA39}"/>
              </a:ext>
            </a:extLst>
          </p:cNvPr>
          <p:cNvGraphicFramePr>
            <a:graphicFrameLocks/>
          </p:cNvGraphicFramePr>
          <p:nvPr>
            <p:extLst>
              <p:ext uri="{D42A27DB-BD31-4B8C-83A1-F6EECF244321}">
                <p14:modId xmlns:p14="http://schemas.microsoft.com/office/powerpoint/2010/main" val="254765822"/>
              </p:ext>
            </p:extLst>
          </p:nvPr>
        </p:nvGraphicFramePr>
        <p:xfrm>
          <a:off x="6248400" y="785125"/>
          <a:ext cx="4267200" cy="25676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808F7772-DDF6-4EC6-90E4-2B5A6918EBDA}"/>
              </a:ext>
            </a:extLst>
          </p:cNvPr>
          <p:cNvGraphicFramePr>
            <a:graphicFrameLocks/>
          </p:cNvGraphicFramePr>
          <p:nvPr>
            <p:extLst>
              <p:ext uri="{D42A27DB-BD31-4B8C-83A1-F6EECF244321}">
                <p14:modId xmlns:p14="http://schemas.microsoft.com/office/powerpoint/2010/main" val="1429090704"/>
              </p:ext>
            </p:extLst>
          </p:nvPr>
        </p:nvGraphicFramePr>
        <p:xfrm>
          <a:off x="1447800" y="3701360"/>
          <a:ext cx="4572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ECACDEA5-D745-408D-8247-3380D671BF5D}"/>
              </a:ext>
            </a:extLst>
          </p:cNvPr>
          <p:cNvGraphicFramePr>
            <a:graphicFrameLocks/>
          </p:cNvGraphicFramePr>
          <p:nvPr>
            <p:extLst>
              <p:ext uri="{D42A27DB-BD31-4B8C-83A1-F6EECF244321}">
                <p14:modId xmlns:p14="http://schemas.microsoft.com/office/powerpoint/2010/main" val="1308239427"/>
              </p:ext>
            </p:extLst>
          </p:nvPr>
        </p:nvGraphicFramePr>
        <p:xfrm>
          <a:off x="6697662" y="3810000"/>
          <a:ext cx="4198938" cy="263456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2366"/>
            <a:ext cx="2863850" cy="492759"/>
          </a:xfrm>
          <a:custGeom>
            <a:avLst/>
            <a:gdLst/>
            <a:ahLst/>
            <a:cxnLst/>
            <a:rect l="l" t="t" r="r" b="b"/>
            <a:pathLst>
              <a:path w="2863850" h="492759">
                <a:moveTo>
                  <a:pt x="0" y="492175"/>
                </a:moveTo>
                <a:lnTo>
                  <a:pt x="2863443" y="492175"/>
                </a:lnTo>
                <a:lnTo>
                  <a:pt x="2863443"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p:nvPr/>
        </p:nvSpPr>
        <p:spPr>
          <a:xfrm>
            <a:off x="2961639" y="6457441"/>
            <a:ext cx="6903720" cy="13593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Searching</a:t>
            </a:r>
            <a:r>
              <a:rPr sz="800" spc="10"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dirty="0">
                <a:solidFill>
                  <a:srgbClr val="7E7E7E"/>
                </a:solidFill>
                <a:latin typeface="Arial"/>
                <a:cs typeface="Arial"/>
              </a:rPr>
              <a:t>Research</a:t>
            </a:r>
            <a:r>
              <a:rPr sz="800" spc="15" dirty="0">
                <a:solidFill>
                  <a:srgbClr val="7E7E7E"/>
                </a:solidFill>
                <a:latin typeface="Arial"/>
                <a:cs typeface="Arial"/>
              </a:rPr>
              <a:t> </a:t>
            </a:r>
            <a:r>
              <a:rPr sz="800" spc="-5" dirty="0">
                <a:solidFill>
                  <a:srgbClr val="7E7E7E"/>
                </a:solidFill>
                <a:latin typeface="Arial"/>
                <a:cs typeface="Arial"/>
              </a:rPr>
              <a:t>and</a:t>
            </a:r>
            <a:r>
              <a:rPr sz="800" spc="25" dirty="0">
                <a:solidFill>
                  <a:srgbClr val="7E7E7E"/>
                </a:solidFill>
                <a:latin typeface="Arial"/>
                <a:cs typeface="Arial"/>
              </a:rPr>
              <a:t> </a:t>
            </a:r>
            <a:r>
              <a:rPr sz="800" dirty="0">
                <a:solidFill>
                  <a:srgbClr val="7E7E7E"/>
                </a:solidFill>
                <a:latin typeface="Arial"/>
                <a:cs typeface="Arial"/>
              </a:rPr>
              <a:t>Analytics</a:t>
            </a:r>
            <a:r>
              <a:rPr sz="800" spc="10" dirty="0">
                <a:solidFill>
                  <a:srgbClr val="7E7E7E"/>
                </a:solidFill>
                <a:latin typeface="Arial"/>
                <a:cs typeface="Arial"/>
              </a:rPr>
              <a:t> </a:t>
            </a:r>
            <a:r>
              <a:rPr sz="800" dirty="0">
                <a:solidFill>
                  <a:srgbClr val="7E7E7E"/>
                </a:solidFill>
                <a:latin typeface="Arial"/>
                <a:cs typeface="Arial"/>
              </a:rPr>
              <a:t>|</a:t>
            </a:r>
            <a:r>
              <a:rPr sz="800" spc="15" dirty="0">
                <a:solidFill>
                  <a:srgbClr val="7E7E7E"/>
                </a:solidFill>
                <a:latin typeface="Arial"/>
                <a:cs typeface="Arial"/>
              </a:rPr>
              <a:t> </a:t>
            </a:r>
            <a:r>
              <a:rPr sz="800" spc="-5" dirty="0">
                <a:solidFill>
                  <a:srgbClr val="7E7E7E"/>
                </a:solidFill>
                <a:latin typeface="Arial"/>
                <a:cs typeface="Arial"/>
              </a:rPr>
              <a:t>Patent</a:t>
            </a:r>
            <a:r>
              <a:rPr sz="800" spc="35" dirty="0">
                <a:solidFill>
                  <a:srgbClr val="7E7E7E"/>
                </a:solidFill>
                <a:latin typeface="Arial"/>
                <a:cs typeface="Arial"/>
              </a:rPr>
              <a:t> </a:t>
            </a:r>
            <a:r>
              <a:rPr sz="800" spc="-5" dirty="0">
                <a:solidFill>
                  <a:srgbClr val="7E7E7E"/>
                </a:solidFill>
                <a:latin typeface="Arial"/>
                <a:cs typeface="Arial"/>
              </a:rPr>
              <a:t>Prosecution/Preparation</a:t>
            </a:r>
            <a:r>
              <a:rPr sz="800" spc="25" dirty="0">
                <a:solidFill>
                  <a:srgbClr val="7E7E7E"/>
                </a:solidFill>
                <a:latin typeface="Arial"/>
                <a:cs typeface="Arial"/>
              </a:rPr>
              <a:t> </a:t>
            </a:r>
            <a:r>
              <a:rPr sz="800" spc="-5" dirty="0">
                <a:solidFill>
                  <a:srgbClr val="7E7E7E"/>
                </a:solidFill>
                <a:latin typeface="Arial"/>
                <a:cs typeface="Arial"/>
              </a:rPr>
              <a:t>Support</a:t>
            </a:r>
            <a:r>
              <a:rPr sz="800" spc="35"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spc="-5" dirty="0">
                <a:solidFill>
                  <a:srgbClr val="7E7E7E"/>
                </a:solidFill>
                <a:latin typeface="Arial"/>
                <a:cs typeface="Arial"/>
              </a:rPr>
              <a:t>Litigation</a:t>
            </a:r>
            <a:r>
              <a:rPr sz="800" spc="15" dirty="0">
                <a:solidFill>
                  <a:srgbClr val="7E7E7E"/>
                </a:solidFill>
                <a:latin typeface="Arial"/>
                <a:cs typeface="Arial"/>
              </a:rPr>
              <a:t> </a:t>
            </a:r>
            <a:r>
              <a:rPr sz="800" spc="-5" dirty="0">
                <a:solidFill>
                  <a:srgbClr val="7E7E7E"/>
                </a:solidFill>
                <a:latin typeface="Arial"/>
                <a:cs typeface="Arial"/>
              </a:rPr>
              <a:t>and</a:t>
            </a:r>
            <a:r>
              <a:rPr sz="800" spc="40" dirty="0">
                <a:solidFill>
                  <a:srgbClr val="7E7E7E"/>
                </a:solidFill>
                <a:latin typeface="Arial"/>
                <a:cs typeface="Arial"/>
              </a:rPr>
              <a:t> </a:t>
            </a:r>
            <a:r>
              <a:rPr sz="800" dirty="0">
                <a:solidFill>
                  <a:srgbClr val="7E7E7E"/>
                </a:solidFill>
                <a:latin typeface="Arial"/>
                <a:cs typeface="Arial"/>
              </a:rPr>
              <a:t>E-Discovery |</a:t>
            </a:r>
            <a:r>
              <a:rPr sz="800" spc="15" dirty="0">
                <a:solidFill>
                  <a:srgbClr val="7E7E7E"/>
                </a:solidFill>
                <a:latin typeface="Arial"/>
                <a:cs typeface="Arial"/>
              </a:rPr>
              <a:t> </a:t>
            </a:r>
            <a:r>
              <a:rPr sz="800" dirty="0">
                <a:solidFill>
                  <a:srgbClr val="7E7E7E"/>
                </a:solidFill>
                <a:latin typeface="Arial"/>
                <a:cs typeface="Arial"/>
              </a:rPr>
              <a:t>IP</a:t>
            </a:r>
            <a:r>
              <a:rPr sz="800" spc="20" dirty="0">
                <a:solidFill>
                  <a:srgbClr val="7E7E7E"/>
                </a:solidFill>
                <a:latin typeface="Arial"/>
                <a:cs typeface="Arial"/>
              </a:rPr>
              <a:t> </a:t>
            </a:r>
            <a:r>
              <a:rPr sz="800" spc="-5" dirty="0">
                <a:solidFill>
                  <a:srgbClr val="7E7E7E"/>
                </a:solidFill>
                <a:latin typeface="Arial"/>
                <a:cs typeface="Arial"/>
              </a:rPr>
              <a:t>Valuation</a:t>
            </a:r>
            <a:r>
              <a:rPr sz="800" spc="25" dirty="0">
                <a:solidFill>
                  <a:srgbClr val="7E7E7E"/>
                </a:solidFill>
                <a:latin typeface="Arial"/>
                <a:cs typeface="Arial"/>
              </a:rPr>
              <a:t> </a:t>
            </a:r>
            <a:r>
              <a:rPr sz="800" dirty="0">
                <a:solidFill>
                  <a:srgbClr val="7E7E7E"/>
                </a:solidFill>
                <a:latin typeface="Arial"/>
                <a:cs typeface="Arial"/>
              </a:rPr>
              <a:t>|</a:t>
            </a:r>
            <a:r>
              <a:rPr sz="800" spc="30" dirty="0">
                <a:solidFill>
                  <a:srgbClr val="7E7E7E"/>
                </a:solidFill>
                <a:latin typeface="Arial"/>
                <a:cs typeface="Arial"/>
              </a:rPr>
              <a:t> </a:t>
            </a: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Portfolio</a:t>
            </a:r>
            <a:r>
              <a:rPr sz="800" spc="15" dirty="0">
                <a:solidFill>
                  <a:srgbClr val="7E7E7E"/>
                </a:solidFill>
                <a:latin typeface="Arial"/>
                <a:cs typeface="Arial"/>
              </a:rPr>
              <a:t> </a:t>
            </a:r>
            <a:r>
              <a:rPr sz="800" spc="5" dirty="0">
                <a:solidFill>
                  <a:srgbClr val="7E7E7E"/>
                </a:solidFill>
                <a:latin typeface="Arial"/>
                <a:cs typeface="Arial"/>
              </a:rPr>
              <a:t>Watch</a:t>
            </a:r>
            <a:endParaRPr sz="800">
              <a:latin typeface="Arial"/>
              <a:cs typeface="Arial"/>
            </a:endParaRPr>
          </a:p>
        </p:txBody>
      </p:sp>
      <p:sp>
        <p:nvSpPr>
          <p:cNvPr id="5" name="object 5"/>
          <p:cNvSpPr txBox="1">
            <a:spLocks noGrp="1"/>
          </p:cNvSpPr>
          <p:nvPr>
            <p:ph type="title"/>
          </p:nvPr>
        </p:nvSpPr>
        <p:spPr>
          <a:xfrm>
            <a:off x="272540" y="334759"/>
            <a:ext cx="2238375" cy="330835"/>
          </a:xfrm>
          <a:prstGeom prst="rect">
            <a:avLst/>
          </a:prstGeom>
        </p:spPr>
        <p:txBody>
          <a:bodyPr vert="horz" wrap="square" lIns="0" tIns="12700" rIns="0" bIns="0" rtlCol="0">
            <a:spAutoFit/>
          </a:bodyPr>
          <a:lstStyle/>
          <a:p>
            <a:pPr marL="12700">
              <a:lnSpc>
                <a:spcPct val="100000"/>
              </a:lnSpc>
              <a:spcBef>
                <a:spcPts val="100"/>
              </a:spcBef>
            </a:pPr>
            <a:r>
              <a:rPr dirty="0"/>
              <a:t>APPENDIX 1:</a:t>
            </a:r>
            <a:r>
              <a:rPr spc="-120" dirty="0"/>
              <a:t> </a:t>
            </a:r>
            <a:r>
              <a:rPr spc="-5" dirty="0"/>
              <a:t>Sources</a:t>
            </a: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C0F75DAF-8BE4-4A95-B398-9785FAF1C9A9}"/>
              </a:ext>
            </a:extLst>
          </p:cNvPr>
          <p:cNvSpPr/>
          <p:nvPr/>
        </p:nvSpPr>
        <p:spPr>
          <a:xfrm>
            <a:off x="1391727" y="989306"/>
            <a:ext cx="9677400" cy="5816977"/>
          </a:xfrm>
          <a:prstGeom prst="rect">
            <a:avLst/>
          </a:prstGeom>
        </p:spPr>
        <p:txBody>
          <a:bodyPr wrap="square" anchor="ctr">
            <a:spAutoFit/>
          </a:bodyPr>
          <a:lstStyle/>
          <a:p>
            <a:r>
              <a:rPr lang="en-IN" sz="1600" dirty="0"/>
              <a:t>[1] </a:t>
            </a:r>
            <a:r>
              <a:rPr lang="en-IN" sz="1600" u="sng" dirty="0">
                <a:hlinkClick r:id="rId3"/>
              </a:rPr>
              <a:t>https://www.netscribes.com/digital-twin-next-frontier-iot/</a:t>
            </a:r>
            <a:endParaRPr lang="en-IN" sz="1600" u="sng" dirty="0"/>
          </a:p>
          <a:p>
            <a:endParaRPr lang="en-IN" sz="1600" dirty="0"/>
          </a:p>
          <a:p>
            <a:r>
              <a:rPr lang="en-IN" sz="1600" dirty="0"/>
              <a:t>[2] </a:t>
            </a:r>
            <a:r>
              <a:rPr lang="en-IN" sz="1600" u="sng" dirty="0">
                <a:hlinkClick r:id="rId4"/>
              </a:rPr>
              <a:t>https://www.happiestminds.com/insights/digital-twins/</a:t>
            </a:r>
            <a:endParaRPr lang="en-IN" sz="1600" dirty="0"/>
          </a:p>
          <a:p>
            <a:endParaRPr lang="en-IN" sz="1600" dirty="0"/>
          </a:p>
          <a:p>
            <a:r>
              <a:rPr lang="en-IN" sz="1600" dirty="0"/>
              <a:t>[3] </a:t>
            </a:r>
            <a:r>
              <a:rPr lang="en-IN" sz="1600" u="sng" dirty="0">
                <a:hlinkClick r:id="rId5"/>
              </a:rPr>
              <a:t>https://www.i-scoop.eu/internet-of-things-guide/industrial-internet-things-iiot-saving-costs-innovation/digital-twins/</a:t>
            </a:r>
            <a:endParaRPr lang="en-IN" sz="1600" dirty="0"/>
          </a:p>
          <a:p>
            <a:endParaRPr lang="en-IN" sz="1600" dirty="0"/>
          </a:p>
          <a:p>
            <a:r>
              <a:rPr lang="en-IN" sz="1600" dirty="0"/>
              <a:t>[4] </a:t>
            </a:r>
            <a:r>
              <a:rPr lang="en-IN" sz="1600" u="sng" dirty="0">
                <a:hlinkClick r:id="rId5"/>
              </a:rPr>
              <a:t>Templates</a:t>
            </a:r>
            <a:endParaRPr lang="en-IN" sz="1600" dirty="0"/>
          </a:p>
          <a:p>
            <a:endParaRPr lang="en-IN" sz="1600" dirty="0"/>
          </a:p>
          <a:p>
            <a:r>
              <a:rPr lang="en-IN" sz="1600" dirty="0"/>
              <a:t>[5] </a:t>
            </a:r>
            <a:r>
              <a:rPr lang="en-IN" sz="1600" u="sng" dirty="0">
                <a:hlinkClick r:id="rId6"/>
              </a:rPr>
              <a:t>Icons made by </a:t>
            </a:r>
            <a:r>
              <a:rPr lang="en-IN" sz="1600" u="sng" dirty="0" err="1">
                <a:hlinkClick r:id="rId6"/>
              </a:rPr>
              <a:t>Freepik</a:t>
            </a:r>
            <a:r>
              <a:rPr lang="en-IN" sz="1600" u="sng" dirty="0">
                <a:hlinkClick r:id="rId6"/>
              </a:rPr>
              <a:t>, </a:t>
            </a:r>
            <a:r>
              <a:rPr lang="en-IN" sz="1600" u="sng" dirty="0" err="1">
                <a:hlinkClick r:id="rId6"/>
              </a:rPr>
              <a:t>Geotatah</a:t>
            </a:r>
            <a:r>
              <a:rPr lang="en-IN" sz="1600" u="sng" dirty="0">
                <a:hlinkClick r:id="rId6"/>
              </a:rPr>
              <a:t> from </a:t>
            </a:r>
            <a:r>
              <a:rPr lang="en-IN" sz="1600" u="sng" dirty="0" err="1">
                <a:hlinkClick r:id="rId6"/>
              </a:rPr>
              <a:t>flaticons</a:t>
            </a:r>
            <a:endParaRPr lang="en-IN" sz="1600" dirty="0"/>
          </a:p>
          <a:p>
            <a:endParaRPr lang="en-IN" sz="1600" dirty="0"/>
          </a:p>
          <a:p>
            <a:r>
              <a:rPr lang="en-IN" sz="1600" dirty="0"/>
              <a:t>[6]</a:t>
            </a:r>
            <a:r>
              <a:rPr lang="en-IN" sz="1600" u="sng" dirty="0">
                <a:hlinkClick r:id="rId7"/>
              </a:rPr>
              <a:t> https://www.gartner.com/smarterwithgartner/prepare-for-the-impact-of-digital-twins/</a:t>
            </a:r>
            <a:endParaRPr lang="en-IN" sz="1600" dirty="0"/>
          </a:p>
          <a:p>
            <a:endParaRPr lang="en-IN" sz="1600" dirty="0"/>
          </a:p>
          <a:p>
            <a:r>
              <a:rPr lang="en-IN" sz="1600" dirty="0"/>
              <a:t>[7] </a:t>
            </a:r>
            <a:r>
              <a:rPr lang="en-IN" sz="1600" u="sng" dirty="0" err="1">
                <a:solidFill>
                  <a:srgbClr val="0070C0"/>
                </a:solidFill>
              </a:rPr>
              <a:t>Dr.</a:t>
            </a:r>
            <a:r>
              <a:rPr lang="en-IN" sz="1600" u="sng" dirty="0">
                <a:solidFill>
                  <a:srgbClr val="0070C0"/>
                </a:solidFill>
              </a:rPr>
              <a:t> Michael Grieves, “Digital Twin: Manufacturing Excellence through Virtual Factory Replication”, 2014</a:t>
            </a:r>
          </a:p>
          <a:p>
            <a:endParaRPr lang="en-IN" sz="1600" dirty="0"/>
          </a:p>
          <a:p>
            <a:r>
              <a:rPr lang="en-IN" sz="1600" dirty="0"/>
              <a:t>[8] </a:t>
            </a:r>
            <a:r>
              <a:rPr lang="en-IN" sz="1600" u="sng" dirty="0">
                <a:hlinkClick r:id="rId8"/>
              </a:rPr>
              <a:t>https://jive.com/resources/blog/what-is-digital-twin-technology/</a:t>
            </a:r>
            <a:endParaRPr lang="en-IN" sz="1600" dirty="0"/>
          </a:p>
          <a:p>
            <a:endParaRPr lang="en-IN" sz="1600" dirty="0"/>
          </a:p>
          <a:p>
            <a:r>
              <a:rPr lang="en-IN" sz="1600" dirty="0"/>
              <a:t>[9] </a:t>
            </a:r>
            <a:r>
              <a:rPr lang="en-IN" sz="1600" u="sng" dirty="0">
                <a:hlinkClick r:id="rId9" action="ppaction://hlinkfile"/>
              </a:rPr>
              <a:t>https</a:t>
            </a:r>
            <a:r>
              <a:rPr lang="en-IN" sz="1600" u="sng" dirty="0">
                <a:hlinkClick r:id="rId10"/>
              </a:rPr>
              <a:t>://www.forbes.com/sites/bernardmarr/2017/03/06/what-is-digital-twin-technology-and-why-is-it-so-important/#266561122e2a</a:t>
            </a:r>
            <a:endParaRPr lang="en-IN" sz="1600" dirty="0"/>
          </a:p>
          <a:p>
            <a:pPr algn="just"/>
            <a:endParaRPr lang="en-IN" sz="1600" dirty="0"/>
          </a:p>
          <a:p>
            <a:pPr algn="just"/>
            <a:endParaRPr lang="en-IN" sz="1600" u="sng" dirty="0">
              <a:solidFill>
                <a:srgbClr val="0070C0"/>
              </a:solidFill>
            </a:endParaRPr>
          </a:p>
          <a:p>
            <a:endParaRPr lang="en-IN" dirty="0"/>
          </a:p>
          <a:p>
            <a:endParaRPr lang="en-IN" dirty="0"/>
          </a:p>
        </p:txBody>
      </p:sp>
      <p:sp>
        <p:nvSpPr>
          <p:cNvPr id="9" name="TextBox 8">
            <a:extLst>
              <a:ext uri="{FF2B5EF4-FFF2-40B4-BE49-F238E27FC236}">
                <a16:creationId xmlns:a16="http://schemas.microsoft.com/office/drawing/2014/main" id="{DAAE5CF1-EE04-4619-A8D8-325DBEE496DB}"/>
              </a:ext>
            </a:extLst>
          </p:cNvPr>
          <p:cNvSpPr txBox="1"/>
          <p:nvPr/>
        </p:nvSpPr>
        <p:spPr>
          <a:xfrm>
            <a:off x="1624293" y="88185"/>
            <a:ext cx="8445501" cy="369332"/>
          </a:xfrm>
          <a:prstGeom prst="rect">
            <a:avLst/>
          </a:prstGeom>
          <a:no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292366"/>
            <a:ext cx="4553585" cy="492759"/>
          </a:xfrm>
          <a:custGeom>
            <a:avLst/>
            <a:gdLst/>
            <a:ahLst/>
            <a:cxnLst/>
            <a:rect l="l" t="t" r="r" b="b"/>
            <a:pathLst>
              <a:path w="4553585" h="492759">
                <a:moveTo>
                  <a:pt x="0" y="492175"/>
                </a:moveTo>
                <a:lnTo>
                  <a:pt x="4553394" y="492175"/>
                </a:lnTo>
                <a:lnTo>
                  <a:pt x="4553394"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p:nvPr/>
        </p:nvSpPr>
        <p:spPr>
          <a:xfrm>
            <a:off x="2898139" y="6486333"/>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Searching</a:t>
            </a:r>
            <a:r>
              <a:rPr sz="800" spc="10"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dirty="0">
                <a:solidFill>
                  <a:srgbClr val="7E7E7E"/>
                </a:solidFill>
                <a:latin typeface="Arial"/>
                <a:cs typeface="Arial"/>
              </a:rPr>
              <a:t>Research</a:t>
            </a:r>
            <a:r>
              <a:rPr sz="800" spc="15" dirty="0">
                <a:solidFill>
                  <a:srgbClr val="7E7E7E"/>
                </a:solidFill>
                <a:latin typeface="Arial"/>
                <a:cs typeface="Arial"/>
              </a:rPr>
              <a:t> </a:t>
            </a:r>
            <a:r>
              <a:rPr sz="800" spc="-5" dirty="0">
                <a:solidFill>
                  <a:srgbClr val="7E7E7E"/>
                </a:solidFill>
                <a:latin typeface="Arial"/>
                <a:cs typeface="Arial"/>
              </a:rPr>
              <a:t>and</a:t>
            </a:r>
            <a:r>
              <a:rPr sz="800" spc="25" dirty="0">
                <a:solidFill>
                  <a:srgbClr val="7E7E7E"/>
                </a:solidFill>
                <a:latin typeface="Arial"/>
                <a:cs typeface="Arial"/>
              </a:rPr>
              <a:t> </a:t>
            </a:r>
            <a:r>
              <a:rPr sz="800" dirty="0">
                <a:solidFill>
                  <a:srgbClr val="7E7E7E"/>
                </a:solidFill>
                <a:latin typeface="Arial"/>
                <a:cs typeface="Arial"/>
              </a:rPr>
              <a:t>Analytics</a:t>
            </a:r>
            <a:r>
              <a:rPr sz="800" spc="10" dirty="0">
                <a:solidFill>
                  <a:srgbClr val="7E7E7E"/>
                </a:solidFill>
                <a:latin typeface="Arial"/>
                <a:cs typeface="Arial"/>
              </a:rPr>
              <a:t> </a:t>
            </a:r>
            <a:r>
              <a:rPr sz="800" dirty="0">
                <a:solidFill>
                  <a:srgbClr val="7E7E7E"/>
                </a:solidFill>
                <a:latin typeface="Arial"/>
                <a:cs typeface="Arial"/>
              </a:rPr>
              <a:t>|</a:t>
            </a:r>
            <a:r>
              <a:rPr sz="800" spc="15" dirty="0">
                <a:solidFill>
                  <a:srgbClr val="7E7E7E"/>
                </a:solidFill>
                <a:latin typeface="Arial"/>
                <a:cs typeface="Arial"/>
              </a:rPr>
              <a:t> </a:t>
            </a:r>
            <a:r>
              <a:rPr sz="800" spc="-5" dirty="0">
                <a:solidFill>
                  <a:srgbClr val="7E7E7E"/>
                </a:solidFill>
                <a:latin typeface="Arial"/>
                <a:cs typeface="Arial"/>
              </a:rPr>
              <a:t>Patent</a:t>
            </a:r>
            <a:r>
              <a:rPr sz="800" spc="35" dirty="0">
                <a:solidFill>
                  <a:srgbClr val="7E7E7E"/>
                </a:solidFill>
                <a:latin typeface="Arial"/>
                <a:cs typeface="Arial"/>
              </a:rPr>
              <a:t> </a:t>
            </a:r>
            <a:r>
              <a:rPr sz="800" spc="-5" dirty="0">
                <a:solidFill>
                  <a:srgbClr val="7E7E7E"/>
                </a:solidFill>
                <a:latin typeface="Arial"/>
                <a:cs typeface="Arial"/>
              </a:rPr>
              <a:t>Prosecution/Preparation</a:t>
            </a:r>
            <a:r>
              <a:rPr sz="800" spc="25" dirty="0">
                <a:solidFill>
                  <a:srgbClr val="7E7E7E"/>
                </a:solidFill>
                <a:latin typeface="Arial"/>
                <a:cs typeface="Arial"/>
              </a:rPr>
              <a:t> </a:t>
            </a:r>
            <a:r>
              <a:rPr sz="800" spc="-5" dirty="0">
                <a:solidFill>
                  <a:srgbClr val="7E7E7E"/>
                </a:solidFill>
                <a:latin typeface="Arial"/>
                <a:cs typeface="Arial"/>
              </a:rPr>
              <a:t>Support</a:t>
            </a:r>
            <a:r>
              <a:rPr sz="800" spc="35"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spc="-5" dirty="0">
                <a:solidFill>
                  <a:srgbClr val="7E7E7E"/>
                </a:solidFill>
                <a:latin typeface="Arial"/>
                <a:cs typeface="Arial"/>
              </a:rPr>
              <a:t>Litigation</a:t>
            </a:r>
            <a:r>
              <a:rPr sz="800" spc="15" dirty="0">
                <a:solidFill>
                  <a:srgbClr val="7E7E7E"/>
                </a:solidFill>
                <a:latin typeface="Arial"/>
                <a:cs typeface="Arial"/>
              </a:rPr>
              <a:t> </a:t>
            </a:r>
            <a:r>
              <a:rPr sz="800" spc="-5" dirty="0">
                <a:solidFill>
                  <a:srgbClr val="7E7E7E"/>
                </a:solidFill>
                <a:latin typeface="Arial"/>
                <a:cs typeface="Arial"/>
              </a:rPr>
              <a:t>and</a:t>
            </a:r>
            <a:r>
              <a:rPr sz="800" spc="40" dirty="0">
                <a:solidFill>
                  <a:srgbClr val="7E7E7E"/>
                </a:solidFill>
                <a:latin typeface="Arial"/>
                <a:cs typeface="Arial"/>
              </a:rPr>
              <a:t> </a:t>
            </a:r>
            <a:r>
              <a:rPr sz="800" dirty="0">
                <a:solidFill>
                  <a:srgbClr val="7E7E7E"/>
                </a:solidFill>
                <a:latin typeface="Arial"/>
                <a:cs typeface="Arial"/>
              </a:rPr>
              <a:t>E-Discovery |</a:t>
            </a:r>
            <a:r>
              <a:rPr sz="800" spc="15" dirty="0">
                <a:solidFill>
                  <a:srgbClr val="7E7E7E"/>
                </a:solidFill>
                <a:latin typeface="Arial"/>
                <a:cs typeface="Arial"/>
              </a:rPr>
              <a:t> </a:t>
            </a:r>
            <a:r>
              <a:rPr sz="800" dirty="0">
                <a:solidFill>
                  <a:srgbClr val="7E7E7E"/>
                </a:solidFill>
                <a:latin typeface="Arial"/>
                <a:cs typeface="Arial"/>
              </a:rPr>
              <a:t>IP</a:t>
            </a:r>
            <a:r>
              <a:rPr sz="800" spc="20" dirty="0">
                <a:solidFill>
                  <a:srgbClr val="7E7E7E"/>
                </a:solidFill>
                <a:latin typeface="Arial"/>
                <a:cs typeface="Arial"/>
              </a:rPr>
              <a:t> </a:t>
            </a:r>
            <a:r>
              <a:rPr sz="800" spc="-5" dirty="0">
                <a:solidFill>
                  <a:srgbClr val="7E7E7E"/>
                </a:solidFill>
                <a:latin typeface="Arial"/>
                <a:cs typeface="Arial"/>
              </a:rPr>
              <a:t>Valuation</a:t>
            </a:r>
            <a:r>
              <a:rPr sz="800" spc="25" dirty="0">
                <a:solidFill>
                  <a:srgbClr val="7E7E7E"/>
                </a:solidFill>
                <a:latin typeface="Arial"/>
                <a:cs typeface="Arial"/>
              </a:rPr>
              <a:t> </a:t>
            </a:r>
            <a:r>
              <a:rPr sz="800" dirty="0">
                <a:solidFill>
                  <a:srgbClr val="7E7E7E"/>
                </a:solidFill>
                <a:latin typeface="Arial"/>
                <a:cs typeface="Arial"/>
              </a:rPr>
              <a:t>|</a:t>
            </a:r>
            <a:r>
              <a:rPr sz="800" spc="30" dirty="0">
                <a:solidFill>
                  <a:srgbClr val="7E7E7E"/>
                </a:solidFill>
                <a:latin typeface="Arial"/>
                <a:cs typeface="Arial"/>
              </a:rPr>
              <a:t> </a:t>
            </a: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Portfolio</a:t>
            </a:r>
            <a:r>
              <a:rPr sz="800" spc="15" dirty="0">
                <a:solidFill>
                  <a:srgbClr val="7E7E7E"/>
                </a:solidFill>
                <a:latin typeface="Arial"/>
                <a:cs typeface="Arial"/>
              </a:rPr>
              <a:t> </a:t>
            </a:r>
            <a:r>
              <a:rPr sz="800" spc="5" dirty="0">
                <a:solidFill>
                  <a:srgbClr val="7E7E7E"/>
                </a:solidFill>
                <a:latin typeface="Arial"/>
                <a:cs typeface="Arial"/>
              </a:rPr>
              <a:t>Watch</a:t>
            </a:r>
            <a:endParaRPr sz="800">
              <a:latin typeface="Arial"/>
              <a:cs typeface="Arial"/>
            </a:endParaRPr>
          </a:p>
        </p:txBody>
      </p:sp>
      <p:sp>
        <p:nvSpPr>
          <p:cNvPr id="5" name="object 5"/>
          <p:cNvSpPr txBox="1"/>
          <p:nvPr/>
        </p:nvSpPr>
        <p:spPr>
          <a:xfrm>
            <a:off x="10883862" y="6450094"/>
            <a:ext cx="1137285" cy="197490"/>
          </a:xfrm>
          <a:prstGeom prst="rect">
            <a:avLst/>
          </a:prstGeom>
        </p:spPr>
        <p:txBody>
          <a:bodyPr vert="horz" wrap="square" lIns="0" tIns="12700" rIns="0" bIns="0" rtlCol="0">
            <a:spAutoFit/>
          </a:bodyPr>
          <a:lstStyle/>
          <a:p>
            <a:pPr marL="12700">
              <a:lnSpc>
                <a:spcPct val="100000"/>
              </a:lnSpc>
              <a:spcBef>
                <a:spcPts val="100"/>
              </a:spcBef>
            </a:pPr>
            <a:r>
              <a:rPr sz="1200" i="1" u="sng" spc="-5" dirty="0">
                <a:solidFill>
                  <a:srgbClr val="0462C1"/>
                </a:solidFill>
                <a:uFill>
                  <a:solidFill>
                    <a:srgbClr val="0462C1"/>
                  </a:solidFill>
                </a:uFill>
                <a:latin typeface="Calibri"/>
                <a:cs typeface="Calibri"/>
                <a:hlinkClick r:id="rId2"/>
              </a:rPr>
              <a:t>Source:</a:t>
            </a:r>
            <a:r>
              <a:rPr lang="sv-SE" sz="1200" i="1" u="sng" spc="-5" dirty="0">
                <a:solidFill>
                  <a:srgbClr val="0462C1"/>
                </a:solidFill>
                <a:uFill>
                  <a:solidFill>
                    <a:srgbClr val="0462C1"/>
                  </a:solidFill>
                </a:uFill>
                <a:latin typeface="Calibri"/>
                <a:cs typeface="Calibri"/>
              </a:rPr>
              <a:t>WIPO</a:t>
            </a:r>
            <a:endParaRPr sz="1200" dirty="0">
              <a:latin typeface="Calibri"/>
              <a:cs typeface="Calibri"/>
            </a:endParaRPr>
          </a:p>
        </p:txBody>
      </p:sp>
      <p:sp>
        <p:nvSpPr>
          <p:cNvPr id="6" name="object 6"/>
          <p:cNvSpPr txBox="1">
            <a:spLocks noGrp="1"/>
          </p:cNvSpPr>
          <p:nvPr>
            <p:ph type="title"/>
          </p:nvPr>
        </p:nvSpPr>
        <p:spPr>
          <a:xfrm>
            <a:off x="272540" y="334759"/>
            <a:ext cx="3996690" cy="330835"/>
          </a:xfrm>
          <a:prstGeom prst="rect">
            <a:avLst/>
          </a:prstGeom>
        </p:spPr>
        <p:txBody>
          <a:bodyPr vert="horz" wrap="square" lIns="0" tIns="12700" rIns="0" bIns="0" rtlCol="0">
            <a:spAutoFit/>
          </a:bodyPr>
          <a:lstStyle/>
          <a:p>
            <a:pPr marL="12700">
              <a:lnSpc>
                <a:spcPct val="100000"/>
              </a:lnSpc>
              <a:spcBef>
                <a:spcPts val="100"/>
              </a:spcBef>
            </a:pPr>
            <a:r>
              <a:rPr dirty="0"/>
              <a:t>APPENDIX 2: IPC </a:t>
            </a:r>
            <a:r>
              <a:rPr spc="-5" dirty="0"/>
              <a:t>Sub-class</a:t>
            </a:r>
            <a:r>
              <a:rPr spc="-90" dirty="0"/>
              <a:t> </a:t>
            </a:r>
            <a:r>
              <a:rPr spc="-5" dirty="0"/>
              <a:t>Definitions</a:t>
            </a:r>
          </a:p>
        </p:txBody>
      </p:sp>
      <p:sp>
        <p:nvSpPr>
          <p:cNvPr id="7" name="object 7"/>
          <p:cNvSpPr/>
          <p:nvPr/>
        </p:nvSpPr>
        <p:spPr>
          <a:xfrm>
            <a:off x="131178" y="6504470"/>
            <a:ext cx="719874" cy="235672"/>
          </a:xfrm>
          <a:prstGeom prst="rect">
            <a:avLst/>
          </a:prstGeom>
          <a:blipFill>
            <a:blip r:embed="rId3" cstate="print"/>
            <a:stretch>
              <a:fillRect/>
            </a:stretch>
          </a:blipFill>
        </p:spPr>
        <p:txBody>
          <a:bodyPr wrap="square" lIns="0" tIns="0" rIns="0" bIns="0" rtlCol="0"/>
          <a:lstStyle/>
          <a:p>
            <a:endParaRPr/>
          </a:p>
        </p:txBody>
      </p:sp>
      <p:graphicFrame>
        <p:nvGraphicFramePr>
          <p:cNvPr id="8" name="Table 7">
            <a:extLst>
              <a:ext uri="{FF2B5EF4-FFF2-40B4-BE49-F238E27FC236}">
                <a16:creationId xmlns:a16="http://schemas.microsoft.com/office/drawing/2014/main" id="{69037FED-80F7-4C02-AE9A-9A93160B9BB9}"/>
              </a:ext>
            </a:extLst>
          </p:cNvPr>
          <p:cNvGraphicFramePr>
            <a:graphicFrameLocks noGrp="1"/>
          </p:cNvGraphicFramePr>
          <p:nvPr>
            <p:extLst>
              <p:ext uri="{D42A27DB-BD31-4B8C-83A1-F6EECF244321}">
                <p14:modId xmlns:p14="http://schemas.microsoft.com/office/powerpoint/2010/main" val="1860779968"/>
              </p:ext>
            </p:extLst>
          </p:nvPr>
        </p:nvGraphicFramePr>
        <p:xfrm>
          <a:off x="1371600" y="990599"/>
          <a:ext cx="9512262" cy="5029200"/>
        </p:xfrm>
        <a:graphic>
          <a:graphicData uri="http://schemas.openxmlformats.org/drawingml/2006/table">
            <a:tbl>
              <a:tblPr firstRow="1" bandRow="1">
                <a:tableStyleId>{5C22544A-7EE6-4342-B048-85BDC9FD1C3A}</a:tableStyleId>
              </a:tblPr>
              <a:tblGrid>
                <a:gridCol w="2051083">
                  <a:extLst>
                    <a:ext uri="{9D8B030D-6E8A-4147-A177-3AD203B41FA5}">
                      <a16:colId xmlns:a16="http://schemas.microsoft.com/office/drawing/2014/main" val="516291190"/>
                    </a:ext>
                  </a:extLst>
                </a:gridCol>
                <a:gridCol w="7461179">
                  <a:extLst>
                    <a:ext uri="{9D8B030D-6E8A-4147-A177-3AD203B41FA5}">
                      <a16:colId xmlns:a16="http://schemas.microsoft.com/office/drawing/2014/main" val="2273479289"/>
                    </a:ext>
                  </a:extLst>
                </a:gridCol>
              </a:tblGrid>
              <a:tr h="704971">
                <a:tc>
                  <a:txBody>
                    <a:bodyPr/>
                    <a:lstStyle/>
                    <a:p>
                      <a:pPr algn="ctr">
                        <a:lnSpc>
                          <a:spcPct val="150000"/>
                        </a:lnSpc>
                      </a:pPr>
                      <a:r>
                        <a:rPr lang="sv-SE" dirty="0">
                          <a:latin typeface="+mn-lt"/>
                          <a:cs typeface="Arial" panose="020B0604020202020204" pitchFamily="34" charset="0"/>
                        </a:rPr>
                        <a:t>IPC SUB-CLASS</a:t>
                      </a:r>
                      <a:endParaRPr lang="en-IN" dirty="0">
                        <a:latin typeface="+mn-lt"/>
                        <a:cs typeface="Arial" panose="020B0604020202020204" pitchFamily="34" charset="0"/>
                      </a:endParaRPr>
                    </a:p>
                  </a:txBody>
                  <a:tcPr/>
                </a:tc>
                <a:tc>
                  <a:txBody>
                    <a:bodyPr/>
                    <a:lstStyle/>
                    <a:p>
                      <a:pPr algn="ctr">
                        <a:lnSpc>
                          <a:spcPct val="150000"/>
                        </a:lnSpc>
                      </a:pPr>
                      <a:r>
                        <a:rPr lang="sv-SE" dirty="0">
                          <a:latin typeface="+mn-lt"/>
                          <a:cs typeface="Arial" panose="020B0604020202020204" pitchFamily="34" charset="0"/>
                        </a:rPr>
                        <a:t>DEFINITIONS</a:t>
                      </a:r>
                      <a:endParaRPr lang="en-IN" dirty="0">
                        <a:latin typeface="+mn-lt"/>
                        <a:cs typeface="Arial" panose="020B0604020202020204" pitchFamily="34" charset="0"/>
                      </a:endParaRPr>
                    </a:p>
                  </a:txBody>
                  <a:tcPr/>
                </a:tc>
                <a:extLst>
                  <a:ext uri="{0D108BD9-81ED-4DB2-BD59-A6C34878D82A}">
                    <a16:rowId xmlns:a16="http://schemas.microsoft.com/office/drawing/2014/main" val="822787569"/>
                  </a:ext>
                </a:extLst>
              </a:tr>
              <a:tr h="799374">
                <a:tc>
                  <a:txBody>
                    <a:bodyPr/>
                    <a:lstStyle/>
                    <a:p>
                      <a:pPr algn="ctr">
                        <a:spcAft>
                          <a:spcPts val="0"/>
                        </a:spcAft>
                      </a:pPr>
                      <a:r>
                        <a:rPr lang="en-IN" sz="1800" b="1" dirty="0">
                          <a:solidFill>
                            <a:srgbClr val="000000"/>
                          </a:solidFill>
                          <a:effectLst/>
                          <a:latin typeface="+mn-lt"/>
                          <a:ea typeface="Calibri" panose="020F0502020204030204" pitchFamily="34" charset="0"/>
                          <a:cs typeface="Times New Roman" panose="02020603050405020304" pitchFamily="18" charset="0"/>
                        </a:rPr>
                        <a:t>G05B-019/418</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a:txBody>
                    <a:bodyPr/>
                    <a:lstStyle/>
                    <a:p>
                      <a:pPr algn="just">
                        <a:spcAft>
                          <a:spcPts val="0"/>
                        </a:spcAft>
                      </a:pPr>
                      <a:r>
                        <a:rPr lang="en-IN" sz="1600" dirty="0">
                          <a:solidFill>
                            <a:srgbClr val="000000"/>
                          </a:solidFill>
                          <a:effectLst/>
                          <a:latin typeface="+mn-lt"/>
                          <a:ea typeface="Calibri" panose="020F0502020204030204" pitchFamily="34" charset="0"/>
                          <a:cs typeface="Times New Roman" panose="02020603050405020304" pitchFamily="18" charset="0"/>
                        </a:rPr>
                        <a:t>Total factory control, i.e. centrally controlling a plurality of machines, e.g. direct or distributed numerical control (DNC), flexible manufacturing systems (FMS), integrated manufacturing systems (IMS), computer integrated manufacturing (CIM)</a:t>
                      </a:r>
                      <a:endParaRPr lang="en-IN" sz="1600" dirty="0">
                        <a:effectLst/>
                        <a:latin typeface="+mn-lt"/>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88450920"/>
                  </a:ext>
                </a:extLst>
              </a:tr>
              <a:tr h="704971">
                <a:tc>
                  <a:txBody>
                    <a:bodyPr/>
                    <a:lstStyle/>
                    <a:p>
                      <a:pPr algn="ctr">
                        <a:spcAft>
                          <a:spcPts val="0"/>
                        </a:spcAft>
                      </a:pPr>
                      <a:r>
                        <a:rPr lang="en-IN" sz="1800" b="1" dirty="0">
                          <a:solidFill>
                            <a:srgbClr val="000000"/>
                          </a:solidFill>
                          <a:effectLst/>
                          <a:latin typeface="+mn-lt"/>
                          <a:ea typeface="Calibri" panose="020F0502020204030204" pitchFamily="34" charset="0"/>
                          <a:cs typeface="Times New Roman" panose="02020603050405020304" pitchFamily="18" charset="0"/>
                        </a:rPr>
                        <a:t>G05B-019/4099</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a:txBody>
                    <a:bodyPr/>
                    <a:lstStyle/>
                    <a:p>
                      <a:pPr algn="just">
                        <a:spcAft>
                          <a:spcPts val="0"/>
                        </a:spcAft>
                      </a:pPr>
                      <a:r>
                        <a:rPr lang="en-IN" sz="1600" dirty="0">
                          <a:solidFill>
                            <a:srgbClr val="000000"/>
                          </a:solidFill>
                          <a:effectLst/>
                          <a:latin typeface="+mn-lt"/>
                          <a:ea typeface="Calibri" panose="020F0502020204030204" pitchFamily="34" charset="0"/>
                          <a:cs typeface="Times New Roman" panose="02020603050405020304" pitchFamily="18" charset="0"/>
                        </a:rPr>
                        <a:t>Surface or curve machining, making 3D objects, e.g. desktop manufacturing</a:t>
                      </a:r>
                      <a:endParaRPr lang="en-IN" sz="1600" dirty="0">
                        <a:effectLst/>
                        <a:latin typeface="+mn-lt"/>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5806545"/>
                  </a:ext>
                </a:extLst>
              </a:tr>
              <a:tr h="704971">
                <a:tc>
                  <a:txBody>
                    <a:bodyPr/>
                    <a:lstStyle/>
                    <a:p>
                      <a:pPr algn="ctr">
                        <a:spcAft>
                          <a:spcPts val="0"/>
                        </a:spcAft>
                      </a:pPr>
                      <a:r>
                        <a:rPr lang="en-IN" sz="1800" b="1" dirty="0">
                          <a:solidFill>
                            <a:srgbClr val="000000"/>
                          </a:solidFill>
                          <a:effectLst/>
                          <a:latin typeface="+mn-lt"/>
                          <a:ea typeface="Calibri" panose="020F0502020204030204" pitchFamily="34" charset="0"/>
                          <a:cs typeface="Times New Roman" panose="02020603050405020304" pitchFamily="18" charset="0"/>
                        </a:rPr>
                        <a:t>G05B-023/02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a:txBody>
                    <a:bodyPr/>
                    <a:lstStyle/>
                    <a:p>
                      <a:pPr algn="just">
                        <a:spcAft>
                          <a:spcPts val="0"/>
                        </a:spcAft>
                      </a:pPr>
                      <a:r>
                        <a:rPr lang="en-IN" sz="1600" dirty="0">
                          <a:solidFill>
                            <a:srgbClr val="000000"/>
                          </a:solidFill>
                          <a:effectLst/>
                          <a:latin typeface="+mn-lt"/>
                          <a:ea typeface="Calibri" panose="020F0502020204030204" pitchFamily="34" charset="0"/>
                          <a:cs typeface="Times New Roman" panose="02020603050405020304" pitchFamily="18" charset="0"/>
                        </a:rPr>
                        <a:t>Electric testing or monitoring</a:t>
                      </a:r>
                      <a:endParaRPr lang="en-IN" sz="1600" dirty="0">
                        <a:effectLst/>
                        <a:latin typeface="+mn-lt"/>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018255005"/>
                  </a:ext>
                </a:extLst>
              </a:tr>
              <a:tr h="704971">
                <a:tc>
                  <a:txBody>
                    <a:bodyPr/>
                    <a:lstStyle/>
                    <a:p>
                      <a:pPr marL="0" marR="0" lvl="0" indent="0" algn="ctr" defTabSz="914400" eaLnBrk="1" fontAlgn="b" latinLnBrk="0" hangingPunct="1">
                        <a:lnSpc>
                          <a:spcPct val="150000"/>
                        </a:lnSpc>
                        <a:spcBef>
                          <a:spcPts val="0"/>
                        </a:spcBef>
                        <a:spcAft>
                          <a:spcPts val="0"/>
                        </a:spcAft>
                        <a:buClrTx/>
                        <a:buSzTx/>
                        <a:buFontTx/>
                        <a:buNone/>
                        <a:tabLst/>
                        <a:defRPr/>
                      </a:pPr>
                      <a:r>
                        <a:rPr lang="en-IN" sz="1800" b="1" dirty="0">
                          <a:solidFill>
                            <a:srgbClr val="000000"/>
                          </a:solidFill>
                          <a:effectLst/>
                          <a:latin typeface="+mn-lt"/>
                          <a:ea typeface="Calibri" panose="020F0502020204030204" pitchFamily="34" charset="0"/>
                          <a:cs typeface="Times New Roman" panose="02020603050405020304" pitchFamily="18" charset="0"/>
                        </a:rPr>
                        <a:t>G05B-017/02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IN" sz="1600" dirty="0">
                          <a:solidFill>
                            <a:schemeClr val="dk1"/>
                          </a:solidFill>
                          <a:effectLst/>
                          <a:latin typeface="+mn-lt"/>
                          <a:ea typeface="+mn-ea"/>
                          <a:cs typeface="+mn-cs"/>
                        </a:rPr>
                        <a:t>Electric </a:t>
                      </a:r>
                      <a:endParaRPr lang="en-IN" sz="1600" dirty="0">
                        <a:latin typeface="+mn-lt"/>
                        <a:cs typeface="Arial" panose="020B0604020202020204" pitchFamily="34" charset="0"/>
                      </a:endParaRPr>
                    </a:p>
                  </a:txBody>
                  <a:tcPr anchor="ctr"/>
                </a:tc>
                <a:extLst>
                  <a:ext uri="{0D108BD9-81ED-4DB2-BD59-A6C34878D82A}">
                    <a16:rowId xmlns:a16="http://schemas.microsoft.com/office/drawing/2014/main" val="3137012057"/>
                  </a:ext>
                </a:extLst>
              </a:tr>
              <a:tr h="704971">
                <a:tc>
                  <a:txBody>
                    <a:bodyPr/>
                    <a:lstStyle/>
                    <a:p>
                      <a:pPr algn="ctr">
                        <a:spcAft>
                          <a:spcPts val="0"/>
                        </a:spcAft>
                      </a:pPr>
                      <a:r>
                        <a:rPr lang="en-IN" sz="1800" b="1" dirty="0">
                          <a:solidFill>
                            <a:srgbClr val="000000"/>
                          </a:solidFill>
                          <a:effectLst/>
                          <a:latin typeface="+mn-lt"/>
                          <a:ea typeface="Calibri" panose="020F0502020204030204" pitchFamily="34" charset="0"/>
                          <a:cs typeface="Times New Roman" panose="02020603050405020304" pitchFamily="18" charset="0"/>
                        </a:rPr>
                        <a:t>G06F-003/01</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a:txBody>
                    <a:bodyPr/>
                    <a:lstStyle/>
                    <a:p>
                      <a:pPr algn="just">
                        <a:spcAft>
                          <a:spcPts val="0"/>
                        </a:spcAft>
                      </a:pPr>
                      <a:r>
                        <a:rPr lang="en-IN" sz="1600" dirty="0">
                          <a:solidFill>
                            <a:srgbClr val="000000"/>
                          </a:solidFill>
                          <a:effectLst/>
                          <a:latin typeface="+mn-lt"/>
                          <a:ea typeface="Calibri" panose="020F0502020204030204" pitchFamily="34" charset="0"/>
                          <a:cs typeface="Times New Roman" panose="02020603050405020304" pitchFamily="18" charset="0"/>
                        </a:rPr>
                        <a:t>Input arrangements or combined input and output arrangements for interaction between user and computer</a:t>
                      </a:r>
                      <a:endParaRPr lang="en-IN" sz="1600" dirty="0">
                        <a:effectLst/>
                        <a:latin typeface="+mn-lt"/>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3271499389"/>
                  </a:ext>
                </a:extLst>
              </a:tr>
              <a:tr h="704971">
                <a:tc>
                  <a:txBody>
                    <a:bodyPr/>
                    <a:lstStyle/>
                    <a:p>
                      <a:pPr algn="ctr">
                        <a:spcAft>
                          <a:spcPts val="0"/>
                        </a:spcAft>
                      </a:pPr>
                      <a:r>
                        <a:rPr lang="en-IN" sz="1800" b="1" dirty="0">
                          <a:solidFill>
                            <a:srgbClr val="000000"/>
                          </a:solidFill>
                          <a:effectLst/>
                          <a:latin typeface="+mn-lt"/>
                          <a:ea typeface="Calibri" panose="020F0502020204030204" pitchFamily="34" charset="0"/>
                          <a:cs typeface="Times New Roman" panose="02020603050405020304" pitchFamily="18" charset="0"/>
                        </a:rPr>
                        <a:t>G06F-017/50</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a:txBody>
                    <a:bodyPr/>
                    <a:lstStyle/>
                    <a:p>
                      <a:pPr algn="just">
                        <a:spcAft>
                          <a:spcPts val="0"/>
                        </a:spcAft>
                      </a:pPr>
                      <a:r>
                        <a:rPr lang="en-IN" sz="1600" dirty="0">
                          <a:solidFill>
                            <a:srgbClr val="000000"/>
                          </a:solidFill>
                          <a:effectLst/>
                          <a:latin typeface="+mn-lt"/>
                          <a:ea typeface="Calibri" panose="020F0502020204030204" pitchFamily="34" charset="0"/>
                          <a:cs typeface="Times New Roman" panose="02020603050405020304" pitchFamily="18" charset="0"/>
                        </a:rPr>
                        <a:t>Digital computers in general</a:t>
                      </a:r>
                      <a:endParaRPr lang="en-IN" sz="1600" dirty="0">
                        <a:effectLst/>
                        <a:latin typeface="+mn-lt"/>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82472236"/>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292366"/>
            <a:ext cx="4553585" cy="492759"/>
          </a:xfrm>
          <a:custGeom>
            <a:avLst/>
            <a:gdLst/>
            <a:ahLst/>
            <a:cxnLst/>
            <a:rect l="l" t="t" r="r" b="b"/>
            <a:pathLst>
              <a:path w="4553585" h="492759">
                <a:moveTo>
                  <a:pt x="0" y="492175"/>
                </a:moveTo>
                <a:lnTo>
                  <a:pt x="4553394" y="492175"/>
                </a:lnTo>
                <a:lnTo>
                  <a:pt x="4553394"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p:nvPr/>
        </p:nvSpPr>
        <p:spPr>
          <a:xfrm>
            <a:off x="2898139" y="6486333"/>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Searching</a:t>
            </a:r>
            <a:r>
              <a:rPr sz="800" spc="10"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dirty="0">
                <a:solidFill>
                  <a:srgbClr val="7E7E7E"/>
                </a:solidFill>
                <a:latin typeface="Arial"/>
                <a:cs typeface="Arial"/>
              </a:rPr>
              <a:t>Research</a:t>
            </a:r>
            <a:r>
              <a:rPr sz="800" spc="15" dirty="0">
                <a:solidFill>
                  <a:srgbClr val="7E7E7E"/>
                </a:solidFill>
                <a:latin typeface="Arial"/>
                <a:cs typeface="Arial"/>
              </a:rPr>
              <a:t> </a:t>
            </a:r>
            <a:r>
              <a:rPr sz="800" spc="-5" dirty="0">
                <a:solidFill>
                  <a:srgbClr val="7E7E7E"/>
                </a:solidFill>
                <a:latin typeface="Arial"/>
                <a:cs typeface="Arial"/>
              </a:rPr>
              <a:t>and</a:t>
            </a:r>
            <a:r>
              <a:rPr sz="800" spc="25" dirty="0">
                <a:solidFill>
                  <a:srgbClr val="7E7E7E"/>
                </a:solidFill>
                <a:latin typeface="Arial"/>
                <a:cs typeface="Arial"/>
              </a:rPr>
              <a:t> </a:t>
            </a:r>
            <a:r>
              <a:rPr sz="800" dirty="0">
                <a:solidFill>
                  <a:srgbClr val="7E7E7E"/>
                </a:solidFill>
                <a:latin typeface="Arial"/>
                <a:cs typeface="Arial"/>
              </a:rPr>
              <a:t>Analytics</a:t>
            </a:r>
            <a:r>
              <a:rPr sz="800" spc="10" dirty="0">
                <a:solidFill>
                  <a:srgbClr val="7E7E7E"/>
                </a:solidFill>
                <a:latin typeface="Arial"/>
                <a:cs typeface="Arial"/>
              </a:rPr>
              <a:t> </a:t>
            </a:r>
            <a:r>
              <a:rPr sz="800" dirty="0">
                <a:solidFill>
                  <a:srgbClr val="7E7E7E"/>
                </a:solidFill>
                <a:latin typeface="Arial"/>
                <a:cs typeface="Arial"/>
              </a:rPr>
              <a:t>|</a:t>
            </a:r>
            <a:r>
              <a:rPr sz="800" spc="15" dirty="0">
                <a:solidFill>
                  <a:srgbClr val="7E7E7E"/>
                </a:solidFill>
                <a:latin typeface="Arial"/>
                <a:cs typeface="Arial"/>
              </a:rPr>
              <a:t> </a:t>
            </a:r>
            <a:r>
              <a:rPr sz="800" spc="-5" dirty="0">
                <a:solidFill>
                  <a:srgbClr val="7E7E7E"/>
                </a:solidFill>
                <a:latin typeface="Arial"/>
                <a:cs typeface="Arial"/>
              </a:rPr>
              <a:t>Patent</a:t>
            </a:r>
            <a:r>
              <a:rPr sz="800" spc="35" dirty="0">
                <a:solidFill>
                  <a:srgbClr val="7E7E7E"/>
                </a:solidFill>
                <a:latin typeface="Arial"/>
                <a:cs typeface="Arial"/>
              </a:rPr>
              <a:t> </a:t>
            </a:r>
            <a:r>
              <a:rPr sz="800" spc="-5" dirty="0">
                <a:solidFill>
                  <a:srgbClr val="7E7E7E"/>
                </a:solidFill>
                <a:latin typeface="Arial"/>
                <a:cs typeface="Arial"/>
              </a:rPr>
              <a:t>Prosecution/Preparation</a:t>
            </a:r>
            <a:r>
              <a:rPr sz="800" spc="25" dirty="0">
                <a:solidFill>
                  <a:srgbClr val="7E7E7E"/>
                </a:solidFill>
                <a:latin typeface="Arial"/>
                <a:cs typeface="Arial"/>
              </a:rPr>
              <a:t> </a:t>
            </a:r>
            <a:r>
              <a:rPr sz="800" spc="-5" dirty="0">
                <a:solidFill>
                  <a:srgbClr val="7E7E7E"/>
                </a:solidFill>
                <a:latin typeface="Arial"/>
                <a:cs typeface="Arial"/>
              </a:rPr>
              <a:t>Support</a:t>
            </a:r>
            <a:r>
              <a:rPr sz="800" spc="35"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spc="-5" dirty="0">
                <a:solidFill>
                  <a:srgbClr val="7E7E7E"/>
                </a:solidFill>
                <a:latin typeface="Arial"/>
                <a:cs typeface="Arial"/>
              </a:rPr>
              <a:t>Litigation</a:t>
            </a:r>
            <a:r>
              <a:rPr sz="800" spc="15" dirty="0">
                <a:solidFill>
                  <a:srgbClr val="7E7E7E"/>
                </a:solidFill>
                <a:latin typeface="Arial"/>
                <a:cs typeface="Arial"/>
              </a:rPr>
              <a:t> </a:t>
            </a:r>
            <a:r>
              <a:rPr sz="800" spc="-5" dirty="0">
                <a:solidFill>
                  <a:srgbClr val="7E7E7E"/>
                </a:solidFill>
                <a:latin typeface="Arial"/>
                <a:cs typeface="Arial"/>
              </a:rPr>
              <a:t>and</a:t>
            </a:r>
            <a:r>
              <a:rPr sz="800" spc="40" dirty="0">
                <a:solidFill>
                  <a:srgbClr val="7E7E7E"/>
                </a:solidFill>
                <a:latin typeface="Arial"/>
                <a:cs typeface="Arial"/>
              </a:rPr>
              <a:t> </a:t>
            </a:r>
            <a:r>
              <a:rPr sz="800" dirty="0">
                <a:solidFill>
                  <a:srgbClr val="7E7E7E"/>
                </a:solidFill>
                <a:latin typeface="Arial"/>
                <a:cs typeface="Arial"/>
              </a:rPr>
              <a:t>E-Discovery |</a:t>
            </a:r>
            <a:r>
              <a:rPr sz="800" spc="15" dirty="0">
                <a:solidFill>
                  <a:srgbClr val="7E7E7E"/>
                </a:solidFill>
                <a:latin typeface="Arial"/>
                <a:cs typeface="Arial"/>
              </a:rPr>
              <a:t> </a:t>
            </a:r>
            <a:r>
              <a:rPr sz="800" dirty="0">
                <a:solidFill>
                  <a:srgbClr val="7E7E7E"/>
                </a:solidFill>
                <a:latin typeface="Arial"/>
                <a:cs typeface="Arial"/>
              </a:rPr>
              <a:t>IP</a:t>
            </a:r>
            <a:r>
              <a:rPr sz="800" spc="20" dirty="0">
                <a:solidFill>
                  <a:srgbClr val="7E7E7E"/>
                </a:solidFill>
                <a:latin typeface="Arial"/>
                <a:cs typeface="Arial"/>
              </a:rPr>
              <a:t> </a:t>
            </a:r>
            <a:r>
              <a:rPr sz="800" spc="-5" dirty="0">
                <a:solidFill>
                  <a:srgbClr val="7E7E7E"/>
                </a:solidFill>
                <a:latin typeface="Arial"/>
                <a:cs typeface="Arial"/>
              </a:rPr>
              <a:t>Valuation</a:t>
            </a:r>
            <a:r>
              <a:rPr sz="800" spc="25" dirty="0">
                <a:solidFill>
                  <a:srgbClr val="7E7E7E"/>
                </a:solidFill>
                <a:latin typeface="Arial"/>
                <a:cs typeface="Arial"/>
              </a:rPr>
              <a:t> </a:t>
            </a:r>
            <a:r>
              <a:rPr sz="800" dirty="0">
                <a:solidFill>
                  <a:srgbClr val="7E7E7E"/>
                </a:solidFill>
                <a:latin typeface="Arial"/>
                <a:cs typeface="Arial"/>
              </a:rPr>
              <a:t>|</a:t>
            </a:r>
            <a:r>
              <a:rPr sz="800" spc="30" dirty="0">
                <a:solidFill>
                  <a:srgbClr val="7E7E7E"/>
                </a:solidFill>
                <a:latin typeface="Arial"/>
                <a:cs typeface="Arial"/>
              </a:rPr>
              <a:t> </a:t>
            </a: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Portfolio</a:t>
            </a:r>
            <a:r>
              <a:rPr sz="800" spc="15" dirty="0">
                <a:solidFill>
                  <a:srgbClr val="7E7E7E"/>
                </a:solidFill>
                <a:latin typeface="Arial"/>
                <a:cs typeface="Arial"/>
              </a:rPr>
              <a:t> </a:t>
            </a:r>
            <a:r>
              <a:rPr sz="800" spc="5" dirty="0">
                <a:solidFill>
                  <a:srgbClr val="7E7E7E"/>
                </a:solidFill>
                <a:latin typeface="Arial"/>
                <a:cs typeface="Arial"/>
              </a:rPr>
              <a:t>Watch</a:t>
            </a:r>
            <a:endParaRPr sz="800">
              <a:latin typeface="Arial"/>
              <a:cs typeface="Arial"/>
            </a:endParaRPr>
          </a:p>
        </p:txBody>
      </p:sp>
      <p:sp>
        <p:nvSpPr>
          <p:cNvPr id="5" name="object 5"/>
          <p:cNvSpPr txBox="1"/>
          <p:nvPr/>
        </p:nvSpPr>
        <p:spPr>
          <a:xfrm>
            <a:off x="10883862" y="6450094"/>
            <a:ext cx="1137285" cy="197490"/>
          </a:xfrm>
          <a:prstGeom prst="rect">
            <a:avLst/>
          </a:prstGeom>
        </p:spPr>
        <p:txBody>
          <a:bodyPr vert="horz" wrap="square" lIns="0" tIns="12700" rIns="0" bIns="0" rtlCol="0">
            <a:spAutoFit/>
          </a:bodyPr>
          <a:lstStyle/>
          <a:p>
            <a:pPr marL="12700">
              <a:lnSpc>
                <a:spcPct val="100000"/>
              </a:lnSpc>
              <a:spcBef>
                <a:spcPts val="100"/>
              </a:spcBef>
            </a:pPr>
            <a:r>
              <a:rPr sz="1200" i="1" u="sng" spc="-5" dirty="0">
                <a:solidFill>
                  <a:srgbClr val="0462C1"/>
                </a:solidFill>
                <a:uFill>
                  <a:solidFill>
                    <a:srgbClr val="0462C1"/>
                  </a:solidFill>
                </a:uFill>
                <a:latin typeface="Calibri"/>
                <a:cs typeface="Calibri"/>
                <a:hlinkClick r:id="rId3"/>
              </a:rPr>
              <a:t>Source:</a:t>
            </a:r>
            <a:r>
              <a:rPr lang="sv-SE" sz="1200" i="1" u="sng" spc="-5" dirty="0">
                <a:solidFill>
                  <a:srgbClr val="0462C1"/>
                </a:solidFill>
                <a:uFill>
                  <a:solidFill>
                    <a:srgbClr val="0462C1"/>
                  </a:solidFill>
                </a:uFill>
                <a:latin typeface="Calibri"/>
                <a:cs typeface="Calibri"/>
                <a:hlinkClick r:id="rId3"/>
              </a:rPr>
              <a:t>WIPO</a:t>
            </a:r>
            <a:endParaRPr lang="sv-SE" sz="1200" i="1" u="sng" spc="-5" dirty="0">
              <a:solidFill>
                <a:srgbClr val="0462C1"/>
              </a:solidFill>
              <a:uFill>
                <a:solidFill>
                  <a:srgbClr val="0462C1"/>
                </a:solidFill>
              </a:uFill>
              <a:latin typeface="Calibri"/>
              <a:cs typeface="Calibri"/>
            </a:endParaRPr>
          </a:p>
        </p:txBody>
      </p:sp>
      <p:sp>
        <p:nvSpPr>
          <p:cNvPr id="6" name="object 6"/>
          <p:cNvSpPr txBox="1">
            <a:spLocks noGrp="1"/>
          </p:cNvSpPr>
          <p:nvPr>
            <p:ph type="title"/>
          </p:nvPr>
        </p:nvSpPr>
        <p:spPr>
          <a:xfrm>
            <a:off x="272540" y="334759"/>
            <a:ext cx="3996690" cy="330835"/>
          </a:xfrm>
          <a:prstGeom prst="rect">
            <a:avLst/>
          </a:prstGeom>
        </p:spPr>
        <p:txBody>
          <a:bodyPr vert="horz" wrap="square" lIns="0" tIns="12700" rIns="0" bIns="0" rtlCol="0">
            <a:spAutoFit/>
          </a:bodyPr>
          <a:lstStyle/>
          <a:p>
            <a:pPr marL="12700">
              <a:lnSpc>
                <a:spcPct val="100000"/>
              </a:lnSpc>
              <a:spcBef>
                <a:spcPts val="100"/>
              </a:spcBef>
            </a:pPr>
            <a:r>
              <a:rPr dirty="0"/>
              <a:t>APPENDIX 2: IPC </a:t>
            </a:r>
            <a:r>
              <a:rPr spc="-5" dirty="0"/>
              <a:t>Sub-class</a:t>
            </a:r>
            <a:r>
              <a:rPr spc="-90" dirty="0"/>
              <a:t> </a:t>
            </a:r>
            <a:r>
              <a:rPr spc="-5" dirty="0"/>
              <a:t>Definitions</a:t>
            </a:r>
          </a:p>
        </p:txBody>
      </p:sp>
      <p:sp>
        <p:nvSpPr>
          <p:cNvPr id="7" name="object 7"/>
          <p:cNvSpPr/>
          <p:nvPr/>
        </p:nvSpPr>
        <p:spPr>
          <a:xfrm>
            <a:off x="131178" y="6504470"/>
            <a:ext cx="719874" cy="235672"/>
          </a:xfrm>
          <a:prstGeom prst="rect">
            <a:avLst/>
          </a:prstGeom>
          <a:blipFill>
            <a:blip r:embed="rId4" cstate="print"/>
            <a:stretch>
              <a:fillRect/>
            </a:stretch>
          </a:blipFill>
        </p:spPr>
        <p:txBody>
          <a:bodyPr wrap="square" lIns="0" tIns="0" rIns="0" bIns="0" rtlCol="0"/>
          <a:lstStyle/>
          <a:p>
            <a:endParaRPr/>
          </a:p>
        </p:txBody>
      </p:sp>
      <p:graphicFrame>
        <p:nvGraphicFramePr>
          <p:cNvPr id="8" name="Table 7">
            <a:extLst>
              <a:ext uri="{FF2B5EF4-FFF2-40B4-BE49-F238E27FC236}">
                <a16:creationId xmlns:a16="http://schemas.microsoft.com/office/drawing/2014/main" id="{69037FED-80F7-4C02-AE9A-9A93160B9BB9}"/>
              </a:ext>
            </a:extLst>
          </p:cNvPr>
          <p:cNvGraphicFramePr>
            <a:graphicFrameLocks noGrp="1"/>
          </p:cNvGraphicFramePr>
          <p:nvPr>
            <p:extLst>
              <p:ext uri="{D42A27DB-BD31-4B8C-83A1-F6EECF244321}">
                <p14:modId xmlns:p14="http://schemas.microsoft.com/office/powerpoint/2010/main" val="1859674959"/>
              </p:ext>
            </p:extLst>
          </p:nvPr>
        </p:nvGraphicFramePr>
        <p:xfrm>
          <a:off x="1676400" y="990598"/>
          <a:ext cx="9448800" cy="5029200"/>
        </p:xfrm>
        <a:graphic>
          <a:graphicData uri="http://schemas.openxmlformats.org/drawingml/2006/table">
            <a:tbl>
              <a:tblPr firstRow="1" bandRow="1">
                <a:tableStyleId>{5C22544A-7EE6-4342-B048-85BDC9FD1C3A}</a:tableStyleId>
              </a:tblPr>
              <a:tblGrid>
                <a:gridCol w="2037398">
                  <a:extLst>
                    <a:ext uri="{9D8B030D-6E8A-4147-A177-3AD203B41FA5}">
                      <a16:colId xmlns:a16="http://schemas.microsoft.com/office/drawing/2014/main" val="516291190"/>
                    </a:ext>
                  </a:extLst>
                </a:gridCol>
                <a:gridCol w="7411402">
                  <a:extLst>
                    <a:ext uri="{9D8B030D-6E8A-4147-A177-3AD203B41FA5}">
                      <a16:colId xmlns:a16="http://schemas.microsoft.com/office/drawing/2014/main" val="2273479289"/>
                    </a:ext>
                  </a:extLst>
                </a:gridCol>
              </a:tblGrid>
              <a:tr h="838200">
                <a:tc>
                  <a:txBody>
                    <a:bodyPr/>
                    <a:lstStyle/>
                    <a:p>
                      <a:pPr algn="ctr">
                        <a:lnSpc>
                          <a:spcPct val="150000"/>
                        </a:lnSpc>
                      </a:pPr>
                      <a:r>
                        <a:rPr lang="sv-SE" sz="2000" dirty="0">
                          <a:latin typeface="+mn-lt"/>
                          <a:cs typeface="Arial" panose="020B0604020202020204" pitchFamily="34" charset="0"/>
                        </a:rPr>
                        <a:t>IPC SUB-CLASS</a:t>
                      </a:r>
                      <a:endParaRPr lang="en-IN" sz="2000" dirty="0">
                        <a:latin typeface="+mn-lt"/>
                        <a:cs typeface="Arial" panose="020B0604020202020204" pitchFamily="34" charset="0"/>
                      </a:endParaRPr>
                    </a:p>
                  </a:txBody>
                  <a:tcPr/>
                </a:tc>
                <a:tc>
                  <a:txBody>
                    <a:bodyPr/>
                    <a:lstStyle/>
                    <a:p>
                      <a:pPr algn="ctr">
                        <a:lnSpc>
                          <a:spcPct val="150000"/>
                        </a:lnSpc>
                      </a:pPr>
                      <a:r>
                        <a:rPr lang="sv-SE" sz="2000" dirty="0">
                          <a:latin typeface="+mn-lt"/>
                          <a:cs typeface="Arial" panose="020B0604020202020204" pitchFamily="34" charset="0"/>
                        </a:rPr>
                        <a:t>DEFINITIONS</a:t>
                      </a:r>
                      <a:endParaRPr lang="en-IN" sz="2000" dirty="0">
                        <a:latin typeface="+mn-lt"/>
                        <a:cs typeface="Arial" panose="020B0604020202020204" pitchFamily="34" charset="0"/>
                      </a:endParaRPr>
                    </a:p>
                  </a:txBody>
                  <a:tcPr/>
                </a:tc>
                <a:extLst>
                  <a:ext uri="{0D108BD9-81ED-4DB2-BD59-A6C34878D82A}">
                    <a16:rowId xmlns:a16="http://schemas.microsoft.com/office/drawing/2014/main" val="822787569"/>
                  </a:ext>
                </a:extLst>
              </a:tr>
              <a:tr h="838200">
                <a:tc>
                  <a:txBody>
                    <a:bodyPr/>
                    <a:lstStyle/>
                    <a:p>
                      <a:pPr algn="ctr">
                        <a:spcAft>
                          <a:spcPts val="0"/>
                        </a:spcAft>
                      </a:pPr>
                      <a:r>
                        <a:rPr lang="en-IN" sz="1800" b="1" dirty="0">
                          <a:solidFill>
                            <a:schemeClr val="tx1"/>
                          </a:solidFill>
                          <a:effectLst/>
                          <a:latin typeface="+mn-lt"/>
                          <a:ea typeface="Calibri" panose="020F0502020204030204" pitchFamily="34" charset="0"/>
                          <a:cs typeface="Times New Roman" panose="02020603050405020304" pitchFamily="18" charset="0"/>
                        </a:rPr>
                        <a:t>G06F-017/30</a:t>
                      </a:r>
                    </a:p>
                  </a:txBody>
                  <a:tcPr marL="9525" marR="9525" marT="9525" marB="0" anchor="ctr"/>
                </a:tc>
                <a:tc>
                  <a:txBody>
                    <a:bodyPr/>
                    <a:lstStyle/>
                    <a:p>
                      <a:pPr algn="just">
                        <a:spcAft>
                          <a:spcPts val="0"/>
                        </a:spcAft>
                      </a:pPr>
                      <a:r>
                        <a:rPr lang="en-IN"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Information retrieval; Database structures therefor</a:t>
                      </a:r>
                    </a:p>
                  </a:txBody>
                  <a:tcPr marL="9525" marR="9525" marT="9525" marB="0" anchor="ctr"/>
                </a:tc>
                <a:extLst>
                  <a:ext uri="{0D108BD9-81ED-4DB2-BD59-A6C34878D82A}">
                    <a16:rowId xmlns:a16="http://schemas.microsoft.com/office/drawing/2014/main" val="188450920"/>
                  </a:ext>
                </a:extLst>
              </a:tr>
              <a:tr h="838200">
                <a:tc>
                  <a:txBody>
                    <a:bodyPr/>
                    <a:lstStyle/>
                    <a:p>
                      <a:pPr algn="ctr">
                        <a:spcAft>
                          <a:spcPts val="0"/>
                        </a:spcAft>
                      </a:pPr>
                      <a:r>
                        <a:rPr lang="en-IN" sz="1800" b="1">
                          <a:solidFill>
                            <a:schemeClr val="tx1"/>
                          </a:solidFill>
                          <a:effectLst/>
                          <a:latin typeface="+mn-lt"/>
                          <a:ea typeface="Calibri" panose="020F0502020204030204" pitchFamily="34" charset="0"/>
                          <a:cs typeface="Times New Roman" panose="02020603050405020304" pitchFamily="18" charset="0"/>
                        </a:rPr>
                        <a:t>G06F-019/00</a:t>
                      </a:r>
                    </a:p>
                  </a:txBody>
                  <a:tcPr marL="9525" marR="9525" marT="9525" marB="0" anchor="ctr"/>
                </a:tc>
                <a:tc>
                  <a:txBody>
                    <a:bodyPr/>
                    <a:lstStyle/>
                    <a:p>
                      <a:pPr algn="just">
                        <a:spcAft>
                          <a:spcPts val="0"/>
                        </a:spcAft>
                      </a:pPr>
                      <a:r>
                        <a:rPr lang="en-IN"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Digital computing or data processing equipment or methods, specially adapted for specific applications</a:t>
                      </a:r>
                    </a:p>
                  </a:txBody>
                  <a:tcPr marL="9525" marR="9525" marT="9525" marB="0" anchor="ctr"/>
                </a:tc>
                <a:extLst>
                  <a:ext uri="{0D108BD9-81ED-4DB2-BD59-A6C34878D82A}">
                    <a16:rowId xmlns:a16="http://schemas.microsoft.com/office/drawing/2014/main" val="4094284079"/>
                  </a:ext>
                </a:extLst>
              </a:tr>
              <a:tr h="838200">
                <a:tc>
                  <a:txBody>
                    <a:bodyPr/>
                    <a:lstStyle/>
                    <a:p>
                      <a:pPr algn="ctr">
                        <a:spcAft>
                          <a:spcPts val="0"/>
                        </a:spcAft>
                      </a:pPr>
                      <a:r>
                        <a:rPr lang="en-IN" sz="1800" b="1" dirty="0">
                          <a:solidFill>
                            <a:schemeClr val="tx1"/>
                          </a:solidFill>
                          <a:effectLst/>
                          <a:latin typeface="+mn-lt"/>
                          <a:ea typeface="Calibri" panose="020F0502020204030204" pitchFamily="34" charset="0"/>
                          <a:cs typeface="Times New Roman" panose="02020603050405020304" pitchFamily="18" charset="0"/>
                        </a:rPr>
                        <a:t>G06Q-010/00</a:t>
                      </a:r>
                    </a:p>
                  </a:txBody>
                  <a:tcPr marL="9525" marR="9525" marT="9525" marB="0" anchor="ctr"/>
                </a:tc>
                <a:tc>
                  <a:txBody>
                    <a:bodyPr/>
                    <a:lstStyle/>
                    <a:p>
                      <a:pPr algn="just">
                        <a:spcAft>
                          <a:spcPts val="0"/>
                        </a:spcAft>
                      </a:pPr>
                      <a:r>
                        <a:rPr lang="en-IN"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Administration; Management</a:t>
                      </a:r>
                    </a:p>
                  </a:txBody>
                  <a:tcPr marL="9525" marR="9525" marT="9525" marB="0" anchor="ctr"/>
                </a:tc>
                <a:extLst>
                  <a:ext uri="{0D108BD9-81ED-4DB2-BD59-A6C34878D82A}">
                    <a16:rowId xmlns:a16="http://schemas.microsoft.com/office/drawing/2014/main" val="2852193909"/>
                  </a:ext>
                </a:extLst>
              </a:tr>
              <a:tr h="838200">
                <a:tc>
                  <a:txBody>
                    <a:bodyPr/>
                    <a:lstStyle/>
                    <a:p>
                      <a:pPr algn="ctr">
                        <a:spcAft>
                          <a:spcPts val="0"/>
                        </a:spcAft>
                      </a:pPr>
                      <a:r>
                        <a:rPr lang="en-IN" sz="1800" b="1">
                          <a:solidFill>
                            <a:schemeClr val="tx1"/>
                          </a:solidFill>
                          <a:effectLst/>
                          <a:latin typeface="+mn-lt"/>
                          <a:ea typeface="Calibri" panose="020F0502020204030204" pitchFamily="34" charset="0"/>
                          <a:cs typeface="Times New Roman" panose="02020603050405020304" pitchFamily="18" charset="0"/>
                        </a:rPr>
                        <a:t>G06Q-010/06</a:t>
                      </a:r>
                    </a:p>
                  </a:txBody>
                  <a:tcPr marL="9525" marR="9525" marT="9525" marB="0" anchor="ctr"/>
                </a:tc>
                <a:tc>
                  <a:txBody>
                    <a:bodyPr/>
                    <a:lstStyle/>
                    <a:p>
                      <a:pPr algn="just">
                        <a:spcAft>
                          <a:spcPts val="0"/>
                        </a:spcAft>
                      </a:pPr>
                      <a:r>
                        <a:rPr lang="en-IN"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Resources, workflows, human or project management, e.g. organising, planning, scheduling or allocating time, human or machine resources; Enterprise planning; Organisational models</a:t>
                      </a:r>
                    </a:p>
                  </a:txBody>
                  <a:tcPr marL="9525" marR="9525" marT="9525" marB="0" anchor="ctr"/>
                </a:tc>
                <a:extLst>
                  <a:ext uri="{0D108BD9-81ED-4DB2-BD59-A6C34878D82A}">
                    <a16:rowId xmlns:a16="http://schemas.microsoft.com/office/drawing/2014/main" val="3636712425"/>
                  </a:ext>
                </a:extLst>
              </a:tr>
              <a:tr h="838200">
                <a:tc>
                  <a:txBody>
                    <a:bodyPr/>
                    <a:lstStyle/>
                    <a:p>
                      <a:pPr algn="ctr">
                        <a:spcAft>
                          <a:spcPts val="0"/>
                        </a:spcAft>
                      </a:pPr>
                      <a:r>
                        <a:rPr lang="en-IN" sz="1800" b="1">
                          <a:solidFill>
                            <a:schemeClr val="tx1"/>
                          </a:solidFill>
                          <a:effectLst/>
                          <a:latin typeface="+mn-lt"/>
                          <a:ea typeface="Calibri" panose="020F0502020204030204" pitchFamily="34" charset="0"/>
                          <a:cs typeface="Times New Roman" panose="02020603050405020304" pitchFamily="18" charset="0"/>
                        </a:rPr>
                        <a:t>G06Q-030/02</a:t>
                      </a:r>
                    </a:p>
                  </a:txBody>
                  <a:tcPr marL="9525" marR="9525" marT="9525" marB="0" anchor="ctr"/>
                </a:tc>
                <a:tc>
                  <a:txBody>
                    <a:bodyPr/>
                    <a:lstStyle/>
                    <a:p>
                      <a:pPr algn="just">
                        <a:spcAft>
                          <a:spcPts val="0"/>
                        </a:spcAft>
                      </a:pPr>
                      <a:r>
                        <a:rPr lang="en-IN"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Marketing, e.g. market research and analysis, surveying, promotions, advertising, buyer profiling, customer management or rewards; Price estimation or determination</a:t>
                      </a:r>
                    </a:p>
                  </a:txBody>
                  <a:tcPr marL="9525" marR="9525" marT="9525" marB="0" anchor="ctr"/>
                </a:tc>
                <a:extLst>
                  <a:ext uri="{0D108BD9-81ED-4DB2-BD59-A6C34878D82A}">
                    <a16:rowId xmlns:a16="http://schemas.microsoft.com/office/drawing/2014/main" val="2553365149"/>
                  </a:ext>
                </a:extLst>
              </a:tr>
            </a:tbl>
          </a:graphicData>
        </a:graphic>
      </p:graphicFrame>
    </p:spTree>
    <p:extLst>
      <p:ext uri="{BB962C8B-B14F-4D97-AF65-F5344CB8AC3E}">
        <p14:creationId xmlns:p14="http://schemas.microsoft.com/office/powerpoint/2010/main" val="4174969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292366"/>
            <a:ext cx="4553585" cy="492759"/>
          </a:xfrm>
          <a:custGeom>
            <a:avLst/>
            <a:gdLst/>
            <a:ahLst/>
            <a:cxnLst/>
            <a:rect l="l" t="t" r="r" b="b"/>
            <a:pathLst>
              <a:path w="4553585" h="492759">
                <a:moveTo>
                  <a:pt x="0" y="492175"/>
                </a:moveTo>
                <a:lnTo>
                  <a:pt x="4553394" y="492175"/>
                </a:lnTo>
                <a:lnTo>
                  <a:pt x="4553394"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p:nvPr/>
        </p:nvSpPr>
        <p:spPr>
          <a:xfrm>
            <a:off x="2898139" y="6486333"/>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Searching</a:t>
            </a:r>
            <a:r>
              <a:rPr sz="800" spc="10"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dirty="0">
                <a:solidFill>
                  <a:srgbClr val="7E7E7E"/>
                </a:solidFill>
                <a:latin typeface="Arial"/>
                <a:cs typeface="Arial"/>
              </a:rPr>
              <a:t>Research</a:t>
            </a:r>
            <a:r>
              <a:rPr sz="800" spc="15" dirty="0">
                <a:solidFill>
                  <a:srgbClr val="7E7E7E"/>
                </a:solidFill>
                <a:latin typeface="Arial"/>
                <a:cs typeface="Arial"/>
              </a:rPr>
              <a:t> </a:t>
            </a:r>
            <a:r>
              <a:rPr sz="800" spc="-5" dirty="0">
                <a:solidFill>
                  <a:srgbClr val="7E7E7E"/>
                </a:solidFill>
                <a:latin typeface="Arial"/>
                <a:cs typeface="Arial"/>
              </a:rPr>
              <a:t>and</a:t>
            </a:r>
            <a:r>
              <a:rPr sz="800" spc="25" dirty="0">
                <a:solidFill>
                  <a:srgbClr val="7E7E7E"/>
                </a:solidFill>
                <a:latin typeface="Arial"/>
                <a:cs typeface="Arial"/>
              </a:rPr>
              <a:t> </a:t>
            </a:r>
            <a:r>
              <a:rPr sz="800" dirty="0">
                <a:solidFill>
                  <a:srgbClr val="7E7E7E"/>
                </a:solidFill>
                <a:latin typeface="Arial"/>
                <a:cs typeface="Arial"/>
              </a:rPr>
              <a:t>Analytics</a:t>
            </a:r>
            <a:r>
              <a:rPr sz="800" spc="10" dirty="0">
                <a:solidFill>
                  <a:srgbClr val="7E7E7E"/>
                </a:solidFill>
                <a:latin typeface="Arial"/>
                <a:cs typeface="Arial"/>
              </a:rPr>
              <a:t> </a:t>
            </a:r>
            <a:r>
              <a:rPr sz="800" dirty="0">
                <a:solidFill>
                  <a:srgbClr val="7E7E7E"/>
                </a:solidFill>
                <a:latin typeface="Arial"/>
                <a:cs typeface="Arial"/>
              </a:rPr>
              <a:t>|</a:t>
            </a:r>
            <a:r>
              <a:rPr sz="800" spc="15" dirty="0">
                <a:solidFill>
                  <a:srgbClr val="7E7E7E"/>
                </a:solidFill>
                <a:latin typeface="Arial"/>
                <a:cs typeface="Arial"/>
              </a:rPr>
              <a:t> </a:t>
            </a:r>
            <a:r>
              <a:rPr sz="800" spc="-5" dirty="0">
                <a:solidFill>
                  <a:srgbClr val="7E7E7E"/>
                </a:solidFill>
                <a:latin typeface="Arial"/>
                <a:cs typeface="Arial"/>
              </a:rPr>
              <a:t>Patent</a:t>
            </a:r>
            <a:r>
              <a:rPr sz="800" spc="35" dirty="0">
                <a:solidFill>
                  <a:srgbClr val="7E7E7E"/>
                </a:solidFill>
                <a:latin typeface="Arial"/>
                <a:cs typeface="Arial"/>
              </a:rPr>
              <a:t> </a:t>
            </a:r>
            <a:r>
              <a:rPr sz="800" spc="-5" dirty="0">
                <a:solidFill>
                  <a:srgbClr val="7E7E7E"/>
                </a:solidFill>
                <a:latin typeface="Arial"/>
                <a:cs typeface="Arial"/>
              </a:rPr>
              <a:t>Prosecution/Preparation</a:t>
            </a:r>
            <a:r>
              <a:rPr sz="800" spc="25" dirty="0">
                <a:solidFill>
                  <a:srgbClr val="7E7E7E"/>
                </a:solidFill>
                <a:latin typeface="Arial"/>
                <a:cs typeface="Arial"/>
              </a:rPr>
              <a:t> </a:t>
            </a:r>
            <a:r>
              <a:rPr sz="800" spc="-5" dirty="0">
                <a:solidFill>
                  <a:srgbClr val="7E7E7E"/>
                </a:solidFill>
                <a:latin typeface="Arial"/>
                <a:cs typeface="Arial"/>
              </a:rPr>
              <a:t>Support</a:t>
            </a:r>
            <a:r>
              <a:rPr sz="800" spc="35"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spc="-5" dirty="0">
                <a:solidFill>
                  <a:srgbClr val="7E7E7E"/>
                </a:solidFill>
                <a:latin typeface="Arial"/>
                <a:cs typeface="Arial"/>
              </a:rPr>
              <a:t>Litigation</a:t>
            </a:r>
            <a:r>
              <a:rPr sz="800" spc="15" dirty="0">
                <a:solidFill>
                  <a:srgbClr val="7E7E7E"/>
                </a:solidFill>
                <a:latin typeface="Arial"/>
                <a:cs typeface="Arial"/>
              </a:rPr>
              <a:t> </a:t>
            </a:r>
            <a:r>
              <a:rPr sz="800" spc="-5" dirty="0">
                <a:solidFill>
                  <a:srgbClr val="7E7E7E"/>
                </a:solidFill>
                <a:latin typeface="Arial"/>
                <a:cs typeface="Arial"/>
              </a:rPr>
              <a:t>and</a:t>
            </a:r>
            <a:r>
              <a:rPr sz="800" spc="40" dirty="0">
                <a:solidFill>
                  <a:srgbClr val="7E7E7E"/>
                </a:solidFill>
                <a:latin typeface="Arial"/>
                <a:cs typeface="Arial"/>
              </a:rPr>
              <a:t> </a:t>
            </a:r>
            <a:r>
              <a:rPr sz="800" dirty="0">
                <a:solidFill>
                  <a:srgbClr val="7E7E7E"/>
                </a:solidFill>
                <a:latin typeface="Arial"/>
                <a:cs typeface="Arial"/>
              </a:rPr>
              <a:t>E-Discovery |</a:t>
            </a:r>
            <a:r>
              <a:rPr sz="800" spc="15" dirty="0">
                <a:solidFill>
                  <a:srgbClr val="7E7E7E"/>
                </a:solidFill>
                <a:latin typeface="Arial"/>
                <a:cs typeface="Arial"/>
              </a:rPr>
              <a:t> </a:t>
            </a:r>
            <a:r>
              <a:rPr sz="800" dirty="0">
                <a:solidFill>
                  <a:srgbClr val="7E7E7E"/>
                </a:solidFill>
                <a:latin typeface="Arial"/>
                <a:cs typeface="Arial"/>
              </a:rPr>
              <a:t>IP</a:t>
            </a:r>
            <a:r>
              <a:rPr sz="800" spc="20" dirty="0">
                <a:solidFill>
                  <a:srgbClr val="7E7E7E"/>
                </a:solidFill>
                <a:latin typeface="Arial"/>
                <a:cs typeface="Arial"/>
              </a:rPr>
              <a:t> </a:t>
            </a:r>
            <a:r>
              <a:rPr sz="800" spc="-5" dirty="0">
                <a:solidFill>
                  <a:srgbClr val="7E7E7E"/>
                </a:solidFill>
                <a:latin typeface="Arial"/>
                <a:cs typeface="Arial"/>
              </a:rPr>
              <a:t>Valuation</a:t>
            </a:r>
            <a:r>
              <a:rPr sz="800" spc="25" dirty="0">
                <a:solidFill>
                  <a:srgbClr val="7E7E7E"/>
                </a:solidFill>
                <a:latin typeface="Arial"/>
                <a:cs typeface="Arial"/>
              </a:rPr>
              <a:t> </a:t>
            </a:r>
            <a:r>
              <a:rPr sz="800" dirty="0">
                <a:solidFill>
                  <a:srgbClr val="7E7E7E"/>
                </a:solidFill>
                <a:latin typeface="Arial"/>
                <a:cs typeface="Arial"/>
              </a:rPr>
              <a:t>|</a:t>
            </a:r>
            <a:r>
              <a:rPr sz="800" spc="30" dirty="0">
                <a:solidFill>
                  <a:srgbClr val="7E7E7E"/>
                </a:solidFill>
                <a:latin typeface="Arial"/>
                <a:cs typeface="Arial"/>
              </a:rPr>
              <a:t> </a:t>
            </a: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Portfolio</a:t>
            </a:r>
            <a:r>
              <a:rPr sz="800" spc="15" dirty="0">
                <a:solidFill>
                  <a:srgbClr val="7E7E7E"/>
                </a:solidFill>
                <a:latin typeface="Arial"/>
                <a:cs typeface="Arial"/>
              </a:rPr>
              <a:t> </a:t>
            </a:r>
            <a:r>
              <a:rPr sz="800" spc="5" dirty="0">
                <a:solidFill>
                  <a:srgbClr val="7E7E7E"/>
                </a:solidFill>
                <a:latin typeface="Arial"/>
                <a:cs typeface="Arial"/>
              </a:rPr>
              <a:t>Watch</a:t>
            </a:r>
            <a:endParaRPr sz="800">
              <a:latin typeface="Arial"/>
              <a:cs typeface="Arial"/>
            </a:endParaRPr>
          </a:p>
        </p:txBody>
      </p:sp>
      <p:sp>
        <p:nvSpPr>
          <p:cNvPr id="5" name="object 5"/>
          <p:cNvSpPr txBox="1"/>
          <p:nvPr/>
        </p:nvSpPr>
        <p:spPr>
          <a:xfrm>
            <a:off x="10883862" y="6450094"/>
            <a:ext cx="1137285" cy="197490"/>
          </a:xfrm>
          <a:prstGeom prst="rect">
            <a:avLst/>
          </a:prstGeom>
        </p:spPr>
        <p:txBody>
          <a:bodyPr vert="horz" wrap="square" lIns="0" tIns="12700" rIns="0" bIns="0" rtlCol="0">
            <a:spAutoFit/>
          </a:bodyPr>
          <a:lstStyle/>
          <a:p>
            <a:pPr marL="12700">
              <a:lnSpc>
                <a:spcPct val="100000"/>
              </a:lnSpc>
              <a:spcBef>
                <a:spcPts val="100"/>
              </a:spcBef>
            </a:pPr>
            <a:r>
              <a:rPr sz="1200" i="1" u="sng" spc="-5" dirty="0">
                <a:solidFill>
                  <a:srgbClr val="0462C1"/>
                </a:solidFill>
                <a:uFill>
                  <a:solidFill>
                    <a:srgbClr val="0462C1"/>
                  </a:solidFill>
                </a:uFill>
                <a:latin typeface="Calibri"/>
                <a:cs typeface="Calibri"/>
                <a:hlinkClick r:id="rId2"/>
              </a:rPr>
              <a:t>Source:</a:t>
            </a:r>
            <a:r>
              <a:rPr lang="sv-SE" sz="1200" i="1" u="sng" spc="-5" dirty="0">
                <a:solidFill>
                  <a:srgbClr val="0462C1"/>
                </a:solidFill>
                <a:uFill>
                  <a:solidFill>
                    <a:srgbClr val="0462C1"/>
                  </a:solidFill>
                </a:uFill>
                <a:latin typeface="Calibri"/>
                <a:cs typeface="Calibri"/>
                <a:hlinkClick r:id="rId2"/>
              </a:rPr>
              <a:t>WIPO</a:t>
            </a:r>
            <a:endParaRPr lang="sv-SE" sz="1200" i="1" u="sng" spc="-5" dirty="0">
              <a:solidFill>
                <a:srgbClr val="0462C1"/>
              </a:solidFill>
              <a:uFill>
                <a:solidFill>
                  <a:srgbClr val="0462C1"/>
                </a:solidFill>
              </a:uFill>
              <a:latin typeface="Calibri"/>
              <a:cs typeface="Calibri"/>
            </a:endParaRPr>
          </a:p>
        </p:txBody>
      </p:sp>
      <p:sp>
        <p:nvSpPr>
          <p:cNvPr id="6" name="object 6"/>
          <p:cNvSpPr txBox="1">
            <a:spLocks noGrp="1"/>
          </p:cNvSpPr>
          <p:nvPr>
            <p:ph type="title"/>
          </p:nvPr>
        </p:nvSpPr>
        <p:spPr>
          <a:xfrm>
            <a:off x="272540" y="334759"/>
            <a:ext cx="3996690" cy="330835"/>
          </a:xfrm>
          <a:prstGeom prst="rect">
            <a:avLst/>
          </a:prstGeom>
        </p:spPr>
        <p:txBody>
          <a:bodyPr vert="horz" wrap="square" lIns="0" tIns="12700" rIns="0" bIns="0" rtlCol="0">
            <a:spAutoFit/>
          </a:bodyPr>
          <a:lstStyle/>
          <a:p>
            <a:pPr marL="12700">
              <a:lnSpc>
                <a:spcPct val="100000"/>
              </a:lnSpc>
              <a:spcBef>
                <a:spcPts val="100"/>
              </a:spcBef>
            </a:pPr>
            <a:r>
              <a:rPr dirty="0"/>
              <a:t>APPENDIX 2: IPC </a:t>
            </a:r>
            <a:r>
              <a:rPr spc="-5" dirty="0"/>
              <a:t>Sub-class</a:t>
            </a:r>
            <a:r>
              <a:rPr spc="-90" dirty="0"/>
              <a:t> </a:t>
            </a:r>
            <a:r>
              <a:rPr spc="-5" dirty="0"/>
              <a:t>Definitions</a:t>
            </a:r>
          </a:p>
        </p:txBody>
      </p:sp>
      <p:sp>
        <p:nvSpPr>
          <p:cNvPr id="7" name="object 7"/>
          <p:cNvSpPr/>
          <p:nvPr/>
        </p:nvSpPr>
        <p:spPr>
          <a:xfrm>
            <a:off x="131178" y="6504470"/>
            <a:ext cx="719874" cy="235672"/>
          </a:xfrm>
          <a:prstGeom prst="rect">
            <a:avLst/>
          </a:prstGeom>
          <a:blipFill>
            <a:blip r:embed="rId3" cstate="print"/>
            <a:stretch>
              <a:fillRect/>
            </a:stretch>
          </a:blipFill>
        </p:spPr>
        <p:txBody>
          <a:bodyPr wrap="square" lIns="0" tIns="0" rIns="0" bIns="0" rtlCol="0"/>
          <a:lstStyle/>
          <a:p>
            <a:endParaRPr/>
          </a:p>
        </p:txBody>
      </p:sp>
      <p:graphicFrame>
        <p:nvGraphicFramePr>
          <p:cNvPr id="8" name="Table 7">
            <a:extLst>
              <a:ext uri="{FF2B5EF4-FFF2-40B4-BE49-F238E27FC236}">
                <a16:creationId xmlns:a16="http://schemas.microsoft.com/office/drawing/2014/main" id="{69037FED-80F7-4C02-AE9A-9A93160B9BB9}"/>
              </a:ext>
            </a:extLst>
          </p:cNvPr>
          <p:cNvGraphicFramePr>
            <a:graphicFrameLocks noGrp="1"/>
          </p:cNvGraphicFramePr>
          <p:nvPr>
            <p:extLst>
              <p:ext uri="{D42A27DB-BD31-4B8C-83A1-F6EECF244321}">
                <p14:modId xmlns:p14="http://schemas.microsoft.com/office/powerpoint/2010/main" val="2061018307"/>
              </p:ext>
            </p:extLst>
          </p:nvPr>
        </p:nvGraphicFramePr>
        <p:xfrm>
          <a:off x="1447800" y="990598"/>
          <a:ext cx="9436062" cy="5105404"/>
        </p:xfrm>
        <a:graphic>
          <a:graphicData uri="http://schemas.openxmlformats.org/drawingml/2006/table">
            <a:tbl>
              <a:tblPr firstRow="1" bandRow="1">
                <a:tableStyleId>{5C22544A-7EE6-4342-B048-85BDC9FD1C3A}</a:tableStyleId>
              </a:tblPr>
              <a:tblGrid>
                <a:gridCol w="2034652">
                  <a:extLst>
                    <a:ext uri="{9D8B030D-6E8A-4147-A177-3AD203B41FA5}">
                      <a16:colId xmlns:a16="http://schemas.microsoft.com/office/drawing/2014/main" val="516291190"/>
                    </a:ext>
                  </a:extLst>
                </a:gridCol>
                <a:gridCol w="7401410">
                  <a:extLst>
                    <a:ext uri="{9D8B030D-6E8A-4147-A177-3AD203B41FA5}">
                      <a16:colId xmlns:a16="http://schemas.microsoft.com/office/drawing/2014/main" val="2273479289"/>
                    </a:ext>
                  </a:extLst>
                </a:gridCol>
              </a:tblGrid>
              <a:tr h="648166">
                <a:tc>
                  <a:txBody>
                    <a:bodyPr/>
                    <a:lstStyle/>
                    <a:p>
                      <a:pPr algn="ctr">
                        <a:lnSpc>
                          <a:spcPct val="150000"/>
                        </a:lnSpc>
                      </a:pPr>
                      <a:r>
                        <a:rPr lang="sv-SE" sz="2000" dirty="0">
                          <a:latin typeface="+mn-lt"/>
                          <a:cs typeface="Arial" panose="020B0604020202020204" pitchFamily="34" charset="0"/>
                        </a:rPr>
                        <a:t>IPC SUB-CLASS</a:t>
                      </a:r>
                      <a:endParaRPr lang="en-IN" sz="2000" dirty="0">
                        <a:latin typeface="+mn-lt"/>
                        <a:cs typeface="Arial" panose="020B0604020202020204" pitchFamily="34" charset="0"/>
                      </a:endParaRPr>
                    </a:p>
                  </a:txBody>
                  <a:tcPr/>
                </a:tc>
                <a:tc>
                  <a:txBody>
                    <a:bodyPr/>
                    <a:lstStyle/>
                    <a:p>
                      <a:pPr algn="ctr">
                        <a:lnSpc>
                          <a:spcPct val="150000"/>
                        </a:lnSpc>
                      </a:pPr>
                      <a:r>
                        <a:rPr lang="sv-SE" sz="2000" b="1" dirty="0">
                          <a:latin typeface="+mn-lt"/>
                          <a:cs typeface="Arial" panose="020B0604020202020204" pitchFamily="34" charset="0"/>
                        </a:rPr>
                        <a:t>DEFINITIONS</a:t>
                      </a:r>
                      <a:endParaRPr lang="en-IN" sz="2000" b="1" dirty="0">
                        <a:latin typeface="+mn-lt"/>
                        <a:cs typeface="Arial" panose="020B0604020202020204" pitchFamily="34" charset="0"/>
                      </a:endParaRPr>
                    </a:p>
                  </a:txBody>
                  <a:tcPr/>
                </a:tc>
                <a:extLst>
                  <a:ext uri="{0D108BD9-81ED-4DB2-BD59-A6C34878D82A}">
                    <a16:rowId xmlns:a16="http://schemas.microsoft.com/office/drawing/2014/main" val="822787569"/>
                  </a:ext>
                </a:extLst>
              </a:tr>
              <a:tr h="667322">
                <a:tc>
                  <a:txBody>
                    <a:bodyPr/>
                    <a:lstStyle/>
                    <a:p>
                      <a:pPr algn="ctr">
                        <a:spcAft>
                          <a:spcPts val="0"/>
                        </a:spcAft>
                      </a:pPr>
                      <a:r>
                        <a:rPr lang="en-IN" sz="1800" b="1" dirty="0">
                          <a:solidFill>
                            <a:schemeClr val="tx1"/>
                          </a:solidFill>
                          <a:effectLst/>
                          <a:latin typeface="+mn-lt"/>
                          <a:ea typeface="Calibri" panose="020F0502020204030204" pitchFamily="34" charset="0"/>
                          <a:cs typeface="Times New Roman" panose="02020603050405020304" pitchFamily="18" charset="0"/>
                        </a:rPr>
                        <a:t>G06Q-050/00</a:t>
                      </a:r>
                    </a:p>
                  </a:txBody>
                  <a:tcPr marL="9525" marR="9525" marT="9525" marB="0" anchor="ctr"/>
                </a:tc>
                <a:tc>
                  <a:txBody>
                    <a:bodyPr/>
                    <a:lstStyle/>
                    <a:p>
                      <a:pPr algn="just">
                        <a:spcAft>
                          <a:spcPts val="0"/>
                        </a:spcAft>
                      </a:pPr>
                      <a:r>
                        <a:rPr lang="en-IN" sz="1600" b="0" dirty="0">
                          <a:solidFill>
                            <a:schemeClr val="tx1"/>
                          </a:solidFill>
                          <a:effectLst/>
                          <a:latin typeface="+mn-lt"/>
                          <a:ea typeface="Calibri" panose="020F0502020204030204" pitchFamily="34" charset="0"/>
                          <a:cs typeface="Times New Roman" panose="02020603050405020304" pitchFamily="18" charset="0"/>
                        </a:rPr>
                        <a:t>Systems or methods specially adapted for specific business sectors, e.g. utilities or tourism</a:t>
                      </a:r>
                    </a:p>
                  </a:txBody>
                  <a:tcPr marL="9525" marR="9525" marT="9525" marB="0" anchor="ctr"/>
                </a:tc>
                <a:extLst>
                  <a:ext uri="{0D108BD9-81ED-4DB2-BD59-A6C34878D82A}">
                    <a16:rowId xmlns:a16="http://schemas.microsoft.com/office/drawing/2014/main" val="3450035510"/>
                  </a:ext>
                </a:extLst>
              </a:tr>
              <a:tr h="667322">
                <a:tc>
                  <a:txBody>
                    <a:bodyPr/>
                    <a:lstStyle/>
                    <a:p>
                      <a:pPr algn="ctr">
                        <a:spcAft>
                          <a:spcPts val="0"/>
                        </a:spcAft>
                      </a:pPr>
                      <a:r>
                        <a:rPr lang="en-IN" sz="1800" b="1" dirty="0">
                          <a:solidFill>
                            <a:schemeClr val="tx1"/>
                          </a:solidFill>
                          <a:effectLst/>
                          <a:latin typeface="+mn-lt"/>
                          <a:ea typeface="Calibri" panose="020F0502020204030204" pitchFamily="34" charset="0"/>
                          <a:cs typeface="Times New Roman" panose="02020603050405020304" pitchFamily="18" charset="0"/>
                        </a:rPr>
                        <a:t>G06Q-050/04</a:t>
                      </a:r>
                    </a:p>
                  </a:txBody>
                  <a:tcPr marL="9525" marR="9525" marT="9525" marB="0" anchor="ctr"/>
                </a:tc>
                <a:tc>
                  <a:txBody>
                    <a:bodyPr/>
                    <a:lstStyle/>
                    <a:p>
                      <a:pPr algn="just">
                        <a:spcAft>
                          <a:spcPts val="0"/>
                        </a:spcAft>
                      </a:pPr>
                      <a:r>
                        <a:rPr lang="en-IN" sz="1600" b="0" dirty="0">
                          <a:solidFill>
                            <a:schemeClr val="tx1"/>
                          </a:solidFill>
                          <a:effectLst/>
                          <a:latin typeface="+mn-lt"/>
                          <a:ea typeface="Calibri" panose="020F0502020204030204" pitchFamily="34" charset="0"/>
                          <a:cs typeface="Times New Roman" panose="02020603050405020304" pitchFamily="18" charset="0"/>
                        </a:rPr>
                        <a:t>Manufacturing</a:t>
                      </a:r>
                    </a:p>
                  </a:txBody>
                  <a:tcPr marL="9525" marR="9525" marT="9525" marB="0" anchor="ctr"/>
                </a:tc>
                <a:extLst>
                  <a:ext uri="{0D108BD9-81ED-4DB2-BD59-A6C34878D82A}">
                    <a16:rowId xmlns:a16="http://schemas.microsoft.com/office/drawing/2014/main" val="587752330"/>
                  </a:ext>
                </a:extLst>
              </a:tr>
              <a:tr h="667322">
                <a:tc>
                  <a:txBody>
                    <a:bodyPr/>
                    <a:lstStyle/>
                    <a:p>
                      <a:pPr algn="ctr">
                        <a:spcAft>
                          <a:spcPts val="0"/>
                        </a:spcAft>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H04L-012/24</a:t>
                      </a:r>
                    </a:p>
                  </a:txBody>
                  <a:tcPr marL="9525" marR="9525" marT="9525" marB="0" anchor="ctr"/>
                </a:tc>
                <a:tc>
                  <a:txBody>
                    <a:bodyPr/>
                    <a:lstStyle/>
                    <a:p>
                      <a:pPr algn="just">
                        <a:spcAft>
                          <a:spcPts val="0"/>
                        </a:spcAft>
                      </a:pPr>
                      <a:r>
                        <a:rPr lang="en-IN" sz="1600" b="0" dirty="0">
                          <a:solidFill>
                            <a:schemeClr val="tx1"/>
                          </a:solidFill>
                          <a:effectLst/>
                          <a:latin typeface="+mn-lt"/>
                          <a:ea typeface="Calibri" panose="020F0502020204030204" pitchFamily="34" charset="0"/>
                          <a:cs typeface="Times New Roman" panose="02020603050405020304" pitchFamily="18" charset="0"/>
                        </a:rPr>
                        <a:t>Arrangements for maintenance or administration</a:t>
                      </a:r>
                    </a:p>
                  </a:txBody>
                  <a:tcPr marL="9525" marR="9525" marT="9525" marB="0" anchor="ctr"/>
                </a:tc>
                <a:extLst>
                  <a:ext uri="{0D108BD9-81ED-4DB2-BD59-A6C34878D82A}">
                    <a16:rowId xmlns:a16="http://schemas.microsoft.com/office/drawing/2014/main" val="1709119851"/>
                  </a:ext>
                </a:extLst>
              </a:tr>
              <a:tr h="667322">
                <a:tc>
                  <a:txBody>
                    <a:bodyPr/>
                    <a:lstStyle/>
                    <a:p>
                      <a:pPr algn="ctr">
                        <a:spcAft>
                          <a:spcPts val="0"/>
                        </a:spcAft>
                      </a:pPr>
                      <a:r>
                        <a:rPr lang="en-IN"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H04L-012/841</a:t>
                      </a:r>
                    </a:p>
                  </a:txBody>
                  <a:tcPr marL="9525" marR="9525" marT="9525" marB="0" anchor="ctr"/>
                </a:tc>
                <a:tc>
                  <a:txBody>
                    <a:bodyPr/>
                    <a:lstStyle/>
                    <a:p>
                      <a:pPr algn="just">
                        <a:spcAft>
                          <a:spcPts val="0"/>
                        </a:spcAft>
                      </a:pPr>
                      <a:r>
                        <a:rPr lang="en-IN" sz="1600" b="0" dirty="0">
                          <a:solidFill>
                            <a:schemeClr val="tx1"/>
                          </a:solidFill>
                          <a:effectLst/>
                          <a:latin typeface="+mn-lt"/>
                          <a:ea typeface="Calibri" panose="020F0502020204030204" pitchFamily="34" charset="0"/>
                          <a:cs typeface="Times New Roman" panose="02020603050405020304" pitchFamily="18" charset="0"/>
                        </a:rPr>
                        <a:t>Flow control actions using time consideration, e.g. round trip time</a:t>
                      </a:r>
                    </a:p>
                  </a:txBody>
                  <a:tcPr marL="9525" marR="9525" marT="9525" marB="0" anchor="ctr"/>
                </a:tc>
                <a:extLst>
                  <a:ext uri="{0D108BD9-81ED-4DB2-BD59-A6C34878D82A}">
                    <a16:rowId xmlns:a16="http://schemas.microsoft.com/office/drawing/2014/main" val="4094284079"/>
                  </a:ext>
                </a:extLst>
              </a:tr>
              <a:tr h="755191">
                <a:tc>
                  <a:txBody>
                    <a:bodyPr/>
                    <a:lstStyle/>
                    <a:p>
                      <a:pPr algn="ctr">
                        <a:spcAft>
                          <a:spcPts val="0"/>
                        </a:spcAft>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H04L-029/06</a:t>
                      </a:r>
                    </a:p>
                  </a:txBody>
                  <a:tcPr marL="9525" marR="9525" marT="9525" marB="0" anchor="ctr"/>
                </a:tc>
                <a:tc>
                  <a:txBody>
                    <a:bodyPr/>
                    <a:lstStyle/>
                    <a:p>
                      <a:pPr algn="just">
                        <a:spcAft>
                          <a:spcPts val="0"/>
                        </a:spcAft>
                      </a:pPr>
                      <a:r>
                        <a:rPr lang="en-IN" sz="1600" b="0" dirty="0">
                          <a:solidFill>
                            <a:schemeClr val="tx1"/>
                          </a:solidFill>
                          <a:effectLst/>
                          <a:latin typeface="+mn-lt"/>
                          <a:ea typeface="Calibri" panose="020F0502020204030204" pitchFamily="34" charset="0"/>
                          <a:cs typeface="Times New Roman" panose="02020603050405020304" pitchFamily="18" charset="0"/>
                        </a:rPr>
                        <a:t>Characterised by a protocol</a:t>
                      </a:r>
                    </a:p>
                  </a:txBody>
                  <a:tcPr marL="9525" marR="9525" marT="9525" marB="0" anchor="ctr"/>
                </a:tc>
                <a:extLst>
                  <a:ext uri="{0D108BD9-81ED-4DB2-BD59-A6C34878D82A}">
                    <a16:rowId xmlns:a16="http://schemas.microsoft.com/office/drawing/2014/main" val="1936802840"/>
                  </a:ext>
                </a:extLst>
              </a:tr>
              <a:tr h="1032759">
                <a:tc>
                  <a:txBody>
                    <a:bodyPr/>
                    <a:lstStyle/>
                    <a:p>
                      <a:pPr algn="ctr">
                        <a:spcAft>
                          <a:spcPts val="0"/>
                        </a:spcAft>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H04L-029/08</a:t>
                      </a:r>
                    </a:p>
                  </a:txBody>
                  <a:tcPr marL="9525" marR="9525" marT="9525" marB="0" anchor="ctr"/>
                </a:tc>
                <a:tc>
                  <a:txBody>
                    <a:bodyPr/>
                    <a:lstStyle/>
                    <a:p>
                      <a:pPr algn="just">
                        <a:spcAft>
                          <a:spcPts val="0"/>
                        </a:spcAft>
                      </a:pPr>
                      <a:r>
                        <a:rPr lang="en-IN" sz="1600" b="0" dirty="0">
                          <a:solidFill>
                            <a:schemeClr val="tx1"/>
                          </a:solidFill>
                          <a:effectLst/>
                          <a:latin typeface="+mn-lt"/>
                          <a:ea typeface="Calibri" panose="020F0502020204030204" pitchFamily="34" charset="0"/>
                          <a:cs typeface="Times New Roman" panose="02020603050405020304" pitchFamily="18" charset="0"/>
                        </a:rPr>
                        <a:t>Transmission control procedure, e.g. data link level control procedure</a:t>
                      </a:r>
                    </a:p>
                  </a:txBody>
                  <a:tcPr marL="9525" marR="9525" marT="9525" marB="0" anchor="ctr"/>
                </a:tc>
                <a:extLst>
                  <a:ext uri="{0D108BD9-81ED-4DB2-BD59-A6C34878D82A}">
                    <a16:rowId xmlns:a16="http://schemas.microsoft.com/office/drawing/2014/main" val="4087299790"/>
                  </a:ext>
                </a:extLst>
              </a:tr>
            </a:tbl>
          </a:graphicData>
        </a:graphic>
      </p:graphicFrame>
    </p:spTree>
    <p:extLst>
      <p:ext uri="{BB962C8B-B14F-4D97-AF65-F5344CB8AC3E}">
        <p14:creationId xmlns:p14="http://schemas.microsoft.com/office/powerpoint/2010/main" val="562462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08" y="1263446"/>
            <a:ext cx="10997565" cy="3317240"/>
          </a:xfrm>
          <a:prstGeom prst="rect">
            <a:avLst/>
          </a:prstGeom>
        </p:spPr>
        <p:txBody>
          <a:bodyPr vert="horz" wrap="square" lIns="0" tIns="12700" rIns="0" bIns="0" rtlCol="0">
            <a:spAutoFit/>
          </a:bodyPr>
          <a:lstStyle/>
          <a:p>
            <a:pPr marL="12700" marR="5080" algn="just">
              <a:lnSpc>
                <a:spcPct val="150000"/>
              </a:lnSpc>
              <a:spcBef>
                <a:spcPts val="100"/>
              </a:spcBef>
            </a:pPr>
            <a:r>
              <a:rPr sz="1800" spc="-5" dirty="0">
                <a:latin typeface="Calibri"/>
                <a:cs typeface="Calibri"/>
              </a:rPr>
              <a:t>IIPRD </a:t>
            </a:r>
            <a:r>
              <a:rPr sz="1800" dirty="0">
                <a:latin typeface="Calibri"/>
                <a:cs typeface="Calibri"/>
              </a:rPr>
              <a:t>has </a:t>
            </a:r>
            <a:r>
              <a:rPr sz="1800" spc="-10" dirty="0">
                <a:latin typeface="Calibri"/>
                <a:cs typeface="Calibri"/>
              </a:rPr>
              <a:t>prepared </a:t>
            </a:r>
            <a:r>
              <a:rPr sz="1800" spc="-5" dirty="0">
                <a:latin typeface="Calibri"/>
                <a:cs typeface="Calibri"/>
              </a:rPr>
              <a:t>this sample </a:t>
            </a:r>
            <a:r>
              <a:rPr sz="1800" spc="-10" dirty="0">
                <a:latin typeface="Calibri"/>
                <a:cs typeface="Calibri"/>
              </a:rPr>
              <a:t>report </a:t>
            </a:r>
            <a:r>
              <a:rPr sz="1800" dirty="0">
                <a:latin typeface="Calibri"/>
                <a:cs typeface="Calibri"/>
              </a:rPr>
              <a:t>as an </a:t>
            </a:r>
            <a:r>
              <a:rPr sz="1800" spc="-10" dirty="0">
                <a:latin typeface="Calibri"/>
                <a:cs typeface="Calibri"/>
              </a:rPr>
              <a:t>exemplary report, wherein </a:t>
            </a:r>
            <a:r>
              <a:rPr sz="1800" spc="-5" dirty="0">
                <a:latin typeface="Calibri"/>
                <a:cs typeface="Calibri"/>
              </a:rPr>
              <a:t>the </a:t>
            </a:r>
            <a:r>
              <a:rPr sz="1800" spc="-10" dirty="0">
                <a:latin typeface="Calibri"/>
                <a:cs typeface="Calibri"/>
              </a:rPr>
              <a:t>content </a:t>
            </a:r>
            <a:r>
              <a:rPr sz="1800" spc="-5" dirty="0">
                <a:latin typeface="Calibri"/>
                <a:cs typeface="Calibri"/>
              </a:rPr>
              <a:t>of the report is </a:t>
            </a:r>
            <a:r>
              <a:rPr sz="1800" dirty="0">
                <a:latin typeface="Calibri"/>
                <a:cs typeface="Calibri"/>
              </a:rPr>
              <a:t>based </a:t>
            </a:r>
            <a:r>
              <a:rPr sz="1800" spc="-5" dirty="0">
                <a:latin typeface="Calibri"/>
                <a:cs typeface="Calibri"/>
              </a:rPr>
              <a:t>on </a:t>
            </a:r>
            <a:r>
              <a:rPr sz="1800" spc="-10" dirty="0">
                <a:latin typeface="Calibri"/>
                <a:cs typeface="Calibri"/>
              </a:rPr>
              <a:t>internal  evaluation </a:t>
            </a:r>
            <a:r>
              <a:rPr sz="1800" spc="-5" dirty="0">
                <a:latin typeface="Calibri"/>
                <a:cs typeface="Calibri"/>
              </a:rPr>
              <a:t>of </a:t>
            </a:r>
            <a:r>
              <a:rPr sz="1800" spc="-15" dirty="0">
                <a:latin typeface="Calibri"/>
                <a:cs typeface="Calibri"/>
              </a:rPr>
              <a:t>Patents </a:t>
            </a:r>
            <a:r>
              <a:rPr sz="1800" dirty="0">
                <a:latin typeface="Calibri"/>
                <a:cs typeface="Calibri"/>
              </a:rPr>
              <a:t>and </a:t>
            </a:r>
            <a:r>
              <a:rPr sz="1800" spc="-10" dirty="0">
                <a:latin typeface="Calibri"/>
                <a:cs typeface="Calibri"/>
              </a:rPr>
              <a:t>Non-Patent </a:t>
            </a:r>
            <a:r>
              <a:rPr sz="1800" spc="-15" dirty="0">
                <a:latin typeface="Calibri"/>
                <a:cs typeface="Calibri"/>
              </a:rPr>
              <a:t>Literature </a:t>
            </a:r>
            <a:r>
              <a:rPr sz="1800" spc="-5" dirty="0">
                <a:latin typeface="Calibri"/>
                <a:cs typeface="Calibri"/>
              </a:rPr>
              <a:t>that is conducted </a:t>
            </a:r>
            <a:r>
              <a:rPr sz="1800" dirty="0">
                <a:latin typeface="Calibri"/>
                <a:cs typeface="Calibri"/>
              </a:rPr>
              <a:t>based </a:t>
            </a:r>
            <a:r>
              <a:rPr sz="1800" spc="-5" dirty="0">
                <a:latin typeface="Calibri"/>
                <a:cs typeface="Calibri"/>
              </a:rPr>
              <a:t>on Databases </a:t>
            </a:r>
            <a:r>
              <a:rPr sz="1800" dirty="0">
                <a:latin typeface="Calibri"/>
                <a:cs typeface="Calibri"/>
              </a:rPr>
              <a:t>and </a:t>
            </a:r>
            <a:r>
              <a:rPr sz="1800" spc="-10" dirty="0">
                <a:latin typeface="Calibri"/>
                <a:cs typeface="Calibri"/>
              </a:rPr>
              <a:t>Information sources that  are </a:t>
            </a:r>
            <a:r>
              <a:rPr sz="1800" spc="-5" dirty="0">
                <a:latin typeface="Calibri"/>
                <a:cs typeface="Calibri"/>
              </a:rPr>
              <a:t>believed </a:t>
            </a:r>
            <a:r>
              <a:rPr sz="1800" spc="-10" dirty="0">
                <a:latin typeface="Calibri"/>
                <a:cs typeface="Calibri"/>
              </a:rPr>
              <a:t>to </a:t>
            </a:r>
            <a:r>
              <a:rPr sz="1800" dirty="0">
                <a:latin typeface="Calibri"/>
                <a:cs typeface="Calibri"/>
              </a:rPr>
              <a:t>be </a:t>
            </a:r>
            <a:r>
              <a:rPr sz="1800" spc="-5" dirty="0">
                <a:latin typeface="Calibri"/>
                <a:cs typeface="Calibri"/>
              </a:rPr>
              <a:t>reliable by </a:t>
            </a:r>
            <a:r>
              <a:rPr sz="1800" spc="-10" dirty="0">
                <a:latin typeface="Calibri"/>
                <a:cs typeface="Calibri"/>
              </a:rPr>
              <a:t>IIPRD. </a:t>
            </a:r>
            <a:r>
              <a:rPr sz="1800" dirty="0">
                <a:latin typeface="Calibri"/>
                <a:cs typeface="Calibri"/>
              </a:rPr>
              <a:t>A </a:t>
            </a:r>
            <a:r>
              <a:rPr sz="1800" spc="-10" dirty="0">
                <a:latin typeface="Calibri"/>
                <a:cs typeface="Calibri"/>
              </a:rPr>
              <a:t>complete list </a:t>
            </a:r>
            <a:r>
              <a:rPr sz="1800" spc="-5" dirty="0">
                <a:latin typeface="Calibri"/>
                <a:cs typeface="Calibri"/>
              </a:rPr>
              <a:t>of </a:t>
            </a:r>
            <a:r>
              <a:rPr sz="1800" spc="-10" dirty="0">
                <a:latin typeface="Calibri"/>
                <a:cs typeface="Calibri"/>
              </a:rPr>
              <a:t>patent </a:t>
            </a:r>
            <a:r>
              <a:rPr sz="1800" spc="-5" dirty="0">
                <a:latin typeface="Calibri"/>
                <a:cs typeface="Calibri"/>
              </a:rPr>
              <a:t>documents </a:t>
            </a:r>
            <a:r>
              <a:rPr sz="1800" spc="-10" dirty="0">
                <a:latin typeface="Calibri"/>
                <a:cs typeface="Calibri"/>
              </a:rPr>
              <a:t>retrieved </a:t>
            </a:r>
            <a:r>
              <a:rPr sz="1800" spc="-5" dirty="0">
                <a:latin typeface="Calibri"/>
                <a:cs typeface="Calibri"/>
              </a:rPr>
              <a:t>is not disclosed </a:t>
            </a:r>
            <a:r>
              <a:rPr sz="1800" spc="-10" dirty="0">
                <a:latin typeface="Calibri"/>
                <a:cs typeface="Calibri"/>
              </a:rPr>
              <a:t>herein </a:t>
            </a:r>
            <a:r>
              <a:rPr sz="1800" dirty="0">
                <a:latin typeface="Calibri"/>
                <a:cs typeface="Calibri"/>
              </a:rPr>
              <a:t>as </a:t>
            </a:r>
            <a:r>
              <a:rPr sz="1800" spc="-5" dirty="0">
                <a:latin typeface="Calibri"/>
                <a:cs typeface="Calibri"/>
              </a:rPr>
              <a:t>the  </a:t>
            </a:r>
            <a:r>
              <a:rPr sz="1800" spc="-10" dirty="0">
                <a:latin typeface="Calibri"/>
                <a:cs typeface="Calibri"/>
              </a:rPr>
              <a:t>report </a:t>
            </a:r>
            <a:r>
              <a:rPr sz="1800" spc="-5" dirty="0">
                <a:latin typeface="Calibri"/>
                <a:cs typeface="Calibri"/>
              </a:rPr>
              <a:t>is </a:t>
            </a:r>
            <a:r>
              <a:rPr sz="1800" spc="-10" dirty="0">
                <a:latin typeface="Calibri"/>
                <a:cs typeface="Calibri"/>
              </a:rPr>
              <a:t>exemplary </a:t>
            </a:r>
            <a:r>
              <a:rPr sz="1800" dirty="0">
                <a:latin typeface="Calibri"/>
                <a:cs typeface="Calibri"/>
              </a:rPr>
              <a:t>but </a:t>
            </a:r>
            <a:r>
              <a:rPr sz="1800" spc="-10" dirty="0">
                <a:latin typeface="Calibri"/>
                <a:cs typeface="Calibri"/>
              </a:rPr>
              <a:t>can </a:t>
            </a:r>
            <a:r>
              <a:rPr sz="1800" dirty="0">
                <a:latin typeface="Calibri"/>
                <a:cs typeface="Calibri"/>
              </a:rPr>
              <a:t>be </a:t>
            </a:r>
            <a:r>
              <a:rPr sz="1800" spc="-5" dirty="0">
                <a:latin typeface="Calibri"/>
                <a:cs typeface="Calibri"/>
              </a:rPr>
              <a:t>shared if desired </a:t>
            </a:r>
            <a:r>
              <a:rPr sz="1800" dirty="0">
                <a:latin typeface="Calibri"/>
                <a:cs typeface="Calibri"/>
              </a:rPr>
              <a:t>based </a:t>
            </a:r>
            <a:r>
              <a:rPr sz="1800" spc="-5" dirty="0">
                <a:latin typeface="Calibri"/>
                <a:cs typeface="Calibri"/>
              </a:rPr>
              <a:t>on </a:t>
            </a:r>
            <a:r>
              <a:rPr sz="1800" spc="-10" dirty="0">
                <a:latin typeface="Calibri"/>
                <a:cs typeface="Calibri"/>
              </a:rPr>
              <a:t>terms </a:t>
            </a:r>
            <a:r>
              <a:rPr sz="1800" dirty="0">
                <a:latin typeface="Calibri"/>
                <a:cs typeface="Calibri"/>
              </a:rPr>
              <a:t>and </a:t>
            </a:r>
            <a:r>
              <a:rPr sz="1800" spc="-5" dirty="0">
                <a:latin typeface="Calibri"/>
                <a:cs typeface="Calibri"/>
              </a:rPr>
              <a:t>conditions </a:t>
            </a:r>
            <a:r>
              <a:rPr sz="1800" spc="5" dirty="0">
                <a:latin typeface="Calibri"/>
                <a:cs typeface="Calibri"/>
              </a:rPr>
              <a:t>of </a:t>
            </a:r>
            <a:r>
              <a:rPr sz="1800" spc="-10" dirty="0">
                <a:latin typeface="Calibri"/>
                <a:cs typeface="Calibri"/>
              </a:rPr>
              <a:t>IIPRD. </a:t>
            </a:r>
            <a:r>
              <a:rPr sz="1800" spc="-5" dirty="0">
                <a:latin typeface="Calibri"/>
                <a:cs typeface="Calibri"/>
              </a:rPr>
              <a:t>IIPRD disclaims all </a:t>
            </a:r>
            <a:r>
              <a:rPr sz="1800" spc="-10" dirty="0">
                <a:latin typeface="Calibri"/>
                <a:cs typeface="Calibri"/>
              </a:rPr>
              <a:t>warranties  </a:t>
            </a:r>
            <a:r>
              <a:rPr sz="1800" dirty="0">
                <a:latin typeface="Calibri"/>
                <a:cs typeface="Calibri"/>
              </a:rPr>
              <a:t>as </a:t>
            </a:r>
            <a:r>
              <a:rPr sz="1800" spc="-10" dirty="0">
                <a:latin typeface="Calibri"/>
                <a:cs typeface="Calibri"/>
              </a:rPr>
              <a:t>to </a:t>
            </a:r>
            <a:r>
              <a:rPr sz="1800" spc="-5" dirty="0">
                <a:latin typeface="Calibri"/>
                <a:cs typeface="Calibri"/>
              </a:rPr>
              <a:t>the </a:t>
            </a:r>
            <a:r>
              <a:rPr sz="1800" spc="-25" dirty="0">
                <a:latin typeface="Calibri"/>
                <a:cs typeface="Calibri"/>
              </a:rPr>
              <a:t>accuracy, </a:t>
            </a:r>
            <a:r>
              <a:rPr sz="1800" spc="-5" dirty="0">
                <a:latin typeface="Calibri"/>
                <a:cs typeface="Calibri"/>
              </a:rPr>
              <a:t>completeness or adequacy of such </a:t>
            </a:r>
            <a:r>
              <a:rPr sz="1800" spc="-10" dirty="0">
                <a:latin typeface="Calibri"/>
                <a:cs typeface="Calibri"/>
              </a:rPr>
              <a:t>information. </a:t>
            </a:r>
            <a:r>
              <a:rPr sz="1800" spc="-5" dirty="0">
                <a:latin typeface="Calibri"/>
                <a:cs typeface="Calibri"/>
              </a:rPr>
              <a:t>The above sample </a:t>
            </a:r>
            <a:r>
              <a:rPr sz="1800" spc="-10" dirty="0">
                <a:latin typeface="Calibri"/>
                <a:cs typeface="Calibri"/>
              </a:rPr>
              <a:t>report </a:t>
            </a:r>
            <a:r>
              <a:rPr sz="1800" spc="-5" dirty="0">
                <a:latin typeface="Calibri"/>
                <a:cs typeface="Calibri"/>
              </a:rPr>
              <a:t>is </a:t>
            </a:r>
            <a:r>
              <a:rPr sz="1800" spc="-10" dirty="0">
                <a:latin typeface="Calibri"/>
                <a:cs typeface="Calibri"/>
              </a:rPr>
              <a:t>prepared </a:t>
            </a:r>
            <a:r>
              <a:rPr sz="1800" dirty="0">
                <a:latin typeface="Calibri"/>
                <a:cs typeface="Calibri"/>
              </a:rPr>
              <a:t>based </a:t>
            </a:r>
            <a:r>
              <a:rPr sz="1800" spc="5" dirty="0">
                <a:latin typeface="Calibri"/>
                <a:cs typeface="Calibri"/>
              </a:rPr>
              <a:t>on </a:t>
            </a:r>
            <a:r>
              <a:rPr sz="1800" spc="-5" dirty="0">
                <a:latin typeface="Calibri"/>
                <a:cs typeface="Calibri"/>
              </a:rPr>
              <a:t>the  </a:t>
            </a:r>
            <a:r>
              <a:rPr sz="1800" spc="-10" dirty="0">
                <a:latin typeface="Calibri"/>
                <a:cs typeface="Calibri"/>
              </a:rPr>
              <a:t>search </a:t>
            </a:r>
            <a:r>
              <a:rPr sz="1800" spc="-5" dirty="0">
                <a:latin typeface="Calibri"/>
                <a:cs typeface="Calibri"/>
              </a:rPr>
              <a:t>conducted on the </a:t>
            </a:r>
            <a:r>
              <a:rPr sz="1800" spc="-15" dirty="0">
                <a:latin typeface="Calibri"/>
                <a:cs typeface="Calibri"/>
              </a:rPr>
              <a:t>keywords </a:t>
            </a:r>
            <a:r>
              <a:rPr sz="1800" dirty="0">
                <a:latin typeface="Calibri"/>
                <a:cs typeface="Calibri"/>
              </a:rPr>
              <a:t>and </a:t>
            </a:r>
            <a:r>
              <a:rPr sz="1800" spc="-5" dirty="0">
                <a:latin typeface="Calibri"/>
                <a:cs typeface="Calibri"/>
              </a:rPr>
              <a:t>other </a:t>
            </a:r>
            <a:r>
              <a:rPr sz="1800" spc="-10" dirty="0">
                <a:latin typeface="Calibri"/>
                <a:cs typeface="Calibri"/>
              </a:rPr>
              <a:t>information extracted from </a:t>
            </a:r>
            <a:r>
              <a:rPr sz="1800" spc="-5" dirty="0">
                <a:latin typeface="Calibri"/>
                <a:cs typeface="Calibri"/>
              </a:rPr>
              <a:t>the </a:t>
            </a:r>
            <a:r>
              <a:rPr sz="1800" spc="-10" dirty="0">
                <a:latin typeface="Calibri"/>
                <a:cs typeface="Calibri"/>
              </a:rPr>
              <a:t>understanding </a:t>
            </a:r>
            <a:r>
              <a:rPr sz="1800" spc="-5" dirty="0">
                <a:latin typeface="Calibri"/>
                <a:cs typeface="Calibri"/>
              </a:rPr>
              <a:t>of </a:t>
            </a:r>
            <a:r>
              <a:rPr sz="1800" dirty="0">
                <a:latin typeface="Calibri"/>
                <a:cs typeface="Calibri"/>
              </a:rPr>
              <a:t>the </a:t>
            </a:r>
            <a:r>
              <a:rPr sz="1800" spc="-20" dirty="0">
                <a:latin typeface="Calibri"/>
                <a:cs typeface="Calibri"/>
              </a:rPr>
              <a:t>Patent </a:t>
            </a:r>
            <a:r>
              <a:rPr sz="1800" spc="-10" dirty="0">
                <a:latin typeface="Calibri"/>
                <a:cs typeface="Calibri"/>
              </a:rPr>
              <a:t>Analysts </a:t>
            </a:r>
            <a:r>
              <a:rPr sz="1800" spc="10" dirty="0">
                <a:latin typeface="Calibri"/>
                <a:cs typeface="Calibri"/>
              </a:rPr>
              <a:t>of  </a:t>
            </a:r>
            <a:r>
              <a:rPr sz="1800" spc="-15" dirty="0">
                <a:latin typeface="Calibri"/>
                <a:cs typeface="Calibri"/>
              </a:rPr>
              <a:t>IIPRD, </a:t>
            </a:r>
            <a:r>
              <a:rPr sz="1800" dirty="0">
                <a:latin typeface="Calibri"/>
                <a:cs typeface="Calibri"/>
              </a:rPr>
              <a:t>and </a:t>
            </a:r>
            <a:r>
              <a:rPr sz="1800" spc="-5" dirty="0">
                <a:latin typeface="Calibri"/>
                <a:cs typeface="Calibri"/>
              </a:rPr>
              <a:t>subjectivity of </a:t>
            </a:r>
            <a:r>
              <a:rPr sz="1800" dirty="0">
                <a:latin typeface="Calibri"/>
                <a:cs typeface="Calibri"/>
              </a:rPr>
              <a:t>the </a:t>
            </a:r>
            <a:r>
              <a:rPr sz="1800" spc="-10" dirty="0">
                <a:latin typeface="Calibri"/>
                <a:cs typeface="Calibri"/>
              </a:rPr>
              <a:t>researcher </a:t>
            </a:r>
            <a:r>
              <a:rPr sz="1800" dirty="0">
                <a:latin typeface="Calibri"/>
                <a:cs typeface="Calibri"/>
              </a:rPr>
              <a:t>and </a:t>
            </a:r>
            <a:r>
              <a:rPr sz="1800" spc="-10" dirty="0">
                <a:latin typeface="Calibri"/>
                <a:cs typeface="Calibri"/>
              </a:rPr>
              <a:t>analyst. </a:t>
            </a:r>
            <a:r>
              <a:rPr sz="1800" spc="-5" dirty="0">
                <a:latin typeface="Calibri"/>
                <a:cs typeface="Calibri"/>
              </a:rPr>
              <a:t>Neither IIPRD nor its </a:t>
            </a:r>
            <a:r>
              <a:rPr sz="1800" spc="-10" dirty="0">
                <a:latin typeface="Calibri"/>
                <a:cs typeface="Calibri"/>
              </a:rPr>
              <a:t>affiliates </a:t>
            </a:r>
            <a:r>
              <a:rPr sz="1800" spc="-5" dirty="0">
                <a:latin typeface="Calibri"/>
                <a:cs typeface="Calibri"/>
              </a:rPr>
              <a:t>nor </a:t>
            </a:r>
            <a:r>
              <a:rPr sz="1800" spc="-15" dirty="0">
                <a:latin typeface="Calibri"/>
                <a:cs typeface="Calibri"/>
              </a:rPr>
              <a:t>any </a:t>
            </a:r>
            <a:r>
              <a:rPr sz="1800" spc="-5" dirty="0">
                <a:latin typeface="Calibri"/>
                <a:cs typeface="Calibri"/>
              </a:rPr>
              <a:t>of its  </a:t>
            </a:r>
            <a:r>
              <a:rPr sz="1800" spc="-10" dirty="0">
                <a:latin typeface="Calibri"/>
                <a:cs typeface="Calibri"/>
              </a:rPr>
              <a:t>proprietors, </a:t>
            </a:r>
            <a:r>
              <a:rPr sz="1800" spc="-5" dirty="0">
                <a:latin typeface="Calibri"/>
                <a:cs typeface="Calibri"/>
              </a:rPr>
              <a:t>employees </a:t>
            </a:r>
            <a:r>
              <a:rPr sz="1800" spc="-25" dirty="0">
                <a:latin typeface="Calibri"/>
                <a:cs typeface="Calibri"/>
              </a:rPr>
              <a:t>(together, </a:t>
            </a:r>
            <a:r>
              <a:rPr sz="1800" spc="-5" dirty="0">
                <a:latin typeface="Calibri"/>
                <a:cs typeface="Calibri"/>
              </a:rPr>
              <a:t>"personnel") </a:t>
            </a:r>
            <a:r>
              <a:rPr sz="1800" spc="-10" dirty="0">
                <a:latin typeface="Calibri"/>
                <a:cs typeface="Calibri"/>
              </a:rPr>
              <a:t>are intending to provide legal </a:t>
            </a:r>
            <a:r>
              <a:rPr sz="1800" spc="-5" dirty="0">
                <a:latin typeface="Calibri"/>
                <a:cs typeface="Calibri"/>
              </a:rPr>
              <a:t>advice in this</a:t>
            </a:r>
            <a:r>
              <a:rPr sz="1800" spc="250" dirty="0">
                <a:latin typeface="Calibri"/>
                <a:cs typeface="Calibri"/>
              </a:rPr>
              <a:t> </a:t>
            </a:r>
            <a:r>
              <a:rPr sz="1800" spc="-40" dirty="0">
                <a:latin typeface="Calibri"/>
                <a:cs typeface="Calibri"/>
              </a:rPr>
              <a:t>matter.</a:t>
            </a:r>
            <a:endParaRPr sz="1800" dirty="0">
              <a:latin typeface="Calibri"/>
              <a:cs typeface="Calibri"/>
            </a:endParaRPr>
          </a:p>
        </p:txBody>
      </p:sp>
      <p:sp>
        <p:nvSpPr>
          <p:cNvPr id="3" name="object 3"/>
          <p:cNvSpPr/>
          <p:nvPr/>
        </p:nvSpPr>
        <p:spPr>
          <a:xfrm>
            <a:off x="0" y="292366"/>
            <a:ext cx="2021205" cy="492759"/>
          </a:xfrm>
          <a:custGeom>
            <a:avLst/>
            <a:gdLst/>
            <a:ahLst/>
            <a:cxnLst/>
            <a:rect l="l" t="t" r="r" b="b"/>
            <a:pathLst>
              <a:path w="2021205" h="492759">
                <a:moveTo>
                  <a:pt x="0" y="492175"/>
                </a:moveTo>
                <a:lnTo>
                  <a:pt x="2021077" y="492175"/>
                </a:lnTo>
                <a:lnTo>
                  <a:pt x="2021077" y="0"/>
                </a:lnTo>
                <a:lnTo>
                  <a:pt x="0" y="0"/>
                </a:lnTo>
                <a:lnTo>
                  <a:pt x="0" y="492175"/>
                </a:lnTo>
                <a:close/>
              </a:path>
            </a:pathLst>
          </a:custGeom>
          <a:solidFill>
            <a:srgbClr val="2D1012"/>
          </a:solidFill>
        </p:spPr>
        <p:txBody>
          <a:bodyPr wrap="square" lIns="0" tIns="0" rIns="0" bIns="0" rtlCol="0"/>
          <a:lstStyle/>
          <a:p>
            <a:endParaRPr/>
          </a:p>
        </p:txBody>
      </p:sp>
      <p:sp>
        <p:nvSpPr>
          <p:cNvPr id="4" name="object 4"/>
          <p:cNvSpPr txBox="1">
            <a:spLocks noGrp="1"/>
          </p:cNvSpPr>
          <p:nvPr>
            <p:ph type="title"/>
          </p:nvPr>
        </p:nvSpPr>
        <p:spPr>
          <a:xfrm>
            <a:off x="272540" y="334759"/>
            <a:ext cx="1132840" cy="330835"/>
          </a:xfrm>
          <a:prstGeom prst="rect">
            <a:avLst/>
          </a:prstGeom>
        </p:spPr>
        <p:txBody>
          <a:bodyPr vert="horz" wrap="square" lIns="0" tIns="12700" rIns="0" bIns="0" rtlCol="0">
            <a:spAutoFit/>
          </a:bodyPr>
          <a:lstStyle/>
          <a:p>
            <a:pPr marL="12700">
              <a:lnSpc>
                <a:spcPct val="100000"/>
              </a:lnSpc>
              <a:spcBef>
                <a:spcPts val="100"/>
              </a:spcBef>
            </a:pPr>
            <a:r>
              <a:rPr spc="-5" dirty="0"/>
              <a:t>Disclaimer</a:t>
            </a:r>
          </a:p>
        </p:txBody>
      </p:sp>
      <p:sp>
        <p:nvSpPr>
          <p:cNvPr id="5" name="object 5"/>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3183889" y="6524264"/>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Searching</a:t>
            </a:r>
            <a:r>
              <a:rPr sz="800" spc="10"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dirty="0">
                <a:solidFill>
                  <a:srgbClr val="7E7E7E"/>
                </a:solidFill>
                <a:latin typeface="Arial"/>
                <a:cs typeface="Arial"/>
              </a:rPr>
              <a:t>Research</a:t>
            </a:r>
            <a:r>
              <a:rPr sz="800" spc="15" dirty="0">
                <a:solidFill>
                  <a:srgbClr val="7E7E7E"/>
                </a:solidFill>
                <a:latin typeface="Arial"/>
                <a:cs typeface="Arial"/>
              </a:rPr>
              <a:t> </a:t>
            </a:r>
            <a:r>
              <a:rPr sz="800" spc="-5" dirty="0">
                <a:solidFill>
                  <a:srgbClr val="7E7E7E"/>
                </a:solidFill>
                <a:latin typeface="Arial"/>
                <a:cs typeface="Arial"/>
              </a:rPr>
              <a:t>and</a:t>
            </a:r>
            <a:r>
              <a:rPr sz="800" spc="25" dirty="0">
                <a:solidFill>
                  <a:srgbClr val="7E7E7E"/>
                </a:solidFill>
                <a:latin typeface="Arial"/>
                <a:cs typeface="Arial"/>
              </a:rPr>
              <a:t> </a:t>
            </a:r>
            <a:r>
              <a:rPr sz="800" dirty="0">
                <a:solidFill>
                  <a:srgbClr val="7E7E7E"/>
                </a:solidFill>
                <a:latin typeface="Arial"/>
                <a:cs typeface="Arial"/>
              </a:rPr>
              <a:t>Analytics</a:t>
            </a:r>
            <a:r>
              <a:rPr sz="800" spc="10" dirty="0">
                <a:solidFill>
                  <a:srgbClr val="7E7E7E"/>
                </a:solidFill>
                <a:latin typeface="Arial"/>
                <a:cs typeface="Arial"/>
              </a:rPr>
              <a:t> </a:t>
            </a:r>
            <a:r>
              <a:rPr sz="800" dirty="0">
                <a:solidFill>
                  <a:srgbClr val="7E7E7E"/>
                </a:solidFill>
                <a:latin typeface="Arial"/>
                <a:cs typeface="Arial"/>
              </a:rPr>
              <a:t>|</a:t>
            </a:r>
            <a:r>
              <a:rPr sz="800" spc="15" dirty="0">
                <a:solidFill>
                  <a:srgbClr val="7E7E7E"/>
                </a:solidFill>
                <a:latin typeface="Arial"/>
                <a:cs typeface="Arial"/>
              </a:rPr>
              <a:t> </a:t>
            </a:r>
            <a:r>
              <a:rPr sz="800" spc="-5" dirty="0">
                <a:solidFill>
                  <a:srgbClr val="7E7E7E"/>
                </a:solidFill>
                <a:latin typeface="Arial"/>
                <a:cs typeface="Arial"/>
              </a:rPr>
              <a:t>Patent</a:t>
            </a:r>
            <a:r>
              <a:rPr sz="800" spc="35" dirty="0">
                <a:solidFill>
                  <a:srgbClr val="7E7E7E"/>
                </a:solidFill>
                <a:latin typeface="Arial"/>
                <a:cs typeface="Arial"/>
              </a:rPr>
              <a:t> </a:t>
            </a:r>
            <a:r>
              <a:rPr sz="800" spc="-5" dirty="0">
                <a:solidFill>
                  <a:srgbClr val="7E7E7E"/>
                </a:solidFill>
                <a:latin typeface="Arial"/>
                <a:cs typeface="Arial"/>
              </a:rPr>
              <a:t>Prosecution/Preparation</a:t>
            </a:r>
            <a:r>
              <a:rPr sz="800" spc="25" dirty="0">
                <a:solidFill>
                  <a:srgbClr val="7E7E7E"/>
                </a:solidFill>
                <a:latin typeface="Arial"/>
                <a:cs typeface="Arial"/>
              </a:rPr>
              <a:t> </a:t>
            </a:r>
            <a:r>
              <a:rPr sz="800" spc="-5" dirty="0">
                <a:solidFill>
                  <a:srgbClr val="7E7E7E"/>
                </a:solidFill>
                <a:latin typeface="Arial"/>
                <a:cs typeface="Arial"/>
              </a:rPr>
              <a:t>Support</a:t>
            </a:r>
            <a:r>
              <a:rPr sz="800" spc="35"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spc="-5" dirty="0">
                <a:solidFill>
                  <a:srgbClr val="7E7E7E"/>
                </a:solidFill>
                <a:latin typeface="Arial"/>
                <a:cs typeface="Arial"/>
              </a:rPr>
              <a:t>Litigation</a:t>
            </a:r>
            <a:r>
              <a:rPr sz="800" spc="15" dirty="0">
                <a:solidFill>
                  <a:srgbClr val="7E7E7E"/>
                </a:solidFill>
                <a:latin typeface="Arial"/>
                <a:cs typeface="Arial"/>
              </a:rPr>
              <a:t> </a:t>
            </a:r>
            <a:r>
              <a:rPr sz="800" spc="-5" dirty="0">
                <a:solidFill>
                  <a:srgbClr val="7E7E7E"/>
                </a:solidFill>
                <a:latin typeface="Arial"/>
                <a:cs typeface="Arial"/>
              </a:rPr>
              <a:t>and</a:t>
            </a:r>
            <a:r>
              <a:rPr sz="800" spc="40" dirty="0">
                <a:solidFill>
                  <a:srgbClr val="7E7E7E"/>
                </a:solidFill>
                <a:latin typeface="Arial"/>
                <a:cs typeface="Arial"/>
              </a:rPr>
              <a:t> </a:t>
            </a:r>
            <a:r>
              <a:rPr sz="800" dirty="0">
                <a:solidFill>
                  <a:srgbClr val="7E7E7E"/>
                </a:solidFill>
                <a:latin typeface="Arial"/>
                <a:cs typeface="Arial"/>
              </a:rPr>
              <a:t>E-Discovery |</a:t>
            </a:r>
            <a:r>
              <a:rPr sz="800" spc="15" dirty="0">
                <a:solidFill>
                  <a:srgbClr val="7E7E7E"/>
                </a:solidFill>
                <a:latin typeface="Arial"/>
                <a:cs typeface="Arial"/>
              </a:rPr>
              <a:t> </a:t>
            </a:r>
            <a:r>
              <a:rPr sz="800" dirty="0">
                <a:solidFill>
                  <a:srgbClr val="7E7E7E"/>
                </a:solidFill>
                <a:latin typeface="Arial"/>
                <a:cs typeface="Arial"/>
              </a:rPr>
              <a:t>IP</a:t>
            </a:r>
            <a:r>
              <a:rPr sz="800" spc="20" dirty="0">
                <a:solidFill>
                  <a:srgbClr val="7E7E7E"/>
                </a:solidFill>
                <a:latin typeface="Arial"/>
                <a:cs typeface="Arial"/>
              </a:rPr>
              <a:t> </a:t>
            </a:r>
            <a:r>
              <a:rPr sz="800" spc="-5" dirty="0">
                <a:solidFill>
                  <a:srgbClr val="7E7E7E"/>
                </a:solidFill>
                <a:latin typeface="Arial"/>
                <a:cs typeface="Arial"/>
              </a:rPr>
              <a:t>Valuation</a:t>
            </a:r>
            <a:r>
              <a:rPr sz="800" spc="25" dirty="0">
                <a:solidFill>
                  <a:srgbClr val="7E7E7E"/>
                </a:solidFill>
                <a:latin typeface="Arial"/>
                <a:cs typeface="Arial"/>
              </a:rPr>
              <a:t> </a:t>
            </a:r>
            <a:r>
              <a:rPr sz="800" dirty="0">
                <a:solidFill>
                  <a:srgbClr val="7E7E7E"/>
                </a:solidFill>
                <a:latin typeface="Arial"/>
                <a:cs typeface="Arial"/>
              </a:rPr>
              <a:t>|</a:t>
            </a:r>
            <a:r>
              <a:rPr sz="800" spc="30" dirty="0">
                <a:solidFill>
                  <a:srgbClr val="7E7E7E"/>
                </a:solidFill>
                <a:latin typeface="Arial"/>
                <a:cs typeface="Arial"/>
              </a:rPr>
              <a:t> </a:t>
            </a: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Portfolio</a:t>
            </a:r>
            <a:r>
              <a:rPr sz="800" spc="15" dirty="0">
                <a:solidFill>
                  <a:srgbClr val="7E7E7E"/>
                </a:solidFill>
                <a:latin typeface="Arial"/>
                <a:cs typeface="Arial"/>
              </a:rPr>
              <a:t> </a:t>
            </a:r>
            <a:r>
              <a:rPr sz="800" spc="5" dirty="0">
                <a:solidFill>
                  <a:srgbClr val="7E7E7E"/>
                </a:solidFill>
                <a:latin typeface="Arial"/>
                <a:cs typeface="Arial"/>
              </a:rPr>
              <a:t>Watch</a:t>
            </a:r>
            <a:endParaRPr sz="8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2366"/>
            <a:ext cx="5486400" cy="492759"/>
          </a:xfrm>
          <a:custGeom>
            <a:avLst/>
            <a:gdLst/>
            <a:ahLst/>
            <a:cxnLst/>
            <a:rect l="l" t="t" r="r" b="b"/>
            <a:pathLst>
              <a:path w="3249295" h="492759">
                <a:moveTo>
                  <a:pt x="0" y="492175"/>
                </a:moveTo>
                <a:lnTo>
                  <a:pt x="3249168" y="492175"/>
                </a:lnTo>
                <a:lnTo>
                  <a:pt x="3249168"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239410" y="378444"/>
            <a:ext cx="5213860" cy="320601"/>
          </a:xfrm>
          <a:prstGeom prst="rect">
            <a:avLst/>
          </a:prstGeom>
        </p:spPr>
        <p:txBody>
          <a:bodyPr vert="horz" wrap="square" lIns="0" tIns="12700" rIns="0" bIns="0" rtlCol="0">
            <a:spAutoFit/>
          </a:bodyPr>
          <a:lstStyle/>
          <a:p>
            <a:pPr marL="12700">
              <a:lnSpc>
                <a:spcPct val="100000"/>
              </a:lnSpc>
              <a:spcBef>
                <a:spcPts val="100"/>
              </a:spcBef>
            </a:pPr>
            <a:r>
              <a:rPr spc="-5" dirty="0">
                <a:latin typeface="Arial" panose="020B0604020202020204" pitchFamily="34" charset="0"/>
                <a:cs typeface="Arial" panose="020B0604020202020204" pitchFamily="34" charset="0"/>
              </a:rPr>
              <a:t>Introduction </a:t>
            </a:r>
            <a:r>
              <a:rPr spc="-15" dirty="0">
                <a:latin typeface="Arial" panose="020B0604020202020204" pitchFamily="34" charset="0"/>
                <a:cs typeface="Arial" panose="020B0604020202020204" pitchFamily="34" charset="0"/>
              </a:rPr>
              <a:t>to</a:t>
            </a:r>
            <a:r>
              <a:rPr lang="sv-SE" spc="-15" dirty="0">
                <a:latin typeface="Arial" panose="020B0604020202020204" pitchFamily="34" charset="0"/>
                <a:cs typeface="Arial" panose="020B0604020202020204" pitchFamily="34" charset="0"/>
              </a:rPr>
              <a:t> Digital Twin Technology</a:t>
            </a:r>
            <a:endParaRPr spc="-5" dirty="0">
              <a:latin typeface="Arial" panose="020B0604020202020204" pitchFamily="34" charset="0"/>
              <a:cs typeface="Arial" panose="020B0604020202020204" pitchFamily="34" charset="0"/>
            </a:endParaRP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7C7A0811-7612-40B2-9C32-481D966FC7E4}"/>
              </a:ext>
            </a:extLst>
          </p:cNvPr>
          <p:cNvSpPr txBox="1"/>
          <p:nvPr/>
        </p:nvSpPr>
        <p:spPr>
          <a:xfrm>
            <a:off x="1219200" y="870762"/>
            <a:ext cx="9906000" cy="4893647"/>
          </a:xfrm>
          <a:prstGeom prst="rect">
            <a:avLst/>
          </a:prstGeom>
          <a:noFill/>
        </p:spPr>
        <p:txBody>
          <a:bodyPr wrap="square" rtlCol="0">
            <a:spAutoFit/>
          </a:bodyPr>
          <a:lstStyle/>
          <a:p>
            <a:pPr fontAlgn="base"/>
            <a:r>
              <a:rPr lang="en-IN" b="1" dirty="0"/>
              <a:t>What is a digital twin?</a:t>
            </a:r>
            <a:endParaRPr lang="en-IN" dirty="0"/>
          </a:p>
          <a:p>
            <a:pPr algn="just" fontAlgn="base"/>
            <a:r>
              <a:rPr lang="en-IN" sz="1600" dirty="0"/>
              <a:t>A digital twin </a:t>
            </a:r>
            <a:r>
              <a:rPr lang="en-IN" sz="1600" dirty="0" smtClean="0"/>
              <a:t>or digital replica is </a:t>
            </a:r>
            <a:r>
              <a:rPr lang="en-IN" sz="1600" dirty="0"/>
              <a:t>a virtual model of a physical asset such as a product, process, system or a facility. </a:t>
            </a:r>
            <a:r>
              <a:rPr lang="en-IN" sz="1600" dirty="0" smtClean="0"/>
              <a:t>Said </a:t>
            </a:r>
            <a:r>
              <a:rPr lang="en-IN" sz="1600" dirty="0"/>
              <a:t>digital </a:t>
            </a:r>
            <a:r>
              <a:rPr lang="en-IN" sz="1600" dirty="0" smtClean="0"/>
              <a:t>replica takes and uses </a:t>
            </a:r>
            <a:r>
              <a:rPr lang="en-IN" sz="1600" dirty="0"/>
              <a:t>data </a:t>
            </a:r>
            <a:r>
              <a:rPr lang="en-IN" sz="1600" dirty="0" smtClean="0"/>
              <a:t>from an actual physical asset </a:t>
            </a:r>
            <a:r>
              <a:rPr lang="en-IN" sz="1600" dirty="0"/>
              <a:t>to better understand and </a:t>
            </a:r>
            <a:r>
              <a:rPr lang="en-IN" sz="1600" dirty="0" smtClean="0"/>
              <a:t>augment its </a:t>
            </a:r>
            <a:r>
              <a:rPr lang="en-IN" sz="1600" dirty="0"/>
              <a:t>performance. For example, engineers can identify the safety risks of an aircraft engine by assessing different temperatures and stresses on parts, surgeons can navigate a digital visualization of an organ before operating on it, a digital twin of a rocket that displays its maximum wind resistance can ensure a launch in bad conditions, and so on.</a:t>
            </a:r>
          </a:p>
          <a:p>
            <a:pPr algn="just" fontAlgn="base"/>
            <a:r>
              <a:rPr lang="en-IN" sz="1600" dirty="0"/>
              <a:t>Powered by a combination of artificial intelligence (AI), machine learning, and data analytics, digital twins can mirror </a:t>
            </a:r>
            <a:r>
              <a:rPr lang="en-IN" sz="1600" dirty="0" smtClean="0"/>
              <a:t>a </a:t>
            </a:r>
            <a:r>
              <a:rPr lang="en-IN" sz="1600" dirty="0"/>
              <a:t>physical twin and reveal issues before they occur. To do so, they rely on a range of sensors embedded in the physical world to transfer real-time data about the operative process and environment. The data collected from the connected sensors is then analysed on the cloud and is accessible via a dashboard.</a:t>
            </a:r>
          </a:p>
          <a:p>
            <a:pPr algn="just" fontAlgn="base"/>
            <a:endParaRPr lang="en-IN" sz="1600" dirty="0"/>
          </a:p>
          <a:p>
            <a:pPr fontAlgn="base"/>
            <a:r>
              <a:rPr lang="en-IN" b="1" dirty="0"/>
              <a:t>Internet of Things an integral part of digital twin technology</a:t>
            </a:r>
            <a:endParaRPr lang="en-IN" dirty="0"/>
          </a:p>
          <a:p>
            <a:pPr fontAlgn="base"/>
            <a:r>
              <a:rPr lang="en-IN" sz="1600" dirty="0"/>
              <a:t>From the very definition, it’s clear that digital </a:t>
            </a:r>
            <a:r>
              <a:rPr lang="en-IN" sz="1600" dirty="0" smtClean="0"/>
              <a:t>twins ought to </a:t>
            </a:r>
            <a:r>
              <a:rPr lang="en-IN" sz="1600" dirty="0"/>
              <a:t>depend on IoT technologies. Driven by sensors, artificial intelligence, machine learning, data and analytics, IoT acts as the foundation for digital twins, as it leverages specific data about physical assets to help companies make better decisions.</a:t>
            </a:r>
          </a:p>
          <a:p>
            <a:pPr fontAlgn="base"/>
            <a:r>
              <a:rPr lang="en-IN" sz="1600" dirty="0"/>
              <a:t>Digital twin is, therefore, expected to increase </a:t>
            </a:r>
            <a:r>
              <a:rPr lang="en-IN" sz="1600" dirty="0" err="1" smtClean="0"/>
              <a:t>IoT</a:t>
            </a:r>
            <a:r>
              <a:rPr lang="en-IN" sz="1600" dirty="0" smtClean="0"/>
              <a:t> </a:t>
            </a:r>
            <a:r>
              <a:rPr lang="en-IN" sz="1600" dirty="0"/>
              <a:t>deployments given its ability to add value for end-customers. Experts predict that, within the next five years, digital twins will be adopted by 85% of all IoT platforms.</a:t>
            </a:r>
          </a:p>
          <a:p>
            <a:pPr algn="just" fontAlgn="base"/>
            <a:endParaRPr lang="en-IN" dirty="0"/>
          </a:p>
          <a:p>
            <a:endParaRPr lang="en-IN" dirty="0"/>
          </a:p>
        </p:txBody>
      </p:sp>
      <p:sp>
        <p:nvSpPr>
          <p:cNvPr id="11" name="Rectangle 10">
            <a:extLst>
              <a:ext uri="{FF2B5EF4-FFF2-40B4-BE49-F238E27FC236}">
                <a16:creationId xmlns:a16="http://schemas.microsoft.com/office/drawing/2014/main" id="{72DA4A84-1CF4-487E-8058-E4813B97414D}"/>
              </a:ext>
            </a:extLst>
          </p:cNvPr>
          <p:cNvSpPr/>
          <p:nvPr/>
        </p:nvSpPr>
        <p:spPr>
          <a:xfrm>
            <a:off x="1219200" y="5455254"/>
            <a:ext cx="1066800" cy="265013"/>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sv-SE" b="1" dirty="0">
                <a:solidFill>
                  <a:schemeClr val="bg1"/>
                </a:solidFill>
              </a:rPr>
              <a:t>Insight</a:t>
            </a:r>
            <a:endParaRPr lang="en-IN" b="1" dirty="0">
              <a:solidFill>
                <a:schemeClr val="bg1"/>
              </a:solidFill>
            </a:endParaRPr>
          </a:p>
        </p:txBody>
      </p:sp>
      <p:sp>
        <p:nvSpPr>
          <p:cNvPr id="12" name="Rectangle 11">
            <a:extLst>
              <a:ext uri="{FF2B5EF4-FFF2-40B4-BE49-F238E27FC236}">
                <a16:creationId xmlns:a16="http://schemas.microsoft.com/office/drawing/2014/main" id="{A0E3B0A5-810C-485D-9F89-6654E5733BE8}"/>
              </a:ext>
            </a:extLst>
          </p:cNvPr>
          <p:cNvSpPr/>
          <p:nvPr/>
        </p:nvSpPr>
        <p:spPr>
          <a:xfrm>
            <a:off x="1219200" y="5764409"/>
            <a:ext cx="9906000"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5" name="Rectangle 14">
            <a:extLst>
              <a:ext uri="{FF2B5EF4-FFF2-40B4-BE49-F238E27FC236}">
                <a16:creationId xmlns:a16="http://schemas.microsoft.com/office/drawing/2014/main" id="{B9B62742-13A6-470D-9DAB-215F8A6531DB}"/>
              </a:ext>
            </a:extLst>
          </p:cNvPr>
          <p:cNvSpPr/>
          <p:nvPr/>
        </p:nvSpPr>
        <p:spPr>
          <a:xfrm>
            <a:off x="1183854" y="5764409"/>
            <a:ext cx="9906000" cy="523220"/>
          </a:xfrm>
          <a:prstGeom prst="rect">
            <a:avLst/>
          </a:prstGeom>
        </p:spPr>
        <p:txBody>
          <a:bodyPr wrap="square">
            <a:spAutoFit/>
          </a:bodyPr>
          <a:lstStyle/>
          <a:p>
            <a:pPr algn="just"/>
            <a:r>
              <a:rPr lang="en-IN" sz="1400" b="1" dirty="0"/>
              <a:t>The term “Digital Twin” was defined for the first time by Dr. Michael Grives at the University of Michigan 2002/03 in Virtually Perfect Driving Innovative and Lean Products through Product Lifecycle Management.</a:t>
            </a:r>
          </a:p>
        </p:txBody>
      </p:sp>
      <p:sp>
        <p:nvSpPr>
          <p:cNvPr id="4" name="TextBox 3">
            <a:extLst>
              <a:ext uri="{FF2B5EF4-FFF2-40B4-BE49-F238E27FC236}">
                <a16:creationId xmlns:a16="http://schemas.microsoft.com/office/drawing/2014/main" id="{87BBCF76-BD4A-4B90-A99C-D821DC1ED623}"/>
              </a:ext>
            </a:extLst>
          </p:cNvPr>
          <p:cNvSpPr txBox="1"/>
          <p:nvPr/>
        </p:nvSpPr>
        <p:spPr>
          <a:xfrm>
            <a:off x="10632654" y="6415091"/>
            <a:ext cx="1330746" cy="261610"/>
          </a:xfrm>
          <a:prstGeom prst="rect">
            <a:avLst/>
          </a:prstGeom>
          <a:noFill/>
        </p:spPr>
        <p:txBody>
          <a:bodyPr wrap="square" rtlCol="0">
            <a:spAutoFit/>
          </a:bodyPr>
          <a:lstStyle/>
          <a:p>
            <a:pPr algn="just"/>
            <a:r>
              <a:rPr lang="sv-SE" sz="1100" b="1" dirty="0">
                <a:solidFill>
                  <a:srgbClr val="0070C0"/>
                </a:solidFill>
              </a:rPr>
              <a:t>Source: Appendix 1</a:t>
            </a:r>
            <a:endParaRPr lang="en-IN" sz="1100" b="1" dirty="0">
              <a:solidFill>
                <a:srgbClr val="0070C0"/>
              </a:solidFill>
            </a:endParaRPr>
          </a:p>
        </p:txBody>
      </p:sp>
    </p:spTree>
    <p:extLst>
      <p:ext uri="{BB962C8B-B14F-4D97-AF65-F5344CB8AC3E}">
        <p14:creationId xmlns:p14="http://schemas.microsoft.com/office/powerpoint/2010/main" val="22139454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08" y="1263446"/>
            <a:ext cx="10996295" cy="1671320"/>
          </a:xfrm>
          <a:prstGeom prst="rect">
            <a:avLst/>
          </a:prstGeom>
        </p:spPr>
        <p:txBody>
          <a:bodyPr vert="horz" wrap="square" lIns="0" tIns="12700" rIns="0" bIns="0" rtlCol="0">
            <a:spAutoFit/>
          </a:bodyPr>
          <a:lstStyle/>
          <a:p>
            <a:pPr marL="12700" marR="5080" algn="just">
              <a:lnSpc>
                <a:spcPct val="150000"/>
              </a:lnSpc>
              <a:spcBef>
                <a:spcPts val="100"/>
              </a:spcBef>
            </a:pPr>
            <a:r>
              <a:rPr sz="1800" spc="-5" dirty="0">
                <a:latin typeface="Calibri"/>
                <a:cs typeface="Calibri"/>
              </a:rPr>
              <a:t>IIPRD is </a:t>
            </a:r>
            <a:r>
              <a:rPr sz="1800" dirty="0">
                <a:latin typeface="Calibri"/>
                <a:cs typeface="Calibri"/>
              </a:rPr>
              <a:t>a </a:t>
            </a:r>
            <a:r>
              <a:rPr sz="1800" spc="-5" dirty="0">
                <a:latin typeface="Calibri"/>
                <a:cs typeface="Calibri"/>
              </a:rPr>
              <a:t>premier Intellectual Property Consulting </a:t>
            </a:r>
            <a:r>
              <a:rPr sz="1800" dirty="0">
                <a:latin typeface="Calibri"/>
                <a:cs typeface="Calibri"/>
              </a:rPr>
              <a:t>and </a:t>
            </a:r>
            <a:r>
              <a:rPr sz="1800" spc="-5" dirty="0">
                <a:latin typeface="Calibri"/>
                <a:cs typeface="Calibri"/>
              </a:rPr>
              <a:t>Commercialization/Licensing Firm with </a:t>
            </a:r>
            <a:r>
              <a:rPr sz="1800" dirty="0">
                <a:latin typeface="Calibri"/>
                <a:cs typeface="Calibri"/>
              </a:rPr>
              <a:t>a </a:t>
            </a:r>
            <a:r>
              <a:rPr sz="1800" spc="-10" dirty="0">
                <a:latin typeface="Calibri"/>
                <a:cs typeface="Calibri"/>
              </a:rPr>
              <a:t>diversified </a:t>
            </a:r>
            <a:r>
              <a:rPr sz="1800" dirty="0">
                <a:latin typeface="Calibri"/>
                <a:cs typeface="Calibri"/>
              </a:rPr>
              <a:t>business  </a:t>
            </a:r>
            <a:r>
              <a:rPr sz="1800" spc="-10" dirty="0">
                <a:latin typeface="Calibri"/>
                <a:cs typeface="Calibri"/>
              </a:rPr>
              <a:t>practice </a:t>
            </a:r>
            <a:r>
              <a:rPr sz="1800" spc="-5" dirty="0">
                <a:latin typeface="Calibri"/>
                <a:cs typeface="Calibri"/>
              </a:rPr>
              <a:t>providing services in </a:t>
            </a:r>
            <a:r>
              <a:rPr sz="1800" dirty="0">
                <a:latin typeface="Calibri"/>
                <a:cs typeface="Calibri"/>
              </a:rPr>
              <a:t>the </a:t>
            </a:r>
            <a:r>
              <a:rPr sz="1800" spc="-5" dirty="0">
                <a:latin typeface="Calibri"/>
                <a:cs typeface="Calibri"/>
              </a:rPr>
              <a:t>domain of Commercialization, </a:t>
            </a:r>
            <a:r>
              <a:rPr sz="1800" spc="-15" dirty="0">
                <a:latin typeface="Calibri"/>
                <a:cs typeface="Calibri"/>
              </a:rPr>
              <a:t>Valuation, </a:t>
            </a:r>
            <a:r>
              <a:rPr sz="1800" dirty="0">
                <a:latin typeface="Calibri"/>
                <a:cs typeface="Calibri"/>
              </a:rPr>
              <a:t>Licensing, </a:t>
            </a:r>
            <a:r>
              <a:rPr sz="1800" spc="-30" dirty="0">
                <a:latin typeface="Calibri"/>
                <a:cs typeface="Calibri"/>
              </a:rPr>
              <a:t>Transfer </a:t>
            </a:r>
            <a:r>
              <a:rPr sz="1800" spc="-5" dirty="0">
                <a:latin typeface="Calibri"/>
                <a:cs typeface="Calibri"/>
              </a:rPr>
              <a:t>of </a:t>
            </a:r>
            <a:r>
              <a:rPr sz="1800" spc="-20" dirty="0">
                <a:latin typeface="Calibri"/>
                <a:cs typeface="Calibri"/>
              </a:rPr>
              <a:t>Technology </a:t>
            </a:r>
            <a:r>
              <a:rPr sz="1800" dirty="0">
                <a:latin typeface="Calibri"/>
                <a:cs typeface="Calibri"/>
              </a:rPr>
              <a:t>and </a:t>
            </a:r>
            <a:r>
              <a:rPr sz="1800" spc="-5" dirty="0">
                <a:latin typeface="Calibri"/>
                <a:cs typeface="Calibri"/>
              </a:rPr>
              <a:t>Due-  Diligence of Intellectual </a:t>
            </a:r>
            <a:r>
              <a:rPr sz="1800" spc="-10" dirty="0">
                <a:latin typeface="Calibri"/>
                <a:cs typeface="Calibri"/>
              </a:rPr>
              <a:t>Property </a:t>
            </a:r>
            <a:r>
              <a:rPr sz="1800" spc="-5" dirty="0">
                <a:latin typeface="Calibri"/>
                <a:cs typeface="Calibri"/>
              </a:rPr>
              <a:t>Assets along with </a:t>
            </a:r>
            <a:r>
              <a:rPr sz="1800" spc="-10" dirty="0">
                <a:latin typeface="Calibri"/>
                <a:cs typeface="Calibri"/>
              </a:rPr>
              <a:t>providing complete </a:t>
            </a:r>
            <a:r>
              <a:rPr sz="1800" dirty="0">
                <a:latin typeface="Calibri"/>
                <a:cs typeface="Calibri"/>
              </a:rPr>
              <a:t>IP and </a:t>
            </a:r>
            <a:r>
              <a:rPr sz="1800" spc="-15" dirty="0">
                <a:latin typeface="Calibri"/>
                <a:cs typeface="Calibri"/>
              </a:rPr>
              <a:t>Patent </a:t>
            </a:r>
            <a:r>
              <a:rPr sz="1800" spc="-5" dirty="0">
                <a:latin typeface="Calibri"/>
                <a:cs typeface="Calibri"/>
              </a:rPr>
              <a:t>Analytics </a:t>
            </a:r>
            <a:r>
              <a:rPr sz="1800" dirty="0">
                <a:latin typeface="Calibri"/>
                <a:cs typeface="Calibri"/>
              </a:rPr>
              <a:t>and </a:t>
            </a:r>
            <a:r>
              <a:rPr sz="1800" spc="-10" dirty="0">
                <a:latin typeface="Calibri"/>
                <a:cs typeface="Calibri"/>
              </a:rPr>
              <a:t>Litigation </a:t>
            </a:r>
            <a:r>
              <a:rPr sz="1800" dirty="0">
                <a:latin typeface="Calibri"/>
                <a:cs typeface="Calibri"/>
              </a:rPr>
              <a:t>Support  </a:t>
            </a:r>
            <a:r>
              <a:rPr sz="1800" spc="-5" dirty="0">
                <a:latin typeface="Calibri"/>
                <a:cs typeface="Calibri"/>
              </a:rPr>
              <a:t>Services </a:t>
            </a:r>
            <a:r>
              <a:rPr sz="1800" spc="-10" dirty="0">
                <a:latin typeface="Calibri"/>
                <a:cs typeface="Calibri"/>
              </a:rPr>
              <a:t>to International </a:t>
            </a:r>
            <a:r>
              <a:rPr sz="1800" spc="-15" dirty="0">
                <a:latin typeface="Calibri"/>
                <a:cs typeface="Calibri"/>
              </a:rPr>
              <a:t>Corporate </a:t>
            </a:r>
            <a:r>
              <a:rPr sz="1800" dirty="0">
                <a:latin typeface="Calibri"/>
                <a:cs typeface="Calibri"/>
              </a:rPr>
              <a:t>and </a:t>
            </a:r>
            <a:r>
              <a:rPr sz="1800" spc="-5" dirty="0">
                <a:latin typeface="Calibri"/>
                <a:cs typeface="Calibri"/>
              </a:rPr>
              <a:t>Global </a:t>
            </a:r>
            <a:r>
              <a:rPr sz="1800" dirty="0">
                <a:latin typeface="Calibri"/>
                <a:cs typeface="Calibri"/>
              </a:rPr>
              <a:t>IP </a:t>
            </a:r>
            <a:r>
              <a:rPr sz="1800" spc="-10" dirty="0">
                <a:latin typeface="Calibri"/>
                <a:cs typeface="Calibri"/>
              </a:rPr>
              <a:t>Law</a:t>
            </a:r>
            <a:r>
              <a:rPr sz="1800" spc="75" dirty="0">
                <a:latin typeface="Calibri"/>
                <a:cs typeface="Calibri"/>
              </a:rPr>
              <a:t> </a:t>
            </a:r>
            <a:r>
              <a:rPr sz="1800" spc="-5" dirty="0">
                <a:latin typeface="Calibri"/>
                <a:cs typeface="Calibri"/>
              </a:rPr>
              <a:t>Firms.</a:t>
            </a:r>
            <a:endParaRPr sz="1800" dirty="0">
              <a:latin typeface="Calibri"/>
              <a:cs typeface="Calibri"/>
            </a:endParaRPr>
          </a:p>
        </p:txBody>
      </p:sp>
      <p:sp>
        <p:nvSpPr>
          <p:cNvPr id="3" name="object 3"/>
          <p:cNvSpPr/>
          <p:nvPr/>
        </p:nvSpPr>
        <p:spPr>
          <a:xfrm>
            <a:off x="0" y="292366"/>
            <a:ext cx="2021205" cy="492759"/>
          </a:xfrm>
          <a:custGeom>
            <a:avLst/>
            <a:gdLst/>
            <a:ahLst/>
            <a:cxnLst/>
            <a:rect l="l" t="t" r="r" b="b"/>
            <a:pathLst>
              <a:path w="2021205" h="492759">
                <a:moveTo>
                  <a:pt x="0" y="492175"/>
                </a:moveTo>
                <a:lnTo>
                  <a:pt x="2021077" y="492175"/>
                </a:lnTo>
                <a:lnTo>
                  <a:pt x="2021077" y="0"/>
                </a:lnTo>
                <a:lnTo>
                  <a:pt x="0" y="0"/>
                </a:lnTo>
                <a:lnTo>
                  <a:pt x="0" y="492175"/>
                </a:lnTo>
                <a:close/>
              </a:path>
            </a:pathLst>
          </a:custGeom>
          <a:solidFill>
            <a:srgbClr val="2D1012"/>
          </a:solidFill>
        </p:spPr>
        <p:txBody>
          <a:bodyPr wrap="square" lIns="0" tIns="0" rIns="0" bIns="0" rtlCol="0"/>
          <a:lstStyle/>
          <a:p>
            <a:endParaRPr/>
          </a:p>
        </p:txBody>
      </p:sp>
      <p:sp>
        <p:nvSpPr>
          <p:cNvPr id="4" name="object 4"/>
          <p:cNvSpPr txBox="1">
            <a:spLocks noGrp="1"/>
          </p:cNvSpPr>
          <p:nvPr>
            <p:ph type="title"/>
          </p:nvPr>
        </p:nvSpPr>
        <p:spPr>
          <a:xfrm>
            <a:off x="272540" y="334759"/>
            <a:ext cx="1309370" cy="330835"/>
          </a:xfrm>
          <a:prstGeom prst="rect">
            <a:avLst/>
          </a:prstGeom>
        </p:spPr>
        <p:txBody>
          <a:bodyPr vert="horz" wrap="square" lIns="0" tIns="12700" rIns="0" bIns="0" rtlCol="0">
            <a:spAutoFit/>
          </a:bodyPr>
          <a:lstStyle/>
          <a:p>
            <a:pPr marL="12700">
              <a:lnSpc>
                <a:spcPct val="100000"/>
              </a:lnSpc>
              <a:spcBef>
                <a:spcPts val="100"/>
              </a:spcBef>
            </a:pPr>
            <a:r>
              <a:rPr dirty="0"/>
              <a:t>About</a:t>
            </a:r>
            <a:r>
              <a:rPr spc="-100" dirty="0"/>
              <a:t> </a:t>
            </a:r>
            <a:r>
              <a:rPr dirty="0"/>
              <a:t>IIPRD</a:t>
            </a:r>
          </a:p>
        </p:txBody>
      </p:sp>
      <p:sp>
        <p:nvSpPr>
          <p:cNvPr id="5" name="object 5"/>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3183889" y="6524264"/>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Searching</a:t>
            </a:r>
            <a:r>
              <a:rPr sz="800" spc="10"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dirty="0">
                <a:solidFill>
                  <a:srgbClr val="7E7E7E"/>
                </a:solidFill>
                <a:latin typeface="Arial"/>
                <a:cs typeface="Arial"/>
              </a:rPr>
              <a:t>Research</a:t>
            </a:r>
            <a:r>
              <a:rPr sz="800" spc="15" dirty="0">
                <a:solidFill>
                  <a:srgbClr val="7E7E7E"/>
                </a:solidFill>
                <a:latin typeface="Arial"/>
                <a:cs typeface="Arial"/>
              </a:rPr>
              <a:t> </a:t>
            </a:r>
            <a:r>
              <a:rPr sz="800" spc="-5" dirty="0">
                <a:solidFill>
                  <a:srgbClr val="7E7E7E"/>
                </a:solidFill>
                <a:latin typeface="Arial"/>
                <a:cs typeface="Arial"/>
              </a:rPr>
              <a:t>and</a:t>
            </a:r>
            <a:r>
              <a:rPr sz="800" spc="25" dirty="0">
                <a:solidFill>
                  <a:srgbClr val="7E7E7E"/>
                </a:solidFill>
                <a:latin typeface="Arial"/>
                <a:cs typeface="Arial"/>
              </a:rPr>
              <a:t> </a:t>
            </a:r>
            <a:r>
              <a:rPr sz="800" dirty="0">
                <a:solidFill>
                  <a:srgbClr val="7E7E7E"/>
                </a:solidFill>
                <a:latin typeface="Arial"/>
                <a:cs typeface="Arial"/>
              </a:rPr>
              <a:t>Analytics</a:t>
            </a:r>
            <a:r>
              <a:rPr sz="800" spc="10" dirty="0">
                <a:solidFill>
                  <a:srgbClr val="7E7E7E"/>
                </a:solidFill>
                <a:latin typeface="Arial"/>
                <a:cs typeface="Arial"/>
              </a:rPr>
              <a:t> </a:t>
            </a:r>
            <a:r>
              <a:rPr sz="800" dirty="0">
                <a:solidFill>
                  <a:srgbClr val="7E7E7E"/>
                </a:solidFill>
                <a:latin typeface="Arial"/>
                <a:cs typeface="Arial"/>
              </a:rPr>
              <a:t>|</a:t>
            </a:r>
            <a:r>
              <a:rPr sz="800" spc="15" dirty="0">
                <a:solidFill>
                  <a:srgbClr val="7E7E7E"/>
                </a:solidFill>
                <a:latin typeface="Arial"/>
                <a:cs typeface="Arial"/>
              </a:rPr>
              <a:t> </a:t>
            </a:r>
            <a:r>
              <a:rPr sz="800" spc="-5" dirty="0">
                <a:solidFill>
                  <a:srgbClr val="7E7E7E"/>
                </a:solidFill>
                <a:latin typeface="Arial"/>
                <a:cs typeface="Arial"/>
              </a:rPr>
              <a:t>Patent</a:t>
            </a:r>
            <a:r>
              <a:rPr sz="800" spc="35" dirty="0">
                <a:solidFill>
                  <a:srgbClr val="7E7E7E"/>
                </a:solidFill>
                <a:latin typeface="Arial"/>
                <a:cs typeface="Arial"/>
              </a:rPr>
              <a:t> </a:t>
            </a:r>
            <a:r>
              <a:rPr sz="800" spc="-5" dirty="0">
                <a:solidFill>
                  <a:srgbClr val="7E7E7E"/>
                </a:solidFill>
                <a:latin typeface="Arial"/>
                <a:cs typeface="Arial"/>
              </a:rPr>
              <a:t>Prosecution/Preparation</a:t>
            </a:r>
            <a:r>
              <a:rPr sz="800" spc="25" dirty="0">
                <a:solidFill>
                  <a:srgbClr val="7E7E7E"/>
                </a:solidFill>
                <a:latin typeface="Arial"/>
                <a:cs typeface="Arial"/>
              </a:rPr>
              <a:t> </a:t>
            </a:r>
            <a:r>
              <a:rPr sz="800" spc="-5" dirty="0">
                <a:solidFill>
                  <a:srgbClr val="7E7E7E"/>
                </a:solidFill>
                <a:latin typeface="Arial"/>
                <a:cs typeface="Arial"/>
              </a:rPr>
              <a:t>Support</a:t>
            </a:r>
            <a:r>
              <a:rPr sz="800" spc="35"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spc="-5" dirty="0">
                <a:solidFill>
                  <a:srgbClr val="7E7E7E"/>
                </a:solidFill>
                <a:latin typeface="Arial"/>
                <a:cs typeface="Arial"/>
              </a:rPr>
              <a:t>Litigation</a:t>
            </a:r>
            <a:r>
              <a:rPr sz="800" spc="15" dirty="0">
                <a:solidFill>
                  <a:srgbClr val="7E7E7E"/>
                </a:solidFill>
                <a:latin typeface="Arial"/>
                <a:cs typeface="Arial"/>
              </a:rPr>
              <a:t> </a:t>
            </a:r>
            <a:r>
              <a:rPr sz="800" spc="-5" dirty="0">
                <a:solidFill>
                  <a:srgbClr val="7E7E7E"/>
                </a:solidFill>
                <a:latin typeface="Arial"/>
                <a:cs typeface="Arial"/>
              </a:rPr>
              <a:t>and</a:t>
            </a:r>
            <a:r>
              <a:rPr sz="800" spc="40" dirty="0">
                <a:solidFill>
                  <a:srgbClr val="7E7E7E"/>
                </a:solidFill>
                <a:latin typeface="Arial"/>
                <a:cs typeface="Arial"/>
              </a:rPr>
              <a:t> </a:t>
            </a:r>
            <a:r>
              <a:rPr sz="800" dirty="0">
                <a:solidFill>
                  <a:srgbClr val="7E7E7E"/>
                </a:solidFill>
                <a:latin typeface="Arial"/>
                <a:cs typeface="Arial"/>
              </a:rPr>
              <a:t>E-Discovery |</a:t>
            </a:r>
            <a:r>
              <a:rPr sz="800" spc="15" dirty="0">
                <a:solidFill>
                  <a:srgbClr val="7E7E7E"/>
                </a:solidFill>
                <a:latin typeface="Arial"/>
                <a:cs typeface="Arial"/>
              </a:rPr>
              <a:t> </a:t>
            </a:r>
            <a:r>
              <a:rPr sz="800" dirty="0">
                <a:solidFill>
                  <a:srgbClr val="7E7E7E"/>
                </a:solidFill>
                <a:latin typeface="Arial"/>
                <a:cs typeface="Arial"/>
              </a:rPr>
              <a:t>IP</a:t>
            </a:r>
            <a:r>
              <a:rPr sz="800" spc="20" dirty="0">
                <a:solidFill>
                  <a:srgbClr val="7E7E7E"/>
                </a:solidFill>
                <a:latin typeface="Arial"/>
                <a:cs typeface="Arial"/>
              </a:rPr>
              <a:t> </a:t>
            </a:r>
            <a:r>
              <a:rPr sz="800" spc="-5" dirty="0">
                <a:solidFill>
                  <a:srgbClr val="7E7E7E"/>
                </a:solidFill>
                <a:latin typeface="Arial"/>
                <a:cs typeface="Arial"/>
              </a:rPr>
              <a:t>Valuation</a:t>
            </a:r>
            <a:r>
              <a:rPr sz="800" spc="25" dirty="0">
                <a:solidFill>
                  <a:srgbClr val="7E7E7E"/>
                </a:solidFill>
                <a:latin typeface="Arial"/>
                <a:cs typeface="Arial"/>
              </a:rPr>
              <a:t> </a:t>
            </a:r>
            <a:r>
              <a:rPr sz="800" dirty="0">
                <a:solidFill>
                  <a:srgbClr val="7E7E7E"/>
                </a:solidFill>
                <a:latin typeface="Arial"/>
                <a:cs typeface="Arial"/>
              </a:rPr>
              <a:t>|</a:t>
            </a:r>
            <a:r>
              <a:rPr sz="800" spc="30" dirty="0">
                <a:solidFill>
                  <a:srgbClr val="7E7E7E"/>
                </a:solidFill>
                <a:latin typeface="Arial"/>
                <a:cs typeface="Arial"/>
              </a:rPr>
              <a:t> </a:t>
            </a: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Portfolio</a:t>
            </a:r>
            <a:r>
              <a:rPr sz="800" spc="15" dirty="0">
                <a:solidFill>
                  <a:srgbClr val="7E7E7E"/>
                </a:solidFill>
                <a:latin typeface="Arial"/>
                <a:cs typeface="Arial"/>
              </a:rPr>
              <a:t> </a:t>
            </a:r>
            <a:r>
              <a:rPr sz="800" spc="5" dirty="0">
                <a:solidFill>
                  <a:srgbClr val="7E7E7E"/>
                </a:solidFill>
                <a:latin typeface="Arial"/>
                <a:cs typeface="Arial"/>
              </a:rPr>
              <a:t>Watch</a:t>
            </a:r>
            <a:endParaRPr sz="8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36585" y="1082357"/>
            <a:ext cx="9041130" cy="4597400"/>
          </a:xfrm>
          <a:custGeom>
            <a:avLst/>
            <a:gdLst/>
            <a:ahLst/>
            <a:cxnLst/>
            <a:rect l="l" t="t" r="r" b="b"/>
            <a:pathLst>
              <a:path w="9041130" h="4597400">
                <a:moveTo>
                  <a:pt x="9040964" y="0"/>
                </a:moveTo>
                <a:lnTo>
                  <a:pt x="0" y="0"/>
                </a:lnTo>
                <a:lnTo>
                  <a:pt x="0" y="4597222"/>
                </a:lnTo>
                <a:lnTo>
                  <a:pt x="8274748" y="4597222"/>
                </a:lnTo>
                <a:lnTo>
                  <a:pt x="9040964" y="3831005"/>
                </a:lnTo>
                <a:lnTo>
                  <a:pt x="9040964" y="0"/>
                </a:lnTo>
                <a:close/>
              </a:path>
            </a:pathLst>
          </a:custGeom>
          <a:solidFill>
            <a:srgbClr val="BFBFBF"/>
          </a:solidFill>
        </p:spPr>
        <p:txBody>
          <a:bodyPr wrap="square" lIns="0" tIns="0" rIns="0" bIns="0" rtlCol="0"/>
          <a:lstStyle/>
          <a:p>
            <a:endParaRPr/>
          </a:p>
        </p:txBody>
      </p:sp>
      <p:sp>
        <p:nvSpPr>
          <p:cNvPr id="3" name="object 3"/>
          <p:cNvSpPr/>
          <p:nvPr/>
        </p:nvSpPr>
        <p:spPr>
          <a:xfrm>
            <a:off x="10111333" y="4913367"/>
            <a:ext cx="766445" cy="766445"/>
          </a:xfrm>
          <a:custGeom>
            <a:avLst/>
            <a:gdLst/>
            <a:ahLst/>
            <a:cxnLst/>
            <a:rect l="l" t="t" r="r" b="b"/>
            <a:pathLst>
              <a:path w="766445" h="766445">
                <a:moveTo>
                  <a:pt x="766216" y="0"/>
                </a:moveTo>
                <a:lnTo>
                  <a:pt x="153238" y="153238"/>
                </a:lnTo>
                <a:lnTo>
                  <a:pt x="0" y="766216"/>
                </a:lnTo>
                <a:lnTo>
                  <a:pt x="766216" y="0"/>
                </a:lnTo>
                <a:close/>
              </a:path>
            </a:pathLst>
          </a:custGeom>
          <a:solidFill>
            <a:srgbClr val="9A9A9A"/>
          </a:solidFill>
        </p:spPr>
        <p:txBody>
          <a:bodyPr wrap="square" lIns="0" tIns="0" rIns="0" bIns="0" rtlCol="0"/>
          <a:lstStyle/>
          <a:p>
            <a:endParaRPr/>
          </a:p>
        </p:txBody>
      </p:sp>
      <p:sp>
        <p:nvSpPr>
          <p:cNvPr id="4" name="object 4"/>
          <p:cNvSpPr/>
          <p:nvPr/>
        </p:nvSpPr>
        <p:spPr>
          <a:xfrm>
            <a:off x="1836585" y="1082361"/>
            <a:ext cx="9041130" cy="4597400"/>
          </a:xfrm>
          <a:custGeom>
            <a:avLst/>
            <a:gdLst/>
            <a:ahLst/>
            <a:cxnLst/>
            <a:rect l="l" t="t" r="r" b="b"/>
            <a:pathLst>
              <a:path w="9041130" h="4597400">
                <a:moveTo>
                  <a:pt x="8274748" y="4597222"/>
                </a:moveTo>
                <a:lnTo>
                  <a:pt x="8427986" y="3984243"/>
                </a:lnTo>
                <a:lnTo>
                  <a:pt x="9040964" y="3831005"/>
                </a:lnTo>
                <a:lnTo>
                  <a:pt x="8274748" y="4597222"/>
                </a:lnTo>
                <a:lnTo>
                  <a:pt x="0" y="4597222"/>
                </a:lnTo>
                <a:lnTo>
                  <a:pt x="0" y="0"/>
                </a:lnTo>
                <a:lnTo>
                  <a:pt x="9040964" y="0"/>
                </a:lnTo>
                <a:lnTo>
                  <a:pt x="9040964" y="3831005"/>
                </a:lnTo>
              </a:path>
            </a:pathLst>
          </a:custGeom>
          <a:ln w="12699">
            <a:solidFill>
              <a:srgbClr val="2D528E"/>
            </a:solidFill>
          </a:ln>
        </p:spPr>
        <p:txBody>
          <a:bodyPr wrap="square" lIns="0" tIns="0" rIns="0" bIns="0" rtlCol="0"/>
          <a:lstStyle/>
          <a:p>
            <a:endParaRPr/>
          </a:p>
        </p:txBody>
      </p:sp>
      <p:sp>
        <p:nvSpPr>
          <p:cNvPr id="5" name="object 5"/>
          <p:cNvSpPr txBox="1"/>
          <p:nvPr/>
        </p:nvSpPr>
        <p:spPr>
          <a:xfrm>
            <a:off x="3279851" y="1472019"/>
            <a:ext cx="6154420" cy="2768600"/>
          </a:xfrm>
          <a:prstGeom prst="rect">
            <a:avLst/>
          </a:prstGeom>
        </p:spPr>
        <p:txBody>
          <a:bodyPr vert="horz" wrap="square" lIns="0" tIns="12700" rIns="0" bIns="0" rtlCol="0">
            <a:spAutoFit/>
          </a:bodyPr>
          <a:lstStyle/>
          <a:p>
            <a:pPr algn="ctr">
              <a:lnSpc>
                <a:spcPct val="100000"/>
              </a:lnSpc>
              <a:spcBef>
                <a:spcPts val="100"/>
              </a:spcBef>
            </a:pPr>
            <a:r>
              <a:rPr sz="1800" b="1" spc="-5" dirty="0">
                <a:latin typeface="Calibri"/>
                <a:cs typeface="Calibri"/>
              </a:rPr>
              <a:t>Contact</a:t>
            </a:r>
            <a:r>
              <a:rPr sz="1800" b="1" spc="-40" dirty="0">
                <a:latin typeface="Calibri"/>
                <a:cs typeface="Calibri"/>
              </a:rPr>
              <a:t> </a:t>
            </a:r>
            <a:r>
              <a:rPr sz="1800" b="1" spc="-5" dirty="0">
                <a:latin typeface="Calibri"/>
                <a:cs typeface="Calibri"/>
              </a:rPr>
              <a:t>Details</a:t>
            </a:r>
            <a:endParaRPr sz="1800" dirty="0">
              <a:latin typeface="Calibri"/>
              <a:cs typeface="Calibri"/>
            </a:endParaRPr>
          </a:p>
          <a:p>
            <a:pPr>
              <a:lnSpc>
                <a:spcPct val="100000"/>
              </a:lnSpc>
              <a:spcBef>
                <a:spcPts val="30"/>
              </a:spcBef>
            </a:pPr>
            <a:endParaRPr sz="1850" dirty="0">
              <a:latin typeface="Times New Roman"/>
              <a:cs typeface="Times New Roman"/>
            </a:endParaRPr>
          </a:p>
          <a:p>
            <a:pPr algn="ctr">
              <a:lnSpc>
                <a:spcPct val="100000"/>
              </a:lnSpc>
            </a:pPr>
            <a:r>
              <a:rPr sz="1800" spc="-5" dirty="0">
                <a:latin typeface="Calibri"/>
                <a:cs typeface="Calibri"/>
              </a:rPr>
              <a:t>Noida (NCR) Office </a:t>
            </a:r>
            <a:r>
              <a:rPr sz="1800" dirty="0">
                <a:latin typeface="Calibri"/>
                <a:cs typeface="Calibri"/>
              </a:rPr>
              <a:t>– </a:t>
            </a:r>
            <a:r>
              <a:rPr sz="1800" spc="-5" dirty="0">
                <a:latin typeface="Calibri"/>
                <a:cs typeface="Calibri"/>
              </a:rPr>
              <a:t>Head</a:t>
            </a:r>
            <a:r>
              <a:rPr sz="1800" spc="50" dirty="0">
                <a:latin typeface="Calibri"/>
                <a:cs typeface="Calibri"/>
              </a:rPr>
              <a:t> </a:t>
            </a:r>
            <a:r>
              <a:rPr sz="1800" spc="-10" dirty="0">
                <a:latin typeface="Calibri"/>
                <a:cs typeface="Calibri"/>
              </a:rPr>
              <a:t>Office</a:t>
            </a:r>
            <a:endParaRPr sz="1800" dirty="0">
              <a:latin typeface="Calibri"/>
              <a:cs typeface="Calibri"/>
            </a:endParaRPr>
          </a:p>
          <a:p>
            <a:pPr algn="ctr">
              <a:lnSpc>
                <a:spcPct val="100000"/>
              </a:lnSpc>
            </a:pPr>
            <a:r>
              <a:rPr sz="1800" spc="-5" dirty="0">
                <a:latin typeface="Calibri"/>
                <a:cs typeface="Calibri"/>
              </a:rPr>
              <a:t>E-13, UPSIDC </a:t>
            </a:r>
            <a:r>
              <a:rPr sz="1800" spc="-25" dirty="0">
                <a:latin typeface="Calibri"/>
                <a:cs typeface="Calibri"/>
              </a:rPr>
              <a:t>Site-IV, </a:t>
            </a:r>
            <a:r>
              <a:rPr sz="1800" spc="-5" dirty="0">
                <a:latin typeface="Calibri"/>
                <a:cs typeface="Calibri"/>
              </a:rPr>
              <a:t>Behind </a:t>
            </a:r>
            <a:r>
              <a:rPr sz="1800" spc="-10" dirty="0">
                <a:latin typeface="Calibri"/>
                <a:cs typeface="Calibri"/>
              </a:rPr>
              <a:t>Grand </a:t>
            </a:r>
            <a:r>
              <a:rPr sz="1800" spc="-15" dirty="0">
                <a:latin typeface="Calibri"/>
                <a:cs typeface="Calibri"/>
              </a:rPr>
              <a:t>Venice, Greater </a:t>
            </a:r>
            <a:r>
              <a:rPr sz="1800" spc="-5" dirty="0">
                <a:latin typeface="Calibri"/>
                <a:cs typeface="Calibri"/>
              </a:rPr>
              <a:t>Noida,</a:t>
            </a:r>
            <a:r>
              <a:rPr sz="1800" spc="140" dirty="0">
                <a:latin typeface="Calibri"/>
                <a:cs typeface="Calibri"/>
              </a:rPr>
              <a:t> </a:t>
            </a:r>
            <a:r>
              <a:rPr sz="1800" spc="-5" dirty="0">
                <a:latin typeface="Calibri"/>
                <a:cs typeface="Calibri"/>
              </a:rPr>
              <a:t>201308</a:t>
            </a:r>
            <a:endParaRPr sz="1800" dirty="0">
              <a:latin typeface="Calibri"/>
              <a:cs typeface="Calibri"/>
            </a:endParaRPr>
          </a:p>
          <a:p>
            <a:pPr>
              <a:lnSpc>
                <a:spcPct val="100000"/>
              </a:lnSpc>
              <a:spcBef>
                <a:spcPts val="35"/>
              </a:spcBef>
            </a:pPr>
            <a:endParaRPr sz="1850" dirty="0">
              <a:latin typeface="Times New Roman"/>
              <a:cs typeface="Times New Roman"/>
            </a:endParaRPr>
          </a:p>
          <a:p>
            <a:pPr marL="635" algn="ctr">
              <a:lnSpc>
                <a:spcPct val="100000"/>
              </a:lnSpc>
            </a:pPr>
            <a:r>
              <a:rPr sz="1800" spc="-10" dirty="0">
                <a:latin typeface="Calibri"/>
                <a:cs typeface="Calibri"/>
              </a:rPr>
              <a:t>Contact </a:t>
            </a:r>
            <a:r>
              <a:rPr sz="1800" spc="-15" dirty="0">
                <a:latin typeface="Calibri"/>
                <a:cs typeface="Calibri"/>
              </a:rPr>
              <a:t>Person: </a:t>
            </a:r>
            <a:r>
              <a:rPr sz="1800" spc="-35" dirty="0">
                <a:latin typeface="Calibri"/>
                <a:cs typeface="Calibri"/>
              </a:rPr>
              <a:t>Tarun</a:t>
            </a:r>
            <a:r>
              <a:rPr sz="1800" spc="40" dirty="0">
                <a:latin typeface="Calibri"/>
                <a:cs typeface="Calibri"/>
              </a:rPr>
              <a:t> </a:t>
            </a:r>
            <a:r>
              <a:rPr sz="1800" spc="-10" dirty="0">
                <a:latin typeface="Calibri"/>
                <a:cs typeface="Calibri"/>
              </a:rPr>
              <a:t>Khurana</a:t>
            </a:r>
            <a:endParaRPr sz="1800" dirty="0">
              <a:latin typeface="Calibri"/>
              <a:cs typeface="Calibri"/>
            </a:endParaRPr>
          </a:p>
          <a:p>
            <a:pPr marL="2540" algn="ctr">
              <a:lnSpc>
                <a:spcPct val="100000"/>
              </a:lnSpc>
            </a:pPr>
            <a:r>
              <a:rPr sz="1800" spc="-10" dirty="0">
                <a:latin typeface="Calibri"/>
                <a:cs typeface="Calibri"/>
              </a:rPr>
              <a:t>Contact </a:t>
            </a:r>
            <a:r>
              <a:rPr sz="1800" spc="-5" dirty="0">
                <a:latin typeface="Calibri"/>
                <a:cs typeface="Calibri"/>
              </a:rPr>
              <a:t>No(s):+91-(120) </a:t>
            </a:r>
            <a:r>
              <a:rPr sz="1800" dirty="0">
                <a:latin typeface="Calibri"/>
                <a:cs typeface="Calibri"/>
              </a:rPr>
              <a:t>4296878, 4909201,</a:t>
            </a:r>
            <a:r>
              <a:rPr sz="1800" spc="45" dirty="0">
                <a:latin typeface="Calibri"/>
                <a:cs typeface="Calibri"/>
              </a:rPr>
              <a:t> </a:t>
            </a:r>
            <a:r>
              <a:rPr sz="1800" dirty="0">
                <a:latin typeface="Calibri"/>
                <a:cs typeface="Calibri"/>
              </a:rPr>
              <a:t>4516201</a:t>
            </a:r>
          </a:p>
          <a:p>
            <a:pPr>
              <a:lnSpc>
                <a:spcPct val="100000"/>
              </a:lnSpc>
              <a:spcBef>
                <a:spcPts val="30"/>
              </a:spcBef>
            </a:pPr>
            <a:endParaRPr sz="1850" dirty="0">
              <a:latin typeface="Times New Roman"/>
              <a:cs typeface="Times New Roman"/>
            </a:endParaRPr>
          </a:p>
          <a:p>
            <a:pPr marL="401320" marR="393065" algn="ctr">
              <a:lnSpc>
                <a:spcPct val="100000"/>
              </a:lnSpc>
            </a:pPr>
            <a:r>
              <a:rPr sz="1800" spc="-5" dirty="0">
                <a:latin typeface="Calibri"/>
                <a:cs typeface="Calibri"/>
              </a:rPr>
              <a:t>E-Mail: </a:t>
            </a:r>
            <a:r>
              <a:rPr sz="1800" u="sng" spc="-10" dirty="0">
                <a:solidFill>
                  <a:srgbClr val="0462C1"/>
                </a:solidFill>
                <a:uFill>
                  <a:solidFill>
                    <a:srgbClr val="0462C1"/>
                  </a:solidFill>
                </a:uFill>
                <a:latin typeface="Calibri"/>
                <a:cs typeface="Calibri"/>
                <a:hlinkClick r:id="rId2"/>
              </a:rPr>
              <a:t>iiprd@iiprd.com</a:t>
            </a:r>
            <a:r>
              <a:rPr sz="1800" spc="-10" dirty="0">
                <a:latin typeface="Calibri"/>
                <a:cs typeface="Calibri"/>
              </a:rPr>
              <a:t>, </a:t>
            </a:r>
            <a:r>
              <a:rPr sz="1800" u="sng" spc="-10" dirty="0">
                <a:solidFill>
                  <a:srgbClr val="0462C1"/>
                </a:solidFill>
                <a:uFill>
                  <a:solidFill>
                    <a:srgbClr val="0462C1"/>
                  </a:solidFill>
                </a:uFill>
                <a:latin typeface="Calibri"/>
                <a:cs typeface="Calibri"/>
                <a:hlinkClick r:id="rId3"/>
              </a:rPr>
              <a:t>info@khuranaandkhurana.com </a:t>
            </a:r>
            <a:r>
              <a:rPr sz="1800" spc="-10" dirty="0">
                <a:solidFill>
                  <a:srgbClr val="0462C1"/>
                </a:solidFill>
                <a:latin typeface="Calibri"/>
                <a:cs typeface="Calibri"/>
              </a:rPr>
              <a:t> </a:t>
            </a:r>
            <a:r>
              <a:rPr sz="1800" spc="-15" dirty="0">
                <a:latin typeface="Calibri"/>
                <a:cs typeface="Calibri"/>
              </a:rPr>
              <a:t>Website: </a:t>
            </a:r>
            <a:r>
              <a:rPr sz="1800" u="sng" spc="-15" dirty="0">
                <a:solidFill>
                  <a:srgbClr val="0462C1"/>
                </a:solidFill>
                <a:uFill>
                  <a:solidFill>
                    <a:srgbClr val="0462C1"/>
                  </a:solidFill>
                </a:uFill>
                <a:latin typeface="Calibri"/>
                <a:cs typeface="Calibri"/>
                <a:hlinkClick r:id="rId4"/>
              </a:rPr>
              <a:t>www.iiprd.com</a:t>
            </a:r>
            <a:r>
              <a:rPr sz="1800" spc="-15" dirty="0">
                <a:solidFill>
                  <a:srgbClr val="0462C1"/>
                </a:solidFill>
                <a:latin typeface="Calibri"/>
                <a:cs typeface="Calibri"/>
                <a:hlinkClick r:id="rId4"/>
              </a:rPr>
              <a:t> </a:t>
            </a:r>
            <a:r>
              <a:rPr sz="1800" dirty="0">
                <a:latin typeface="Calibri"/>
                <a:cs typeface="Calibri"/>
              </a:rPr>
              <a:t>|</a:t>
            </a:r>
            <a:r>
              <a:rPr sz="1800" spc="-15" dirty="0">
                <a:latin typeface="Calibri"/>
                <a:cs typeface="Calibri"/>
              </a:rPr>
              <a:t> </a:t>
            </a:r>
            <a:r>
              <a:rPr sz="1800" u="sng" spc="-10" dirty="0">
                <a:solidFill>
                  <a:srgbClr val="0462C1"/>
                </a:solidFill>
                <a:uFill>
                  <a:solidFill>
                    <a:srgbClr val="0462C1"/>
                  </a:solidFill>
                </a:uFill>
                <a:latin typeface="Calibri"/>
                <a:cs typeface="Calibri"/>
                <a:hlinkClick r:id="rId5"/>
              </a:rPr>
              <a:t>www.khuranaandkhurana.com</a:t>
            </a:r>
            <a:endParaRPr sz="1800" dirty="0">
              <a:latin typeface="Calibri"/>
              <a:cs typeface="Calibri"/>
            </a:endParaRPr>
          </a:p>
        </p:txBody>
      </p:sp>
      <p:sp>
        <p:nvSpPr>
          <p:cNvPr id="6" name="object 6"/>
          <p:cNvSpPr/>
          <p:nvPr/>
        </p:nvSpPr>
        <p:spPr>
          <a:xfrm>
            <a:off x="0" y="292366"/>
            <a:ext cx="2174875" cy="492759"/>
          </a:xfrm>
          <a:custGeom>
            <a:avLst/>
            <a:gdLst/>
            <a:ahLst/>
            <a:cxnLst/>
            <a:rect l="l" t="t" r="r" b="b"/>
            <a:pathLst>
              <a:path w="2174875" h="492759">
                <a:moveTo>
                  <a:pt x="0" y="492175"/>
                </a:moveTo>
                <a:lnTo>
                  <a:pt x="2174595" y="492175"/>
                </a:lnTo>
                <a:lnTo>
                  <a:pt x="2174595" y="0"/>
                </a:lnTo>
                <a:lnTo>
                  <a:pt x="0" y="0"/>
                </a:lnTo>
                <a:lnTo>
                  <a:pt x="0" y="492175"/>
                </a:lnTo>
                <a:close/>
              </a:path>
            </a:pathLst>
          </a:custGeom>
          <a:solidFill>
            <a:srgbClr val="2D1012"/>
          </a:solidFill>
        </p:spPr>
        <p:txBody>
          <a:bodyPr wrap="square" lIns="0" tIns="0" rIns="0" bIns="0" rtlCol="0"/>
          <a:lstStyle/>
          <a:p>
            <a:endParaRPr/>
          </a:p>
        </p:txBody>
      </p:sp>
      <p:sp>
        <p:nvSpPr>
          <p:cNvPr id="7" name="object 7"/>
          <p:cNvSpPr txBox="1">
            <a:spLocks noGrp="1"/>
          </p:cNvSpPr>
          <p:nvPr>
            <p:ph type="title"/>
          </p:nvPr>
        </p:nvSpPr>
        <p:spPr>
          <a:xfrm>
            <a:off x="272540" y="334759"/>
            <a:ext cx="1614170" cy="330835"/>
          </a:xfrm>
          <a:prstGeom prst="rect">
            <a:avLst/>
          </a:prstGeom>
        </p:spPr>
        <p:txBody>
          <a:bodyPr vert="horz" wrap="square" lIns="0" tIns="12700" rIns="0" bIns="0" rtlCol="0">
            <a:spAutoFit/>
          </a:bodyPr>
          <a:lstStyle/>
          <a:p>
            <a:pPr marL="12700">
              <a:lnSpc>
                <a:spcPct val="100000"/>
              </a:lnSpc>
              <a:spcBef>
                <a:spcPts val="100"/>
              </a:spcBef>
            </a:pPr>
            <a:r>
              <a:rPr spc="-10" dirty="0"/>
              <a:t>Contact</a:t>
            </a:r>
            <a:r>
              <a:rPr spc="-75" dirty="0"/>
              <a:t> </a:t>
            </a:r>
            <a:r>
              <a:rPr spc="-10" dirty="0"/>
              <a:t>Details</a:t>
            </a:r>
          </a:p>
        </p:txBody>
      </p:sp>
      <p:sp>
        <p:nvSpPr>
          <p:cNvPr id="8" name="object 8"/>
          <p:cNvSpPr/>
          <p:nvPr/>
        </p:nvSpPr>
        <p:spPr>
          <a:xfrm>
            <a:off x="131178" y="6504470"/>
            <a:ext cx="719874" cy="235672"/>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3048000" y="4990998"/>
            <a:ext cx="6629400" cy="517449"/>
          </a:xfrm>
          <a:prstGeom prst="rect">
            <a:avLst/>
          </a:prstGeom>
        </p:spPr>
        <p:txBody>
          <a:bodyPr vert="horz" wrap="square" lIns="0" tIns="12065" rIns="0" bIns="0" rtlCol="0">
            <a:spAutoFit/>
          </a:bodyPr>
          <a:lstStyle/>
          <a:p>
            <a:pPr marL="769620" marR="5080" indent="-757555" algn="ctr">
              <a:lnSpc>
                <a:spcPct val="100000"/>
              </a:lnSpc>
              <a:spcBef>
                <a:spcPts val="95"/>
              </a:spcBef>
            </a:pPr>
            <a:r>
              <a:rPr sz="1600" spc="-5" dirty="0">
                <a:latin typeface="Calibri"/>
                <a:cs typeface="Calibri"/>
              </a:rPr>
              <a:t>Delhi | Noida | Mumbai | Pune | </a:t>
            </a:r>
            <a:r>
              <a:rPr sz="1600" spc="-10" dirty="0">
                <a:latin typeface="Calibri"/>
                <a:cs typeface="Calibri"/>
              </a:rPr>
              <a:t>Bangalore </a:t>
            </a:r>
            <a:r>
              <a:rPr sz="1600" spc="-5" dirty="0">
                <a:latin typeface="Calibri"/>
                <a:cs typeface="Calibri"/>
              </a:rPr>
              <a:t>| </a:t>
            </a:r>
            <a:r>
              <a:rPr sz="1600" spc="-15" dirty="0">
                <a:latin typeface="Calibri"/>
                <a:cs typeface="Calibri"/>
              </a:rPr>
              <a:t>Hyderabad </a:t>
            </a:r>
            <a:r>
              <a:rPr sz="1600" spc="-5" dirty="0">
                <a:latin typeface="Calibri"/>
                <a:cs typeface="Calibri"/>
              </a:rPr>
              <a:t>| </a:t>
            </a:r>
            <a:r>
              <a:rPr sz="1600" spc="-10" dirty="0">
                <a:latin typeface="Calibri"/>
                <a:cs typeface="Calibri"/>
              </a:rPr>
              <a:t>Indore  </a:t>
            </a:r>
            <a:endParaRPr lang="en-US" sz="1600" spc="-10" dirty="0">
              <a:latin typeface="Calibri"/>
              <a:cs typeface="Calibri"/>
            </a:endParaRPr>
          </a:p>
          <a:p>
            <a:pPr marL="769620" marR="5080" indent="-757555" algn="ctr">
              <a:lnSpc>
                <a:spcPct val="100000"/>
              </a:lnSpc>
              <a:spcBef>
                <a:spcPts val="95"/>
              </a:spcBef>
            </a:pPr>
            <a:r>
              <a:rPr sz="1600" spc="-5" dirty="0">
                <a:latin typeface="Calibri"/>
                <a:cs typeface="Calibri"/>
              </a:rPr>
              <a:t>US | Bangladesh | </a:t>
            </a:r>
            <a:r>
              <a:rPr sz="1600" spc="-10" dirty="0">
                <a:latin typeface="Calibri"/>
                <a:cs typeface="Calibri"/>
              </a:rPr>
              <a:t>Myanmar </a:t>
            </a:r>
            <a:r>
              <a:rPr sz="1600" spc="-5" dirty="0">
                <a:latin typeface="Calibri"/>
                <a:cs typeface="Calibri"/>
              </a:rPr>
              <a:t>| Vietnam |</a:t>
            </a:r>
            <a:r>
              <a:rPr sz="1600" spc="20" dirty="0">
                <a:latin typeface="Calibri"/>
                <a:cs typeface="Calibri"/>
              </a:rPr>
              <a:t> </a:t>
            </a:r>
            <a:r>
              <a:rPr sz="1600" spc="-5" dirty="0">
                <a:latin typeface="Calibri"/>
                <a:cs typeface="Calibri"/>
              </a:rPr>
              <a:t>Nepal</a:t>
            </a:r>
            <a:r>
              <a:rPr lang="en-US" sz="1600" spc="-5" dirty="0">
                <a:latin typeface="Calibri"/>
                <a:cs typeface="Calibri"/>
              </a:rPr>
              <a:t> | Malaysia | Sri Lanka</a:t>
            </a:r>
            <a:endParaRPr sz="1600" dirty="0">
              <a:latin typeface="Calibri"/>
              <a:cs typeface="Calibri"/>
            </a:endParaRPr>
          </a:p>
        </p:txBody>
      </p:sp>
      <p:sp>
        <p:nvSpPr>
          <p:cNvPr id="10" name="object 10"/>
          <p:cNvSpPr txBox="1"/>
          <p:nvPr/>
        </p:nvSpPr>
        <p:spPr>
          <a:xfrm>
            <a:off x="3183889" y="6524264"/>
            <a:ext cx="6903720" cy="139700"/>
          </a:xfrm>
          <a:prstGeom prst="rect">
            <a:avLst/>
          </a:prstGeom>
        </p:spPr>
        <p:txBody>
          <a:bodyPr vert="horz" wrap="square" lIns="0" tIns="3175" rIns="0" bIns="0" rtlCol="0">
            <a:spAutoFit/>
          </a:bodyPr>
          <a:lstStyle/>
          <a:p>
            <a:pPr marL="12700">
              <a:lnSpc>
                <a:spcPct val="100000"/>
              </a:lnSpc>
              <a:spcBef>
                <a:spcPts val="25"/>
              </a:spcBef>
            </a:pP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Searching</a:t>
            </a:r>
            <a:r>
              <a:rPr sz="800" spc="10"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dirty="0">
                <a:solidFill>
                  <a:srgbClr val="7E7E7E"/>
                </a:solidFill>
                <a:latin typeface="Arial"/>
                <a:cs typeface="Arial"/>
              </a:rPr>
              <a:t>Research</a:t>
            </a:r>
            <a:r>
              <a:rPr sz="800" spc="15" dirty="0">
                <a:solidFill>
                  <a:srgbClr val="7E7E7E"/>
                </a:solidFill>
                <a:latin typeface="Arial"/>
                <a:cs typeface="Arial"/>
              </a:rPr>
              <a:t> </a:t>
            </a:r>
            <a:r>
              <a:rPr sz="800" spc="-5" dirty="0">
                <a:solidFill>
                  <a:srgbClr val="7E7E7E"/>
                </a:solidFill>
                <a:latin typeface="Arial"/>
                <a:cs typeface="Arial"/>
              </a:rPr>
              <a:t>and</a:t>
            </a:r>
            <a:r>
              <a:rPr sz="800" spc="25" dirty="0">
                <a:solidFill>
                  <a:srgbClr val="7E7E7E"/>
                </a:solidFill>
                <a:latin typeface="Arial"/>
                <a:cs typeface="Arial"/>
              </a:rPr>
              <a:t> </a:t>
            </a:r>
            <a:r>
              <a:rPr sz="800" dirty="0">
                <a:solidFill>
                  <a:srgbClr val="7E7E7E"/>
                </a:solidFill>
                <a:latin typeface="Arial"/>
                <a:cs typeface="Arial"/>
              </a:rPr>
              <a:t>Analytics</a:t>
            </a:r>
            <a:r>
              <a:rPr sz="800" spc="10" dirty="0">
                <a:solidFill>
                  <a:srgbClr val="7E7E7E"/>
                </a:solidFill>
                <a:latin typeface="Arial"/>
                <a:cs typeface="Arial"/>
              </a:rPr>
              <a:t> </a:t>
            </a:r>
            <a:r>
              <a:rPr sz="800" dirty="0">
                <a:solidFill>
                  <a:srgbClr val="7E7E7E"/>
                </a:solidFill>
                <a:latin typeface="Arial"/>
                <a:cs typeface="Arial"/>
              </a:rPr>
              <a:t>|</a:t>
            </a:r>
            <a:r>
              <a:rPr sz="800" spc="15" dirty="0">
                <a:solidFill>
                  <a:srgbClr val="7E7E7E"/>
                </a:solidFill>
                <a:latin typeface="Arial"/>
                <a:cs typeface="Arial"/>
              </a:rPr>
              <a:t> </a:t>
            </a:r>
            <a:r>
              <a:rPr sz="800" spc="-5" dirty="0">
                <a:solidFill>
                  <a:srgbClr val="7E7E7E"/>
                </a:solidFill>
                <a:latin typeface="Arial"/>
                <a:cs typeface="Arial"/>
              </a:rPr>
              <a:t>Patent</a:t>
            </a:r>
            <a:r>
              <a:rPr sz="800" spc="35" dirty="0">
                <a:solidFill>
                  <a:srgbClr val="7E7E7E"/>
                </a:solidFill>
                <a:latin typeface="Arial"/>
                <a:cs typeface="Arial"/>
              </a:rPr>
              <a:t> </a:t>
            </a:r>
            <a:r>
              <a:rPr sz="800" spc="-5" dirty="0">
                <a:solidFill>
                  <a:srgbClr val="7E7E7E"/>
                </a:solidFill>
                <a:latin typeface="Arial"/>
                <a:cs typeface="Arial"/>
              </a:rPr>
              <a:t>Prosecution/Preparation</a:t>
            </a:r>
            <a:r>
              <a:rPr sz="800" spc="25" dirty="0">
                <a:solidFill>
                  <a:srgbClr val="7E7E7E"/>
                </a:solidFill>
                <a:latin typeface="Arial"/>
                <a:cs typeface="Arial"/>
              </a:rPr>
              <a:t> </a:t>
            </a:r>
            <a:r>
              <a:rPr sz="800" spc="-5" dirty="0">
                <a:solidFill>
                  <a:srgbClr val="7E7E7E"/>
                </a:solidFill>
                <a:latin typeface="Arial"/>
                <a:cs typeface="Arial"/>
              </a:rPr>
              <a:t>Support</a:t>
            </a:r>
            <a:r>
              <a:rPr sz="800" spc="35" dirty="0">
                <a:solidFill>
                  <a:srgbClr val="7E7E7E"/>
                </a:solidFill>
                <a:latin typeface="Arial"/>
                <a:cs typeface="Arial"/>
              </a:rPr>
              <a:t> </a:t>
            </a:r>
            <a:r>
              <a:rPr sz="800" dirty="0">
                <a:solidFill>
                  <a:srgbClr val="7E7E7E"/>
                </a:solidFill>
                <a:latin typeface="Arial"/>
                <a:cs typeface="Arial"/>
              </a:rPr>
              <a:t>|</a:t>
            </a:r>
            <a:r>
              <a:rPr sz="800" spc="25" dirty="0">
                <a:solidFill>
                  <a:srgbClr val="7E7E7E"/>
                </a:solidFill>
                <a:latin typeface="Arial"/>
                <a:cs typeface="Arial"/>
              </a:rPr>
              <a:t> </a:t>
            </a:r>
            <a:r>
              <a:rPr sz="800" spc="-5" dirty="0">
                <a:solidFill>
                  <a:srgbClr val="7E7E7E"/>
                </a:solidFill>
                <a:latin typeface="Arial"/>
                <a:cs typeface="Arial"/>
              </a:rPr>
              <a:t>Litigation</a:t>
            </a:r>
            <a:r>
              <a:rPr sz="800" spc="15" dirty="0">
                <a:solidFill>
                  <a:srgbClr val="7E7E7E"/>
                </a:solidFill>
                <a:latin typeface="Arial"/>
                <a:cs typeface="Arial"/>
              </a:rPr>
              <a:t> </a:t>
            </a:r>
            <a:r>
              <a:rPr sz="800" spc="-5" dirty="0">
                <a:solidFill>
                  <a:srgbClr val="7E7E7E"/>
                </a:solidFill>
                <a:latin typeface="Arial"/>
                <a:cs typeface="Arial"/>
              </a:rPr>
              <a:t>and</a:t>
            </a:r>
            <a:r>
              <a:rPr sz="800" spc="40" dirty="0">
                <a:solidFill>
                  <a:srgbClr val="7E7E7E"/>
                </a:solidFill>
                <a:latin typeface="Arial"/>
                <a:cs typeface="Arial"/>
              </a:rPr>
              <a:t> </a:t>
            </a:r>
            <a:r>
              <a:rPr sz="800" dirty="0">
                <a:solidFill>
                  <a:srgbClr val="7E7E7E"/>
                </a:solidFill>
                <a:latin typeface="Arial"/>
                <a:cs typeface="Arial"/>
              </a:rPr>
              <a:t>E-Discovery |</a:t>
            </a:r>
            <a:r>
              <a:rPr sz="800" spc="15" dirty="0">
                <a:solidFill>
                  <a:srgbClr val="7E7E7E"/>
                </a:solidFill>
                <a:latin typeface="Arial"/>
                <a:cs typeface="Arial"/>
              </a:rPr>
              <a:t> </a:t>
            </a:r>
            <a:r>
              <a:rPr sz="800" dirty="0">
                <a:solidFill>
                  <a:srgbClr val="7E7E7E"/>
                </a:solidFill>
                <a:latin typeface="Arial"/>
                <a:cs typeface="Arial"/>
              </a:rPr>
              <a:t>IP</a:t>
            </a:r>
            <a:r>
              <a:rPr sz="800" spc="20" dirty="0">
                <a:solidFill>
                  <a:srgbClr val="7E7E7E"/>
                </a:solidFill>
                <a:latin typeface="Arial"/>
                <a:cs typeface="Arial"/>
              </a:rPr>
              <a:t> </a:t>
            </a:r>
            <a:r>
              <a:rPr sz="800" spc="-5" dirty="0">
                <a:solidFill>
                  <a:srgbClr val="7E7E7E"/>
                </a:solidFill>
                <a:latin typeface="Arial"/>
                <a:cs typeface="Arial"/>
              </a:rPr>
              <a:t>Valuation</a:t>
            </a:r>
            <a:r>
              <a:rPr sz="800" spc="25" dirty="0">
                <a:solidFill>
                  <a:srgbClr val="7E7E7E"/>
                </a:solidFill>
                <a:latin typeface="Arial"/>
                <a:cs typeface="Arial"/>
              </a:rPr>
              <a:t> </a:t>
            </a:r>
            <a:r>
              <a:rPr sz="800" dirty="0">
                <a:solidFill>
                  <a:srgbClr val="7E7E7E"/>
                </a:solidFill>
                <a:latin typeface="Arial"/>
                <a:cs typeface="Arial"/>
              </a:rPr>
              <a:t>|</a:t>
            </a:r>
            <a:r>
              <a:rPr sz="800" spc="30" dirty="0">
                <a:solidFill>
                  <a:srgbClr val="7E7E7E"/>
                </a:solidFill>
                <a:latin typeface="Arial"/>
                <a:cs typeface="Arial"/>
              </a:rPr>
              <a:t> </a:t>
            </a:r>
            <a:r>
              <a:rPr sz="800" spc="-5" dirty="0">
                <a:solidFill>
                  <a:srgbClr val="7E7E7E"/>
                </a:solidFill>
                <a:latin typeface="Arial"/>
                <a:cs typeface="Arial"/>
              </a:rPr>
              <a:t>Patent</a:t>
            </a:r>
            <a:r>
              <a:rPr sz="800" spc="25" dirty="0">
                <a:solidFill>
                  <a:srgbClr val="7E7E7E"/>
                </a:solidFill>
                <a:latin typeface="Arial"/>
                <a:cs typeface="Arial"/>
              </a:rPr>
              <a:t> </a:t>
            </a:r>
            <a:r>
              <a:rPr sz="800" spc="-5" dirty="0">
                <a:solidFill>
                  <a:srgbClr val="7E7E7E"/>
                </a:solidFill>
                <a:latin typeface="Arial"/>
                <a:cs typeface="Arial"/>
              </a:rPr>
              <a:t>Portfolio</a:t>
            </a:r>
            <a:r>
              <a:rPr sz="800" spc="15" dirty="0">
                <a:solidFill>
                  <a:srgbClr val="7E7E7E"/>
                </a:solidFill>
                <a:latin typeface="Arial"/>
                <a:cs typeface="Arial"/>
              </a:rPr>
              <a:t> </a:t>
            </a:r>
            <a:r>
              <a:rPr sz="800" spc="5" dirty="0">
                <a:solidFill>
                  <a:srgbClr val="7E7E7E"/>
                </a:solidFill>
                <a:latin typeface="Arial"/>
                <a:cs typeface="Arial"/>
              </a:rPr>
              <a:t>Watch</a:t>
            </a:r>
            <a:endParaRPr sz="8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2366"/>
            <a:ext cx="5486400" cy="492759"/>
          </a:xfrm>
          <a:custGeom>
            <a:avLst/>
            <a:gdLst/>
            <a:ahLst/>
            <a:cxnLst/>
            <a:rect l="l" t="t" r="r" b="b"/>
            <a:pathLst>
              <a:path w="3249295" h="492759">
                <a:moveTo>
                  <a:pt x="0" y="492175"/>
                </a:moveTo>
                <a:lnTo>
                  <a:pt x="3249168" y="492175"/>
                </a:lnTo>
                <a:lnTo>
                  <a:pt x="3249168"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239410" y="378444"/>
            <a:ext cx="5213860" cy="320601"/>
          </a:xfrm>
          <a:prstGeom prst="rect">
            <a:avLst/>
          </a:prstGeom>
        </p:spPr>
        <p:txBody>
          <a:bodyPr vert="horz" wrap="square" lIns="0" tIns="12700" rIns="0" bIns="0" rtlCol="0">
            <a:spAutoFit/>
          </a:bodyPr>
          <a:lstStyle/>
          <a:p>
            <a:pPr marL="12700">
              <a:lnSpc>
                <a:spcPct val="100000"/>
              </a:lnSpc>
              <a:spcBef>
                <a:spcPts val="100"/>
              </a:spcBef>
            </a:pPr>
            <a:r>
              <a:rPr spc="-5" dirty="0">
                <a:latin typeface="Arial" panose="020B0604020202020204" pitchFamily="34" charset="0"/>
                <a:cs typeface="Arial" panose="020B0604020202020204" pitchFamily="34" charset="0"/>
              </a:rPr>
              <a:t>Introduction </a:t>
            </a:r>
            <a:r>
              <a:rPr spc="-15" dirty="0">
                <a:latin typeface="Arial" panose="020B0604020202020204" pitchFamily="34" charset="0"/>
                <a:cs typeface="Arial" panose="020B0604020202020204" pitchFamily="34" charset="0"/>
              </a:rPr>
              <a:t>to</a:t>
            </a:r>
            <a:r>
              <a:rPr lang="sv-SE" spc="-15" dirty="0">
                <a:latin typeface="Arial" panose="020B0604020202020204" pitchFamily="34" charset="0"/>
                <a:cs typeface="Arial" panose="020B0604020202020204" pitchFamily="34" charset="0"/>
              </a:rPr>
              <a:t> Digital Twin Technology</a:t>
            </a:r>
            <a:endParaRPr spc="-5" dirty="0">
              <a:latin typeface="Arial" panose="020B0604020202020204" pitchFamily="34" charset="0"/>
              <a:cs typeface="Arial" panose="020B0604020202020204" pitchFamily="34" charset="0"/>
            </a:endParaRP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7" name="Freeform 39">
            <a:extLst>
              <a:ext uri="{FF2B5EF4-FFF2-40B4-BE49-F238E27FC236}">
                <a16:creationId xmlns:a16="http://schemas.microsoft.com/office/drawing/2014/main" id="{9FA3E847-B561-4AD3-8664-AFEACDC38569}"/>
              </a:ext>
            </a:extLst>
          </p:cNvPr>
          <p:cNvSpPr>
            <a:spLocks/>
          </p:cNvSpPr>
          <p:nvPr/>
        </p:nvSpPr>
        <p:spPr bwMode="auto">
          <a:xfrm>
            <a:off x="4528595" y="1139795"/>
            <a:ext cx="2522805" cy="1844404"/>
          </a:xfrm>
          <a:custGeom>
            <a:avLst/>
            <a:gdLst>
              <a:gd name="T0" fmla="*/ 285 w 369"/>
              <a:gd name="T1" fmla="*/ 215 h 270"/>
              <a:gd name="T2" fmla="*/ 228 w 369"/>
              <a:gd name="T3" fmla="*/ 173 h 270"/>
              <a:gd name="T4" fmla="*/ 95 w 369"/>
              <a:gd name="T5" fmla="*/ 270 h 270"/>
              <a:gd name="T6" fmla="*/ 95 w 369"/>
              <a:gd name="T7" fmla="*/ 270 h 270"/>
              <a:gd name="T8" fmla="*/ 92 w 369"/>
              <a:gd name="T9" fmla="*/ 182 h 270"/>
              <a:gd name="T10" fmla="*/ 92 w 369"/>
              <a:gd name="T11" fmla="*/ 176 h 270"/>
              <a:gd name="T12" fmla="*/ 86 w 369"/>
              <a:gd name="T13" fmla="*/ 175 h 270"/>
              <a:gd name="T14" fmla="*/ 0 w 369"/>
              <a:gd name="T15" fmla="*/ 160 h 270"/>
              <a:gd name="T16" fmla="*/ 0 w 369"/>
              <a:gd name="T17" fmla="*/ 160 h 270"/>
              <a:gd name="T18" fmla="*/ 44 w 369"/>
              <a:gd name="T19" fmla="*/ 128 h 270"/>
              <a:gd name="T20" fmla="*/ 210 w 369"/>
              <a:gd name="T21" fmla="*/ 8 h 270"/>
              <a:gd name="T22" fmla="*/ 246 w 369"/>
              <a:gd name="T23" fmla="*/ 8 h 270"/>
              <a:gd name="T24" fmla="*/ 353 w 369"/>
              <a:gd name="T25" fmla="*/ 86 h 270"/>
              <a:gd name="T26" fmla="*/ 369 w 369"/>
              <a:gd name="T27" fmla="*/ 182 h 270"/>
              <a:gd name="T28" fmla="*/ 285 w 369"/>
              <a:gd name="T29" fmla="*/ 2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9" h="270">
                <a:moveTo>
                  <a:pt x="285" y="215"/>
                </a:moveTo>
                <a:lnTo>
                  <a:pt x="228" y="173"/>
                </a:lnTo>
                <a:lnTo>
                  <a:pt x="95" y="270"/>
                </a:lnTo>
                <a:lnTo>
                  <a:pt x="95" y="270"/>
                </a:lnTo>
                <a:lnTo>
                  <a:pt x="92" y="182"/>
                </a:lnTo>
                <a:lnTo>
                  <a:pt x="92" y="176"/>
                </a:lnTo>
                <a:lnTo>
                  <a:pt x="86" y="175"/>
                </a:lnTo>
                <a:lnTo>
                  <a:pt x="0" y="160"/>
                </a:lnTo>
                <a:lnTo>
                  <a:pt x="0" y="160"/>
                </a:lnTo>
                <a:lnTo>
                  <a:pt x="44" y="128"/>
                </a:lnTo>
                <a:lnTo>
                  <a:pt x="210" y="8"/>
                </a:lnTo>
                <a:cubicBezTo>
                  <a:pt x="221" y="0"/>
                  <a:pt x="235" y="0"/>
                  <a:pt x="246" y="8"/>
                </a:cubicBezTo>
                <a:lnTo>
                  <a:pt x="353" y="86"/>
                </a:lnTo>
                <a:lnTo>
                  <a:pt x="369" y="182"/>
                </a:lnTo>
                <a:lnTo>
                  <a:pt x="285" y="215"/>
                </a:lnTo>
              </a:path>
            </a:pathLst>
          </a:custGeom>
          <a:solidFill>
            <a:srgbClr val="013D4D"/>
          </a:solidFill>
          <a:ln>
            <a:noFill/>
          </a:ln>
          <a:effectLst>
            <a:innerShdw dist="63500">
              <a:prstClr val="black">
                <a:alpha val="3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43">
            <a:extLst>
              <a:ext uri="{FF2B5EF4-FFF2-40B4-BE49-F238E27FC236}">
                <a16:creationId xmlns:a16="http://schemas.microsoft.com/office/drawing/2014/main" id="{FB9FD30C-DA5D-4B74-8FDD-6ED3EF5C5B37}"/>
              </a:ext>
            </a:extLst>
          </p:cNvPr>
          <p:cNvSpPr>
            <a:spLocks/>
          </p:cNvSpPr>
          <p:nvPr/>
        </p:nvSpPr>
        <p:spPr bwMode="auto">
          <a:xfrm>
            <a:off x="6574402" y="1818196"/>
            <a:ext cx="2003408" cy="2469809"/>
          </a:xfrm>
          <a:custGeom>
            <a:avLst/>
            <a:gdLst>
              <a:gd name="T0" fmla="*/ 71 w 292"/>
              <a:gd name="T1" fmla="*/ 0 h 362"/>
              <a:gd name="T2" fmla="*/ 111 w 292"/>
              <a:gd name="T3" fmla="*/ 29 h 362"/>
              <a:gd name="T4" fmla="*/ 277 w 292"/>
              <a:gd name="T5" fmla="*/ 150 h 362"/>
              <a:gd name="T6" fmla="*/ 288 w 292"/>
              <a:gd name="T7" fmla="*/ 184 h 362"/>
              <a:gd name="T8" fmla="*/ 241 w 292"/>
              <a:gd name="T9" fmla="*/ 328 h 362"/>
              <a:gd name="T10" fmla="*/ 155 w 292"/>
              <a:gd name="T11" fmla="*/ 362 h 362"/>
              <a:gd name="T12" fmla="*/ 104 w 292"/>
              <a:gd name="T13" fmla="*/ 285 h 362"/>
              <a:gd name="T14" fmla="*/ 125 w 292"/>
              <a:gd name="T15" fmla="*/ 218 h 362"/>
              <a:gd name="T16" fmla="*/ 0 w 292"/>
              <a:gd name="T17" fmla="*/ 126 h 362"/>
              <a:gd name="T18" fmla="*/ 0 w 292"/>
              <a:gd name="T19" fmla="*/ 126 h 362"/>
              <a:gd name="T20" fmla="*/ 80 w 292"/>
              <a:gd name="T21" fmla="*/ 95 h 362"/>
              <a:gd name="T22" fmla="*/ 86 w 292"/>
              <a:gd name="T23" fmla="*/ 93 h 362"/>
              <a:gd name="T24" fmla="*/ 85 w 292"/>
              <a:gd name="T25" fmla="*/ 87 h 362"/>
              <a:gd name="T26" fmla="*/ 71 w 292"/>
              <a:gd name="T27" fmla="*/ 0 h 362"/>
              <a:gd name="T28" fmla="*/ 71 w 292"/>
              <a:gd name="T29"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362">
                <a:moveTo>
                  <a:pt x="71" y="0"/>
                </a:moveTo>
                <a:lnTo>
                  <a:pt x="111" y="29"/>
                </a:lnTo>
                <a:lnTo>
                  <a:pt x="277" y="150"/>
                </a:lnTo>
                <a:cubicBezTo>
                  <a:pt x="288" y="158"/>
                  <a:pt x="292" y="171"/>
                  <a:pt x="288" y="184"/>
                </a:cubicBezTo>
                <a:lnTo>
                  <a:pt x="241" y="328"/>
                </a:lnTo>
                <a:lnTo>
                  <a:pt x="155" y="362"/>
                </a:lnTo>
                <a:lnTo>
                  <a:pt x="104" y="285"/>
                </a:lnTo>
                <a:lnTo>
                  <a:pt x="125" y="218"/>
                </a:lnTo>
                <a:lnTo>
                  <a:pt x="0" y="126"/>
                </a:lnTo>
                <a:lnTo>
                  <a:pt x="0" y="126"/>
                </a:lnTo>
                <a:lnTo>
                  <a:pt x="80" y="95"/>
                </a:lnTo>
                <a:lnTo>
                  <a:pt x="86" y="93"/>
                </a:lnTo>
                <a:lnTo>
                  <a:pt x="85" y="87"/>
                </a:lnTo>
                <a:lnTo>
                  <a:pt x="71" y="0"/>
                </a:lnTo>
                <a:lnTo>
                  <a:pt x="71" y="0"/>
                </a:lnTo>
              </a:path>
            </a:pathLst>
          </a:custGeom>
          <a:solidFill>
            <a:srgbClr val="00A891"/>
          </a:solidFill>
          <a:ln>
            <a:noFill/>
          </a:ln>
          <a:effectLst>
            <a:innerShdw dist="63500">
              <a:prstClr val="black">
                <a:alpha val="30000"/>
              </a:prstClr>
            </a:innerShdw>
          </a:effectLst>
          <a:extLst/>
        </p:spPr>
        <p:txBody>
          <a:bodyPr vert="horz" wrap="square" lIns="91440" tIns="45720" rIns="91440" bIns="45720" numCol="1" anchor="t" anchorCtr="0" compatLnSpc="1">
            <a:prstTxWarp prst="textNoShape">
              <a:avLst/>
            </a:prstTxWarp>
          </a:bodyPr>
          <a:lstStyle/>
          <a:p>
            <a:endParaRPr lang="en-US"/>
          </a:p>
        </p:txBody>
      </p:sp>
      <p:sp>
        <p:nvSpPr>
          <p:cNvPr id="9" name="Freeform 42">
            <a:extLst>
              <a:ext uri="{FF2B5EF4-FFF2-40B4-BE49-F238E27FC236}">
                <a16:creationId xmlns:a16="http://schemas.microsoft.com/office/drawing/2014/main" id="{A9D27634-1A49-4803-89F9-87DB6AD42DB7}"/>
              </a:ext>
            </a:extLst>
          </p:cNvPr>
          <p:cNvSpPr>
            <a:spLocks/>
          </p:cNvSpPr>
          <p:nvPr/>
        </p:nvSpPr>
        <p:spPr bwMode="auto">
          <a:xfrm>
            <a:off x="6118598" y="3885198"/>
            <a:ext cx="2067008" cy="1992804"/>
          </a:xfrm>
          <a:custGeom>
            <a:avLst/>
            <a:gdLst>
              <a:gd name="T0" fmla="*/ 303 w 303"/>
              <a:gd name="T1" fmla="*/ 43 h 292"/>
              <a:gd name="T2" fmla="*/ 303 w 303"/>
              <a:gd name="T3" fmla="*/ 43 h 292"/>
              <a:gd name="T4" fmla="*/ 293 w 303"/>
              <a:gd name="T5" fmla="*/ 76 h 292"/>
              <a:gd name="T6" fmla="*/ 230 w 303"/>
              <a:gd name="T7" fmla="*/ 270 h 292"/>
              <a:gd name="T8" fmla="*/ 201 w 303"/>
              <a:gd name="T9" fmla="*/ 292 h 292"/>
              <a:gd name="T10" fmla="*/ 58 w 303"/>
              <a:gd name="T11" fmla="*/ 292 h 292"/>
              <a:gd name="T12" fmla="*/ 0 w 303"/>
              <a:gd name="T13" fmla="*/ 217 h 292"/>
              <a:gd name="T14" fmla="*/ 58 w 303"/>
              <a:gd name="T15" fmla="*/ 147 h 292"/>
              <a:gd name="T16" fmla="*/ 118 w 303"/>
              <a:gd name="T17" fmla="*/ 147 h 292"/>
              <a:gd name="T18" fmla="*/ 166 w 303"/>
              <a:gd name="T19" fmla="*/ 0 h 292"/>
              <a:gd name="T20" fmla="*/ 213 w 303"/>
              <a:gd name="T21" fmla="*/ 72 h 292"/>
              <a:gd name="T22" fmla="*/ 217 w 303"/>
              <a:gd name="T23" fmla="*/ 77 h 292"/>
              <a:gd name="T24" fmla="*/ 222 w 303"/>
              <a:gd name="T25" fmla="*/ 75 h 292"/>
              <a:gd name="T26" fmla="*/ 303 w 303"/>
              <a:gd name="T27" fmla="*/ 4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3" h="292">
                <a:moveTo>
                  <a:pt x="303" y="43"/>
                </a:moveTo>
                <a:lnTo>
                  <a:pt x="303" y="43"/>
                </a:lnTo>
                <a:lnTo>
                  <a:pt x="293" y="76"/>
                </a:lnTo>
                <a:lnTo>
                  <a:pt x="230" y="270"/>
                </a:lnTo>
                <a:cubicBezTo>
                  <a:pt x="226" y="283"/>
                  <a:pt x="214" y="292"/>
                  <a:pt x="201" y="292"/>
                </a:cubicBezTo>
                <a:lnTo>
                  <a:pt x="58" y="292"/>
                </a:lnTo>
                <a:lnTo>
                  <a:pt x="0" y="217"/>
                </a:lnTo>
                <a:lnTo>
                  <a:pt x="58" y="147"/>
                </a:lnTo>
                <a:lnTo>
                  <a:pt x="118" y="147"/>
                </a:lnTo>
                <a:lnTo>
                  <a:pt x="166" y="0"/>
                </a:lnTo>
                <a:lnTo>
                  <a:pt x="213" y="72"/>
                </a:lnTo>
                <a:lnTo>
                  <a:pt x="217" y="77"/>
                </a:lnTo>
                <a:lnTo>
                  <a:pt x="222" y="75"/>
                </a:lnTo>
                <a:lnTo>
                  <a:pt x="303" y="43"/>
                </a:lnTo>
              </a:path>
            </a:pathLst>
          </a:custGeom>
          <a:solidFill>
            <a:srgbClr val="B1DB15"/>
          </a:solidFill>
          <a:ln>
            <a:noFill/>
          </a:ln>
          <a:effectLst>
            <a:innerShdw dist="63500">
              <a:prstClr val="black">
                <a:alpha val="3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10" name="Freeform 41">
            <a:extLst>
              <a:ext uri="{FF2B5EF4-FFF2-40B4-BE49-F238E27FC236}">
                <a16:creationId xmlns:a16="http://schemas.microsoft.com/office/drawing/2014/main" id="{657911C9-7DEE-407D-9CE9-246A1D3658C4}"/>
              </a:ext>
            </a:extLst>
          </p:cNvPr>
          <p:cNvSpPr>
            <a:spLocks/>
          </p:cNvSpPr>
          <p:nvPr/>
        </p:nvSpPr>
        <p:spPr bwMode="auto">
          <a:xfrm>
            <a:off x="4199997" y="4309199"/>
            <a:ext cx="2183605" cy="1568803"/>
          </a:xfrm>
          <a:custGeom>
            <a:avLst/>
            <a:gdLst>
              <a:gd name="T0" fmla="*/ 320 w 320"/>
              <a:gd name="T1" fmla="*/ 230 h 230"/>
              <a:gd name="T2" fmla="*/ 72 w 320"/>
              <a:gd name="T3" fmla="*/ 230 h 230"/>
              <a:gd name="T4" fmla="*/ 43 w 320"/>
              <a:gd name="T5" fmla="*/ 208 h 230"/>
              <a:gd name="T6" fmla="*/ 0 w 320"/>
              <a:gd name="T7" fmla="*/ 77 h 230"/>
              <a:gd name="T8" fmla="*/ 51 w 320"/>
              <a:gd name="T9" fmla="*/ 0 h 230"/>
              <a:gd name="T10" fmla="*/ 138 w 320"/>
              <a:gd name="T11" fmla="*/ 34 h 230"/>
              <a:gd name="T12" fmla="*/ 155 w 320"/>
              <a:gd name="T13" fmla="*/ 85 h 230"/>
              <a:gd name="T14" fmla="*/ 320 w 320"/>
              <a:gd name="T15" fmla="*/ 85 h 230"/>
              <a:gd name="T16" fmla="*/ 320 w 320"/>
              <a:gd name="T17" fmla="*/ 85 h 230"/>
              <a:gd name="T18" fmla="*/ 265 w 320"/>
              <a:gd name="T19" fmla="*/ 150 h 230"/>
              <a:gd name="T20" fmla="*/ 261 w 320"/>
              <a:gd name="T21" fmla="*/ 154 h 230"/>
              <a:gd name="T22" fmla="*/ 265 w 320"/>
              <a:gd name="T23" fmla="*/ 159 h 230"/>
              <a:gd name="T24" fmla="*/ 320 w 320"/>
              <a:gd name="T25"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230">
                <a:moveTo>
                  <a:pt x="320" y="230"/>
                </a:moveTo>
                <a:lnTo>
                  <a:pt x="72" y="230"/>
                </a:lnTo>
                <a:cubicBezTo>
                  <a:pt x="59" y="230"/>
                  <a:pt x="47" y="221"/>
                  <a:pt x="43" y="208"/>
                </a:cubicBezTo>
                <a:lnTo>
                  <a:pt x="0" y="77"/>
                </a:lnTo>
                <a:lnTo>
                  <a:pt x="51" y="0"/>
                </a:lnTo>
                <a:lnTo>
                  <a:pt x="138" y="34"/>
                </a:lnTo>
                <a:lnTo>
                  <a:pt x="155" y="85"/>
                </a:lnTo>
                <a:lnTo>
                  <a:pt x="320" y="85"/>
                </a:lnTo>
                <a:lnTo>
                  <a:pt x="320" y="85"/>
                </a:lnTo>
                <a:lnTo>
                  <a:pt x="265" y="150"/>
                </a:lnTo>
                <a:lnTo>
                  <a:pt x="261" y="154"/>
                </a:lnTo>
                <a:lnTo>
                  <a:pt x="265" y="159"/>
                </a:lnTo>
                <a:lnTo>
                  <a:pt x="320" y="230"/>
                </a:lnTo>
              </a:path>
            </a:pathLst>
          </a:custGeom>
          <a:solidFill>
            <a:srgbClr val="FE7600"/>
          </a:solidFill>
          <a:ln>
            <a:noFill/>
          </a:ln>
          <a:effectLst>
            <a:innerShdw dist="63500">
              <a:prstClr val="black">
                <a:alpha val="3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11" name="Freeform 40">
            <a:extLst>
              <a:ext uri="{FF2B5EF4-FFF2-40B4-BE49-F238E27FC236}">
                <a16:creationId xmlns:a16="http://schemas.microsoft.com/office/drawing/2014/main" id="{D5C350E0-2774-4779-B690-A21DE1498B10}"/>
              </a:ext>
            </a:extLst>
          </p:cNvPr>
          <p:cNvSpPr>
            <a:spLocks/>
          </p:cNvSpPr>
          <p:nvPr/>
        </p:nvSpPr>
        <p:spPr bwMode="auto">
          <a:xfrm>
            <a:off x="3606396" y="2326998"/>
            <a:ext cx="1494607" cy="2385009"/>
          </a:xfrm>
          <a:custGeom>
            <a:avLst/>
            <a:gdLst>
              <a:gd name="T0" fmla="*/ 81 w 219"/>
              <a:gd name="T1" fmla="*/ 350 h 350"/>
              <a:gd name="T2" fmla="*/ 67 w 219"/>
              <a:gd name="T3" fmla="*/ 305 h 350"/>
              <a:gd name="T4" fmla="*/ 4 w 219"/>
              <a:gd name="T5" fmla="*/ 110 h 350"/>
              <a:gd name="T6" fmla="*/ 15 w 219"/>
              <a:gd name="T7" fmla="*/ 76 h 350"/>
              <a:gd name="T8" fmla="*/ 119 w 219"/>
              <a:gd name="T9" fmla="*/ 0 h 350"/>
              <a:gd name="T10" fmla="*/ 213 w 219"/>
              <a:gd name="T11" fmla="*/ 16 h 350"/>
              <a:gd name="T12" fmla="*/ 216 w 219"/>
              <a:gd name="T13" fmla="*/ 107 h 350"/>
              <a:gd name="T14" fmla="*/ 166 w 219"/>
              <a:gd name="T15" fmla="*/ 144 h 350"/>
              <a:gd name="T16" fmla="*/ 219 w 219"/>
              <a:gd name="T17" fmla="*/ 306 h 350"/>
              <a:gd name="T18" fmla="*/ 219 w 219"/>
              <a:gd name="T19" fmla="*/ 306 h 350"/>
              <a:gd name="T20" fmla="*/ 138 w 219"/>
              <a:gd name="T21" fmla="*/ 275 h 350"/>
              <a:gd name="T22" fmla="*/ 132 w 219"/>
              <a:gd name="T23" fmla="*/ 272 h 350"/>
              <a:gd name="T24" fmla="*/ 129 w 219"/>
              <a:gd name="T25" fmla="*/ 277 h 350"/>
              <a:gd name="T26" fmla="*/ 81 w 219"/>
              <a:gd name="T2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350">
                <a:moveTo>
                  <a:pt x="81" y="350"/>
                </a:moveTo>
                <a:lnTo>
                  <a:pt x="67" y="305"/>
                </a:lnTo>
                <a:lnTo>
                  <a:pt x="4" y="110"/>
                </a:lnTo>
                <a:cubicBezTo>
                  <a:pt x="0" y="97"/>
                  <a:pt x="4" y="84"/>
                  <a:pt x="15" y="76"/>
                </a:cubicBezTo>
                <a:lnTo>
                  <a:pt x="119" y="0"/>
                </a:lnTo>
                <a:lnTo>
                  <a:pt x="213" y="16"/>
                </a:lnTo>
                <a:lnTo>
                  <a:pt x="216" y="107"/>
                </a:lnTo>
                <a:lnTo>
                  <a:pt x="166" y="144"/>
                </a:lnTo>
                <a:lnTo>
                  <a:pt x="219" y="306"/>
                </a:lnTo>
                <a:lnTo>
                  <a:pt x="219" y="306"/>
                </a:lnTo>
                <a:lnTo>
                  <a:pt x="138" y="275"/>
                </a:lnTo>
                <a:lnTo>
                  <a:pt x="132" y="272"/>
                </a:lnTo>
                <a:lnTo>
                  <a:pt x="129" y="277"/>
                </a:lnTo>
                <a:lnTo>
                  <a:pt x="81" y="350"/>
                </a:lnTo>
              </a:path>
            </a:pathLst>
          </a:custGeom>
          <a:solidFill>
            <a:srgbClr val="D9126B"/>
          </a:solidFill>
          <a:ln>
            <a:noFill/>
          </a:ln>
          <a:effectLst>
            <a:innerShdw dist="63500">
              <a:prstClr val="black">
                <a:alpha val="3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E15CF37A-0F08-485E-86BF-67F342F8765C}"/>
              </a:ext>
            </a:extLst>
          </p:cNvPr>
          <p:cNvSpPr/>
          <p:nvPr/>
        </p:nvSpPr>
        <p:spPr>
          <a:xfrm>
            <a:off x="5319533" y="1384089"/>
            <a:ext cx="1598129" cy="769441"/>
          </a:xfrm>
          <a:prstGeom prst="rect">
            <a:avLst/>
          </a:prstGeom>
        </p:spPr>
        <p:txBody>
          <a:bodyPr wrap="square">
            <a:spAutoFit/>
          </a:bodyPr>
          <a:lstStyle/>
          <a:p>
            <a:pPr algn="ctr"/>
            <a:r>
              <a:rPr lang="en-US" sz="4400" b="1" dirty="0">
                <a:solidFill>
                  <a:prstClr val="white"/>
                </a:solidFill>
              </a:rPr>
              <a:t>01</a:t>
            </a:r>
            <a:endParaRPr lang="en-US" sz="4400" dirty="0"/>
          </a:p>
        </p:txBody>
      </p:sp>
      <p:sp>
        <p:nvSpPr>
          <p:cNvPr id="13" name="Rectangle 12">
            <a:extLst>
              <a:ext uri="{FF2B5EF4-FFF2-40B4-BE49-F238E27FC236}">
                <a16:creationId xmlns:a16="http://schemas.microsoft.com/office/drawing/2014/main" id="{C0E2BED8-2E42-4393-B084-82C894897925}"/>
              </a:ext>
            </a:extLst>
          </p:cNvPr>
          <p:cNvSpPr/>
          <p:nvPr/>
        </p:nvSpPr>
        <p:spPr>
          <a:xfrm>
            <a:off x="6312399" y="4986974"/>
            <a:ext cx="1598129" cy="769441"/>
          </a:xfrm>
          <a:prstGeom prst="rect">
            <a:avLst/>
          </a:prstGeom>
        </p:spPr>
        <p:txBody>
          <a:bodyPr wrap="square">
            <a:spAutoFit/>
          </a:bodyPr>
          <a:lstStyle/>
          <a:p>
            <a:pPr algn="ctr"/>
            <a:r>
              <a:rPr lang="en-US" sz="4400" b="1" dirty="0">
                <a:solidFill>
                  <a:prstClr val="white"/>
                </a:solidFill>
              </a:rPr>
              <a:t>03</a:t>
            </a:r>
            <a:endParaRPr lang="en-US" sz="4400" dirty="0"/>
          </a:p>
        </p:txBody>
      </p:sp>
      <p:sp>
        <p:nvSpPr>
          <p:cNvPr id="14" name="Rectangle 13">
            <a:extLst>
              <a:ext uri="{FF2B5EF4-FFF2-40B4-BE49-F238E27FC236}">
                <a16:creationId xmlns:a16="http://schemas.microsoft.com/office/drawing/2014/main" id="{171A41D3-314F-444C-937B-BEC60AF89864}"/>
              </a:ext>
            </a:extLst>
          </p:cNvPr>
          <p:cNvSpPr/>
          <p:nvPr/>
        </p:nvSpPr>
        <p:spPr>
          <a:xfrm>
            <a:off x="4191868" y="4936185"/>
            <a:ext cx="1598129" cy="769441"/>
          </a:xfrm>
          <a:prstGeom prst="rect">
            <a:avLst/>
          </a:prstGeom>
        </p:spPr>
        <p:txBody>
          <a:bodyPr wrap="square">
            <a:spAutoFit/>
          </a:bodyPr>
          <a:lstStyle/>
          <a:p>
            <a:pPr algn="ctr"/>
            <a:r>
              <a:rPr lang="en-US" sz="4400" b="1" dirty="0">
                <a:solidFill>
                  <a:prstClr val="white"/>
                </a:solidFill>
              </a:rPr>
              <a:t>04</a:t>
            </a:r>
            <a:endParaRPr lang="en-US" sz="4400" dirty="0"/>
          </a:p>
        </p:txBody>
      </p:sp>
      <p:sp>
        <p:nvSpPr>
          <p:cNvPr id="15" name="Rectangle 14">
            <a:extLst>
              <a:ext uri="{FF2B5EF4-FFF2-40B4-BE49-F238E27FC236}">
                <a16:creationId xmlns:a16="http://schemas.microsoft.com/office/drawing/2014/main" id="{72ABE693-6556-4BDE-A80F-16C924A608A6}"/>
              </a:ext>
            </a:extLst>
          </p:cNvPr>
          <p:cNvSpPr/>
          <p:nvPr/>
        </p:nvSpPr>
        <p:spPr>
          <a:xfrm>
            <a:off x="3392803" y="2785862"/>
            <a:ext cx="1598129" cy="769441"/>
          </a:xfrm>
          <a:prstGeom prst="rect">
            <a:avLst/>
          </a:prstGeom>
        </p:spPr>
        <p:txBody>
          <a:bodyPr wrap="square">
            <a:spAutoFit/>
          </a:bodyPr>
          <a:lstStyle/>
          <a:p>
            <a:pPr algn="ctr"/>
            <a:r>
              <a:rPr lang="en-US" sz="4400" b="1" dirty="0">
                <a:solidFill>
                  <a:prstClr val="white"/>
                </a:solidFill>
              </a:rPr>
              <a:t>05</a:t>
            </a:r>
            <a:endParaRPr lang="en-US" sz="4400" dirty="0"/>
          </a:p>
        </p:txBody>
      </p:sp>
      <p:sp>
        <p:nvSpPr>
          <p:cNvPr id="16" name="Rectangle 15">
            <a:extLst>
              <a:ext uri="{FF2B5EF4-FFF2-40B4-BE49-F238E27FC236}">
                <a16:creationId xmlns:a16="http://schemas.microsoft.com/office/drawing/2014/main" id="{3FAC845A-62A7-4E5C-9A5B-4593A592C6D3}"/>
              </a:ext>
            </a:extLst>
          </p:cNvPr>
          <p:cNvSpPr/>
          <p:nvPr/>
        </p:nvSpPr>
        <p:spPr>
          <a:xfrm>
            <a:off x="7020174" y="2649538"/>
            <a:ext cx="1598129" cy="769441"/>
          </a:xfrm>
          <a:prstGeom prst="rect">
            <a:avLst/>
          </a:prstGeom>
        </p:spPr>
        <p:txBody>
          <a:bodyPr wrap="square">
            <a:spAutoFit/>
          </a:bodyPr>
          <a:lstStyle/>
          <a:p>
            <a:pPr algn="ctr"/>
            <a:r>
              <a:rPr lang="en-US" sz="4400" b="1" dirty="0">
                <a:solidFill>
                  <a:prstClr val="white"/>
                </a:solidFill>
              </a:rPr>
              <a:t>02</a:t>
            </a:r>
            <a:endParaRPr lang="en-US" sz="4400" dirty="0"/>
          </a:p>
        </p:txBody>
      </p:sp>
      <p:sp>
        <p:nvSpPr>
          <p:cNvPr id="18" name="TextBox 17">
            <a:extLst>
              <a:ext uri="{FF2B5EF4-FFF2-40B4-BE49-F238E27FC236}">
                <a16:creationId xmlns:a16="http://schemas.microsoft.com/office/drawing/2014/main" id="{64EBE0B4-840C-4981-B15D-2DFA58B10E53}"/>
              </a:ext>
            </a:extLst>
          </p:cNvPr>
          <p:cNvSpPr txBox="1"/>
          <p:nvPr/>
        </p:nvSpPr>
        <p:spPr>
          <a:xfrm>
            <a:off x="6317177" y="767641"/>
            <a:ext cx="2937088" cy="461665"/>
          </a:xfrm>
          <a:prstGeom prst="rect">
            <a:avLst/>
          </a:prstGeom>
          <a:noFill/>
        </p:spPr>
        <p:txBody>
          <a:bodyPr wrap="square" lIns="0" rIns="0" rtlCol="0" anchor="b">
            <a:spAutoFit/>
          </a:bodyPr>
          <a:lstStyle/>
          <a:p>
            <a:r>
              <a:rPr lang="en-US" sz="2400" b="1" dirty="0">
                <a:solidFill>
                  <a:srgbClr val="013D4D"/>
                </a:solidFill>
              </a:rPr>
              <a:t>Connect &amp; Collect</a:t>
            </a:r>
          </a:p>
        </p:txBody>
      </p:sp>
      <p:sp>
        <p:nvSpPr>
          <p:cNvPr id="24" name="TextBox 23">
            <a:extLst>
              <a:ext uri="{FF2B5EF4-FFF2-40B4-BE49-F238E27FC236}">
                <a16:creationId xmlns:a16="http://schemas.microsoft.com/office/drawing/2014/main" id="{4A756902-6115-499B-8A4F-7ABD346A4FBF}"/>
              </a:ext>
            </a:extLst>
          </p:cNvPr>
          <p:cNvSpPr txBox="1"/>
          <p:nvPr/>
        </p:nvSpPr>
        <p:spPr>
          <a:xfrm>
            <a:off x="8678512" y="2733879"/>
            <a:ext cx="2471269" cy="461665"/>
          </a:xfrm>
          <a:prstGeom prst="rect">
            <a:avLst/>
          </a:prstGeom>
          <a:noFill/>
        </p:spPr>
        <p:txBody>
          <a:bodyPr wrap="square" lIns="0" rIns="0" rtlCol="0" anchor="b">
            <a:spAutoFit/>
          </a:bodyPr>
          <a:lstStyle/>
          <a:p>
            <a:r>
              <a:rPr lang="en-US" sz="2400" b="1" dirty="0">
                <a:solidFill>
                  <a:srgbClr val="00A891"/>
                </a:solidFill>
              </a:rPr>
              <a:t>Learn &amp; Analyze</a:t>
            </a:r>
          </a:p>
        </p:txBody>
      </p:sp>
      <p:sp>
        <p:nvSpPr>
          <p:cNvPr id="25" name="TextBox 24">
            <a:extLst>
              <a:ext uri="{FF2B5EF4-FFF2-40B4-BE49-F238E27FC236}">
                <a16:creationId xmlns:a16="http://schemas.microsoft.com/office/drawing/2014/main" id="{9FB3551A-E2F4-4566-8615-6A912BB28877}"/>
              </a:ext>
            </a:extLst>
          </p:cNvPr>
          <p:cNvSpPr txBox="1"/>
          <p:nvPr/>
        </p:nvSpPr>
        <p:spPr>
          <a:xfrm>
            <a:off x="7910528" y="5294750"/>
            <a:ext cx="2359491" cy="461665"/>
          </a:xfrm>
          <a:prstGeom prst="rect">
            <a:avLst/>
          </a:prstGeom>
          <a:noFill/>
        </p:spPr>
        <p:txBody>
          <a:bodyPr wrap="square" lIns="0" rIns="0" rtlCol="0" anchor="b">
            <a:spAutoFit/>
          </a:bodyPr>
          <a:lstStyle/>
          <a:p>
            <a:r>
              <a:rPr lang="en-US" sz="2400" b="1" dirty="0">
                <a:solidFill>
                  <a:srgbClr val="B1DB15"/>
                </a:solidFill>
              </a:rPr>
              <a:t>Alert &amp; Advice</a:t>
            </a:r>
          </a:p>
        </p:txBody>
      </p:sp>
      <p:sp>
        <p:nvSpPr>
          <p:cNvPr id="26" name="TextBox 25">
            <a:extLst>
              <a:ext uri="{FF2B5EF4-FFF2-40B4-BE49-F238E27FC236}">
                <a16:creationId xmlns:a16="http://schemas.microsoft.com/office/drawing/2014/main" id="{3F0C3B97-1B90-4279-82C0-75A6F574802D}"/>
              </a:ext>
            </a:extLst>
          </p:cNvPr>
          <p:cNvSpPr txBox="1"/>
          <p:nvPr/>
        </p:nvSpPr>
        <p:spPr>
          <a:xfrm>
            <a:off x="1377796" y="5330149"/>
            <a:ext cx="2937088" cy="461665"/>
          </a:xfrm>
          <a:prstGeom prst="rect">
            <a:avLst/>
          </a:prstGeom>
          <a:noFill/>
        </p:spPr>
        <p:txBody>
          <a:bodyPr wrap="square" lIns="0" rIns="0" rtlCol="0" anchor="b">
            <a:spAutoFit/>
          </a:bodyPr>
          <a:lstStyle/>
          <a:p>
            <a:pPr algn="r"/>
            <a:r>
              <a:rPr lang="en-US" sz="2400" b="1" dirty="0">
                <a:solidFill>
                  <a:srgbClr val="FE7600"/>
                </a:solidFill>
              </a:rPr>
              <a:t>Decide &amp; Optimize</a:t>
            </a:r>
          </a:p>
        </p:txBody>
      </p:sp>
      <p:sp>
        <p:nvSpPr>
          <p:cNvPr id="27" name="TextBox 26">
            <a:extLst>
              <a:ext uri="{FF2B5EF4-FFF2-40B4-BE49-F238E27FC236}">
                <a16:creationId xmlns:a16="http://schemas.microsoft.com/office/drawing/2014/main" id="{DA395C0B-A93A-46A5-A999-9093F46850AF}"/>
              </a:ext>
            </a:extLst>
          </p:cNvPr>
          <p:cNvSpPr txBox="1"/>
          <p:nvPr/>
        </p:nvSpPr>
        <p:spPr>
          <a:xfrm>
            <a:off x="564570" y="2598003"/>
            <a:ext cx="2937088" cy="830997"/>
          </a:xfrm>
          <a:prstGeom prst="rect">
            <a:avLst/>
          </a:prstGeom>
          <a:noFill/>
        </p:spPr>
        <p:txBody>
          <a:bodyPr wrap="square" lIns="0" rIns="0" rtlCol="0" anchor="b">
            <a:spAutoFit/>
          </a:bodyPr>
          <a:lstStyle/>
          <a:p>
            <a:pPr algn="r"/>
            <a:r>
              <a:rPr lang="en-US" sz="2400" b="1" dirty="0">
                <a:solidFill>
                  <a:srgbClr val="D9126B"/>
                </a:solidFill>
              </a:rPr>
              <a:t>Innovation &amp; Transform</a:t>
            </a:r>
          </a:p>
        </p:txBody>
      </p:sp>
      <p:sp>
        <p:nvSpPr>
          <p:cNvPr id="28" name="TextBox 27">
            <a:extLst>
              <a:ext uri="{FF2B5EF4-FFF2-40B4-BE49-F238E27FC236}">
                <a16:creationId xmlns:a16="http://schemas.microsoft.com/office/drawing/2014/main" id="{90D9EB73-54F9-4A93-841F-522C0FF0EF6C}"/>
              </a:ext>
            </a:extLst>
          </p:cNvPr>
          <p:cNvSpPr txBox="1"/>
          <p:nvPr/>
        </p:nvSpPr>
        <p:spPr>
          <a:xfrm>
            <a:off x="5004198" y="3338869"/>
            <a:ext cx="2196872" cy="523220"/>
          </a:xfrm>
          <a:prstGeom prst="rect">
            <a:avLst/>
          </a:prstGeom>
          <a:noFill/>
        </p:spPr>
        <p:txBody>
          <a:bodyPr wrap="square" rtlCol="0">
            <a:spAutoFit/>
          </a:bodyPr>
          <a:lstStyle/>
          <a:p>
            <a:pPr algn="ctr"/>
            <a:r>
              <a:rPr lang="sv-SE" sz="2800" b="1" dirty="0">
                <a:solidFill>
                  <a:schemeClr val="bg1">
                    <a:lumMod val="50000"/>
                  </a:schemeClr>
                </a:solidFill>
              </a:rPr>
              <a:t>Digital Twin</a:t>
            </a:r>
            <a:endParaRPr lang="en-IN" sz="2800" b="1" dirty="0">
              <a:solidFill>
                <a:schemeClr val="bg1">
                  <a:lumMod val="50000"/>
                </a:schemeClr>
              </a:solidFill>
            </a:endParaRPr>
          </a:p>
        </p:txBody>
      </p:sp>
      <p:sp>
        <p:nvSpPr>
          <p:cNvPr id="12" name="Rectangle 11">
            <a:extLst>
              <a:ext uri="{FF2B5EF4-FFF2-40B4-BE49-F238E27FC236}">
                <a16:creationId xmlns:a16="http://schemas.microsoft.com/office/drawing/2014/main" id="{9F92D9EF-3ACA-44F5-B91B-554FD6B95557}"/>
              </a:ext>
            </a:extLst>
          </p:cNvPr>
          <p:cNvSpPr/>
          <p:nvPr/>
        </p:nvSpPr>
        <p:spPr>
          <a:xfrm>
            <a:off x="10493191" y="6301436"/>
            <a:ext cx="1313180" cy="261610"/>
          </a:xfrm>
          <a:prstGeom prst="rect">
            <a:avLst/>
          </a:prstGeom>
        </p:spPr>
        <p:txBody>
          <a:bodyPr wrap="none">
            <a:spAutoFit/>
          </a:bodyPr>
          <a:lstStyle/>
          <a:p>
            <a:pPr algn="just"/>
            <a:r>
              <a:rPr lang="sv-SE" sz="1100" b="1" dirty="0">
                <a:solidFill>
                  <a:srgbClr val="0070C0"/>
                </a:solidFill>
              </a:rPr>
              <a:t>Source: Appendix 1</a:t>
            </a:r>
            <a:endParaRPr lang="en-IN" sz="1100" b="1" dirty="0">
              <a:solidFill>
                <a:srgbClr val="0070C0"/>
              </a:solidFill>
            </a:endParaRPr>
          </a:p>
        </p:txBody>
      </p:sp>
    </p:spTree>
    <p:extLst>
      <p:ext uri="{BB962C8B-B14F-4D97-AF65-F5344CB8AC3E}">
        <p14:creationId xmlns:p14="http://schemas.microsoft.com/office/powerpoint/2010/main" val="2605629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2366"/>
            <a:ext cx="5486400" cy="492759"/>
          </a:xfrm>
          <a:custGeom>
            <a:avLst/>
            <a:gdLst/>
            <a:ahLst/>
            <a:cxnLst/>
            <a:rect l="l" t="t" r="r" b="b"/>
            <a:pathLst>
              <a:path w="3249295" h="492759">
                <a:moveTo>
                  <a:pt x="0" y="492175"/>
                </a:moveTo>
                <a:lnTo>
                  <a:pt x="3249168" y="492175"/>
                </a:lnTo>
                <a:lnTo>
                  <a:pt x="3249168"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239410" y="378444"/>
            <a:ext cx="5213860" cy="320601"/>
          </a:xfrm>
          <a:prstGeom prst="rect">
            <a:avLst/>
          </a:prstGeom>
        </p:spPr>
        <p:txBody>
          <a:bodyPr vert="horz" wrap="square" lIns="0" tIns="12700" rIns="0" bIns="0" rtlCol="0">
            <a:spAutoFit/>
          </a:bodyPr>
          <a:lstStyle/>
          <a:p>
            <a:pPr marL="12700">
              <a:lnSpc>
                <a:spcPct val="100000"/>
              </a:lnSpc>
              <a:spcBef>
                <a:spcPts val="100"/>
              </a:spcBef>
            </a:pPr>
            <a:r>
              <a:rPr lang="en-IN" spc="-5" dirty="0">
                <a:latin typeface="Arial" panose="020B0604020202020204" pitchFamily="34" charset="0"/>
                <a:cs typeface="Arial" panose="020B0604020202020204" pitchFamily="34" charset="0"/>
              </a:rPr>
              <a:t>How it works &amp; Why it matters</a:t>
            </a:r>
            <a:endParaRPr spc="-5" dirty="0">
              <a:latin typeface="Arial" panose="020B0604020202020204" pitchFamily="34" charset="0"/>
              <a:cs typeface="Arial" panose="020B0604020202020204" pitchFamily="34" charset="0"/>
            </a:endParaRP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3AD86EDA-ABDD-461D-AC6E-1F12F2C9682A}"/>
              </a:ext>
            </a:extLst>
          </p:cNvPr>
          <p:cNvSpPr txBox="1"/>
          <p:nvPr/>
        </p:nvSpPr>
        <p:spPr>
          <a:xfrm>
            <a:off x="990600" y="871203"/>
            <a:ext cx="10210800" cy="2308324"/>
          </a:xfrm>
          <a:prstGeom prst="rect">
            <a:avLst/>
          </a:prstGeom>
          <a:noFill/>
        </p:spPr>
        <p:txBody>
          <a:bodyPr wrap="square" rtlCol="0">
            <a:spAutoFit/>
          </a:bodyPr>
          <a:lstStyle/>
          <a:p>
            <a:pPr algn="just"/>
            <a:r>
              <a:rPr lang="en-IN" dirty="0"/>
              <a:t>Digital </a:t>
            </a:r>
            <a:r>
              <a:rPr lang="en-IN" dirty="0" smtClean="0"/>
              <a:t>Twin, </a:t>
            </a:r>
            <a:r>
              <a:rPr lang="en-IN" dirty="0"/>
              <a:t>the virtual counterparts of </a:t>
            </a:r>
            <a:r>
              <a:rPr lang="en-IN" dirty="0" smtClean="0"/>
              <a:t>a </a:t>
            </a:r>
            <a:r>
              <a:rPr lang="en-IN" dirty="0"/>
              <a:t>physical </a:t>
            </a:r>
            <a:r>
              <a:rPr lang="en-IN" dirty="0" smtClean="0"/>
              <a:t>asset is </a:t>
            </a:r>
            <a:r>
              <a:rPr lang="en-IN" dirty="0"/>
              <a:t>created as </a:t>
            </a:r>
            <a:r>
              <a:rPr lang="en-IN" dirty="0" smtClean="0"/>
              <a:t>the digitalized duplicate </a:t>
            </a:r>
            <a:r>
              <a:rPr lang="en-IN" dirty="0"/>
              <a:t>of </a:t>
            </a:r>
            <a:r>
              <a:rPr lang="en-IN" dirty="0" smtClean="0"/>
              <a:t>a machine/ </a:t>
            </a:r>
            <a:r>
              <a:rPr lang="en-IN" dirty="0"/>
              <a:t>equipment or </a:t>
            </a:r>
            <a:r>
              <a:rPr lang="en-IN" dirty="0" smtClean="0"/>
              <a:t>aa physical site. </a:t>
            </a:r>
            <a:r>
              <a:rPr lang="en-IN" dirty="0"/>
              <a:t>These digital assets can be created even before an asset is built physically. To create a digital twin of any physical asset, </a:t>
            </a:r>
            <a:r>
              <a:rPr lang="en-IN" dirty="0" smtClean="0"/>
              <a:t>engineers </a:t>
            </a:r>
            <a:r>
              <a:rPr lang="en-IN" dirty="0"/>
              <a:t>collect and synthesize data from various sources including physical data, manufacturing data, operational data and insights from analytics software. All this information along with AI algorithms is integrated into a physics-based virtual model and by applying Analytics into these models we get </a:t>
            </a:r>
            <a:r>
              <a:rPr lang="en-IN" dirty="0" smtClean="0"/>
              <a:t>relevant </a:t>
            </a:r>
            <a:r>
              <a:rPr lang="en-IN" dirty="0"/>
              <a:t>insights regarding </a:t>
            </a:r>
            <a:r>
              <a:rPr lang="en-IN" dirty="0" smtClean="0"/>
              <a:t>the physical </a:t>
            </a:r>
            <a:r>
              <a:rPr lang="en-IN" dirty="0"/>
              <a:t>asset. The consistent flow of data helps in getting the best possible analysis and insights regarding the asset which helps in optimizing the </a:t>
            </a:r>
            <a:r>
              <a:rPr lang="en-IN" dirty="0" smtClean="0"/>
              <a:t>outcome</a:t>
            </a:r>
            <a:r>
              <a:rPr lang="en-IN" dirty="0"/>
              <a:t>. </a:t>
            </a:r>
          </a:p>
        </p:txBody>
      </p:sp>
      <p:sp>
        <p:nvSpPr>
          <p:cNvPr id="12" name="Rectangle 11">
            <a:extLst>
              <a:ext uri="{FF2B5EF4-FFF2-40B4-BE49-F238E27FC236}">
                <a16:creationId xmlns:a16="http://schemas.microsoft.com/office/drawing/2014/main" id="{F2450843-B86D-42B3-9B61-0278F901938E}"/>
              </a:ext>
            </a:extLst>
          </p:cNvPr>
          <p:cNvSpPr/>
          <p:nvPr/>
        </p:nvSpPr>
        <p:spPr>
          <a:xfrm>
            <a:off x="10747642" y="6432241"/>
            <a:ext cx="1313180" cy="261610"/>
          </a:xfrm>
          <a:prstGeom prst="rect">
            <a:avLst/>
          </a:prstGeom>
        </p:spPr>
        <p:txBody>
          <a:bodyPr wrap="none">
            <a:spAutoFit/>
          </a:bodyPr>
          <a:lstStyle/>
          <a:p>
            <a:pPr algn="just"/>
            <a:r>
              <a:rPr lang="sv-SE" sz="1100" b="1" dirty="0">
                <a:solidFill>
                  <a:srgbClr val="0070C0"/>
                </a:solidFill>
              </a:rPr>
              <a:t>Source: Appendix 1</a:t>
            </a:r>
            <a:endParaRPr lang="en-IN" sz="1100" b="1" dirty="0">
              <a:solidFill>
                <a:srgbClr val="0070C0"/>
              </a:solidFill>
            </a:endParaRPr>
          </a:p>
        </p:txBody>
      </p:sp>
      <p:sp>
        <p:nvSpPr>
          <p:cNvPr id="4" name="TextBox 3">
            <a:extLst>
              <a:ext uri="{FF2B5EF4-FFF2-40B4-BE49-F238E27FC236}">
                <a16:creationId xmlns:a16="http://schemas.microsoft.com/office/drawing/2014/main" id="{EF879609-E2A7-4DC4-A618-67D1BE28947E}"/>
              </a:ext>
            </a:extLst>
          </p:cNvPr>
          <p:cNvSpPr txBox="1"/>
          <p:nvPr/>
        </p:nvSpPr>
        <p:spPr>
          <a:xfrm>
            <a:off x="990600" y="3535082"/>
            <a:ext cx="10439400" cy="2862322"/>
          </a:xfrm>
          <a:prstGeom prst="rect">
            <a:avLst/>
          </a:prstGeom>
          <a:noFill/>
        </p:spPr>
        <p:txBody>
          <a:bodyPr wrap="square" rtlCol="0">
            <a:spAutoFit/>
          </a:bodyPr>
          <a:lstStyle/>
          <a:p>
            <a:r>
              <a:rPr lang="en-IN" dirty="0"/>
              <a:t>Digital twins are powerful masterminds to drive innovation and performance. Imagine it as your most talented product technicians with the most advanced monitoring, analytical, and predictive capabilities at their fingertips. By 2018, companies who invest in digital twin technology will see a 30 percent improvement in cycle times of critical processes, predicts</a:t>
            </a:r>
            <a:r>
              <a:rPr lang="en-IN" u="sng" dirty="0">
                <a:hlinkClick r:id="rId3"/>
              </a:rPr>
              <a:t> IDC</a:t>
            </a:r>
            <a:r>
              <a:rPr lang="en-IN" dirty="0"/>
              <a:t>.</a:t>
            </a:r>
          </a:p>
          <a:p>
            <a:endParaRPr lang="en-IN" dirty="0"/>
          </a:p>
          <a:p>
            <a:r>
              <a:rPr lang="en-IN" dirty="0" smtClean="0"/>
              <a:t>Also, the digital </a:t>
            </a:r>
            <a:r>
              <a:rPr lang="en-IN" dirty="0"/>
              <a:t>twin technology helps companies improve the customer experience by better understanding customer needs, develop enhancements to existing products, operations, and services, and can even help drive the innovation of new business.</a:t>
            </a:r>
          </a:p>
          <a:p>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2366"/>
            <a:ext cx="5486400" cy="492759"/>
          </a:xfrm>
          <a:custGeom>
            <a:avLst/>
            <a:gdLst/>
            <a:ahLst/>
            <a:cxnLst/>
            <a:rect l="l" t="t" r="r" b="b"/>
            <a:pathLst>
              <a:path w="3249295" h="492759">
                <a:moveTo>
                  <a:pt x="0" y="492175"/>
                </a:moveTo>
                <a:lnTo>
                  <a:pt x="3249168" y="492175"/>
                </a:lnTo>
                <a:lnTo>
                  <a:pt x="3249168"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131178" y="378444"/>
            <a:ext cx="5322092" cy="320601"/>
          </a:xfrm>
          <a:prstGeom prst="rect">
            <a:avLst/>
          </a:prstGeom>
        </p:spPr>
        <p:txBody>
          <a:bodyPr vert="horz" wrap="square" lIns="0" tIns="12700" rIns="0" bIns="0" rtlCol="0">
            <a:spAutoFit/>
          </a:bodyPr>
          <a:lstStyle/>
          <a:p>
            <a:pPr marL="12700">
              <a:lnSpc>
                <a:spcPct val="100000"/>
              </a:lnSpc>
              <a:spcBef>
                <a:spcPts val="100"/>
              </a:spcBef>
            </a:pPr>
            <a:r>
              <a:rPr lang="sv-SE" spc="-15" dirty="0">
                <a:latin typeface="Arial" panose="020B0604020202020204" pitchFamily="34" charset="0"/>
                <a:cs typeface="Arial" panose="020B0604020202020204" pitchFamily="34" charset="0"/>
              </a:rPr>
              <a:t>Major Applications-Digital Twin Technology</a:t>
            </a:r>
            <a:endParaRPr spc="-5" dirty="0">
              <a:latin typeface="Arial" panose="020B0604020202020204" pitchFamily="34" charset="0"/>
              <a:cs typeface="Arial" panose="020B0604020202020204" pitchFamily="34" charset="0"/>
            </a:endParaRP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7" name="Freeform: Shape 6">
            <a:extLst>
              <a:ext uri="{FF2B5EF4-FFF2-40B4-BE49-F238E27FC236}">
                <a16:creationId xmlns:a16="http://schemas.microsoft.com/office/drawing/2014/main" id="{7DBEE848-6E5C-40D6-AE81-8F7104BE30EF}"/>
              </a:ext>
            </a:extLst>
          </p:cNvPr>
          <p:cNvSpPr/>
          <p:nvPr/>
        </p:nvSpPr>
        <p:spPr>
          <a:xfrm>
            <a:off x="473735" y="1458423"/>
            <a:ext cx="11244530" cy="2365737"/>
          </a:xfrm>
          <a:custGeom>
            <a:avLst/>
            <a:gdLst>
              <a:gd name="connsiteX0" fmla="*/ 10061661 w 11244530"/>
              <a:gd name="connsiteY0" fmla="*/ 0 h 2365737"/>
              <a:gd name="connsiteX1" fmla="*/ 10148672 w 11244530"/>
              <a:gd name="connsiteY1" fmla="*/ 36041 h 2365737"/>
              <a:gd name="connsiteX2" fmla="*/ 11208490 w 11244530"/>
              <a:gd name="connsiteY2" fmla="*/ 1095859 h 2365737"/>
              <a:gd name="connsiteX3" fmla="*/ 11208490 w 11244530"/>
              <a:gd name="connsiteY3" fmla="*/ 1269879 h 2365737"/>
              <a:gd name="connsiteX4" fmla="*/ 10148672 w 11244530"/>
              <a:gd name="connsiteY4" fmla="*/ 2329697 h 2365737"/>
              <a:gd name="connsiteX5" fmla="*/ 9974651 w 11244530"/>
              <a:gd name="connsiteY5" fmla="*/ 2329697 h 2365737"/>
              <a:gd name="connsiteX6" fmla="*/ 9073634 w 11244530"/>
              <a:gd name="connsiteY6" fmla="*/ 1428680 h 2365737"/>
              <a:gd name="connsiteX7" fmla="*/ 9197093 w 11244530"/>
              <a:gd name="connsiteY7" fmla="*/ 1305221 h 2365737"/>
              <a:gd name="connsiteX8" fmla="*/ 10040627 w 11244530"/>
              <a:gd name="connsiteY8" fmla="*/ 2148755 h 2365737"/>
              <a:gd name="connsiteX9" fmla="*/ 10084920 w 11244530"/>
              <a:gd name="connsiteY9" fmla="*/ 2148755 h 2365737"/>
              <a:gd name="connsiteX10" fmla="*/ 11027548 w 11244530"/>
              <a:gd name="connsiteY10" fmla="*/ 1206128 h 2365737"/>
              <a:gd name="connsiteX11" fmla="*/ 11027548 w 11244530"/>
              <a:gd name="connsiteY11" fmla="*/ 1161835 h 2365737"/>
              <a:gd name="connsiteX12" fmla="*/ 10084920 w 11244530"/>
              <a:gd name="connsiteY12" fmla="*/ 219207 h 2365737"/>
              <a:gd name="connsiteX13" fmla="*/ 10062774 w 11244530"/>
              <a:gd name="connsiteY13" fmla="*/ 210033 h 2365737"/>
              <a:gd name="connsiteX14" fmla="*/ 10040627 w 11244530"/>
              <a:gd name="connsiteY14" fmla="*/ 219207 h 2365737"/>
              <a:gd name="connsiteX15" fmla="*/ 9452862 w 11244530"/>
              <a:gd name="connsiteY15" fmla="*/ 806972 h 2365737"/>
              <a:gd name="connsiteX16" fmla="*/ 9451755 w 11244530"/>
              <a:gd name="connsiteY16" fmla="*/ 805864 h 2365737"/>
              <a:gd name="connsiteX17" fmla="*/ 8989711 w 11244530"/>
              <a:gd name="connsiteY17" fmla="*/ 1267908 h 2365737"/>
              <a:gd name="connsiteX18" fmla="*/ 8988403 w 11244530"/>
              <a:gd name="connsiteY18" fmla="*/ 1269879 h 2365737"/>
              <a:gd name="connsiteX19" fmla="*/ 7928585 w 11244530"/>
              <a:gd name="connsiteY19" fmla="*/ 2329697 h 2365737"/>
              <a:gd name="connsiteX20" fmla="*/ 7754564 w 11244530"/>
              <a:gd name="connsiteY20" fmla="*/ 2329697 h 2365737"/>
              <a:gd name="connsiteX21" fmla="*/ 6854919 w 11244530"/>
              <a:gd name="connsiteY21" fmla="*/ 1430050 h 2365737"/>
              <a:gd name="connsiteX22" fmla="*/ 6978376 w 11244530"/>
              <a:gd name="connsiteY22" fmla="*/ 1306591 h 2365737"/>
              <a:gd name="connsiteX23" fmla="*/ 7820540 w 11244530"/>
              <a:gd name="connsiteY23" fmla="*/ 2148755 h 2365737"/>
              <a:gd name="connsiteX24" fmla="*/ 7864833 w 11244530"/>
              <a:gd name="connsiteY24" fmla="*/ 2148755 h 2365737"/>
              <a:gd name="connsiteX25" fmla="*/ 8807461 w 11244530"/>
              <a:gd name="connsiteY25" fmla="*/ 1206128 h 2365737"/>
              <a:gd name="connsiteX26" fmla="*/ 8807863 w 11244530"/>
              <a:gd name="connsiteY26" fmla="*/ 1205155 h 2365737"/>
              <a:gd name="connsiteX27" fmla="*/ 8910234 w 11244530"/>
              <a:gd name="connsiteY27" fmla="*/ 1102784 h 2365737"/>
              <a:gd name="connsiteX28" fmla="*/ 8914833 w 11244530"/>
              <a:gd name="connsiteY28" fmla="*/ 1095859 h 2365737"/>
              <a:gd name="connsiteX29" fmla="*/ 9974651 w 11244530"/>
              <a:gd name="connsiteY29" fmla="*/ 36041 h 2365737"/>
              <a:gd name="connsiteX30" fmla="*/ 10061661 w 11244530"/>
              <a:gd name="connsiteY30" fmla="*/ 0 h 2365737"/>
              <a:gd name="connsiteX31" fmla="*/ 7841574 w 11244530"/>
              <a:gd name="connsiteY31" fmla="*/ 0 h 2365737"/>
              <a:gd name="connsiteX32" fmla="*/ 7928585 w 11244530"/>
              <a:gd name="connsiteY32" fmla="*/ 36041 h 2365737"/>
              <a:gd name="connsiteX33" fmla="*/ 8830434 w 11244530"/>
              <a:gd name="connsiteY33" fmla="*/ 937891 h 2365737"/>
              <a:gd name="connsiteX34" fmla="*/ 8706976 w 11244530"/>
              <a:gd name="connsiteY34" fmla="*/ 1061350 h 2365737"/>
              <a:gd name="connsiteX35" fmla="*/ 7864833 w 11244530"/>
              <a:gd name="connsiteY35" fmla="*/ 219207 h 2365737"/>
              <a:gd name="connsiteX36" fmla="*/ 7842688 w 11244530"/>
              <a:gd name="connsiteY36" fmla="*/ 210033 h 2365737"/>
              <a:gd name="connsiteX37" fmla="*/ 7820540 w 11244530"/>
              <a:gd name="connsiteY37" fmla="*/ 219207 h 2365737"/>
              <a:gd name="connsiteX38" fmla="*/ 6877913 w 11244530"/>
              <a:gd name="connsiteY38" fmla="*/ 1161835 h 2365737"/>
              <a:gd name="connsiteX39" fmla="*/ 6877541 w 11244530"/>
              <a:gd name="connsiteY39" fmla="*/ 1162735 h 2365737"/>
              <a:gd name="connsiteX40" fmla="*/ 6732572 w 11244530"/>
              <a:gd name="connsiteY40" fmla="*/ 1307704 h 2365737"/>
              <a:gd name="connsiteX41" fmla="*/ 6732131 w 11244530"/>
              <a:gd name="connsiteY41" fmla="*/ 1307262 h 2365737"/>
              <a:gd name="connsiteX42" fmla="*/ 5709696 w 11244530"/>
              <a:gd name="connsiteY42" fmla="*/ 2329697 h 2365737"/>
              <a:gd name="connsiteX43" fmla="*/ 5535676 w 11244530"/>
              <a:gd name="connsiteY43" fmla="*/ 2329697 h 2365737"/>
              <a:gd name="connsiteX44" fmla="*/ 4634621 w 11244530"/>
              <a:gd name="connsiteY44" fmla="*/ 1428642 h 2365737"/>
              <a:gd name="connsiteX45" fmla="*/ 4758079 w 11244530"/>
              <a:gd name="connsiteY45" fmla="*/ 1305183 h 2365737"/>
              <a:gd name="connsiteX46" fmla="*/ 5601651 w 11244530"/>
              <a:gd name="connsiteY46" fmla="*/ 2148755 h 2365737"/>
              <a:gd name="connsiteX47" fmla="*/ 5645944 w 11244530"/>
              <a:gd name="connsiteY47" fmla="*/ 2148755 h 2365737"/>
              <a:gd name="connsiteX48" fmla="*/ 6214284 w 11244530"/>
              <a:gd name="connsiteY48" fmla="*/ 1580415 h 2365737"/>
              <a:gd name="connsiteX49" fmla="*/ 6214771 w 11244530"/>
              <a:gd name="connsiteY49" fmla="*/ 1580902 h 2365737"/>
              <a:gd name="connsiteX50" fmla="*/ 6684730 w 11244530"/>
              <a:gd name="connsiteY50" fmla="*/ 1110943 h 2365737"/>
              <a:gd name="connsiteX51" fmla="*/ 6694748 w 11244530"/>
              <a:gd name="connsiteY51" fmla="*/ 1095859 h 2365737"/>
              <a:gd name="connsiteX52" fmla="*/ 7754564 w 11244530"/>
              <a:gd name="connsiteY52" fmla="*/ 36041 h 2365737"/>
              <a:gd name="connsiteX53" fmla="*/ 7841574 w 11244530"/>
              <a:gd name="connsiteY53" fmla="*/ 0 h 2365737"/>
              <a:gd name="connsiteX54" fmla="*/ 5622686 w 11244530"/>
              <a:gd name="connsiteY54" fmla="*/ 0 h 2365737"/>
              <a:gd name="connsiteX55" fmla="*/ 5709696 w 11244530"/>
              <a:gd name="connsiteY55" fmla="*/ 36041 h 2365737"/>
              <a:gd name="connsiteX56" fmla="*/ 6612318 w 11244530"/>
              <a:gd name="connsiteY56" fmla="*/ 938662 h 2365737"/>
              <a:gd name="connsiteX57" fmla="*/ 6488860 w 11244530"/>
              <a:gd name="connsiteY57" fmla="*/ 1062121 h 2365737"/>
              <a:gd name="connsiteX58" fmla="*/ 5645945 w 11244530"/>
              <a:gd name="connsiteY58" fmla="*/ 219207 h 2365737"/>
              <a:gd name="connsiteX59" fmla="*/ 5623799 w 11244530"/>
              <a:gd name="connsiteY59" fmla="*/ 210033 h 2365737"/>
              <a:gd name="connsiteX60" fmla="*/ 5601651 w 11244530"/>
              <a:gd name="connsiteY60" fmla="*/ 219207 h 2365737"/>
              <a:gd name="connsiteX61" fmla="*/ 5030920 w 11244530"/>
              <a:gd name="connsiteY61" fmla="*/ 789939 h 2365737"/>
              <a:gd name="connsiteX62" fmla="*/ 5029774 w 11244530"/>
              <a:gd name="connsiteY62" fmla="*/ 788793 h 2365737"/>
              <a:gd name="connsiteX63" fmla="*/ 4512274 w 11244530"/>
              <a:gd name="connsiteY63" fmla="*/ 1306295 h 2365737"/>
              <a:gd name="connsiteX64" fmla="*/ 4512222 w 11244530"/>
              <a:gd name="connsiteY64" fmla="*/ 1306243 h 2365737"/>
              <a:gd name="connsiteX65" fmla="*/ 3488769 w 11244530"/>
              <a:gd name="connsiteY65" fmla="*/ 2329697 h 2365737"/>
              <a:gd name="connsiteX66" fmla="*/ 3314749 w 11244530"/>
              <a:gd name="connsiteY66" fmla="*/ 2329696 h 2365737"/>
              <a:gd name="connsiteX67" fmla="*/ 2414267 w 11244530"/>
              <a:gd name="connsiteY67" fmla="*/ 1429215 h 2365737"/>
              <a:gd name="connsiteX68" fmla="*/ 2537726 w 11244530"/>
              <a:gd name="connsiteY68" fmla="*/ 1305756 h 2365737"/>
              <a:gd name="connsiteX69" fmla="*/ 3380724 w 11244530"/>
              <a:gd name="connsiteY69" fmla="*/ 2148755 h 2365737"/>
              <a:gd name="connsiteX70" fmla="*/ 3425017 w 11244530"/>
              <a:gd name="connsiteY70" fmla="*/ 2148755 h 2365737"/>
              <a:gd name="connsiteX71" fmla="*/ 4031068 w 11244530"/>
              <a:gd name="connsiteY71" fmla="*/ 1542704 h 2365737"/>
              <a:gd name="connsiteX72" fmla="*/ 4031165 w 11244530"/>
              <a:gd name="connsiteY72" fmla="*/ 1542802 h 2365737"/>
              <a:gd name="connsiteX73" fmla="*/ 4471410 w 11244530"/>
              <a:gd name="connsiteY73" fmla="*/ 1102559 h 2365737"/>
              <a:gd name="connsiteX74" fmla="*/ 4475858 w 11244530"/>
              <a:gd name="connsiteY74" fmla="*/ 1095859 h 2365737"/>
              <a:gd name="connsiteX75" fmla="*/ 5535676 w 11244530"/>
              <a:gd name="connsiteY75" fmla="*/ 36041 h 2365737"/>
              <a:gd name="connsiteX76" fmla="*/ 5622686 w 11244530"/>
              <a:gd name="connsiteY76" fmla="*/ 0 h 2365737"/>
              <a:gd name="connsiteX77" fmla="*/ 1182871 w 11244530"/>
              <a:gd name="connsiteY77" fmla="*/ 0 h 2365737"/>
              <a:gd name="connsiteX78" fmla="*/ 1269880 w 11244530"/>
              <a:gd name="connsiteY78" fmla="*/ 36041 h 2365737"/>
              <a:gd name="connsiteX79" fmla="*/ 2171666 w 11244530"/>
              <a:gd name="connsiteY79" fmla="*/ 937827 h 2365737"/>
              <a:gd name="connsiteX80" fmla="*/ 2048207 w 11244530"/>
              <a:gd name="connsiteY80" fmla="*/ 1061285 h 2365737"/>
              <a:gd name="connsiteX81" fmla="*/ 1206129 w 11244530"/>
              <a:gd name="connsiteY81" fmla="*/ 219207 h 2365737"/>
              <a:gd name="connsiteX82" fmla="*/ 1183982 w 11244530"/>
              <a:gd name="connsiteY82" fmla="*/ 210033 h 2365737"/>
              <a:gd name="connsiteX83" fmla="*/ 1161836 w 11244530"/>
              <a:gd name="connsiteY83" fmla="*/ 219207 h 2365737"/>
              <a:gd name="connsiteX84" fmla="*/ 219208 w 11244530"/>
              <a:gd name="connsiteY84" fmla="*/ 1161835 h 2365737"/>
              <a:gd name="connsiteX85" fmla="*/ 219208 w 11244530"/>
              <a:gd name="connsiteY85" fmla="*/ 1206128 h 2365737"/>
              <a:gd name="connsiteX86" fmla="*/ 1161835 w 11244530"/>
              <a:gd name="connsiteY86" fmla="*/ 2148755 h 2365737"/>
              <a:gd name="connsiteX87" fmla="*/ 1206129 w 11244530"/>
              <a:gd name="connsiteY87" fmla="*/ 2148755 h 2365737"/>
              <a:gd name="connsiteX88" fmla="*/ 2148756 w 11244530"/>
              <a:gd name="connsiteY88" fmla="*/ 1206127 h 2365737"/>
              <a:gd name="connsiteX89" fmla="*/ 2149249 w 11244530"/>
              <a:gd name="connsiteY89" fmla="*/ 1204938 h 2365737"/>
              <a:gd name="connsiteX90" fmla="*/ 2248215 w 11244530"/>
              <a:gd name="connsiteY90" fmla="*/ 1105972 h 2365737"/>
              <a:gd name="connsiteX91" fmla="*/ 2254932 w 11244530"/>
              <a:gd name="connsiteY91" fmla="*/ 1095859 h 2365737"/>
              <a:gd name="connsiteX92" fmla="*/ 3314749 w 11244530"/>
              <a:gd name="connsiteY92" fmla="*/ 36041 h 2365737"/>
              <a:gd name="connsiteX93" fmla="*/ 3401759 w 11244530"/>
              <a:gd name="connsiteY93" fmla="*/ 0 h 2365737"/>
              <a:gd name="connsiteX94" fmla="*/ 3488769 w 11244530"/>
              <a:gd name="connsiteY94" fmla="*/ 36041 h 2365737"/>
              <a:gd name="connsiteX95" fmla="*/ 4391002 w 11244530"/>
              <a:gd name="connsiteY95" fmla="*/ 938273 h 2365737"/>
              <a:gd name="connsiteX96" fmla="*/ 4267542 w 11244530"/>
              <a:gd name="connsiteY96" fmla="*/ 1061732 h 2365737"/>
              <a:gd name="connsiteX97" fmla="*/ 3425018 w 11244530"/>
              <a:gd name="connsiteY97" fmla="*/ 219207 h 2365737"/>
              <a:gd name="connsiteX98" fmla="*/ 3402872 w 11244530"/>
              <a:gd name="connsiteY98" fmla="*/ 210033 h 2365737"/>
              <a:gd name="connsiteX99" fmla="*/ 3380724 w 11244530"/>
              <a:gd name="connsiteY99" fmla="*/ 219207 h 2365737"/>
              <a:gd name="connsiteX100" fmla="*/ 2799381 w 11244530"/>
              <a:gd name="connsiteY100" fmla="*/ 800551 h 2365737"/>
              <a:gd name="connsiteX101" fmla="*/ 2798809 w 11244530"/>
              <a:gd name="connsiteY101" fmla="*/ 799979 h 2365737"/>
              <a:gd name="connsiteX102" fmla="*/ 2331260 w 11244530"/>
              <a:gd name="connsiteY102" fmla="*/ 1267528 h 2365737"/>
              <a:gd name="connsiteX103" fmla="*/ 2329698 w 11244530"/>
              <a:gd name="connsiteY103" fmla="*/ 1269879 h 2365737"/>
              <a:gd name="connsiteX104" fmla="*/ 1269881 w 11244530"/>
              <a:gd name="connsiteY104" fmla="*/ 2329696 h 2365737"/>
              <a:gd name="connsiteX105" fmla="*/ 1095860 w 11244530"/>
              <a:gd name="connsiteY105" fmla="*/ 2329697 h 2365737"/>
              <a:gd name="connsiteX106" fmla="*/ 36042 w 11244530"/>
              <a:gd name="connsiteY106" fmla="*/ 1269879 h 2365737"/>
              <a:gd name="connsiteX107" fmla="*/ 36042 w 11244530"/>
              <a:gd name="connsiteY107" fmla="*/ 1095859 h 2365737"/>
              <a:gd name="connsiteX108" fmla="*/ 1095860 w 11244530"/>
              <a:gd name="connsiteY108" fmla="*/ 36041 h 2365737"/>
              <a:gd name="connsiteX109" fmla="*/ 1182871 w 11244530"/>
              <a:gd name="connsiteY109" fmla="*/ 0 h 236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1244530" h="2365737">
                <a:moveTo>
                  <a:pt x="10061661" y="0"/>
                </a:moveTo>
                <a:cubicBezTo>
                  <a:pt x="10093153" y="0"/>
                  <a:pt x="10124644" y="12013"/>
                  <a:pt x="10148672" y="36041"/>
                </a:cubicBezTo>
                <a:lnTo>
                  <a:pt x="11208490" y="1095859"/>
                </a:lnTo>
                <a:cubicBezTo>
                  <a:pt x="11256544" y="1143913"/>
                  <a:pt x="11256544" y="1221825"/>
                  <a:pt x="11208490" y="1269879"/>
                </a:cubicBezTo>
                <a:lnTo>
                  <a:pt x="10148672" y="2329697"/>
                </a:lnTo>
                <a:cubicBezTo>
                  <a:pt x="10100617" y="2377751"/>
                  <a:pt x="10022706" y="2377751"/>
                  <a:pt x="9974651" y="2329697"/>
                </a:cubicBezTo>
                <a:lnTo>
                  <a:pt x="9073634" y="1428680"/>
                </a:lnTo>
                <a:lnTo>
                  <a:pt x="9197093" y="1305221"/>
                </a:lnTo>
                <a:lnTo>
                  <a:pt x="10040627" y="2148755"/>
                </a:lnTo>
                <a:cubicBezTo>
                  <a:pt x="10052858" y="2160986"/>
                  <a:pt x="10072689" y="2160987"/>
                  <a:pt x="10084920" y="2148755"/>
                </a:cubicBezTo>
                <a:lnTo>
                  <a:pt x="11027548" y="1206128"/>
                </a:lnTo>
                <a:cubicBezTo>
                  <a:pt x="11039779" y="1193895"/>
                  <a:pt x="11039779" y="1174065"/>
                  <a:pt x="11027548" y="1161835"/>
                </a:cubicBezTo>
                <a:lnTo>
                  <a:pt x="10084920" y="219207"/>
                </a:lnTo>
                <a:cubicBezTo>
                  <a:pt x="10078805" y="213091"/>
                  <a:pt x="10070790" y="210033"/>
                  <a:pt x="10062774" y="210033"/>
                </a:cubicBezTo>
                <a:cubicBezTo>
                  <a:pt x="10054758" y="210033"/>
                  <a:pt x="10046743" y="213091"/>
                  <a:pt x="10040627" y="219207"/>
                </a:cubicBezTo>
                <a:lnTo>
                  <a:pt x="9452862" y="806972"/>
                </a:lnTo>
                <a:lnTo>
                  <a:pt x="9451755" y="805864"/>
                </a:lnTo>
                <a:lnTo>
                  <a:pt x="8989711" y="1267908"/>
                </a:lnTo>
                <a:lnTo>
                  <a:pt x="8988403" y="1269879"/>
                </a:lnTo>
                <a:lnTo>
                  <a:pt x="7928585" y="2329697"/>
                </a:lnTo>
                <a:cubicBezTo>
                  <a:pt x="7880530" y="2377751"/>
                  <a:pt x="7802619" y="2377751"/>
                  <a:pt x="7754564" y="2329697"/>
                </a:cubicBezTo>
                <a:lnTo>
                  <a:pt x="6854919" y="1430050"/>
                </a:lnTo>
                <a:lnTo>
                  <a:pt x="6978376" y="1306591"/>
                </a:lnTo>
                <a:lnTo>
                  <a:pt x="7820540" y="2148755"/>
                </a:lnTo>
                <a:cubicBezTo>
                  <a:pt x="7832770" y="2160986"/>
                  <a:pt x="7852603" y="2160987"/>
                  <a:pt x="7864833" y="2148755"/>
                </a:cubicBezTo>
                <a:lnTo>
                  <a:pt x="8807461" y="1206128"/>
                </a:lnTo>
                <a:lnTo>
                  <a:pt x="8807863" y="1205155"/>
                </a:lnTo>
                <a:lnTo>
                  <a:pt x="8910234" y="1102784"/>
                </a:lnTo>
                <a:lnTo>
                  <a:pt x="8914833" y="1095859"/>
                </a:lnTo>
                <a:lnTo>
                  <a:pt x="9974651" y="36041"/>
                </a:lnTo>
                <a:cubicBezTo>
                  <a:pt x="9998679" y="12013"/>
                  <a:pt x="10030170" y="0"/>
                  <a:pt x="10061661" y="0"/>
                </a:cubicBezTo>
                <a:close/>
                <a:moveTo>
                  <a:pt x="7841574" y="0"/>
                </a:moveTo>
                <a:cubicBezTo>
                  <a:pt x="7873066" y="0"/>
                  <a:pt x="7904559" y="12014"/>
                  <a:pt x="7928585" y="36041"/>
                </a:cubicBezTo>
                <a:lnTo>
                  <a:pt x="8830434" y="937891"/>
                </a:lnTo>
                <a:lnTo>
                  <a:pt x="8706976" y="1061350"/>
                </a:lnTo>
                <a:lnTo>
                  <a:pt x="7864833" y="219207"/>
                </a:lnTo>
                <a:cubicBezTo>
                  <a:pt x="7858717" y="213091"/>
                  <a:pt x="7850703" y="210033"/>
                  <a:pt x="7842688" y="210033"/>
                </a:cubicBezTo>
                <a:cubicBezTo>
                  <a:pt x="7834671" y="210033"/>
                  <a:pt x="7826656" y="213092"/>
                  <a:pt x="7820540" y="219207"/>
                </a:cubicBezTo>
                <a:lnTo>
                  <a:pt x="6877913" y="1161835"/>
                </a:lnTo>
                <a:lnTo>
                  <a:pt x="6877541" y="1162735"/>
                </a:lnTo>
                <a:lnTo>
                  <a:pt x="6732572" y="1307704"/>
                </a:lnTo>
                <a:lnTo>
                  <a:pt x="6732131" y="1307262"/>
                </a:lnTo>
                <a:lnTo>
                  <a:pt x="5709696" y="2329697"/>
                </a:lnTo>
                <a:cubicBezTo>
                  <a:pt x="5661642" y="2377751"/>
                  <a:pt x="5583730" y="2377751"/>
                  <a:pt x="5535676" y="2329697"/>
                </a:cubicBezTo>
                <a:lnTo>
                  <a:pt x="4634621" y="1428642"/>
                </a:lnTo>
                <a:lnTo>
                  <a:pt x="4758079" y="1305183"/>
                </a:lnTo>
                <a:lnTo>
                  <a:pt x="5601651" y="2148755"/>
                </a:lnTo>
                <a:cubicBezTo>
                  <a:pt x="5613883" y="2160987"/>
                  <a:pt x="5633714" y="2160987"/>
                  <a:pt x="5645944" y="2148755"/>
                </a:cubicBezTo>
                <a:lnTo>
                  <a:pt x="6214284" y="1580415"/>
                </a:lnTo>
                <a:lnTo>
                  <a:pt x="6214771" y="1580902"/>
                </a:lnTo>
                <a:lnTo>
                  <a:pt x="6684730" y="1110943"/>
                </a:lnTo>
                <a:lnTo>
                  <a:pt x="6694748" y="1095859"/>
                </a:lnTo>
                <a:lnTo>
                  <a:pt x="7754564" y="36041"/>
                </a:lnTo>
                <a:cubicBezTo>
                  <a:pt x="7778593" y="12013"/>
                  <a:pt x="7810084" y="0"/>
                  <a:pt x="7841574" y="0"/>
                </a:cubicBezTo>
                <a:close/>
                <a:moveTo>
                  <a:pt x="5622686" y="0"/>
                </a:moveTo>
                <a:cubicBezTo>
                  <a:pt x="5654178" y="0"/>
                  <a:pt x="5685668" y="12013"/>
                  <a:pt x="5709696" y="36041"/>
                </a:cubicBezTo>
                <a:lnTo>
                  <a:pt x="6612318" y="938662"/>
                </a:lnTo>
                <a:lnTo>
                  <a:pt x="6488860" y="1062121"/>
                </a:lnTo>
                <a:lnTo>
                  <a:pt x="5645945" y="219207"/>
                </a:lnTo>
                <a:cubicBezTo>
                  <a:pt x="5639829" y="213091"/>
                  <a:pt x="5631814" y="210033"/>
                  <a:pt x="5623799" y="210033"/>
                </a:cubicBezTo>
                <a:cubicBezTo>
                  <a:pt x="5615783" y="210033"/>
                  <a:pt x="5607768" y="213091"/>
                  <a:pt x="5601651" y="219207"/>
                </a:cubicBezTo>
                <a:lnTo>
                  <a:pt x="5030920" y="789939"/>
                </a:lnTo>
                <a:lnTo>
                  <a:pt x="5029774" y="788793"/>
                </a:lnTo>
                <a:lnTo>
                  <a:pt x="4512274" y="1306295"/>
                </a:lnTo>
                <a:lnTo>
                  <a:pt x="4512222" y="1306243"/>
                </a:lnTo>
                <a:lnTo>
                  <a:pt x="3488769" y="2329697"/>
                </a:lnTo>
                <a:cubicBezTo>
                  <a:pt x="3440715" y="2377752"/>
                  <a:pt x="3362803" y="2377751"/>
                  <a:pt x="3314749" y="2329696"/>
                </a:cubicBezTo>
                <a:lnTo>
                  <a:pt x="2414267" y="1429215"/>
                </a:lnTo>
                <a:lnTo>
                  <a:pt x="2537726" y="1305756"/>
                </a:lnTo>
                <a:lnTo>
                  <a:pt x="3380724" y="2148755"/>
                </a:lnTo>
                <a:cubicBezTo>
                  <a:pt x="3392956" y="2160987"/>
                  <a:pt x="3412787" y="2160987"/>
                  <a:pt x="3425017" y="2148755"/>
                </a:cubicBezTo>
                <a:lnTo>
                  <a:pt x="4031068" y="1542704"/>
                </a:lnTo>
                <a:lnTo>
                  <a:pt x="4031165" y="1542802"/>
                </a:lnTo>
                <a:lnTo>
                  <a:pt x="4471410" y="1102559"/>
                </a:lnTo>
                <a:lnTo>
                  <a:pt x="4475858" y="1095859"/>
                </a:lnTo>
                <a:lnTo>
                  <a:pt x="5535676" y="36041"/>
                </a:lnTo>
                <a:cubicBezTo>
                  <a:pt x="5559704" y="12013"/>
                  <a:pt x="5591194" y="0"/>
                  <a:pt x="5622686" y="0"/>
                </a:cubicBezTo>
                <a:close/>
                <a:moveTo>
                  <a:pt x="1182871" y="0"/>
                </a:moveTo>
                <a:cubicBezTo>
                  <a:pt x="1214362" y="0"/>
                  <a:pt x="1245853" y="12013"/>
                  <a:pt x="1269880" y="36041"/>
                </a:cubicBezTo>
                <a:lnTo>
                  <a:pt x="2171666" y="937827"/>
                </a:lnTo>
                <a:lnTo>
                  <a:pt x="2048207" y="1061285"/>
                </a:lnTo>
                <a:lnTo>
                  <a:pt x="1206129" y="219207"/>
                </a:lnTo>
                <a:cubicBezTo>
                  <a:pt x="1200013" y="213091"/>
                  <a:pt x="1191997" y="210033"/>
                  <a:pt x="1183982" y="210033"/>
                </a:cubicBezTo>
                <a:cubicBezTo>
                  <a:pt x="1175966" y="210033"/>
                  <a:pt x="1167952" y="213091"/>
                  <a:pt x="1161836" y="219207"/>
                </a:cubicBezTo>
                <a:lnTo>
                  <a:pt x="219208" y="1161835"/>
                </a:lnTo>
                <a:cubicBezTo>
                  <a:pt x="206976" y="1174066"/>
                  <a:pt x="206976" y="1193896"/>
                  <a:pt x="219208" y="1206128"/>
                </a:cubicBezTo>
                <a:lnTo>
                  <a:pt x="1161835" y="2148755"/>
                </a:lnTo>
                <a:cubicBezTo>
                  <a:pt x="1174067" y="2160987"/>
                  <a:pt x="1193897" y="2160987"/>
                  <a:pt x="1206129" y="2148755"/>
                </a:cubicBezTo>
                <a:lnTo>
                  <a:pt x="2148756" y="1206127"/>
                </a:lnTo>
                <a:lnTo>
                  <a:pt x="2149249" y="1204938"/>
                </a:lnTo>
                <a:lnTo>
                  <a:pt x="2248215" y="1105972"/>
                </a:lnTo>
                <a:lnTo>
                  <a:pt x="2254932" y="1095859"/>
                </a:lnTo>
                <a:lnTo>
                  <a:pt x="3314749" y="36041"/>
                </a:lnTo>
                <a:cubicBezTo>
                  <a:pt x="3338777" y="12013"/>
                  <a:pt x="3370268" y="0"/>
                  <a:pt x="3401759" y="0"/>
                </a:cubicBezTo>
                <a:cubicBezTo>
                  <a:pt x="3433250" y="0"/>
                  <a:pt x="3464741" y="12013"/>
                  <a:pt x="3488769" y="36041"/>
                </a:cubicBezTo>
                <a:lnTo>
                  <a:pt x="4391002" y="938273"/>
                </a:lnTo>
                <a:lnTo>
                  <a:pt x="4267542" y="1061732"/>
                </a:lnTo>
                <a:lnTo>
                  <a:pt x="3425018" y="219207"/>
                </a:lnTo>
                <a:cubicBezTo>
                  <a:pt x="3418902" y="213091"/>
                  <a:pt x="3410886" y="210033"/>
                  <a:pt x="3402872" y="210033"/>
                </a:cubicBezTo>
                <a:cubicBezTo>
                  <a:pt x="3394856" y="210033"/>
                  <a:pt x="3386841" y="213092"/>
                  <a:pt x="3380724" y="219207"/>
                </a:cubicBezTo>
                <a:lnTo>
                  <a:pt x="2799381" y="800551"/>
                </a:lnTo>
                <a:lnTo>
                  <a:pt x="2798809" y="799979"/>
                </a:lnTo>
                <a:lnTo>
                  <a:pt x="2331260" y="1267528"/>
                </a:lnTo>
                <a:lnTo>
                  <a:pt x="2329698" y="1269879"/>
                </a:lnTo>
                <a:lnTo>
                  <a:pt x="1269881" y="2329696"/>
                </a:lnTo>
                <a:cubicBezTo>
                  <a:pt x="1221826" y="2377751"/>
                  <a:pt x="1143914" y="2377751"/>
                  <a:pt x="1095860" y="2329697"/>
                </a:cubicBezTo>
                <a:lnTo>
                  <a:pt x="36042" y="1269879"/>
                </a:lnTo>
                <a:cubicBezTo>
                  <a:pt x="-12013" y="1221825"/>
                  <a:pt x="-12013" y="1143913"/>
                  <a:pt x="36042" y="1095859"/>
                </a:cubicBezTo>
                <a:lnTo>
                  <a:pt x="1095860" y="36041"/>
                </a:lnTo>
                <a:cubicBezTo>
                  <a:pt x="1119887" y="12013"/>
                  <a:pt x="1151378" y="0"/>
                  <a:pt x="1182871" y="0"/>
                </a:cubicBezTo>
                <a:close/>
              </a:path>
            </a:pathLst>
          </a:custGeom>
          <a:gradFill flip="none" rotWithShape="1">
            <a:gsLst>
              <a:gs pos="16000">
                <a:schemeClr val="tx2">
                  <a:lumMod val="50000"/>
                  <a:lumOff val="50000"/>
                </a:schemeClr>
              </a:gs>
              <a:gs pos="33000">
                <a:schemeClr val="accent1"/>
              </a:gs>
              <a:gs pos="67000">
                <a:schemeClr val="accent3"/>
              </a:gs>
              <a:gs pos="50000">
                <a:schemeClr val="accent2"/>
              </a:gs>
              <a:gs pos="84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3752E0F-5939-41DA-BBFB-117A3408F4B4}"/>
              </a:ext>
            </a:extLst>
          </p:cNvPr>
          <p:cNvGrpSpPr/>
          <p:nvPr/>
        </p:nvGrpSpPr>
        <p:grpSpPr>
          <a:xfrm>
            <a:off x="1600200" y="3824160"/>
            <a:ext cx="124668" cy="664739"/>
            <a:chOff x="1594270" y="4412641"/>
            <a:chExt cx="124668" cy="664739"/>
          </a:xfrm>
        </p:grpSpPr>
        <p:cxnSp>
          <p:nvCxnSpPr>
            <p:cNvPr id="9" name="Straight Connector 8">
              <a:extLst>
                <a:ext uri="{FF2B5EF4-FFF2-40B4-BE49-F238E27FC236}">
                  <a16:creationId xmlns:a16="http://schemas.microsoft.com/office/drawing/2014/main" id="{955A1235-1B77-469F-8362-4C614C7DAEE6}"/>
                </a:ext>
              </a:extLst>
            </p:cNvPr>
            <p:cNvCxnSpPr>
              <a:cxnSpLocks/>
            </p:cNvCxnSpPr>
            <p:nvPr/>
          </p:nvCxnSpPr>
          <p:spPr>
            <a:xfrm>
              <a:off x="1656604" y="4412641"/>
              <a:ext cx="0" cy="55885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837C10F-874D-4858-B614-1302CEBDDA0A}"/>
                </a:ext>
              </a:extLst>
            </p:cNvPr>
            <p:cNvSpPr/>
            <p:nvPr/>
          </p:nvSpPr>
          <p:spPr>
            <a:xfrm>
              <a:off x="1594270" y="4952712"/>
              <a:ext cx="124668" cy="124668"/>
            </a:xfrm>
            <a:prstGeom prst="ellipse">
              <a:avLst/>
            </a:prstGeom>
            <a:solidFill>
              <a:schemeClr val="tx2">
                <a:lumMod val="50000"/>
                <a:lumOff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3">
            <a:extLst>
              <a:ext uri="{FF2B5EF4-FFF2-40B4-BE49-F238E27FC236}">
                <a16:creationId xmlns:a16="http://schemas.microsoft.com/office/drawing/2014/main" id="{D1DFED44-BFC9-49F4-95BD-F5EA32E49E9B}"/>
              </a:ext>
            </a:extLst>
          </p:cNvPr>
          <p:cNvSpPr/>
          <p:nvPr/>
        </p:nvSpPr>
        <p:spPr>
          <a:xfrm rot="2700000">
            <a:off x="1130824" y="2115509"/>
            <a:ext cx="1051560" cy="1051560"/>
          </a:xfrm>
          <a:prstGeom prst="roundRect">
            <a:avLst>
              <a:gd name="adj" fmla="val 2244"/>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23D813FC-823D-4C57-97AE-0FFC3E6E926E}"/>
              </a:ext>
            </a:extLst>
          </p:cNvPr>
          <p:cNvSpPr/>
          <p:nvPr/>
        </p:nvSpPr>
        <p:spPr>
          <a:xfrm rot="2700000">
            <a:off x="3348663" y="2115509"/>
            <a:ext cx="1051560" cy="1051560"/>
          </a:xfrm>
          <a:prstGeom prst="roundRect">
            <a:avLst>
              <a:gd name="adj" fmla="val 22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E84351A-A0B0-4501-A24C-0B74D85157F7}"/>
              </a:ext>
            </a:extLst>
          </p:cNvPr>
          <p:cNvSpPr/>
          <p:nvPr/>
        </p:nvSpPr>
        <p:spPr>
          <a:xfrm rot="2700000">
            <a:off x="5572256" y="2115509"/>
            <a:ext cx="1051560" cy="1051560"/>
          </a:xfrm>
          <a:prstGeom prst="roundRect">
            <a:avLst>
              <a:gd name="adj" fmla="val 224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34252EF-3770-451A-B538-E96DEC640720}"/>
              </a:ext>
            </a:extLst>
          </p:cNvPr>
          <p:cNvSpPr/>
          <p:nvPr/>
        </p:nvSpPr>
        <p:spPr>
          <a:xfrm rot="2700000">
            <a:off x="7789529" y="2115509"/>
            <a:ext cx="1051560" cy="1051560"/>
          </a:xfrm>
          <a:prstGeom prst="roundRect">
            <a:avLst>
              <a:gd name="adj" fmla="val 22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AA0FB7A-ADF4-4995-B194-F7A64CF8A2AF}"/>
              </a:ext>
            </a:extLst>
          </p:cNvPr>
          <p:cNvSpPr/>
          <p:nvPr/>
        </p:nvSpPr>
        <p:spPr>
          <a:xfrm rot="2700000">
            <a:off x="10006801" y="2115509"/>
            <a:ext cx="1051560" cy="1051560"/>
          </a:xfrm>
          <a:prstGeom prst="roundRect">
            <a:avLst>
              <a:gd name="adj" fmla="val 22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9EF315AD-E138-4EB7-8B97-2658CCD8532F}"/>
              </a:ext>
            </a:extLst>
          </p:cNvPr>
          <p:cNvGrpSpPr/>
          <p:nvPr/>
        </p:nvGrpSpPr>
        <p:grpSpPr>
          <a:xfrm>
            <a:off x="3812109" y="3849171"/>
            <a:ext cx="124668" cy="664739"/>
            <a:chOff x="1594270" y="4412641"/>
            <a:chExt cx="124668" cy="664739"/>
          </a:xfrm>
          <a:solidFill>
            <a:schemeClr val="accent1">
              <a:lumMod val="75000"/>
            </a:schemeClr>
          </a:solidFill>
        </p:grpSpPr>
        <p:cxnSp>
          <p:nvCxnSpPr>
            <p:cNvPr id="20" name="Straight Connector 19">
              <a:extLst>
                <a:ext uri="{FF2B5EF4-FFF2-40B4-BE49-F238E27FC236}">
                  <a16:creationId xmlns:a16="http://schemas.microsoft.com/office/drawing/2014/main" id="{211F19F2-2B56-4A6C-B69E-2FA07BDF575A}"/>
                </a:ext>
              </a:extLst>
            </p:cNvPr>
            <p:cNvCxnSpPr>
              <a:cxnSpLocks/>
            </p:cNvCxnSpPr>
            <p:nvPr/>
          </p:nvCxnSpPr>
          <p:spPr>
            <a:xfrm>
              <a:off x="1656604" y="4412641"/>
              <a:ext cx="0" cy="558854"/>
            </a:xfrm>
            <a:prstGeom prst="line">
              <a:avLst/>
            </a:prstGeom>
            <a:grpFill/>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1A421F7-67CC-47F0-9950-43ADE15D2D36}"/>
                </a:ext>
              </a:extLst>
            </p:cNvPr>
            <p:cNvSpPr/>
            <p:nvPr/>
          </p:nvSpPr>
          <p:spPr>
            <a:xfrm>
              <a:off x="1594270" y="4952712"/>
              <a:ext cx="124668" cy="12466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78AC797-6AAA-478B-A80F-D1E5AA3B1DB3}"/>
              </a:ext>
            </a:extLst>
          </p:cNvPr>
          <p:cNvGrpSpPr/>
          <p:nvPr/>
        </p:nvGrpSpPr>
        <p:grpSpPr>
          <a:xfrm>
            <a:off x="6033666" y="3830201"/>
            <a:ext cx="124668" cy="664739"/>
            <a:chOff x="1594270" y="4412641"/>
            <a:chExt cx="124668" cy="664739"/>
          </a:xfrm>
          <a:solidFill>
            <a:schemeClr val="accent2">
              <a:lumMod val="75000"/>
            </a:schemeClr>
          </a:solidFill>
        </p:grpSpPr>
        <p:cxnSp>
          <p:nvCxnSpPr>
            <p:cNvPr id="23" name="Straight Connector 22">
              <a:extLst>
                <a:ext uri="{FF2B5EF4-FFF2-40B4-BE49-F238E27FC236}">
                  <a16:creationId xmlns:a16="http://schemas.microsoft.com/office/drawing/2014/main" id="{EC00ABA6-8118-4ACF-B7BC-56CCC72B2B3E}"/>
                </a:ext>
              </a:extLst>
            </p:cNvPr>
            <p:cNvCxnSpPr>
              <a:cxnSpLocks/>
            </p:cNvCxnSpPr>
            <p:nvPr/>
          </p:nvCxnSpPr>
          <p:spPr>
            <a:xfrm>
              <a:off x="1656604" y="4412641"/>
              <a:ext cx="0" cy="558854"/>
            </a:xfrm>
            <a:prstGeom prst="line">
              <a:avLst/>
            </a:prstGeom>
            <a:grpFill/>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B158CA0-7E11-4AFC-AAB9-CA461CA8F670}"/>
                </a:ext>
              </a:extLst>
            </p:cNvPr>
            <p:cNvSpPr/>
            <p:nvPr/>
          </p:nvSpPr>
          <p:spPr>
            <a:xfrm>
              <a:off x="1594270" y="4952712"/>
              <a:ext cx="124668" cy="12466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416FC42-3EE5-4205-B85D-2A09B2B3FABE}"/>
              </a:ext>
            </a:extLst>
          </p:cNvPr>
          <p:cNvGrpSpPr/>
          <p:nvPr/>
        </p:nvGrpSpPr>
        <p:grpSpPr>
          <a:xfrm>
            <a:off x="8255223" y="3824160"/>
            <a:ext cx="124668" cy="664739"/>
            <a:chOff x="1594270" y="4412641"/>
            <a:chExt cx="124668" cy="664739"/>
          </a:xfrm>
          <a:solidFill>
            <a:srgbClr val="92D050"/>
          </a:solidFill>
        </p:grpSpPr>
        <p:cxnSp>
          <p:nvCxnSpPr>
            <p:cNvPr id="26" name="Straight Connector 25">
              <a:extLst>
                <a:ext uri="{FF2B5EF4-FFF2-40B4-BE49-F238E27FC236}">
                  <a16:creationId xmlns:a16="http://schemas.microsoft.com/office/drawing/2014/main" id="{2C591C8F-38CD-4E8A-8870-2B2962DF54A8}"/>
                </a:ext>
              </a:extLst>
            </p:cNvPr>
            <p:cNvCxnSpPr>
              <a:cxnSpLocks/>
            </p:cNvCxnSpPr>
            <p:nvPr/>
          </p:nvCxnSpPr>
          <p:spPr>
            <a:xfrm>
              <a:off x="1656604" y="4412641"/>
              <a:ext cx="0" cy="558854"/>
            </a:xfrm>
            <a:prstGeom prst="line">
              <a:avLst/>
            </a:prstGeom>
            <a:grpFill/>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F943C63-70BE-4886-A638-F5683D27A568}"/>
                </a:ext>
              </a:extLst>
            </p:cNvPr>
            <p:cNvSpPr/>
            <p:nvPr/>
          </p:nvSpPr>
          <p:spPr>
            <a:xfrm>
              <a:off x="1594270" y="4952712"/>
              <a:ext cx="124668" cy="124668"/>
            </a:xfrm>
            <a:prstGeom prst="ellipse">
              <a:avLst/>
            </a:prstGeom>
            <a:gr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6E7E718-2D5B-4CAE-8EF7-C4F7B78F19A2}"/>
              </a:ext>
            </a:extLst>
          </p:cNvPr>
          <p:cNvGrpSpPr/>
          <p:nvPr/>
        </p:nvGrpSpPr>
        <p:grpSpPr>
          <a:xfrm>
            <a:off x="10476779" y="3849171"/>
            <a:ext cx="124668" cy="664739"/>
            <a:chOff x="1594270" y="4412641"/>
            <a:chExt cx="124668" cy="664739"/>
          </a:xfrm>
        </p:grpSpPr>
        <p:cxnSp>
          <p:nvCxnSpPr>
            <p:cNvPr id="29" name="Straight Connector 28">
              <a:extLst>
                <a:ext uri="{FF2B5EF4-FFF2-40B4-BE49-F238E27FC236}">
                  <a16:creationId xmlns:a16="http://schemas.microsoft.com/office/drawing/2014/main" id="{58DED8AB-0D67-439D-9629-63F3EFA5D417}"/>
                </a:ext>
              </a:extLst>
            </p:cNvPr>
            <p:cNvCxnSpPr>
              <a:cxnSpLocks/>
            </p:cNvCxnSpPr>
            <p:nvPr/>
          </p:nvCxnSpPr>
          <p:spPr>
            <a:xfrm>
              <a:off x="1656604" y="4412641"/>
              <a:ext cx="0" cy="55885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D3215FE0-883B-4231-AD50-55C189A4F955}"/>
                </a:ext>
              </a:extLst>
            </p:cNvPr>
            <p:cNvSpPr/>
            <p:nvPr/>
          </p:nvSpPr>
          <p:spPr>
            <a:xfrm>
              <a:off x="1594270" y="4952712"/>
              <a:ext cx="124668" cy="124668"/>
            </a:xfrm>
            <a:prstGeom prst="ellipse">
              <a:avLst/>
            </a:prstGeom>
            <a:solidFill>
              <a:srgbClr val="7030A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Graphic 32" descr="Stethoscope">
            <a:extLst>
              <a:ext uri="{FF2B5EF4-FFF2-40B4-BE49-F238E27FC236}">
                <a16:creationId xmlns:a16="http://schemas.microsoft.com/office/drawing/2014/main" id="{D72F31AB-35E5-4FD0-A7CC-16BB511FE8C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858109" y="2232908"/>
            <a:ext cx="914400" cy="914400"/>
          </a:xfrm>
          <a:prstGeom prst="rect">
            <a:avLst/>
          </a:prstGeom>
        </p:spPr>
      </p:pic>
      <p:pic>
        <p:nvPicPr>
          <p:cNvPr id="37" name="Graphic 36" descr="Car">
            <a:extLst>
              <a:ext uri="{FF2B5EF4-FFF2-40B4-BE49-F238E27FC236}">
                <a16:creationId xmlns:a16="http://schemas.microsoft.com/office/drawing/2014/main" id="{BB6B6A07-2E94-4BF2-BA11-92213903FEF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417243" y="2207536"/>
            <a:ext cx="914400" cy="914400"/>
          </a:xfrm>
          <a:prstGeom prst="rect">
            <a:avLst/>
          </a:prstGeom>
        </p:spPr>
      </p:pic>
      <p:pic>
        <p:nvPicPr>
          <p:cNvPr id="43" name="Graphic 42" descr="Rocket">
            <a:extLst>
              <a:ext uri="{FF2B5EF4-FFF2-40B4-BE49-F238E27FC236}">
                <a16:creationId xmlns:a16="http://schemas.microsoft.com/office/drawing/2014/main" id="{7AC94D97-26D3-4604-B244-4C6C5B7C794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556249" y="2212857"/>
            <a:ext cx="914400" cy="914400"/>
          </a:xfrm>
          <a:prstGeom prst="rect">
            <a:avLst/>
          </a:prstGeom>
        </p:spPr>
      </p:pic>
      <p:pic>
        <p:nvPicPr>
          <p:cNvPr id="45" name="Picture 44" descr="A close up of a logo&#10;&#10;Description generated with very high confidence">
            <a:extLst>
              <a:ext uri="{FF2B5EF4-FFF2-40B4-BE49-F238E27FC236}">
                <a16:creationId xmlns:a16="http://schemas.microsoft.com/office/drawing/2014/main" id="{2363C3D1-F859-4C01-A7AA-4A77162B115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56981" y="2232908"/>
            <a:ext cx="764264" cy="764264"/>
          </a:xfrm>
          <a:prstGeom prst="rect">
            <a:avLst/>
          </a:prstGeom>
        </p:spPr>
      </p:pic>
      <p:pic>
        <p:nvPicPr>
          <p:cNvPr id="47" name="Picture 46" descr="A close up of a logo&#10;&#10;Description generated with very high confidence">
            <a:extLst>
              <a:ext uri="{FF2B5EF4-FFF2-40B4-BE49-F238E27FC236}">
                <a16:creationId xmlns:a16="http://schemas.microsoft.com/office/drawing/2014/main" id="{4C95EEA7-9D01-42C7-9D24-B121E4E5065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00289" y="2284974"/>
            <a:ext cx="712630" cy="712630"/>
          </a:xfrm>
          <a:prstGeom prst="rect">
            <a:avLst/>
          </a:prstGeom>
        </p:spPr>
      </p:pic>
      <p:sp>
        <p:nvSpPr>
          <p:cNvPr id="49" name="TextBox 48">
            <a:extLst>
              <a:ext uri="{FF2B5EF4-FFF2-40B4-BE49-F238E27FC236}">
                <a16:creationId xmlns:a16="http://schemas.microsoft.com/office/drawing/2014/main" id="{242993D7-15A3-4856-97C5-D6B5572C103C}"/>
              </a:ext>
            </a:extLst>
          </p:cNvPr>
          <p:cNvSpPr txBox="1"/>
          <p:nvPr/>
        </p:nvSpPr>
        <p:spPr>
          <a:xfrm>
            <a:off x="2869666" y="4518176"/>
            <a:ext cx="2009553" cy="461665"/>
          </a:xfrm>
          <a:prstGeom prst="rect">
            <a:avLst/>
          </a:prstGeom>
          <a:noFill/>
        </p:spPr>
        <p:txBody>
          <a:bodyPr wrap="square" lIns="0" rIns="0" rtlCol="0" anchor="b">
            <a:spAutoFit/>
          </a:bodyPr>
          <a:lstStyle/>
          <a:p>
            <a:pPr algn="ctr"/>
            <a:r>
              <a:rPr lang="en-US" sz="2400" b="1" dirty="0">
                <a:solidFill>
                  <a:schemeClr val="accent1">
                    <a:lumMod val="75000"/>
                  </a:schemeClr>
                </a:solidFill>
              </a:rPr>
              <a:t>Automobile</a:t>
            </a:r>
          </a:p>
        </p:txBody>
      </p:sp>
      <p:sp>
        <p:nvSpPr>
          <p:cNvPr id="50" name="TextBox 49">
            <a:extLst>
              <a:ext uri="{FF2B5EF4-FFF2-40B4-BE49-F238E27FC236}">
                <a16:creationId xmlns:a16="http://schemas.microsoft.com/office/drawing/2014/main" id="{B5888451-F586-4BB4-9A1E-457E159F7E1B}"/>
              </a:ext>
            </a:extLst>
          </p:cNvPr>
          <p:cNvSpPr txBox="1"/>
          <p:nvPr/>
        </p:nvSpPr>
        <p:spPr>
          <a:xfrm>
            <a:off x="733647" y="4514976"/>
            <a:ext cx="2009553" cy="461665"/>
          </a:xfrm>
          <a:prstGeom prst="rect">
            <a:avLst/>
          </a:prstGeom>
          <a:noFill/>
        </p:spPr>
        <p:txBody>
          <a:bodyPr wrap="square" lIns="0" rIns="0" rtlCol="0" anchor="b">
            <a:spAutoFit/>
          </a:bodyPr>
          <a:lstStyle/>
          <a:p>
            <a:pPr algn="ctr"/>
            <a:r>
              <a:rPr lang="en-US" sz="2400" b="1" dirty="0">
                <a:solidFill>
                  <a:schemeClr val="tx2">
                    <a:lumMod val="60000"/>
                    <a:lumOff val="40000"/>
                  </a:schemeClr>
                </a:solidFill>
              </a:rPr>
              <a:t>Manufacturing</a:t>
            </a:r>
          </a:p>
        </p:txBody>
      </p:sp>
      <p:sp>
        <p:nvSpPr>
          <p:cNvPr id="51" name="TextBox 50">
            <a:extLst>
              <a:ext uri="{FF2B5EF4-FFF2-40B4-BE49-F238E27FC236}">
                <a16:creationId xmlns:a16="http://schemas.microsoft.com/office/drawing/2014/main" id="{DD1BAB4A-529A-450B-9B8A-BA3272A19318}"/>
              </a:ext>
            </a:extLst>
          </p:cNvPr>
          <p:cNvSpPr txBox="1"/>
          <p:nvPr/>
        </p:nvSpPr>
        <p:spPr>
          <a:xfrm>
            <a:off x="5110728" y="4518176"/>
            <a:ext cx="2009553" cy="461665"/>
          </a:xfrm>
          <a:prstGeom prst="rect">
            <a:avLst/>
          </a:prstGeom>
          <a:noFill/>
        </p:spPr>
        <p:txBody>
          <a:bodyPr wrap="square" lIns="0" rIns="0" rtlCol="0" anchor="b">
            <a:spAutoFit/>
          </a:bodyPr>
          <a:lstStyle/>
          <a:p>
            <a:pPr algn="ctr"/>
            <a:r>
              <a:rPr lang="en-US" sz="2400" b="1" dirty="0">
                <a:solidFill>
                  <a:schemeClr val="accent2">
                    <a:lumMod val="75000"/>
                  </a:schemeClr>
                </a:solidFill>
              </a:rPr>
              <a:t>Aero Space</a:t>
            </a:r>
          </a:p>
        </p:txBody>
      </p:sp>
      <p:sp>
        <p:nvSpPr>
          <p:cNvPr id="52" name="TextBox 51">
            <a:extLst>
              <a:ext uri="{FF2B5EF4-FFF2-40B4-BE49-F238E27FC236}">
                <a16:creationId xmlns:a16="http://schemas.microsoft.com/office/drawing/2014/main" id="{C295748A-1968-47D2-A21D-851A408BC3E1}"/>
              </a:ext>
            </a:extLst>
          </p:cNvPr>
          <p:cNvSpPr txBox="1"/>
          <p:nvPr/>
        </p:nvSpPr>
        <p:spPr>
          <a:xfrm>
            <a:off x="7293275" y="4514976"/>
            <a:ext cx="2009553" cy="461665"/>
          </a:xfrm>
          <a:prstGeom prst="rect">
            <a:avLst/>
          </a:prstGeom>
          <a:noFill/>
        </p:spPr>
        <p:txBody>
          <a:bodyPr wrap="square" lIns="0" rIns="0" rtlCol="0" anchor="b">
            <a:spAutoFit/>
          </a:bodyPr>
          <a:lstStyle/>
          <a:p>
            <a:pPr algn="ctr"/>
            <a:r>
              <a:rPr lang="en-US" sz="2400" b="1" dirty="0">
                <a:solidFill>
                  <a:srgbClr val="92D050"/>
                </a:solidFill>
              </a:rPr>
              <a:t>Health Care</a:t>
            </a:r>
          </a:p>
        </p:txBody>
      </p:sp>
      <p:sp>
        <p:nvSpPr>
          <p:cNvPr id="53" name="TextBox 52">
            <a:extLst>
              <a:ext uri="{FF2B5EF4-FFF2-40B4-BE49-F238E27FC236}">
                <a16:creationId xmlns:a16="http://schemas.microsoft.com/office/drawing/2014/main" id="{93981147-A9B4-4590-A5FE-D528F85DEF6A}"/>
              </a:ext>
            </a:extLst>
          </p:cNvPr>
          <p:cNvSpPr txBox="1"/>
          <p:nvPr/>
        </p:nvSpPr>
        <p:spPr>
          <a:xfrm>
            <a:off x="9591256" y="4488899"/>
            <a:ext cx="2009553" cy="461665"/>
          </a:xfrm>
          <a:prstGeom prst="rect">
            <a:avLst/>
          </a:prstGeom>
          <a:noFill/>
        </p:spPr>
        <p:txBody>
          <a:bodyPr wrap="square" lIns="0" rIns="0" rtlCol="0" anchor="b">
            <a:spAutoFit/>
          </a:bodyPr>
          <a:lstStyle/>
          <a:p>
            <a:pPr algn="ctr"/>
            <a:r>
              <a:rPr lang="en-US" sz="2400" b="1" dirty="0">
                <a:solidFill>
                  <a:srgbClr val="7030A0"/>
                </a:solidFill>
              </a:rPr>
              <a:t>Wind Farm</a:t>
            </a:r>
          </a:p>
        </p:txBody>
      </p:sp>
      <p:sp>
        <p:nvSpPr>
          <p:cNvPr id="4" name="Rectangle 3">
            <a:extLst>
              <a:ext uri="{FF2B5EF4-FFF2-40B4-BE49-F238E27FC236}">
                <a16:creationId xmlns:a16="http://schemas.microsoft.com/office/drawing/2014/main" id="{E2D2BEA0-77B8-4E8F-8B6A-71EA63DA634B}"/>
              </a:ext>
            </a:extLst>
          </p:cNvPr>
          <p:cNvSpPr/>
          <p:nvPr/>
        </p:nvSpPr>
        <p:spPr>
          <a:xfrm>
            <a:off x="10619557" y="6301436"/>
            <a:ext cx="1313180" cy="261610"/>
          </a:xfrm>
          <a:prstGeom prst="rect">
            <a:avLst/>
          </a:prstGeom>
        </p:spPr>
        <p:txBody>
          <a:bodyPr wrap="none">
            <a:spAutoFit/>
          </a:bodyPr>
          <a:lstStyle/>
          <a:p>
            <a:pPr algn="just"/>
            <a:r>
              <a:rPr lang="sv-SE" sz="1100" b="1" dirty="0">
                <a:solidFill>
                  <a:srgbClr val="0070C0"/>
                </a:solidFill>
              </a:rPr>
              <a:t>Source: Appendix 1</a:t>
            </a:r>
            <a:endParaRPr lang="en-IN" sz="1100" b="1" dirty="0">
              <a:solidFill>
                <a:srgbClr val="0070C0"/>
              </a:solidFill>
            </a:endParaRPr>
          </a:p>
        </p:txBody>
      </p:sp>
      <p:sp>
        <p:nvSpPr>
          <p:cNvPr id="38" name="Rectangle 37">
            <a:extLst>
              <a:ext uri="{FF2B5EF4-FFF2-40B4-BE49-F238E27FC236}">
                <a16:creationId xmlns:a16="http://schemas.microsoft.com/office/drawing/2014/main" id="{6F348E45-36F8-4E21-891A-2ED7BFB3EA14}"/>
              </a:ext>
            </a:extLst>
          </p:cNvPr>
          <p:cNvSpPr/>
          <p:nvPr/>
        </p:nvSpPr>
        <p:spPr>
          <a:xfrm>
            <a:off x="1233043" y="5792008"/>
            <a:ext cx="9906000" cy="560191"/>
          </a:xfrm>
          <a:prstGeom prst="rect">
            <a:avLst/>
          </a:prstGeom>
          <a:ln>
            <a:solidFill>
              <a:srgbClr val="6633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dirty="0">
              <a:ln w="22225">
                <a:solidFill>
                  <a:schemeClr val="accent2"/>
                </a:solidFill>
                <a:prstDash val="solid"/>
              </a:ln>
              <a:solidFill>
                <a:schemeClr val="accent2">
                  <a:lumMod val="40000"/>
                  <a:lumOff val="60000"/>
                </a:schemeClr>
              </a:solidFill>
            </a:endParaRPr>
          </a:p>
        </p:txBody>
      </p:sp>
      <p:sp>
        <p:nvSpPr>
          <p:cNvPr id="39" name="Rectangle 38">
            <a:extLst>
              <a:ext uri="{FF2B5EF4-FFF2-40B4-BE49-F238E27FC236}">
                <a16:creationId xmlns:a16="http://schemas.microsoft.com/office/drawing/2014/main" id="{666E5DA1-9B28-4621-92B6-A011198397DB}"/>
              </a:ext>
            </a:extLst>
          </p:cNvPr>
          <p:cNvSpPr/>
          <p:nvPr/>
        </p:nvSpPr>
        <p:spPr>
          <a:xfrm>
            <a:off x="1219199" y="5399578"/>
            <a:ext cx="2198043" cy="320690"/>
          </a:xfrm>
          <a:prstGeom prst="rect">
            <a:avLst/>
          </a:prstGeom>
          <a:solidFill>
            <a:srgbClr val="663300"/>
          </a:solidFill>
          <a:ln>
            <a:solidFill>
              <a:srgbClr val="6633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sz="1600" b="1" dirty="0">
              <a:solidFill>
                <a:schemeClr val="bg1"/>
              </a:solidFill>
            </a:endParaRPr>
          </a:p>
        </p:txBody>
      </p:sp>
      <p:sp>
        <p:nvSpPr>
          <p:cNvPr id="11" name="TextBox 10">
            <a:extLst>
              <a:ext uri="{FF2B5EF4-FFF2-40B4-BE49-F238E27FC236}">
                <a16:creationId xmlns:a16="http://schemas.microsoft.com/office/drawing/2014/main" id="{86027C44-AABF-4D0F-87B9-57BAC2C4A3C2}"/>
              </a:ext>
            </a:extLst>
          </p:cNvPr>
          <p:cNvSpPr txBox="1"/>
          <p:nvPr/>
        </p:nvSpPr>
        <p:spPr>
          <a:xfrm>
            <a:off x="1293663" y="5405070"/>
            <a:ext cx="2123579" cy="369332"/>
          </a:xfrm>
          <a:prstGeom prst="rect">
            <a:avLst/>
          </a:prstGeom>
          <a:noFill/>
        </p:spPr>
        <p:txBody>
          <a:bodyPr wrap="square" rtlCol="0">
            <a:spAutoFit/>
          </a:bodyPr>
          <a:lstStyle/>
          <a:p>
            <a:r>
              <a:rPr lang="sv-SE" b="1" dirty="0">
                <a:solidFill>
                  <a:schemeClr val="bg1"/>
                </a:solidFill>
              </a:rPr>
              <a:t>Other Applications</a:t>
            </a:r>
            <a:endParaRPr lang="en-IN" b="1" dirty="0">
              <a:solidFill>
                <a:schemeClr val="bg1"/>
              </a:solidFill>
            </a:endParaRPr>
          </a:p>
        </p:txBody>
      </p:sp>
      <p:sp>
        <p:nvSpPr>
          <p:cNvPr id="12" name="TextBox 11">
            <a:extLst>
              <a:ext uri="{FF2B5EF4-FFF2-40B4-BE49-F238E27FC236}">
                <a16:creationId xmlns:a16="http://schemas.microsoft.com/office/drawing/2014/main" id="{9225EF0F-FD99-4092-95EB-0B4E4CBE7A84}"/>
              </a:ext>
            </a:extLst>
          </p:cNvPr>
          <p:cNvSpPr txBox="1"/>
          <p:nvPr/>
        </p:nvSpPr>
        <p:spPr>
          <a:xfrm>
            <a:off x="1300289" y="5846142"/>
            <a:ext cx="7458675" cy="369332"/>
          </a:xfrm>
          <a:prstGeom prst="rect">
            <a:avLst/>
          </a:prstGeom>
          <a:noFill/>
        </p:spPr>
        <p:txBody>
          <a:bodyPr wrap="square" rtlCol="0">
            <a:spAutoFit/>
          </a:bodyPr>
          <a:lstStyle/>
          <a:p>
            <a:r>
              <a:rPr lang="sv-SE" b="1" dirty="0"/>
              <a:t>Retail, Infrastructure, Oil &amp; Gas Industry and Gas Turbines</a:t>
            </a:r>
            <a:endParaRPr lang="en-IN" b="1" dirty="0"/>
          </a:p>
        </p:txBody>
      </p:sp>
    </p:spTree>
    <p:extLst>
      <p:ext uri="{BB962C8B-B14F-4D97-AF65-F5344CB8AC3E}">
        <p14:creationId xmlns:p14="http://schemas.microsoft.com/office/powerpoint/2010/main" val="2610415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92366"/>
            <a:ext cx="5486400" cy="492759"/>
          </a:xfrm>
          <a:custGeom>
            <a:avLst/>
            <a:gdLst/>
            <a:ahLst/>
            <a:cxnLst/>
            <a:rect l="l" t="t" r="r" b="b"/>
            <a:pathLst>
              <a:path w="3249295" h="492759">
                <a:moveTo>
                  <a:pt x="0" y="492175"/>
                </a:moveTo>
                <a:lnTo>
                  <a:pt x="3249168" y="492175"/>
                </a:lnTo>
                <a:lnTo>
                  <a:pt x="3249168"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239410" y="378444"/>
            <a:ext cx="5213860" cy="320601"/>
          </a:xfrm>
          <a:prstGeom prst="rect">
            <a:avLst/>
          </a:prstGeom>
        </p:spPr>
        <p:txBody>
          <a:bodyPr vert="horz" wrap="square" lIns="0" tIns="12700" rIns="0" bIns="0" rtlCol="0">
            <a:spAutoFit/>
          </a:bodyPr>
          <a:lstStyle/>
          <a:p>
            <a:pPr lvl="0"/>
            <a:r>
              <a:rPr lang="en-IN" dirty="0">
                <a:latin typeface="Arial" pitchFamily="34" charset="0"/>
                <a:cs typeface="Arial" pitchFamily="34" charset="0"/>
              </a:rPr>
              <a:t>Economic value of Digital Twin</a:t>
            </a: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3AD86EDA-ABDD-461D-AC6E-1F12F2C9682A}"/>
              </a:ext>
            </a:extLst>
          </p:cNvPr>
          <p:cNvSpPr txBox="1"/>
          <p:nvPr/>
        </p:nvSpPr>
        <p:spPr>
          <a:xfrm>
            <a:off x="990600" y="871203"/>
            <a:ext cx="10210800" cy="4524315"/>
          </a:xfrm>
          <a:prstGeom prst="rect">
            <a:avLst/>
          </a:prstGeom>
          <a:noFill/>
        </p:spPr>
        <p:txBody>
          <a:bodyPr wrap="square" rtlCol="0">
            <a:spAutoFit/>
          </a:bodyPr>
          <a:lstStyle/>
          <a:p>
            <a:pPr algn="just"/>
            <a:r>
              <a:rPr lang="en-IN" dirty="0"/>
              <a:t>The economic value of </a:t>
            </a:r>
            <a:r>
              <a:rPr lang="en-IN" dirty="0" smtClean="0"/>
              <a:t>the digital </a:t>
            </a:r>
            <a:r>
              <a:rPr lang="en-IN" dirty="0"/>
              <a:t>twins </a:t>
            </a:r>
            <a:r>
              <a:rPr lang="en-IN" dirty="0" smtClean="0"/>
              <a:t>technology will </a:t>
            </a:r>
            <a:r>
              <a:rPr lang="en-IN" dirty="0"/>
              <a:t>vary widely, depending on the monetization models that drive them. For complex, expensive industrial or business equipment, services or processes, improving utilization by reducing asset downtime and lowering overall maintenance costs will be extremely valuable, making internal software competencies critical to driving value with digital twins.</a:t>
            </a:r>
          </a:p>
          <a:p>
            <a:pPr algn="just"/>
            <a:endParaRPr lang="en-IN" dirty="0"/>
          </a:p>
          <a:p>
            <a:pPr algn="just"/>
            <a:r>
              <a:rPr lang="en-IN" dirty="0"/>
              <a:t>As such, the costs of developing and maintaining digital twins must be driven by both business and economic models. Digital twins are not developed in a vacuum. Both the business concept and model must be tested against an economic architecture – revenue, profits, return on investment (ROI), cost optimization – and a way to measure progress as the products/services are rolling out.</a:t>
            </a:r>
          </a:p>
          <a:p>
            <a:pPr algn="just"/>
            <a:endParaRPr lang="en-IN" dirty="0"/>
          </a:p>
          <a:p>
            <a:pPr algn="just"/>
            <a:r>
              <a:rPr lang="en-IN" dirty="0"/>
              <a:t>To obtain the highest value from digital twins, the enterprise must address the digital ethics issues raised by different parties interacting with the data from not just the enterprise, but also its partners and customers. This will require the enterprise to think about the value of the data and its contributions to the business and partners, and also to identify potential areas where its customers or its own data could drive value but also could be at risk.</a:t>
            </a:r>
          </a:p>
          <a:p>
            <a:endParaRPr lang="en-IN" dirty="0"/>
          </a:p>
        </p:txBody>
      </p:sp>
      <p:sp>
        <p:nvSpPr>
          <p:cNvPr id="8" name="Rectangle 7">
            <a:extLst>
              <a:ext uri="{FF2B5EF4-FFF2-40B4-BE49-F238E27FC236}">
                <a16:creationId xmlns:a16="http://schemas.microsoft.com/office/drawing/2014/main" id="{97A1B82F-80E1-4155-BAE7-B5BE55D5795F}"/>
              </a:ext>
            </a:extLst>
          </p:cNvPr>
          <p:cNvSpPr/>
          <p:nvPr/>
        </p:nvSpPr>
        <p:spPr>
          <a:xfrm>
            <a:off x="10544810" y="6278245"/>
            <a:ext cx="1313180" cy="261610"/>
          </a:xfrm>
          <a:prstGeom prst="rect">
            <a:avLst/>
          </a:prstGeom>
        </p:spPr>
        <p:txBody>
          <a:bodyPr wrap="none">
            <a:spAutoFit/>
          </a:bodyPr>
          <a:lstStyle/>
          <a:p>
            <a:pPr algn="just"/>
            <a:r>
              <a:rPr lang="sv-SE" sz="1100" b="1" dirty="0">
                <a:solidFill>
                  <a:srgbClr val="0070C0"/>
                </a:solidFill>
              </a:rPr>
              <a:t>Source: Appendix 1</a:t>
            </a:r>
            <a:endParaRPr lang="en-IN" sz="1100" b="1"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92366"/>
            <a:ext cx="5486400" cy="492759"/>
          </a:xfrm>
          <a:custGeom>
            <a:avLst/>
            <a:gdLst/>
            <a:ahLst/>
            <a:cxnLst/>
            <a:rect l="l" t="t" r="r" b="b"/>
            <a:pathLst>
              <a:path w="3249295" h="492759">
                <a:moveTo>
                  <a:pt x="0" y="492175"/>
                </a:moveTo>
                <a:lnTo>
                  <a:pt x="3249168" y="492175"/>
                </a:lnTo>
                <a:lnTo>
                  <a:pt x="3249168"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239410" y="378444"/>
            <a:ext cx="5213860" cy="320601"/>
          </a:xfrm>
          <a:prstGeom prst="rect">
            <a:avLst/>
          </a:prstGeom>
        </p:spPr>
        <p:txBody>
          <a:bodyPr vert="horz" wrap="square" lIns="0" tIns="12700" rIns="0" bIns="0" rtlCol="0">
            <a:spAutoFit/>
          </a:bodyPr>
          <a:lstStyle/>
          <a:p>
            <a:pPr lvl="0"/>
            <a:r>
              <a:rPr lang="en-IN" dirty="0">
                <a:latin typeface="Arial" pitchFamily="34" charset="0"/>
                <a:cs typeface="Arial" pitchFamily="34" charset="0"/>
              </a:rPr>
              <a:t>Future of Digital Twin</a:t>
            </a: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6" name="object 6"/>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sp>
        <p:nvSpPr>
          <p:cNvPr id="11" name="TextBox 10">
            <a:extLst>
              <a:ext uri="{FF2B5EF4-FFF2-40B4-BE49-F238E27FC236}">
                <a16:creationId xmlns:a16="http://schemas.microsoft.com/office/drawing/2014/main" id="{3AD86EDA-ABDD-461D-AC6E-1F12F2C9682A}"/>
              </a:ext>
            </a:extLst>
          </p:cNvPr>
          <p:cNvSpPr txBox="1"/>
          <p:nvPr/>
        </p:nvSpPr>
        <p:spPr>
          <a:xfrm>
            <a:off x="990600" y="871203"/>
            <a:ext cx="10210800" cy="2585323"/>
          </a:xfrm>
          <a:prstGeom prst="rect">
            <a:avLst/>
          </a:prstGeom>
          <a:noFill/>
        </p:spPr>
        <p:txBody>
          <a:bodyPr wrap="square" rtlCol="0">
            <a:spAutoFit/>
          </a:bodyPr>
          <a:lstStyle/>
          <a:p>
            <a:pPr algn="just"/>
            <a:r>
              <a:rPr lang="en-IN" dirty="0"/>
              <a:t>In the future, expect to see the expansion of the </a:t>
            </a:r>
            <a:r>
              <a:rPr lang="en-IN" dirty="0" err="1"/>
              <a:t>IoT</a:t>
            </a:r>
            <a:r>
              <a:rPr lang="en-IN" dirty="0"/>
              <a:t>, and with it, some version of digital twin technology. According to predictions, by 2022, </a:t>
            </a:r>
            <a:r>
              <a:rPr lang="en-IN" u="sng" dirty="0">
                <a:hlinkClick r:id="rId3"/>
              </a:rPr>
              <a:t>85 percent of all </a:t>
            </a:r>
            <a:r>
              <a:rPr lang="en-IN" u="sng" dirty="0" err="1">
                <a:hlinkClick r:id="rId3"/>
              </a:rPr>
              <a:t>IoT</a:t>
            </a:r>
            <a:r>
              <a:rPr lang="en-IN" u="sng" dirty="0">
                <a:hlinkClick r:id="rId3"/>
              </a:rPr>
              <a:t> platforms will include some kind of digital twinning.</a:t>
            </a:r>
            <a:endParaRPr lang="en-IN" dirty="0"/>
          </a:p>
          <a:p>
            <a:pPr algn="just"/>
            <a:endParaRPr lang="en-IN" dirty="0"/>
          </a:p>
          <a:p>
            <a:pPr algn="just"/>
            <a:r>
              <a:rPr lang="en-IN" dirty="0"/>
              <a:t>As more and more products in our homes and workplaces evolve into smart devices (i.e., they connect to the Internet, providing remote access and control), we’ll also see an increase in the availability of digital twin technology. These digital twins already allow you to remotely adjust the temperature in your smart home, for example. Or to make calls using your business number on a “softphone” that’s available on all your personal devices.</a:t>
            </a:r>
          </a:p>
          <a:p>
            <a:endParaRPr lang="en-IN" dirty="0"/>
          </a:p>
        </p:txBody>
      </p:sp>
      <p:sp>
        <p:nvSpPr>
          <p:cNvPr id="8" name="Rectangle 7">
            <a:extLst>
              <a:ext uri="{FF2B5EF4-FFF2-40B4-BE49-F238E27FC236}">
                <a16:creationId xmlns:a16="http://schemas.microsoft.com/office/drawing/2014/main" id="{09423C55-A244-4303-B233-C65438A5DB77}"/>
              </a:ext>
            </a:extLst>
          </p:cNvPr>
          <p:cNvSpPr/>
          <p:nvPr/>
        </p:nvSpPr>
        <p:spPr>
          <a:xfrm>
            <a:off x="10544810" y="6278245"/>
            <a:ext cx="1313180" cy="261610"/>
          </a:xfrm>
          <a:prstGeom prst="rect">
            <a:avLst/>
          </a:prstGeom>
        </p:spPr>
        <p:txBody>
          <a:bodyPr wrap="none">
            <a:spAutoFit/>
          </a:bodyPr>
          <a:lstStyle/>
          <a:p>
            <a:pPr algn="just"/>
            <a:r>
              <a:rPr lang="sv-SE" sz="1100" b="1" dirty="0">
                <a:solidFill>
                  <a:srgbClr val="0070C0"/>
                </a:solidFill>
              </a:rPr>
              <a:t>Source: Appendix 1</a:t>
            </a:r>
            <a:endParaRPr lang="en-IN" sz="1100" b="1"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27" y="292366"/>
            <a:ext cx="2968473" cy="492759"/>
          </a:xfrm>
          <a:custGeom>
            <a:avLst/>
            <a:gdLst/>
            <a:ahLst/>
            <a:cxnLst/>
            <a:rect l="l" t="t" r="r" b="b"/>
            <a:pathLst>
              <a:path w="5017770" h="492759">
                <a:moveTo>
                  <a:pt x="0" y="492175"/>
                </a:moveTo>
                <a:lnTo>
                  <a:pt x="5017287" y="492175"/>
                </a:lnTo>
                <a:lnTo>
                  <a:pt x="5017287" y="0"/>
                </a:lnTo>
                <a:lnTo>
                  <a:pt x="0" y="0"/>
                </a:lnTo>
                <a:lnTo>
                  <a:pt x="0" y="492175"/>
                </a:lnTo>
                <a:close/>
              </a:path>
            </a:pathLst>
          </a:custGeom>
          <a:solidFill>
            <a:srgbClr val="2D1012"/>
          </a:solidFill>
        </p:spPr>
        <p:txBody>
          <a:bodyPr wrap="square" lIns="0" tIns="0" rIns="0" bIns="0" rtlCol="0"/>
          <a:lstStyle/>
          <a:p>
            <a:endParaRPr/>
          </a:p>
        </p:txBody>
      </p:sp>
      <p:sp>
        <p:nvSpPr>
          <p:cNvPr id="3" name="object 3"/>
          <p:cNvSpPr txBox="1">
            <a:spLocks noGrp="1"/>
          </p:cNvSpPr>
          <p:nvPr>
            <p:ph type="title"/>
          </p:nvPr>
        </p:nvSpPr>
        <p:spPr>
          <a:xfrm>
            <a:off x="214132" y="378444"/>
            <a:ext cx="2910068" cy="320601"/>
          </a:xfrm>
          <a:prstGeom prst="rect">
            <a:avLst/>
          </a:prstGeom>
        </p:spPr>
        <p:txBody>
          <a:bodyPr vert="horz" wrap="square" lIns="0" tIns="12700" rIns="0" bIns="0" rtlCol="0">
            <a:spAutoFit/>
          </a:bodyPr>
          <a:lstStyle/>
          <a:p>
            <a:pPr marL="12700" algn="l">
              <a:lnSpc>
                <a:spcPct val="100000"/>
              </a:lnSpc>
              <a:spcBef>
                <a:spcPts val="100"/>
              </a:spcBef>
            </a:pPr>
            <a:r>
              <a:rPr lang="sv-SE" spc="-20" dirty="0">
                <a:latin typeface="Arial" pitchFamily="34" charset="0"/>
                <a:cs typeface="Arial" pitchFamily="34" charset="0"/>
              </a:rPr>
              <a:t>Benefits of Digital Twin</a:t>
            </a:r>
            <a:endParaRPr spc="-20" dirty="0">
              <a:latin typeface="Arial" pitchFamily="34" charset="0"/>
              <a:cs typeface="Arial" pitchFamily="34" charset="0"/>
            </a:endParaRPr>
          </a:p>
        </p:txBody>
      </p:sp>
      <p:sp>
        <p:nvSpPr>
          <p:cNvPr id="5" name="object 5"/>
          <p:cNvSpPr txBox="1"/>
          <p:nvPr/>
        </p:nvSpPr>
        <p:spPr>
          <a:xfrm>
            <a:off x="3138881" y="6563046"/>
            <a:ext cx="690372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Searching</a:t>
            </a:r>
            <a:r>
              <a:rPr sz="800" spc="10"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dirty="0">
                <a:solidFill>
                  <a:srgbClr val="898989"/>
                </a:solidFill>
                <a:latin typeface="Arial"/>
                <a:cs typeface="Arial"/>
              </a:rPr>
              <a:t>Research</a:t>
            </a:r>
            <a:r>
              <a:rPr sz="800" spc="15" dirty="0">
                <a:solidFill>
                  <a:srgbClr val="898989"/>
                </a:solidFill>
                <a:latin typeface="Arial"/>
                <a:cs typeface="Arial"/>
              </a:rPr>
              <a:t> </a:t>
            </a:r>
            <a:r>
              <a:rPr sz="800" spc="-5" dirty="0">
                <a:solidFill>
                  <a:srgbClr val="898989"/>
                </a:solidFill>
                <a:latin typeface="Arial"/>
                <a:cs typeface="Arial"/>
              </a:rPr>
              <a:t>and</a:t>
            </a:r>
            <a:r>
              <a:rPr sz="800" spc="25" dirty="0">
                <a:solidFill>
                  <a:srgbClr val="898989"/>
                </a:solidFill>
                <a:latin typeface="Arial"/>
                <a:cs typeface="Arial"/>
              </a:rPr>
              <a:t> </a:t>
            </a:r>
            <a:r>
              <a:rPr sz="800" dirty="0">
                <a:solidFill>
                  <a:srgbClr val="898989"/>
                </a:solidFill>
                <a:latin typeface="Arial"/>
                <a:cs typeface="Arial"/>
              </a:rPr>
              <a:t>Analytics</a:t>
            </a:r>
            <a:r>
              <a:rPr sz="800" spc="10" dirty="0">
                <a:solidFill>
                  <a:srgbClr val="898989"/>
                </a:solidFill>
                <a:latin typeface="Arial"/>
                <a:cs typeface="Arial"/>
              </a:rPr>
              <a:t> </a:t>
            </a:r>
            <a:r>
              <a:rPr sz="800" dirty="0">
                <a:solidFill>
                  <a:srgbClr val="898989"/>
                </a:solidFill>
                <a:latin typeface="Arial"/>
                <a:cs typeface="Arial"/>
              </a:rPr>
              <a:t>|</a:t>
            </a:r>
            <a:r>
              <a:rPr sz="800" spc="15" dirty="0">
                <a:solidFill>
                  <a:srgbClr val="898989"/>
                </a:solidFill>
                <a:latin typeface="Arial"/>
                <a:cs typeface="Arial"/>
              </a:rPr>
              <a:t> </a:t>
            </a:r>
            <a:r>
              <a:rPr sz="800" spc="-5" dirty="0">
                <a:solidFill>
                  <a:srgbClr val="898989"/>
                </a:solidFill>
                <a:latin typeface="Arial"/>
                <a:cs typeface="Arial"/>
              </a:rPr>
              <a:t>Patent</a:t>
            </a:r>
            <a:r>
              <a:rPr sz="800" spc="35" dirty="0">
                <a:solidFill>
                  <a:srgbClr val="898989"/>
                </a:solidFill>
                <a:latin typeface="Arial"/>
                <a:cs typeface="Arial"/>
              </a:rPr>
              <a:t> </a:t>
            </a:r>
            <a:r>
              <a:rPr sz="800" spc="-5" dirty="0">
                <a:solidFill>
                  <a:srgbClr val="898989"/>
                </a:solidFill>
                <a:latin typeface="Arial"/>
                <a:cs typeface="Arial"/>
              </a:rPr>
              <a:t>Prosecution/Preparation</a:t>
            </a:r>
            <a:r>
              <a:rPr sz="800" spc="25" dirty="0">
                <a:solidFill>
                  <a:srgbClr val="898989"/>
                </a:solidFill>
                <a:latin typeface="Arial"/>
                <a:cs typeface="Arial"/>
              </a:rPr>
              <a:t> </a:t>
            </a:r>
            <a:r>
              <a:rPr sz="800" spc="-5" dirty="0">
                <a:solidFill>
                  <a:srgbClr val="898989"/>
                </a:solidFill>
                <a:latin typeface="Arial"/>
                <a:cs typeface="Arial"/>
              </a:rPr>
              <a:t>Support</a:t>
            </a:r>
            <a:r>
              <a:rPr sz="800" spc="35" dirty="0">
                <a:solidFill>
                  <a:srgbClr val="898989"/>
                </a:solidFill>
                <a:latin typeface="Arial"/>
                <a:cs typeface="Arial"/>
              </a:rPr>
              <a:t> </a:t>
            </a:r>
            <a:r>
              <a:rPr sz="800" dirty="0">
                <a:solidFill>
                  <a:srgbClr val="898989"/>
                </a:solidFill>
                <a:latin typeface="Arial"/>
                <a:cs typeface="Arial"/>
              </a:rPr>
              <a:t>|</a:t>
            </a:r>
            <a:r>
              <a:rPr sz="800" spc="25" dirty="0">
                <a:solidFill>
                  <a:srgbClr val="898989"/>
                </a:solidFill>
                <a:latin typeface="Arial"/>
                <a:cs typeface="Arial"/>
              </a:rPr>
              <a:t> </a:t>
            </a:r>
            <a:r>
              <a:rPr sz="800" spc="-5" dirty="0">
                <a:solidFill>
                  <a:srgbClr val="898989"/>
                </a:solidFill>
                <a:latin typeface="Arial"/>
                <a:cs typeface="Arial"/>
              </a:rPr>
              <a:t>Litigation</a:t>
            </a:r>
            <a:r>
              <a:rPr sz="800" spc="15" dirty="0">
                <a:solidFill>
                  <a:srgbClr val="898989"/>
                </a:solidFill>
                <a:latin typeface="Arial"/>
                <a:cs typeface="Arial"/>
              </a:rPr>
              <a:t> </a:t>
            </a:r>
            <a:r>
              <a:rPr sz="800" spc="-5" dirty="0">
                <a:solidFill>
                  <a:srgbClr val="898989"/>
                </a:solidFill>
                <a:latin typeface="Arial"/>
                <a:cs typeface="Arial"/>
              </a:rPr>
              <a:t>and</a:t>
            </a:r>
            <a:r>
              <a:rPr sz="800" spc="40" dirty="0">
                <a:solidFill>
                  <a:srgbClr val="898989"/>
                </a:solidFill>
                <a:latin typeface="Arial"/>
                <a:cs typeface="Arial"/>
              </a:rPr>
              <a:t> </a:t>
            </a:r>
            <a:r>
              <a:rPr sz="800" dirty="0">
                <a:solidFill>
                  <a:srgbClr val="898989"/>
                </a:solidFill>
                <a:latin typeface="Arial"/>
                <a:cs typeface="Arial"/>
              </a:rPr>
              <a:t>E-Discovery |</a:t>
            </a:r>
            <a:r>
              <a:rPr sz="800" spc="15" dirty="0">
                <a:solidFill>
                  <a:srgbClr val="898989"/>
                </a:solidFill>
                <a:latin typeface="Arial"/>
                <a:cs typeface="Arial"/>
              </a:rPr>
              <a:t> </a:t>
            </a:r>
            <a:r>
              <a:rPr sz="800" dirty="0">
                <a:solidFill>
                  <a:srgbClr val="898989"/>
                </a:solidFill>
                <a:latin typeface="Arial"/>
                <a:cs typeface="Arial"/>
              </a:rPr>
              <a:t>IP</a:t>
            </a:r>
            <a:r>
              <a:rPr sz="800" spc="20" dirty="0">
                <a:solidFill>
                  <a:srgbClr val="898989"/>
                </a:solidFill>
                <a:latin typeface="Arial"/>
                <a:cs typeface="Arial"/>
              </a:rPr>
              <a:t> </a:t>
            </a:r>
            <a:r>
              <a:rPr sz="800" spc="-5" dirty="0">
                <a:solidFill>
                  <a:srgbClr val="898989"/>
                </a:solidFill>
                <a:latin typeface="Arial"/>
                <a:cs typeface="Arial"/>
              </a:rPr>
              <a:t>Valuation</a:t>
            </a:r>
            <a:r>
              <a:rPr sz="800" spc="25" dirty="0">
                <a:solidFill>
                  <a:srgbClr val="898989"/>
                </a:solidFill>
                <a:latin typeface="Arial"/>
                <a:cs typeface="Arial"/>
              </a:rPr>
              <a:t> </a:t>
            </a:r>
            <a:r>
              <a:rPr sz="800" dirty="0">
                <a:solidFill>
                  <a:srgbClr val="898989"/>
                </a:solidFill>
                <a:latin typeface="Arial"/>
                <a:cs typeface="Arial"/>
              </a:rPr>
              <a:t>|</a:t>
            </a:r>
            <a:r>
              <a:rPr sz="800" spc="30" dirty="0">
                <a:solidFill>
                  <a:srgbClr val="898989"/>
                </a:solidFill>
                <a:latin typeface="Arial"/>
                <a:cs typeface="Arial"/>
              </a:rPr>
              <a:t> </a:t>
            </a:r>
            <a:r>
              <a:rPr sz="800" spc="-5" dirty="0">
                <a:solidFill>
                  <a:srgbClr val="898989"/>
                </a:solidFill>
                <a:latin typeface="Arial"/>
                <a:cs typeface="Arial"/>
              </a:rPr>
              <a:t>Patent</a:t>
            </a:r>
            <a:r>
              <a:rPr sz="800" spc="25" dirty="0">
                <a:solidFill>
                  <a:srgbClr val="898989"/>
                </a:solidFill>
                <a:latin typeface="Arial"/>
                <a:cs typeface="Arial"/>
              </a:rPr>
              <a:t> </a:t>
            </a:r>
            <a:r>
              <a:rPr sz="800" spc="-5" dirty="0">
                <a:solidFill>
                  <a:srgbClr val="898989"/>
                </a:solidFill>
                <a:latin typeface="Arial"/>
                <a:cs typeface="Arial"/>
              </a:rPr>
              <a:t>Portfolio</a:t>
            </a:r>
            <a:r>
              <a:rPr sz="800" spc="15" dirty="0">
                <a:solidFill>
                  <a:srgbClr val="898989"/>
                </a:solidFill>
                <a:latin typeface="Arial"/>
                <a:cs typeface="Arial"/>
              </a:rPr>
              <a:t> </a:t>
            </a:r>
            <a:r>
              <a:rPr sz="800" spc="5" dirty="0">
                <a:solidFill>
                  <a:srgbClr val="898989"/>
                </a:solidFill>
                <a:latin typeface="Arial"/>
                <a:cs typeface="Arial"/>
              </a:rPr>
              <a:t>Watch</a:t>
            </a:r>
            <a:endParaRPr sz="800">
              <a:latin typeface="Arial"/>
              <a:cs typeface="Arial"/>
            </a:endParaRPr>
          </a:p>
        </p:txBody>
      </p:sp>
      <p:sp>
        <p:nvSpPr>
          <p:cNvPr id="7" name="object 7"/>
          <p:cNvSpPr/>
          <p:nvPr/>
        </p:nvSpPr>
        <p:spPr>
          <a:xfrm>
            <a:off x="131178" y="6504470"/>
            <a:ext cx="719874" cy="235672"/>
          </a:xfrm>
          <a:prstGeom prst="rect">
            <a:avLst/>
          </a:prstGeom>
          <a:blipFill>
            <a:blip r:embed="rId2" cstate="print"/>
            <a:stretch>
              <a:fillRect/>
            </a:stretch>
          </a:blipFill>
        </p:spPr>
        <p:txBody>
          <a:bodyPr wrap="square" lIns="0" tIns="0" rIns="0" bIns="0" rtlCol="0"/>
          <a:lstStyle/>
          <a:p>
            <a:endParaRPr/>
          </a:p>
        </p:txBody>
      </p:sp>
      <p:graphicFrame>
        <p:nvGraphicFramePr>
          <p:cNvPr id="6" name="Diagram 5">
            <a:extLst>
              <a:ext uri="{FF2B5EF4-FFF2-40B4-BE49-F238E27FC236}">
                <a16:creationId xmlns:a16="http://schemas.microsoft.com/office/drawing/2014/main" id="{439A17A5-88BA-4868-9C77-398F030A9699}"/>
              </a:ext>
            </a:extLst>
          </p:cNvPr>
          <p:cNvGraphicFramePr/>
          <p:nvPr>
            <p:extLst>
              <p:ext uri="{D42A27DB-BD31-4B8C-83A1-F6EECF244321}">
                <p14:modId xmlns:p14="http://schemas.microsoft.com/office/powerpoint/2010/main" val="391390329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6670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4703</TotalTime>
  <Words>3094</Words>
  <Application>Microsoft Office PowerPoint</Application>
  <PresentationFormat>Widescreen</PresentationFormat>
  <Paragraphs>317</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PowerPoint Presentation</vt:lpstr>
      <vt:lpstr>Content</vt:lpstr>
      <vt:lpstr>Introduction to Digital Twin Technology</vt:lpstr>
      <vt:lpstr>Introduction to Digital Twin Technology</vt:lpstr>
      <vt:lpstr>How it works &amp; Why it matters</vt:lpstr>
      <vt:lpstr>Major Applications-Digital Twin Technology</vt:lpstr>
      <vt:lpstr>Economic value of Digital Twin</vt:lpstr>
      <vt:lpstr>Future of Digital Twin</vt:lpstr>
      <vt:lpstr>Benefits of Digital Twin</vt:lpstr>
      <vt:lpstr>Objectives of the Study</vt:lpstr>
      <vt:lpstr>PowerPoint Presentation</vt:lpstr>
      <vt:lpstr>Filing Based Trends</vt:lpstr>
      <vt:lpstr>2. Geographic Filing Trends</vt:lpstr>
      <vt:lpstr>3. Types of Assignees</vt:lpstr>
      <vt:lpstr>3.1. Top Practising Entities (PEs)</vt:lpstr>
      <vt:lpstr>3.2. Non-Practising Entities (NPEs)</vt:lpstr>
      <vt:lpstr>4. Digital Twin Application Analysis</vt:lpstr>
      <vt:lpstr>5. Assignee Vs Application Trend</vt:lpstr>
      <vt:lpstr>5.1 GE Vs Applications Trend</vt:lpstr>
      <vt:lpstr>5.2 Siemens Vs Applications Trend</vt:lpstr>
      <vt:lpstr>6. Technical Dissection</vt:lpstr>
      <vt:lpstr>Technical Dissection (Extended) </vt:lpstr>
      <vt:lpstr>7. IPCs Based Trends</vt:lpstr>
      <vt:lpstr>IPC Sub Class Distribution</vt:lpstr>
      <vt:lpstr>APPENDIX 1: Sources</vt:lpstr>
      <vt:lpstr>APPENDIX 2: IPC Sub-class Definitions</vt:lpstr>
      <vt:lpstr>APPENDIX 2: IPC Sub-class Definitions</vt:lpstr>
      <vt:lpstr>APPENDIX 2: IPC Sub-class Definitions</vt:lpstr>
      <vt:lpstr>Disclaimer</vt:lpstr>
      <vt:lpstr>About IIPRD</vt:lpstr>
      <vt:lpstr>Contact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Kamireddy</dc:creator>
  <cp:lastModifiedBy>khurana khurana</cp:lastModifiedBy>
  <cp:revision>137</cp:revision>
  <dcterms:created xsi:type="dcterms:W3CDTF">2018-09-24T12:52:11Z</dcterms:created>
  <dcterms:modified xsi:type="dcterms:W3CDTF">2018-11-01T06:03:36Z</dcterms:modified>
</cp:coreProperties>
</file>