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2" r:id="rId2"/>
    <p:sldId id="273" r:id="rId3"/>
    <p:sldId id="259" r:id="rId4"/>
    <p:sldId id="283" r:id="rId5"/>
    <p:sldId id="278" r:id="rId6"/>
    <p:sldId id="261" r:id="rId7"/>
    <p:sldId id="284" r:id="rId8"/>
    <p:sldId id="262" r:id="rId9"/>
    <p:sldId id="285" r:id="rId10"/>
    <p:sldId id="286" r:id="rId11"/>
    <p:sldId id="288" r:id="rId12"/>
    <p:sldId id="289" r:id="rId13"/>
    <p:sldId id="290" r:id="rId14"/>
    <p:sldId id="291" r:id="rId15"/>
    <p:sldId id="268"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7FFAB1-A8EC-43EA-9B0C-00E43D1B84CE}">
          <p14:sldIdLst>
            <p14:sldId id="272"/>
            <p14:sldId id="273"/>
            <p14:sldId id="259"/>
            <p14:sldId id="283"/>
          </p14:sldIdLst>
        </p14:section>
        <p14:section name="Untitled Section" id="{91702000-6AF4-4818-A418-FA9B947B6893}">
          <p14:sldIdLst>
            <p14:sldId id="278"/>
            <p14:sldId id="261"/>
            <p14:sldId id="284"/>
            <p14:sldId id="262"/>
            <p14:sldId id="285"/>
            <p14:sldId id="286"/>
            <p14:sldId id="288"/>
            <p14:sldId id="289"/>
            <p14:sldId id="290"/>
            <p14:sldId id="291"/>
            <p14:sldId id="268"/>
            <p14:sldId id="280"/>
            <p14:sldId id="281"/>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71" autoAdjust="0"/>
  </p:normalViewPr>
  <p:slideViewPr>
    <p:cSldViewPr snapToGrid="0">
      <p:cViewPr varScale="1">
        <p:scale>
          <a:sx n="72" d="100"/>
          <a:sy n="72" d="100"/>
        </p:scale>
        <p:origin x="1104" y="5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8/3/2024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15</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pPr algn="l" fontAlgn="base"/>
            <a:r>
              <a:rPr lang="en-US" b="1" i="0" dirty="0">
                <a:solidFill>
                  <a:srgbClr val="202124"/>
                </a:solidFill>
                <a:effectLst/>
                <a:latin typeface="zeitung"/>
              </a:rPr>
              <a:t>Module 8 </a:t>
            </a:r>
            <a:br>
              <a:rPr lang="en-US" b="1" i="0" dirty="0">
                <a:solidFill>
                  <a:srgbClr val="202124"/>
                </a:solidFill>
                <a:effectLst/>
                <a:latin typeface="zeitung"/>
              </a:rPr>
            </a:br>
            <a:r>
              <a:rPr lang="en-US" b="1" i="0" dirty="0">
                <a:solidFill>
                  <a:srgbClr val="202124"/>
                </a:solidFill>
                <a:effectLst/>
                <a:latin typeface="zeitung"/>
              </a:rPr>
              <a:t>Uber Supply-Demand Gap Analysis - EDA</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PRITHVIRAJ P. PATIL </a:t>
            </a:r>
          </a:p>
          <a:p>
            <a:r>
              <a:rPr lang="en-US" dirty="0"/>
              <a:t>Batch : UOA Master of Science in Data Science C5</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106749"/>
            <a:ext cx="10515600" cy="676656"/>
          </a:xfrm>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600" b="1" kern="1200" dirty="0">
                <a:solidFill>
                  <a:schemeClr val="tx1"/>
                </a:solidFill>
                <a:latin typeface="+mn-lt"/>
                <a:ea typeface="+mn-ea"/>
                <a:cs typeface="Gill Sans Light" panose="020B0302020104020203" pitchFamily="34" charset="-79"/>
              </a:rPr>
              <a:t>Task 4 : Deriving New Metrics  </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10" name="Content Placeholder 9">
            <a:extLst>
              <a:ext uri="{FF2B5EF4-FFF2-40B4-BE49-F238E27FC236}">
                <a16:creationId xmlns:a16="http://schemas.microsoft.com/office/drawing/2014/main" id="{8170FA41-3C38-AAC9-39E1-DF41404AC5EE}"/>
              </a:ext>
            </a:extLst>
          </p:cNvPr>
          <p:cNvSpPr>
            <a:spLocks noGrp="1"/>
          </p:cNvSpPr>
          <p:nvPr>
            <p:ph idx="1"/>
          </p:nvPr>
        </p:nvSpPr>
        <p:spPr>
          <a:xfrm>
            <a:off x="848829" y="1642650"/>
            <a:ext cx="8997136" cy="4069190"/>
          </a:xfrm>
        </p:spPr>
        <p:txBody>
          <a:bodyPr>
            <a:normAutofit/>
          </a:bodyPr>
          <a:lstStyle/>
          <a:p>
            <a:pPr marL="0" indent="0">
              <a:lnSpc>
                <a:spcPct val="150000"/>
              </a:lnSpc>
              <a:spcBef>
                <a:spcPts val="0"/>
              </a:spcBef>
              <a:buNone/>
              <a:defRPr/>
            </a:pPr>
            <a:endParaRPr lang="en-US" sz="2000" dirty="0">
              <a:cs typeface="Gill Sans Light" panose="020B0302020104020203" pitchFamily="34" charset="-79"/>
            </a:endParaRPr>
          </a:p>
          <a:p>
            <a:pPr marL="0" indent="0">
              <a:lnSpc>
                <a:spcPct val="150000"/>
              </a:lnSpc>
              <a:spcBef>
                <a:spcPts val="0"/>
              </a:spcBef>
              <a:buNone/>
              <a:defRPr/>
            </a:pPr>
            <a:r>
              <a:rPr lang="en-US" sz="2000" dirty="0">
                <a:cs typeface="Gill Sans Light" panose="020B0302020104020203" pitchFamily="34" charset="-79"/>
              </a:rPr>
              <a:t> </a:t>
            </a:r>
          </a:p>
          <a:p>
            <a:pPr marL="0" indent="0">
              <a:lnSpc>
                <a:spcPct val="150000"/>
              </a:lnSpc>
              <a:spcBef>
                <a:spcPts val="0"/>
              </a:spcBef>
              <a:buNone/>
              <a:defRPr/>
            </a:pPr>
            <a:endParaRPr lang="en-US" sz="2000" dirty="0">
              <a:cs typeface="Gill Sans Light" panose="020B0302020104020203" pitchFamily="34" charset="-79"/>
            </a:endParaRPr>
          </a:p>
        </p:txBody>
      </p:sp>
      <p:sp>
        <p:nvSpPr>
          <p:cNvPr id="2" name="Rectangle 1">
            <a:extLst>
              <a:ext uri="{FF2B5EF4-FFF2-40B4-BE49-F238E27FC236}">
                <a16:creationId xmlns:a16="http://schemas.microsoft.com/office/drawing/2014/main" id="{AAA42E75-FDF6-870E-034E-BCF72E2190C9}"/>
              </a:ext>
            </a:extLst>
          </p:cNvPr>
          <p:cNvSpPr/>
          <p:nvPr/>
        </p:nvSpPr>
        <p:spPr>
          <a:xfrm>
            <a:off x="2313908" y="1061140"/>
            <a:ext cx="7420006" cy="8168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cs typeface="Gill Sans Light" panose="020B0302020104020203" pitchFamily="34" charset="-79"/>
              </a:rPr>
              <a:t>Create New columns Request Time Slot &amp; Request Hour and</a:t>
            </a:r>
          </a:p>
          <a:p>
            <a:pPr algn="ctr"/>
            <a:r>
              <a:rPr lang="en-US" sz="1600" dirty="0"/>
              <a:t>using the function between(start, end, inclusive=True) . It checks for the time value present between the start and the end value</a:t>
            </a:r>
          </a:p>
        </p:txBody>
      </p:sp>
      <p:sp>
        <p:nvSpPr>
          <p:cNvPr id="16" name="Rectangle 15">
            <a:extLst>
              <a:ext uri="{FF2B5EF4-FFF2-40B4-BE49-F238E27FC236}">
                <a16:creationId xmlns:a16="http://schemas.microsoft.com/office/drawing/2014/main" id="{86B54AB4-16B4-2E9E-084E-4C7E95F4DC13}"/>
              </a:ext>
            </a:extLst>
          </p:cNvPr>
          <p:cNvSpPr/>
          <p:nvPr/>
        </p:nvSpPr>
        <p:spPr>
          <a:xfrm>
            <a:off x="4390325" y="2276752"/>
            <a:ext cx="1439904"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Late Morning</a:t>
            </a:r>
          </a:p>
          <a:p>
            <a:pPr algn="ctr"/>
            <a:r>
              <a:rPr lang="en-US" sz="1600" dirty="0"/>
              <a:t>9 -12 </a:t>
            </a:r>
          </a:p>
        </p:txBody>
      </p:sp>
      <p:sp>
        <p:nvSpPr>
          <p:cNvPr id="17" name="Rectangle 16">
            <a:extLst>
              <a:ext uri="{FF2B5EF4-FFF2-40B4-BE49-F238E27FC236}">
                <a16:creationId xmlns:a16="http://schemas.microsoft.com/office/drawing/2014/main" id="{15FE8A6B-2D6A-A14F-8A4D-2A5F39F91807}"/>
              </a:ext>
            </a:extLst>
          </p:cNvPr>
          <p:cNvSpPr/>
          <p:nvPr/>
        </p:nvSpPr>
        <p:spPr>
          <a:xfrm>
            <a:off x="6068341" y="2269239"/>
            <a:ext cx="1439903"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Noon</a:t>
            </a:r>
          </a:p>
          <a:p>
            <a:pPr algn="ctr"/>
            <a:r>
              <a:rPr lang="en-US" sz="1600" dirty="0"/>
              <a:t>13 -16 </a:t>
            </a:r>
          </a:p>
        </p:txBody>
      </p:sp>
      <p:sp>
        <p:nvSpPr>
          <p:cNvPr id="18" name="Rectangle 17">
            <a:extLst>
              <a:ext uri="{FF2B5EF4-FFF2-40B4-BE49-F238E27FC236}">
                <a16:creationId xmlns:a16="http://schemas.microsoft.com/office/drawing/2014/main" id="{044A831C-48E1-3AF7-531D-9AA9DA38427D}"/>
              </a:ext>
            </a:extLst>
          </p:cNvPr>
          <p:cNvSpPr/>
          <p:nvPr/>
        </p:nvSpPr>
        <p:spPr>
          <a:xfrm>
            <a:off x="7744719" y="2262704"/>
            <a:ext cx="1436383"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Evening</a:t>
            </a:r>
          </a:p>
          <a:p>
            <a:pPr algn="ctr"/>
            <a:r>
              <a:rPr lang="en-US" sz="1600" dirty="0"/>
              <a:t>17 - 20 </a:t>
            </a:r>
          </a:p>
        </p:txBody>
      </p:sp>
      <p:sp>
        <p:nvSpPr>
          <p:cNvPr id="19" name="Rectangle 18">
            <a:extLst>
              <a:ext uri="{FF2B5EF4-FFF2-40B4-BE49-F238E27FC236}">
                <a16:creationId xmlns:a16="http://schemas.microsoft.com/office/drawing/2014/main" id="{F92798B9-A7D5-4990-D3BD-8330AD004BB4}"/>
              </a:ext>
            </a:extLst>
          </p:cNvPr>
          <p:cNvSpPr/>
          <p:nvPr/>
        </p:nvSpPr>
        <p:spPr>
          <a:xfrm>
            <a:off x="9418618" y="2244949"/>
            <a:ext cx="1436383"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Night</a:t>
            </a:r>
          </a:p>
          <a:p>
            <a:pPr algn="ctr"/>
            <a:r>
              <a:rPr lang="en-US" sz="1600" dirty="0"/>
              <a:t>21 - 24</a:t>
            </a:r>
          </a:p>
        </p:txBody>
      </p:sp>
      <p:cxnSp>
        <p:nvCxnSpPr>
          <p:cNvPr id="30" name="Connector: Elbow 29">
            <a:extLst>
              <a:ext uri="{FF2B5EF4-FFF2-40B4-BE49-F238E27FC236}">
                <a16:creationId xmlns:a16="http://schemas.microsoft.com/office/drawing/2014/main" id="{49A9A77E-FB02-DDEA-9C26-9B9DFA0DF7D2}"/>
              </a:ext>
            </a:extLst>
          </p:cNvPr>
          <p:cNvCxnSpPr>
            <a:cxnSpLocks/>
            <a:stCxn id="2" idx="3"/>
            <a:endCxn id="19" idx="0"/>
          </p:cNvCxnSpPr>
          <p:nvPr/>
        </p:nvCxnSpPr>
        <p:spPr>
          <a:xfrm>
            <a:off x="9733914" y="1469551"/>
            <a:ext cx="402896" cy="7753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69" name="Connector: Elbow 7168">
            <a:extLst>
              <a:ext uri="{FF2B5EF4-FFF2-40B4-BE49-F238E27FC236}">
                <a16:creationId xmlns:a16="http://schemas.microsoft.com/office/drawing/2014/main" id="{F63B9413-9E95-C619-1828-8D7B502C8D4C}"/>
              </a:ext>
            </a:extLst>
          </p:cNvPr>
          <p:cNvCxnSpPr>
            <a:cxnSpLocks/>
            <a:stCxn id="2" idx="1"/>
          </p:cNvCxnSpPr>
          <p:nvPr/>
        </p:nvCxnSpPr>
        <p:spPr>
          <a:xfrm rot="10800000" flipV="1">
            <a:off x="1720614" y="1469550"/>
            <a:ext cx="593294" cy="80606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7181" name="Rectangle 7180">
            <a:extLst>
              <a:ext uri="{FF2B5EF4-FFF2-40B4-BE49-F238E27FC236}">
                <a16:creationId xmlns:a16="http://schemas.microsoft.com/office/drawing/2014/main" id="{4008DDCD-4992-1178-BD1E-5527D52B2F89}"/>
              </a:ext>
            </a:extLst>
          </p:cNvPr>
          <p:cNvSpPr/>
          <p:nvPr/>
        </p:nvSpPr>
        <p:spPr>
          <a:xfrm>
            <a:off x="1316948" y="3473450"/>
            <a:ext cx="9436943" cy="81682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Demand = Include trips completed, cancelled or no cars available . New Column with 1 as a value</a:t>
            </a:r>
          </a:p>
          <a:p>
            <a:r>
              <a:rPr lang="en-US" sz="1400" dirty="0"/>
              <a:t>Supply = Trips completed, rest all are excluded, so we will create a column with 1 as a supply value trips completed and 0 otherwise. </a:t>
            </a:r>
          </a:p>
          <a:p>
            <a:r>
              <a:rPr lang="en-US" sz="1400" dirty="0"/>
              <a:t>Gap = Difference between Demand and Supply</a:t>
            </a:r>
          </a:p>
        </p:txBody>
      </p:sp>
      <p:sp>
        <p:nvSpPr>
          <p:cNvPr id="7182" name="Rectangle 7181">
            <a:extLst>
              <a:ext uri="{FF2B5EF4-FFF2-40B4-BE49-F238E27FC236}">
                <a16:creationId xmlns:a16="http://schemas.microsoft.com/office/drawing/2014/main" id="{7D0D3202-4746-572A-06D2-93B6B9A72E2F}"/>
              </a:ext>
            </a:extLst>
          </p:cNvPr>
          <p:cNvSpPr/>
          <p:nvPr/>
        </p:nvSpPr>
        <p:spPr>
          <a:xfrm>
            <a:off x="1316948" y="4741784"/>
            <a:ext cx="3482706" cy="675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Gap = 0 , Trip Completed</a:t>
            </a:r>
          </a:p>
        </p:txBody>
      </p:sp>
      <p:sp>
        <p:nvSpPr>
          <p:cNvPr id="7183" name="Rectangle 7182">
            <a:extLst>
              <a:ext uri="{FF2B5EF4-FFF2-40B4-BE49-F238E27FC236}">
                <a16:creationId xmlns:a16="http://schemas.microsoft.com/office/drawing/2014/main" id="{38F47CE5-C3C9-B46A-E9AE-AF8F48E57C68}"/>
              </a:ext>
            </a:extLst>
          </p:cNvPr>
          <p:cNvSpPr/>
          <p:nvPr/>
        </p:nvSpPr>
        <p:spPr>
          <a:xfrm>
            <a:off x="6959434" y="4785196"/>
            <a:ext cx="3482706" cy="675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Gap = 1, Trip Not Completed</a:t>
            </a:r>
          </a:p>
        </p:txBody>
      </p:sp>
      <p:cxnSp>
        <p:nvCxnSpPr>
          <p:cNvPr id="7185" name="Connector: Elbow 7184">
            <a:extLst>
              <a:ext uri="{FF2B5EF4-FFF2-40B4-BE49-F238E27FC236}">
                <a16:creationId xmlns:a16="http://schemas.microsoft.com/office/drawing/2014/main" id="{2994591B-02E6-9ACF-55AF-76E6CB3D4A3B}"/>
              </a:ext>
            </a:extLst>
          </p:cNvPr>
          <p:cNvCxnSpPr>
            <a:cxnSpLocks/>
            <a:stCxn id="7181" idx="2"/>
            <a:endCxn id="7182" idx="0"/>
          </p:cNvCxnSpPr>
          <p:nvPr/>
        </p:nvCxnSpPr>
        <p:spPr>
          <a:xfrm rot="5400000">
            <a:off x="4321105" y="3027468"/>
            <a:ext cx="451513" cy="297711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187" name="Connector: Elbow 7186">
            <a:extLst>
              <a:ext uri="{FF2B5EF4-FFF2-40B4-BE49-F238E27FC236}">
                <a16:creationId xmlns:a16="http://schemas.microsoft.com/office/drawing/2014/main" id="{24F5DFC1-CA5C-000C-8857-F68FF8689AFA}"/>
              </a:ext>
            </a:extLst>
          </p:cNvPr>
          <p:cNvCxnSpPr>
            <a:endCxn id="7183" idx="0"/>
          </p:cNvCxnSpPr>
          <p:nvPr/>
        </p:nvCxnSpPr>
        <p:spPr>
          <a:xfrm>
            <a:off x="6029487" y="4507461"/>
            <a:ext cx="2671300" cy="2777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212" name="Rectangle 7211">
            <a:extLst>
              <a:ext uri="{FF2B5EF4-FFF2-40B4-BE49-F238E27FC236}">
                <a16:creationId xmlns:a16="http://schemas.microsoft.com/office/drawing/2014/main" id="{746848DC-99D8-F70B-7B2D-B7CF99DA616F}"/>
              </a:ext>
            </a:extLst>
          </p:cNvPr>
          <p:cNvSpPr/>
          <p:nvPr/>
        </p:nvSpPr>
        <p:spPr>
          <a:xfrm>
            <a:off x="2705917" y="2276752"/>
            <a:ext cx="1445257"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Morning</a:t>
            </a:r>
          </a:p>
          <a:p>
            <a:pPr algn="ctr"/>
            <a:r>
              <a:rPr lang="en-US" sz="1600" dirty="0"/>
              <a:t>5 - 8 </a:t>
            </a:r>
          </a:p>
        </p:txBody>
      </p:sp>
      <p:sp>
        <p:nvSpPr>
          <p:cNvPr id="7213" name="Rectangle 7212">
            <a:extLst>
              <a:ext uri="{FF2B5EF4-FFF2-40B4-BE49-F238E27FC236}">
                <a16:creationId xmlns:a16="http://schemas.microsoft.com/office/drawing/2014/main" id="{7F6ED340-36C0-1FA9-1293-46FCFE1EBDF4}"/>
              </a:ext>
            </a:extLst>
          </p:cNvPr>
          <p:cNvSpPr/>
          <p:nvPr/>
        </p:nvSpPr>
        <p:spPr>
          <a:xfrm>
            <a:off x="1021509" y="2295447"/>
            <a:ext cx="1445257"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Early Morning</a:t>
            </a:r>
          </a:p>
          <a:p>
            <a:pPr algn="ctr"/>
            <a:r>
              <a:rPr lang="en-US" sz="1600" dirty="0"/>
              <a:t>0 - 4  </a:t>
            </a:r>
          </a:p>
        </p:txBody>
      </p:sp>
      <p:cxnSp>
        <p:nvCxnSpPr>
          <p:cNvPr id="7222" name="Straight Arrow Connector 7221">
            <a:extLst>
              <a:ext uri="{FF2B5EF4-FFF2-40B4-BE49-F238E27FC236}">
                <a16:creationId xmlns:a16="http://schemas.microsoft.com/office/drawing/2014/main" id="{A34B28E2-CC56-5E99-86F9-186302B9F4C3}"/>
              </a:ext>
            </a:extLst>
          </p:cNvPr>
          <p:cNvCxnSpPr>
            <a:endCxn id="7212" idx="0"/>
          </p:cNvCxnSpPr>
          <p:nvPr/>
        </p:nvCxnSpPr>
        <p:spPr>
          <a:xfrm flipH="1">
            <a:off x="3428546" y="1890153"/>
            <a:ext cx="14450" cy="3865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25" name="Straight Arrow Connector 7224">
            <a:extLst>
              <a:ext uri="{FF2B5EF4-FFF2-40B4-BE49-F238E27FC236}">
                <a16:creationId xmlns:a16="http://schemas.microsoft.com/office/drawing/2014/main" id="{E236EB1A-E652-4A4A-854D-2D8D4FE7EDEB}"/>
              </a:ext>
            </a:extLst>
          </p:cNvPr>
          <p:cNvCxnSpPr>
            <a:endCxn id="16" idx="0"/>
          </p:cNvCxnSpPr>
          <p:nvPr/>
        </p:nvCxnSpPr>
        <p:spPr>
          <a:xfrm flipH="1">
            <a:off x="5110277" y="1895059"/>
            <a:ext cx="12229" cy="3816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27" name="Straight Arrow Connector 7226">
            <a:extLst>
              <a:ext uri="{FF2B5EF4-FFF2-40B4-BE49-F238E27FC236}">
                <a16:creationId xmlns:a16="http://schemas.microsoft.com/office/drawing/2014/main" id="{A35F887E-D1A2-650A-D488-60F89532B8CE}"/>
              </a:ext>
            </a:extLst>
          </p:cNvPr>
          <p:cNvCxnSpPr>
            <a:endCxn id="17" idx="0"/>
          </p:cNvCxnSpPr>
          <p:nvPr/>
        </p:nvCxnSpPr>
        <p:spPr>
          <a:xfrm flipH="1">
            <a:off x="6788293" y="1890153"/>
            <a:ext cx="13723" cy="3790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31" name="Straight Arrow Connector 7230">
            <a:extLst>
              <a:ext uri="{FF2B5EF4-FFF2-40B4-BE49-F238E27FC236}">
                <a16:creationId xmlns:a16="http://schemas.microsoft.com/office/drawing/2014/main" id="{85E0FBC0-859C-D88D-51CE-F652E54232D1}"/>
              </a:ext>
            </a:extLst>
          </p:cNvPr>
          <p:cNvCxnSpPr>
            <a:endCxn id="18" idx="0"/>
          </p:cNvCxnSpPr>
          <p:nvPr/>
        </p:nvCxnSpPr>
        <p:spPr>
          <a:xfrm flipH="1">
            <a:off x="8462911" y="1890153"/>
            <a:ext cx="9285" cy="372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4294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549424"/>
            <a:ext cx="10515600" cy="676656"/>
          </a:xfrm>
        </p:spPr>
        <p:txBody>
          <a:bodyPr/>
          <a:lstStyle/>
          <a:p>
            <a:pPr>
              <a:lnSpc>
                <a:spcPct val="150000"/>
              </a:lnSpc>
              <a:spcBef>
                <a:spcPts val="0"/>
              </a:spcBef>
              <a:defRPr/>
            </a:pPr>
            <a:r>
              <a:rPr lang="en-US" sz="3600" b="1" kern="1200" dirty="0">
                <a:solidFill>
                  <a:schemeClr val="tx1"/>
                </a:solidFill>
                <a:latin typeface="+mn-lt"/>
                <a:ea typeface="+mn-ea"/>
                <a:cs typeface="Gill Sans Light" panose="020B0302020104020203" pitchFamily="34" charset="-79"/>
              </a:rPr>
              <a:t>Task 5 : Graphical Analysis </a:t>
            </a:r>
            <a:br>
              <a:rPr lang="en-US" sz="3600" b="1" kern="1200" dirty="0">
                <a:solidFill>
                  <a:schemeClr val="tx1"/>
                </a:solidFill>
                <a:latin typeface="+mn-lt"/>
                <a:ea typeface="+mn-ea"/>
                <a:cs typeface="Gill Sans Light" panose="020B0302020104020203" pitchFamily="34" charset="-79"/>
              </a:rPr>
            </a:br>
            <a:endParaRPr lang="en-US" sz="3600" b="1" kern="1200" dirty="0">
              <a:solidFill>
                <a:schemeClr val="tx1"/>
              </a:solidFill>
              <a:latin typeface="+mn-lt"/>
              <a:ea typeface="+mn-ea"/>
              <a:cs typeface="Gill Sans Light" panose="020B0302020104020203" pitchFamily="34" charset="-79"/>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12" name="Content Placeholder 9">
            <a:extLst>
              <a:ext uri="{FF2B5EF4-FFF2-40B4-BE49-F238E27FC236}">
                <a16:creationId xmlns:a16="http://schemas.microsoft.com/office/drawing/2014/main" id="{56E9339C-0CED-459B-E937-92240F0B5173}"/>
              </a:ext>
            </a:extLst>
          </p:cNvPr>
          <p:cNvSpPr txBox="1">
            <a:spLocks/>
          </p:cNvSpPr>
          <p:nvPr/>
        </p:nvSpPr>
        <p:spPr>
          <a:xfrm>
            <a:off x="4618653" y="1940892"/>
            <a:ext cx="6627844"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148E087F-E5F1-9E8A-8FF8-4C8842E4B265}"/>
              </a:ext>
            </a:extLst>
          </p:cNvPr>
          <p:cNvSpPr>
            <a:spLocks noGrp="1"/>
          </p:cNvSpPr>
          <p:nvPr>
            <p:ph idx="1"/>
          </p:nvPr>
        </p:nvSpPr>
        <p:spPr>
          <a:xfrm>
            <a:off x="576071" y="1226080"/>
            <a:ext cx="5519929" cy="4552928"/>
          </a:xfrm>
        </p:spPr>
        <p:txBody>
          <a:bodyPr>
            <a:normAutofit/>
          </a:bodyPr>
          <a:lstStyle/>
          <a:p>
            <a:r>
              <a:rPr lang="en-US" sz="1600" dirty="0"/>
              <a:t>Plot to find the count of the three requests, according to the defined </a:t>
            </a:r>
            <a:r>
              <a:rPr lang="en-US" sz="1600" b="1" dirty="0"/>
              <a:t>time slots</a:t>
            </a:r>
            <a:r>
              <a:rPr lang="en-US" sz="1600" dirty="0"/>
              <a:t>. Conclusions from plot :</a:t>
            </a:r>
          </a:p>
          <a:p>
            <a:pPr lvl="1">
              <a:buFont typeface="Wingdings" panose="05000000000000000000" pitchFamily="2" charset="2"/>
              <a:buChar char="ü"/>
            </a:pPr>
            <a:r>
              <a:rPr lang="en-US" sz="1600" dirty="0"/>
              <a:t>Most No Cars Available are in the Evening.</a:t>
            </a:r>
          </a:p>
          <a:p>
            <a:pPr lvl="1">
              <a:buFont typeface="Wingdings" panose="05000000000000000000" pitchFamily="2" charset="2"/>
              <a:buChar char="ü"/>
            </a:pPr>
            <a:r>
              <a:rPr lang="en-US" sz="1600" dirty="0"/>
              <a:t>Most Cancelled trips are in the Morning.</a:t>
            </a:r>
          </a:p>
        </p:txBody>
      </p:sp>
      <p:pic>
        <p:nvPicPr>
          <p:cNvPr id="8195" name="Picture 3">
            <a:extLst>
              <a:ext uri="{FF2B5EF4-FFF2-40B4-BE49-F238E27FC236}">
                <a16:creationId xmlns:a16="http://schemas.microsoft.com/office/drawing/2014/main" id="{68AFA506-9432-C9F5-06BA-364FADB48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798" y="2485507"/>
            <a:ext cx="5305255" cy="36633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a:extLst>
              <a:ext uri="{FF2B5EF4-FFF2-40B4-BE49-F238E27FC236}">
                <a16:creationId xmlns:a16="http://schemas.microsoft.com/office/drawing/2014/main" id="{C27B4EFD-E519-D74B-4F68-C9C09BBBB744}"/>
              </a:ext>
            </a:extLst>
          </p:cNvPr>
          <p:cNvSpPr txBox="1">
            <a:spLocks/>
          </p:cNvSpPr>
          <p:nvPr/>
        </p:nvSpPr>
        <p:spPr>
          <a:xfrm>
            <a:off x="6096000" y="1226080"/>
            <a:ext cx="5987143" cy="4552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Plot to find the count of the status, according to </a:t>
            </a:r>
            <a:r>
              <a:rPr lang="en-US" sz="1600" b="1" dirty="0"/>
              <a:t>both pickup point </a:t>
            </a:r>
            <a:r>
              <a:rPr lang="en-US" sz="1600" dirty="0"/>
              <a:t>and the </a:t>
            </a:r>
            <a:r>
              <a:rPr lang="en-US" sz="1600" b="1" dirty="0"/>
              <a:t>time slot</a:t>
            </a:r>
            <a:r>
              <a:rPr lang="en-US" sz="1600" dirty="0"/>
              <a:t>. Conclusions from plot :</a:t>
            </a:r>
          </a:p>
          <a:p>
            <a:pPr lvl="1">
              <a:buFont typeface="Wingdings" panose="05000000000000000000" pitchFamily="2" charset="2"/>
              <a:buChar char="ü"/>
            </a:pPr>
            <a:r>
              <a:rPr lang="en-US" sz="1600" dirty="0"/>
              <a:t>Most No Cars Available are in the Evening from Airport to City.</a:t>
            </a:r>
          </a:p>
          <a:p>
            <a:pPr lvl="1">
              <a:buFont typeface="Wingdings" panose="05000000000000000000" pitchFamily="2" charset="2"/>
              <a:buChar char="ü"/>
            </a:pPr>
            <a:r>
              <a:rPr lang="en-US" sz="1600" dirty="0"/>
              <a:t>Most Cancelled trips are in the Morning from City to Airport.</a:t>
            </a:r>
          </a:p>
        </p:txBody>
      </p:sp>
      <p:pic>
        <p:nvPicPr>
          <p:cNvPr id="9" name="Picture 3">
            <a:extLst>
              <a:ext uri="{FF2B5EF4-FFF2-40B4-BE49-F238E27FC236}">
                <a16:creationId xmlns:a16="http://schemas.microsoft.com/office/drawing/2014/main" id="{AF1669ED-8AF3-67ED-001F-04FC06C4F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607" y="2547257"/>
            <a:ext cx="5519929" cy="3761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357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530346"/>
            <a:ext cx="10515600" cy="676656"/>
          </a:xfrm>
        </p:spPr>
        <p:txBody>
          <a:bodyPr/>
          <a:lstStyle/>
          <a:p>
            <a:pPr>
              <a:lnSpc>
                <a:spcPct val="150000"/>
              </a:lnSpc>
              <a:spcBef>
                <a:spcPts val="0"/>
              </a:spcBef>
              <a:defRPr/>
            </a:pPr>
            <a:r>
              <a:rPr lang="en-US" sz="3600" b="1" kern="1200" dirty="0">
                <a:solidFill>
                  <a:schemeClr val="tx1"/>
                </a:solidFill>
                <a:latin typeface="+mn-lt"/>
                <a:ea typeface="+mn-ea"/>
                <a:cs typeface="Gill Sans Light" panose="020B0302020104020203" pitchFamily="34" charset="-79"/>
              </a:rPr>
              <a:t>Task 5 : Graphical Analysis </a:t>
            </a:r>
            <a:br>
              <a:rPr lang="en-US" sz="3600" b="1" kern="1200" dirty="0">
                <a:solidFill>
                  <a:schemeClr val="tx1"/>
                </a:solidFill>
                <a:latin typeface="+mn-lt"/>
                <a:ea typeface="+mn-ea"/>
                <a:cs typeface="Gill Sans Light" panose="020B0302020104020203" pitchFamily="34" charset="-79"/>
              </a:rPr>
            </a:br>
            <a:endParaRPr lang="en-US" sz="3600" b="1" kern="1200" dirty="0">
              <a:solidFill>
                <a:schemeClr val="tx1"/>
              </a:solidFill>
              <a:latin typeface="+mn-lt"/>
              <a:ea typeface="+mn-ea"/>
              <a:cs typeface="Gill Sans Light" panose="020B0302020104020203" pitchFamily="34" charset="-79"/>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12" name="Content Placeholder 9">
            <a:extLst>
              <a:ext uri="{FF2B5EF4-FFF2-40B4-BE49-F238E27FC236}">
                <a16:creationId xmlns:a16="http://schemas.microsoft.com/office/drawing/2014/main" id="{56E9339C-0CED-459B-E937-92240F0B5173}"/>
              </a:ext>
            </a:extLst>
          </p:cNvPr>
          <p:cNvSpPr txBox="1">
            <a:spLocks/>
          </p:cNvSpPr>
          <p:nvPr/>
        </p:nvSpPr>
        <p:spPr>
          <a:xfrm>
            <a:off x="4618653" y="1940892"/>
            <a:ext cx="6627844"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148E087F-E5F1-9E8A-8FF8-4C8842E4B265}"/>
              </a:ext>
            </a:extLst>
          </p:cNvPr>
          <p:cNvSpPr>
            <a:spLocks noGrp="1"/>
          </p:cNvSpPr>
          <p:nvPr>
            <p:ph idx="1"/>
          </p:nvPr>
        </p:nvSpPr>
        <p:spPr>
          <a:xfrm>
            <a:off x="1093547" y="1265020"/>
            <a:ext cx="8675603" cy="4552928"/>
          </a:xfrm>
        </p:spPr>
        <p:txBody>
          <a:bodyPr>
            <a:normAutofit/>
          </a:bodyPr>
          <a:lstStyle/>
          <a:p>
            <a:r>
              <a:rPr lang="en-US" sz="1600" dirty="0"/>
              <a:t>Plot to count the number of requests that was completed, and which was not. Conclusions from plot :</a:t>
            </a:r>
          </a:p>
          <a:p>
            <a:pPr lvl="1">
              <a:buFont typeface="Wingdings" panose="05000000000000000000" pitchFamily="2" charset="2"/>
              <a:buChar char="Ø"/>
            </a:pPr>
            <a:r>
              <a:rPr lang="en-US" sz="1600" dirty="0"/>
              <a:t>More Trip not completed than Trip Completed.</a:t>
            </a:r>
          </a:p>
        </p:txBody>
      </p:sp>
      <p:pic>
        <p:nvPicPr>
          <p:cNvPr id="7" name="Picture 2">
            <a:extLst>
              <a:ext uri="{FF2B5EF4-FFF2-40B4-BE49-F238E27FC236}">
                <a16:creationId xmlns:a16="http://schemas.microsoft.com/office/drawing/2014/main" id="{DA0815B4-C18B-FAFF-188F-43B60FDF8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239" y="2342006"/>
            <a:ext cx="5393521" cy="3604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7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549424"/>
            <a:ext cx="10515600" cy="676656"/>
          </a:xfrm>
        </p:spPr>
        <p:txBody>
          <a:bodyPr/>
          <a:lstStyle/>
          <a:p>
            <a:pPr>
              <a:lnSpc>
                <a:spcPct val="150000"/>
              </a:lnSpc>
              <a:spcBef>
                <a:spcPts val="0"/>
              </a:spcBef>
              <a:defRPr/>
            </a:pPr>
            <a:r>
              <a:rPr lang="en-US" sz="3600" b="1" kern="1200" dirty="0">
                <a:solidFill>
                  <a:schemeClr val="tx1"/>
                </a:solidFill>
                <a:latin typeface="+mn-lt"/>
                <a:ea typeface="+mn-ea"/>
                <a:cs typeface="Gill Sans Light" panose="020B0302020104020203" pitchFamily="34" charset="-79"/>
              </a:rPr>
              <a:t>Task 5 : Graphical Analysis </a:t>
            </a:r>
            <a:br>
              <a:rPr lang="en-US" sz="3600" b="1" kern="1200" dirty="0">
                <a:solidFill>
                  <a:schemeClr val="tx1"/>
                </a:solidFill>
                <a:latin typeface="+mn-lt"/>
                <a:ea typeface="+mn-ea"/>
                <a:cs typeface="Gill Sans Light" panose="020B0302020104020203" pitchFamily="34" charset="-79"/>
              </a:rPr>
            </a:br>
            <a:endParaRPr lang="en-US" sz="3600" b="1" kern="1200" dirty="0">
              <a:solidFill>
                <a:schemeClr val="tx1"/>
              </a:solidFill>
              <a:latin typeface="+mn-lt"/>
              <a:ea typeface="+mn-ea"/>
              <a:cs typeface="Gill Sans Light" panose="020B0302020104020203" pitchFamily="34" charset="-79"/>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12" name="Content Placeholder 9">
            <a:extLst>
              <a:ext uri="{FF2B5EF4-FFF2-40B4-BE49-F238E27FC236}">
                <a16:creationId xmlns:a16="http://schemas.microsoft.com/office/drawing/2014/main" id="{56E9339C-0CED-459B-E937-92240F0B5173}"/>
              </a:ext>
            </a:extLst>
          </p:cNvPr>
          <p:cNvSpPr txBox="1">
            <a:spLocks/>
          </p:cNvSpPr>
          <p:nvPr/>
        </p:nvSpPr>
        <p:spPr>
          <a:xfrm>
            <a:off x="4618653" y="1940892"/>
            <a:ext cx="6627844"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148E087F-E5F1-9E8A-8FF8-4C8842E4B265}"/>
              </a:ext>
            </a:extLst>
          </p:cNvPr>
          <p:cNvSpPr>
            <a:spLocks noGrp="1"/>
          </p:cNvSpPr>
          <p:nvPr>
            <p:ph idx="1"/>
          </p:nvPr>
        </p:nvSpPr>
        <p:spPr>
          <a:xfrm>
            <a:off x="576071" y="1226080"/>
            <a:ext cx="10670425" cy="4552928"/>
          </a:xfrm>
        </p:spPr>
        <p:txBody>
          <a:bodyPr>
            <a:normAutofit/>
          </a:bodyPr>
          <a:lstStyle/>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p:txBody>
      </p:sp>
      <p:sp>
        <p:nvSpPr>
          <p:cNvPr id="2" name="TextBox 1">
            <a:extLst>
              <a:ext uri="{FF2B5EF4-FFF2-40B4-BE49-F238E27FC236}">
                <a16:creationId xmlns:a16="http://schemas.microsoft.com/office/drawing/2014/main" id="{8840D8B8-E8F8-D648-0F02-D58466967F35}"/>
              </a:ext>
            </a:extLst>
          </p:cNvPr>
          <p:cNvSpPr txBox="1"/>
          <p:nvPr/>
        </p:nvSpPr>
        <p:spPr>
          <a:xfrm>
            <a:off x="6475445" y="1403361"/>
            <a:ext cx="5350795" cy="584775"/>
          </a:xfrm>
          <a:prstGeom prst="rect">
            <a:avLst/>
          </a:prstGeom>
          <a:noFill/>
        </p:spPr>
        <p:txBody>
          <a:bodyPr wrap="square">
            <a:spAutoFit/>
          </a:bodyPr>
          <a:lstStyle/>
          <a:p>
            <a:pPr marL="285750" indent="-285750">
              <a:buFont typeface="Arial" panose="020B0604020202020204" pitchFamily="34" charset="0"/>
              <a:buChar char="•"/>
            </a:pPr>
            <a:r>
              <a:rPr lang="en-US" sz="1600" dirty="0"/>
              <a:t>Plot to count the number of requests that was completed, and which was not, against the </a:t>
            </a:r>
            <a:r>
              <a:rPr lang="en-US" sz="1600" b="1" dirty="0"/>
              <a:t>pickup point</a:t>
            </a:r>
          </a:p>
        </p:txBody>
      </p:sp>
      <p:sp>
        <p:nvSpPr>
          <p:cNvPr id="7" name="TextBox 6">
            <a:extLst>
              <a:ext uri="{FF2B5EF4-FFF2-40B4-BE49-F238E27FC236}">
                <a16:creationId xmlns:a16="http://schemas.microsoft.com/office/drawing/2014/main" id="{68D9A361-8902-22F5-58E3-AD9BD07BB60B}"/>
              </a:ext>
            </a:extLst>
          </p:cNvPr>
          <p:cNvSpPr txBox="1"/>
          <p:nvPr/>
        </p:nvSpPr>
        <p:spPr>
          <a:xfrm>
            <a:off x="745205" y="1403361"/>
            <a:ext cx="5350795" cy="584775"/>
          </a:xfrm>
          <a:prstGeom prst="rect">
            <a:avLst/>
          </a:prstGeom>
          <a:noFill/>
        </p:spPr>
        <p:txBody>
          <a:bodyPr wrap="square">
            <a:spAutoFit/>
          </a:bodyPr>
          <a:lstStyle/>
          <a:p>
            <a:pPr marL="285750" indent="-285750">
              <a:buFont typeface="Arial" panose="020B0604020202020204" pitchFamily="34" charset="0"/>
              <a:buChar char="•"/>
            </a:pPr>
            <a:r>
              <a:rPr lang="en-US" sz="1600" dirty="0"/>
              <a:t>Plot to count the number of requests that was completed, and which was not, against the </a:t>
            </a:r>
            <a:r>
              <a:rPr lang="en-US" sz="1600" b="1" dirty="0"/>
              <a:t>time slot</a:t>
            </a:r>
          </a:p>
        </p:txBody>
      </p:sp>
      <p:pic>
        <p:nvPicPr>
          <p:cNvPr id="10" name="Picture 5">
            <a:extLst>
              <a:ext uri="{FF2B5EF4-FFF2-40B4-BE49-F238E27FC236}">
                <a16:creationId xmlns:a16="http://schemas.microsoft.com/office/drawing/2014/main" id="{43741B9F-3AFC-88B1-2CE6-6A9FF415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7" y="2337620"/>
            <a:ext cx="4496423" cy="3618669"/>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a:extLst>
              <a:ext uri="{FF2B5EF4-FFF2-40B4-BE49-F238E27FC236}">
                <a16:creationId xmlns:a16="http://schemas.microsoft.com/office/drawing/2014/main" id="{999F1255-FD46-B8E0-808F-6D2AE7616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442" y="2337619"/>
            <a:ext cx="4888365" cy="368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2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549424"/>
            <a:ext cx="10515600" cy="676656"/>
          </a:xfrm>
        </p:spPr>
        <p:txBody>
          <a:bodyPr/>
          <a:lstStyle/>
          <a:p>
            <a:pPr>
              <a:lnSpc>
                <a:spcPct val="150000"/>
              </a:lnSpc>
              <a:spcBef>
                <a:spcPts val="0"/>
              </a:spcBef>
              <a:defRPr/>
            </a:pPr>
            <a:r>
              <a:rPr lang="en-US" sz="3600" b="1" kern="1200" dirty="0">
                <a:solidFill>
                  <a:schemeClr val="tx1"/>
                </a:solidFill>
                <a:latin typeface="+mn-lt"/>
                <a:ea typeface="+mn-ea"/>
                <a:cs typeface="Gill Sans Light" panose="020B0302020104020203" pitchFamily="34" charset="-79"/>
              </a:rPr>
              <a:t>Task 5 : Graphical Analysis </a:t>
            </a:r>
            <a:br>
              <a:rPr lang="en-US" sz="3600" b="1" kern="1200" dirty="0">
                <a:solidFill>
                  <a:schemeClr val="tx1"/>
                </a:solidFill>
                <a:latin typeface="+mn-lt"/>
                <a:ea typeface="+mn-ea"/>
                <a:cs typeface="Gill Sans Light" panose="020B0302020104020203" pitchFamily="34" charset="-79"/>
              </a:rPr>
            </a:br>
            <a:endParaRPr lang="en-US" sz="3600" b="1" kern="1200" dirty="0">
              <a:solidFill>
                <a:schemeClr val="tx1"/>
              </a:solidFill>
              <a:latin typeface="+mn-lt"/>
              <a:ea typeface="+mn-ea"/>
              <a:cs typeface="Gill Sans Light" panose="020B0302020104020203" pitchFamily="34" charset="-79"/>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12" name="Content Placeholder 9">
            <a:extLst>
              <a:ext uri="{FF2B5EF4-FFF2-40B4-BE49-F238E27FC236}">
                <a16:creationId xmlns:a16="http://schemas.microsoft.com/office/drawing/2014/main" id="{56E9339C-0CED-459B-E937-92240F0B5173}"/>
              </a:ext>
            </a:extLst>
          </p:cNvPr>
          <p:cNvSpPr txBox="1">
            <a:spLocks/>
          </p:cNvSpPr>
          <p:nvPr/>
        </p:nvSpPr>
        <p:spPr>
          <a:xfrm>
            <a:off x="4618653" y="1940892"/>
            <a:ext cx="6627844"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148E087F-E5F1-9E8A-8FF8-4C8842E4B265}"/>
              </a:ext>
            </a:extLst>
          </p:cNvPr>
          <p:cNvSpPr>
            <a:spLocks noGrp="1"/>
          </p:cNvSpPr>
          <p:nvPr>
            <p:ph idx="1"/>
          </p:nvPr>
        </p:nvSpPr>
        <p:spPr>
          <a:xfrm>
            <a:off x="576071" y="1226080"/>
            <a:ext cx="10670425" cy="4552928"/>
          </a:xfrm>
        </p:spPr>
        <p:txBody>
          <a:bodyPr>
            <a:normAutofit/>
          </a:bodyPr>
          <a:lstStyle/>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p:txBody>
      </p:sp>
      <p:sp>
        <p:nvSpPr>
          <p:cNvPr id="2" name="TextBox 1">
            <a:extLst>
              <a:ext uri="{FF2B5EF4-FFF2-40B4-BE49-F238E27FC236}">
                <a16:creationId xmlns:a16="http://schemas.microsoft.com/office/drawing/2014/main" id="{8840D8B8-E8F8-D648-0F02-D58466967F35}"/>
              </a:ext>
            </a:extLst>
          </p:cNvPr>
          <p:cNvSpPr txBox="1"/>
          <p:nvPr/>
        </p:nvSpPr>
        <p:spPr>
          <a:xfrm>
            <a:off x="1085463" y="1230426"/>
            <a:ext cx="9451911" cy="338554"/>
          </a:xfrm>
          <a:prstGeom prst="rect">
            <a:avLst/>
          </a:prstGeom>
          <a:noFill/>
        </p:spPr>
        <p:txBody>
          <a:bodyPr wrap="square">
            <a:spAutoFit/>
          </a:bodyPr>
          <a:lstStyle/>
          <a:p>
            <a:pPr marL="285750" indent="-285750">
              <a:buFont typeface="Arial" panose="020B0604020202020204" pitchFamily="34" charset="0"/>
              <a:buChar char="•"/>
            </a:pPr>
            <a:r>
              <a:rPr lang="en-US" sz="1600" dirty="0"/>
              <a:t>Plot to count the number of requests that was completed, also those which was not, for the </a:t>
            </a:r>
            <a:r>
              <a:rPr lang="en-US" sz="1600" b="1" dirty="0"/>
              <a:t>final analysis</a:t>
            </a:r>
          </a:p>
        </p:txBody>
      </p:sp>
      <p:pic>
        <p:nvPicPr>
          <p:cNvPr id="11267" name="Picture 3">
            <a:extLst>
              <a:ext uri="{FF2B5EF4-FFF2-40B4-BE49-F238E27FC236}">
                <a16:creationId xmlns:a16="http://schemas.microsoft.com/office/drawing/2014/main" id="{DC9A34FE-1433-FA9A-8E65-E98050BE4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728" y="1902736"/>
            <a:ext cx="5758543" cy="432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Hypothesis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Pickup Point - City :</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350007"/>
            <a:ext cx="5078280" cy="2035381"/>
          </a:xfrm>
        </p:spPr>
        <p:txBody>
          <a:bodyPr>
            <a:normAutofit fontScale="85000" lnSpcReduction="10000"/>
          </a:bodyPr>
          <a:lstStyle/>
          <a:p>
            <a:pPr algn="just">
              <a:lnSpc>
                <a:spcPct val="110000"/>
              </a:lnSpc>
            </a:pPr>
            <a:r>
              <a:rPr lang="en-US" sz="2100" b="1" dirty="0"/>
              <a:t>As per the analysis, the morning time slot is most problematic where the requests are being cancelled. Most probably the requests are being cancelled by the drivers due to the morning rush as it being the office hours and seeing the destination as airport which would be too far, the driver would think to earn more for the shorter trips within the city.</a:t>
            </a:r>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6096000" y="1911096"/>
            <a:ext cx="5175877" cy="402336"/>
          </a:xfrm>
        </p:spPr>
        <p:txBody>
          <a:bodyPr>
            <a:normAutofit/>
          </a:bodyPr>
          <a:lstStyle/>
          <a:p>
            <a:r>
              <a:rPr lang="en-US" dirty="0"/>
              <a:t>Pickup Point - Airport :</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6096000" y="2313432"/>
            <a:ext cx="5078280" cy="2818405"/>
          </a:xfrm>
        </p:spPr>
        <p:txBody>
          <a:bodyPr>
            <a:normAutofit/>
          </a:bodyPr>
          <a:lstStyle/>
          <a:p>
            <a:pPr algn="just"/>
            <a:r>
              <a:rPr lang="en-US" b="1" dirty="0"/>
              <a:t>Upon analysis, the evening time slot seems to be most problematic for pickup points as airport where the requests being No Cars Available. The reason seems to be that not enough cars are available to service the requests as cars might not be available at the airport due to the cars serving inside the city.</a:t>
            </a:r>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Uber Supply-Demand Gap Analysis - EDA</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76071" y="503230"/>
            <a:ext cx="9144000" cy="676656"/>
          </a:xfrm>
        </p:spPr>
        <p:txBody>
          <a:bodyPr/>
          <a:lstStyle/>
          <a:p>
            <a:r>
              <a:rPr lang="en-US" dirty="0"/>
              <a:t>Conclusions :</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380744"/>
            <a:ext cx="5190246" cy="4070729"/>
          </a:xfrm>
        </p:spPr>
        <p:txBody>
          <a:bodyPr>
            <a:normAutofit/>
          </a:bodyPr>
          <a:lstStyle/>
          <a:p>
            <a:pPr algn="just"/>
            <a:r>
              <a:rPr lang="en-US" dirty="0"/>
              <a:t>Based on the data analysis performed, following recommendation can be used by Uber to bridge the gap between supply and demand: -</a:t>
            </a:r>
          </a:p>
          <a:p>
            <a:pPr algn="just"/>
            <a:endParaRPr lang="en-US" dirty="0"/>
          </a:p>
          <a:p>
            <a:pPr marL="285750" indent="-285750" algn="just">
              <a:buFont typeface="Wingdings" panose="05000000000000000000" pitchFamily="2" charset="2"/>
              <a:buChar char="ü"/>
            </a:pPr>
            <a:r>
              <a:rPr lang="en-US" dirty="0"/>
              <a:t>For bridging the demand supply gap from airport to city, making a permanent stand in the airport itself where the cabs will be always available, and the incomplete requests can come down significantly.</a:t>
            </a:r>
          </a:p>
          <a:p>
            <a:pPr marL="285750" indent="-285750" algn="just">
              <a:buFont typeface="Wingdings" panose="05000000000000000000" pitchFamily="2" charset="2"/>
              <a:buChar char="ü"/>
            </a:pPr>
            <a:r>
              <a:rPr lang="en-US" dirty="0"/>
              <a:t>Uber can provide some incentives to the driver who complete the trip from city to airport in the morning part. This might result the driver to not cancel the request from city to airport trips.</a:t>
            </a:r>
          </a:p>
          <a:p>
            <a:pPr marL="285750" indent="-285750" algn="just">
              <a:buFont typeface="Wingdings" panose="05000000000000000000" pitchFamily="2" charset="2"/>
              <a:buChar char="ü"/>
            </a:pPr>
            <a:r>
              <a:rPr lang="en-US" dirty="0"/>
              <a:t>Last but sure solution to bring down the gap is to increase the numbers of cab in its fleet.</a:t>
            </a: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Uber Supply-Demand Gap Analysis - EDA</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16</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PRITHVIRAJ P. </a:t>
            </a:r>
            <a:r>
              <a:rPr lang="en-US"/>
              <a:t>PATIL</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779605606"/>
              </p:ext>
            </p:extLst>
          </p:nvPr>
        </p:nvGraphicFramePr>
        <p:xfrm>
          <a:off x="7203233" y="78305"/>
          <a:ext cx="4664495" cy="6308763"/>
        </p:xfrm>
        <a:graphic>
          <a:graphicData uri="http://schemas.openxmlformats.org/drawingml/2006/table">
            <a:tbl>
              <a:tblPr firstRow="1" bandRow="1"/>
              <a:tblGrid>
                <a:gridCol w="4664495">
                  <a:extLst>
                    <a:ext uri="{9D8B030D-6E8A-4147-A177-3AD203B41FA5}">
                      <a16:colId xmlns:a16="http://schemas.microsoft.com/office/drawing/2014/main" val="1563570424"/>
                    </a:ext>
                  </a:extLst>
                </a:gridCol>
              </a:tblGrid>
              <a:tr h="56620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400" kern="1200" dirty="0">
                          <a:solidFill>
                            <a:schemeClr val="tx1"/>
                          </a:solidFill>
                          <a:latin typeface="+mn-lt"/>
                          <a:ea typeface="+mn-ea"/>
                          <a:cs typeface="Gill Sans Light" panose="020B0302020104020203" pitchFamily="34" charset="-79"/>
                        </a:rPr>
                        <a:t>Business Objective </a:t>
                      </a:r>
                    </a:p>
                  </a:txBody>
                  <a:tcPr marL="137160" marR="137160" marT="137160" marB="137160" anchor="ct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671253">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400" kern="1200" dirty="0">
                          <a:solidFill>
                            <a:schemeClr val="tx1"/>
                          </a:solidFill>
                          <a:latin typeface="+mn-lt"/>
                          <a:ea typeface="+mn-ea"/>
                          <a:cs typeface="Gill Sans Light" panose="020B0302020104020203" pitchFamily="34" charset="-79"/>
                        </a:rPr>
                        <a:t>Task 1 : Data Cleaning</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693025">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400" kern="1200" dirty="0">
                          <a:solidFill>
                            <a:schemeClr val="tx1"/>
                          </a:solidFill>
                          <a:latin typeface="+mn-lt"/>
                          <a:ea typeface="+mn-ea"/>
                          <a:cs typeface="Gill Sans Light" panose="020B0302020104020203" pitchFamily="34" charset="-79"/>
                        </a:rPr>
                        <a:t>Task 2 : Univariate Analysis</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1216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400" kern="1200" dirty="0">
                          <a:solidFill>
                            <a:schemeClr val="tx1"/>
                          </a:solidFill>
                          <a:latin typeface="+mn-lt"/>
                          <a:ea typeface="+mn-ea"/>
                          <a:cs typeface="Gill Sans Light" panose="020B0302020104020203" pitchFamily="34" charset="-79"/>
                        </a:rPr>
                        <a:t>Task 3 : Bivariate Analysis </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0">
                <a:tc>
                  <a:txBody>
                    <a:bodyPr/>
                    <a:lstStyle/>
                    <a:p>
                      <a:pPr marL="0" indent="0" algn="l" defTabSz="914400" rtl="0" eaLnBrk="1" latinLnBrk="0" hangingPunct="1">
                        <a:lnSpc>
                          <a:spcPct val="150000"/>
                        </a:lnSpc>
                        <a:buFont typeface="Arial" panose="020B0604020202020204" pitchFamily="34" charset="0"/>
                        <a:buNone/>
                      </a:pPr>
                      <a:r>
                        <a:rPr lang="en-US" sz="2400" kern="1200" dirty="0">
                          <a:solidFill>
                            <a:schemeClr val="tx1"/>
                          </a:solidFill>
                          <a:latin typeface="+mn-lt"/>
                          <a:ea typeface="+mn-ea"/>
                          <a:cs typeface="Gill Sans Light" panose="020B0302020104020203" pitchFamily="34" charset="-79"/>
                        </a:rPr>
                        <a:t>Task 4 : Deriving New Metrics  </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262292"/>
                  </a:ext>
                </a:extLst>
              </a:tr>
              <a:tr h="693025">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400" kern="1200" dirty="0">
                          <a:solidFill>
                            <a:schemeClr val="tx1"/>
                          </a:solidFill>
                          <a:latin typeface="+mn-lt"/>
                          <a:ea typeface="+mn-ea"/>
                          <a:cs typeface="Gill Sans Light" panose="020B0302020104020203" pitchFamily="34" charset="-79"/>
                        </a:rPr>
                        <a:t>Task 5 : Graphical Analysis </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369564">
                <a:tc>
                  <a:txBody>
                    <a:bodyPr/>
                    <a:lstStyle/>
                    <a:p>
                      <a:pPr marL="0" indent="0" algn="l" defTabSz="914400" rtl="0" eaLnBrk="1" latinLnBrk="0" hangingPunct="1">
                        <a:lnSpc>
                          <a:spcPct val="150000"/>
                        </a:lnSpc>
                        <a:buFont typeface="Arial" panose="020B0604020202020204" pitchFamily="34" charset="0"/>
                        <a:buNone/>
                      </a:pPr>
                      <a:r>
                        <a:rPr lang="en-US" sz="2400" kern="1200" dirty="0">
                          <a:solidFill>
                            <a:schemeClr val="tx1"/>
                          </a:solidFill>
                          <a:latin typeface="+mn-lt"/>
                          <a:ea typeface="+mn-ea"/>
                          <a:cs typeface="Gill Sans Light" panose="020B0302020104020203" pitchFamily="34" charset="-79"/>
                        </a:rPr>
                        <a:t>Hypothesis</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8687884"/>
                  </a:ext>
                </a:extLst>
              </a:tr>
              <a:tr h="920534">
                <a:tc>
                  <a:txBody>
                    <a:bodyPr/>
                    <a:lstStyle/>
                    <a:p>
                      <a:pPr marL="0" indent="0" algn="l" defTabSz="914400" rtl="0" eaLnBrk="1" latinLnBrk="0" hangingPunct="1">
                        <a:lnSpc>
                          <a:spcPct val="150000"/>
                        </a:lnSpc>
                        <a:buFont typeface="Arial" panose="020B0604020202020204" pitchFamily="34" charset="0"/>
                        <a:buNone/>
                      </a:pPr>
                      <a:r>
                        <a:rPr lang="en-US" sz="2400" kern="1200" dirty="0">
                          <a:solidFill>
                            <a:schemeClr val="tx1"/>
                          </a:solidFill>
                          <a:latin typeface="+mn-lt"/>
                          <a:ea typeface="+mn-ea"/>
                          <a:cs typeface="Gill Sans Light" panose="020B0302020104020203" pitchFamily="34" charset="-79"/>
                        </a:rPr>
                        <a:t>Conclusions </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97176030"/>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744022" y="1386139"/>
            <a:ext cx="6502620" cy="676656"/>
          </a:xfrm>
        </p:spPr>
        <p:txBody>
          <a:bodyPr/>
          <a:lstStyle/>
          <a:p>
            <a:r>
              <a:rPr lang="en-US" dirty="0"/>
              <a:t> Business Objective </a:t>
            </a:r>
            <a:br>
              <a:rPr lang="en-US" dirty="0"/>
            </a:b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3" y="1947671"/>
            <a:ext cx="6319250" cy="1740419"/>
          </a:xfrm>
        </p:spPr>
        <p:txBody>
          <a:bodyPr>
            <a:normAutofit fontScale="92500" lnSpcReduction="10000"/>
          </a:bodyPr>
          <a:lstStyle/>
          <a:p>
            <a:pPr marL="285750" indent="-285750">
              <a:buFont typeface="Arial" panose="020B0604020202020204" pitchFamily="34" charset="0"/>
              <a:buChar char="•"/>
            </a:pPr>
            <a:r>
              <a:rPr lang="en-US" dirty="0"/>
              <a:t>The aim of analysis is to identify the root cause of the problem (i.e., cancellation and non-availability of cars) and recommend ways to improve the experience of travelling to and from the airport using Uber</a:t>
            </a:r>
          </a:p>
          <a:p>
            <a:pPr marL="285750" indent="-285750">
              <a:buFont typeface="Arial" panose="020B0604020202020204" pitchFamily="34" charset="0"/>
              <a:buChar char="•"/>
            </a:pPr>
            <a:r>
              <a:rPr lang="en-US" dirty="0"/>
              <a:t>Reduce impact of revenue to business of Uber if drivers cancel the request of riders or if cars are unavailable  </a:t>
            </a:r>
            <a:br>
              <a:rPr lang="en-US" dirty="0"/>
            </a:b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249347" y="6464808"/>
            <a:ext cx="3438144" cy="310896"/>
          </a:xfrm>
        </p:spPr>
        <p:txBody>
          <a:bodyPr/>
          <a:lstStyle/>
          <a:p>
            <a:r>
              <a:rPr lang="en-US" dirty="0"/>
              <a:t>Uber Supply-Demand Gap Analysis - EDA</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1026" name="Picture 2">
            <a:extLst>
              <a:ext uri="{FF2B5EF4-FFF2-40B4-BE49-F238E27FC236}">
                <a16:creationId xmlns:a16="http://schemas.microsoft.com/office/drawing/2014/main" id="{B06627AF-868A-4636-65DE-70787400D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 y="4002833"/>
            <a:ext cx="12192000" cy="238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76073" y="137440"/>
            <a:ext cx="10443380" cy="900777"/>
          </a:xfrm>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600" b="1" kern="1200" dirty="0">
                <a:solidFill>
                  <a:schemeClr val="tx1"/>
                </a:solidFill>
                <a:latin typeface="+mn-lt"/>
                <a:ea typeface="+mn-ea"/>
                <a:cs typeface="Gill Sans Light" panose="020B0302020104020203" pitchFamily="34" charset="-79"/>
              </a:rPr>
              <a:t>Task 1.1 : Data Cleaning </a:t>
            </a:r>
            <a:r>
              <a:rPr lang="en-US" sz="3600" b="1" kern="1200" dirty="0">
                <a:solidFill>
                  <a:schemeClr val="tx1"/>
                </a:solidFill>
                <a:latin typeface="+mn-lt"/>
                <a:ea typeface="+mn-ea"/>
                <a:cs typeface="Gill Sans Light" panose="020B0302020104020203" pitchFamily="34" charset="-79"/>
                <a:sym typeface="Wingdings" panose="05000000000000000000" pitchFamily="2" charset="2"/>
              </a:rPr>
              <a:t> </a:t>
            </a:r>
            <a:r>
              <a:rPr lang="en-US" sz="3600" b="1" kern="1200" dirty="0">
                <a:solidFill>
                  <a:schemeClr val="tx1"/>
                </a:solidFill>
                <a:latin typeface="+mn-lt"/>
                <a:ea typeface="+mn-ea"/>
                <a:cs typeface="Gill Sans Light" panose="020B0302020104020203" pitchFamily="34" charset="-79"/>
              </a:rPr>
              <a:t>Import and read</a:t>
            </a:r>
          </a:p>
        </p:txBody>
      </p:sp>
      <p:sp>
        <p:nvSpPr>
          <p:cNvPr id="6" name="Content Placeholder 5">
            <a:extLst>
              <a:ext uri="{FF2B5EF4-FFF2-40B4-BE49-F238E27FC236}">
                <a16:creationId xmlns:a16="http://schemas.microsoft.com/office/drawing/2014/main" id="{39855D1E-B400-26E4-1286-B26890E0D4A2}"/>
              </a:ext>
            </a:extLst>
          </p:cNvPr>
          <p:cNvSpPr>
            <a:spLocks noGrp="1"/>
          </p:cNvSpPr>
          <p:nvPr>
            <p:ph idx="1"/>
          </p:nvPr>
        </p:nvSpPr>
        <p:spPr>
          <a:xfrm>
            <a:off x="2445228" y="1087078"/>
            <a:ext cx="11105854" cy="5012031"/>
          </a:xfrm>
        </p:spPr>
        <p:txBody>
          <a:bodyPr>
            <a:normAutofit/>
          </a:bodyPr>
          <a:lstStyle/>
          <a:p>
            <a:endParaRPr lang="en-US" dirty="0"/>
          </a:p>
          <a:p>
            <a:pPr lvl="1">
              <a:buFont typeface="Wingdings" panose="05000000000000000000" pitchFamily="2" charset="2"/>
              <a:buChar char="Ø"/>
            </a:pPr>
            <a:endParaRPr lang="en-US" dirty="0"/>
          </a:p>
        </p:txBody>
      </p:sp>
      <p:sp>
        <p:nvSpPr>
          <p:cNvPr id="9" name="Content Placeholder 5">
            <a:extLst>
              <a:ext uri="{FF2B5EF4-FFF2-40B4-BE49-F238E27FC236}">
                <a16:creationId xmlns:a16="http://schemas.microsoft.com/office/drawing/2014/main" id="{9B1F0472-73CD-4DDC-02D4-64AC2B37208B}"/>
              </a:ext>
            </a:extLst>
          </p:cNvPr>
          <p:cNvSpPr txBox="1">
            <a:spLocks/>
          </p:cNvSpPr>
          <p:nvPr/>
        </p:nvSpPr>
        <p:spPr>
          <a:xfrm>
            <a:off x="7197695" y="802433"/>
            <a:ext cx="4801471" cy="5581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11" name="Rectangle 10">
            <a:extLst>
              <a:ext uri="{FF2B5EF4-FFF2-40B4-BE49-F238E27FC236}">
                <a16:creationId xmlns:a16="http://schemas.microsoft.com/office/drawing/2014/main" id="{6C6728A9-25A2-56D4-40B9-DA34A197B1AC}"/>
              </a:ext>
            </a:extLst>
          </p:cNvPr>
          <p:cNvSpPr/>
          <p:nvPr/>
        </p:nvSpPr>
        <p:spPr>
          <a:xfrm>
            <a:off x="2445228" y="1356236"/>
            <a:ext cx="7150360" cy="631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Import Packages</a:t>
            </a:r>
          </a:p>
          <a:p>
            <a:pPr algn="ctr"/>
            <a:r>
              <a:rPr lang="en-US" sz="1600" dirty="0"/>
              <a:t>Numpy, pandas, matplotlib.pyplot, seaborn, datetime, warnings</a:t>
            </a:r>
          </a:p>
        </p:txBody>
      </p:sp>
      <p:sp>
        <p:nvSpPr>
          <p:cNvPr id="14" name="Rectangle 13">
            <a:extLst>
              <a:ext uri="{FF2B5EF4-FFF2-40B4-BE49-F238E27FC236}">
                <a16:creationId xmlns:a16="http://schemas.microsoft.com/office/drawing/2014/main" id="{1CECB747-6900-2387-08A4-276245314E38}"/>
              </a:ext>
            </a:extLst>
          </p:cNvPr>
          <p:cNvSpPr/>
          <p:nvPr/>
        </p:nvSpPr>
        <p:spPr>
          <a:xfrm>
            <a:off x="2411661" y="2434124"/>
            <a:ext cx="7150359" cy="5972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Read Data uber_req</a:t>
            </a:r>
          </a:p>
          <a:p>
            <a:pPr algn="ctr"/>
            <a:r>
              <a:rPr lang="en-US" sz="1600" dirty="0"/>
              <a:t>pd.read_csv</a:t>
            </a:r>
          </a:p>
        </p:txBody>
      </p:sp>
      <p:sp>
        <p:nvSpPr>
          <p:cNvPr id="15" name="Rectangle 14">
            <a:extLst>
              <a:ext uri="{FF2B5EF4-FFF2-40B4-BE49-F238E27FC236}">
                <a16:creationId xmlns:a16="http://schemas.microsoft.com/office/drawing/2014/main" id="{AF8B4817-B1C5-D894-022F-0DBEFAEECE8F}"/>
              </a:ext>
            </a:extLst>
          </p:cNvPr>
          <p:cNvSpPr/>
          <p:nvPr/>
        </p:nvSpPr>
        <p:spPr>
          <a:xfrm>
            <a:off x="2400472" y="3449967"/>
            <a:ext cx="7172738" cy="6562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Correcting the Datatypes</a:t>
            </a:r>
          </a:p>
          <a:p>
            <a:pPr algn="ctr"/>
            <a:r>
              <a:rPr lang="en-US" sz="1600" dirty="0"/>
              <a:t>pd.to_datetime for "Request and Drop timestamp" columns</a:t>
            </a:r>
          </a:p>
        </p:txBody>
      </p:sp>
      <p:sp>
        <p:nvSpPr>
          <p:cNvPr id="28" name="Rectangle 27">
            <a:extLst>
              <a:ext uri="{FF2B5EF4-FFF2-40B4-BE49-F238E27FC236}">
                <a16:creationId xmlns:a16="http://schemas.microsoft.com/office/drawing/2014/main" id="{0B2CC00C-944D-C2FF-98B8-7203E3E01706}"/>
              </a:ext>
            </a:extLst>
          </p:cNvPr>
          <p:cNvSpPr/>
          <p:nvPr/>
        </p:nvSpPr>
        <p:spPr>
          <a:xfrm>
            <a:off x="2411661" y="4567684"/>
            <a:ext cx="7172738" cy="6201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Removing unnecessary columns</a:t>
            </a:r>
          </a:p>
          <a:p>
            <a:pPr algn="ctr"/>
            <a:r>
              <a:rPr lang="en-US" sz="1600" dirty="0"/>
              <a:t>uber_req.drop "Driver id"</a:t>
            </a:r>
          </a:p>
        </p:txBody>
      </p:sp>
      <p:sp>
        <p:nvSpPr>
          <p:cNvPr id="29" name="Arrow: Down 28">
            <a:extLst>
              <a:ext uri="{FF2B5EF4-FFF2-40B4-BE49-F238E27FC236}">
                <a16:creationId xmlns:a16="http://schemas.microsoft.com/office/drawing/2014/main" id="{0C5ACF3B-C96B-E8CB-7D98-8623CF15ED28}"/>
              </a:ext>
            </a:extLst>
          </p:cNvPr>
          <p:cNvSpPr/>
          <p:nvPr/>
        </p:nvSpPr>
        <p:spPr>
          <a:xfrm>
            <a:off x="5756988" y="2008507"/>
            <a:ext cx="270588" cy="4142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ln w="0"/>
              <a:solidFill>
                <a:schemeClr val="tx1"/>
              </a:solidFill>
              <a:effectLst>
                <a:outerShdw blurRad="38100" dist="19050" dir="2700000" algn="tl" rotWithShape="0">
                  <a:schemeClr val="dk1">
                    <a:alpha val="40000"/>
                  </a:schemeClr>
                </a:outerShdw>
              </a:effectLst>
            </a:endParaRPr>
          </a:p>
        </p:txBody>
      </p:sp>
      <p:sp>
        <p:nvSpPr>
          <p:cNvPr id="30" name="Arrow: Down 29">
            <a:extLst>
              <a:ext uri="{FF2B5EF4-FFF2-40B4-BE49-F238E27FC236}">
                <a16:creationId xmlns:a16="http://schemas.microsoft.com/office/drawing/2014/main" id="{71A7889C-D879-47A9-44FD-2B71B9131AE2}"/>
              </a:ext>
            </a:extLst>
          </p:cNvPr>
          <p:cNvSpPr/>
          <p:nvPr/>
        </p:nvSpPr>
        <p:spPr>
          <a:xfrm>
            <a:off x="5758696" y="3025538"/>
            <a:ext cx="270588" cy="4142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ln w="0"/>
              <a:solidFill>
                <a:schemeClr val="tx1"/>
              </a:solidFill>
              <a:effectLst>
                <a:outerShdw blurRad="38100" dist="19050" dir="2700000" algn="tl" rotWithShape="0">
                  <a:schemeClr val="dk1">
                    <a:alpha val="40000"/>
                  </a:schemeClr>
                </a:outerShdw>
              </a:effectLst>
            </a:endParaRPr>
          </a:p>
        </p:txBody>
      </p:sp>
      <p:sp>
        <p:nvSpPr>
          <p:cNvPr id="31" name="Arrow: Down 30">
            <a:extLst>
              <a:ext uri="{FF2B5EF4-FFF2-40B4-BE49-F238E27FC236}">
                <a16:creationId xmlns:a16="http://schemas.microsoft.com/office/drawing/2014/main" id="{EC6D3A41-28A9-87D3-F527-832845E38F66}"/>
              </a:ext>
            </a:extLst>
          </p:cNvPr>
          <p:cNvSpPr/>
          <p:nvPr/>
        </p:nvSpPr>
        <p:spPr>
          <a:xfrm>
            <a:off x="5756988" y="4139274"/>
            <a:ext cx="270588" cy="4142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ln w="0"/>
              <a:solidFill>
                <a:schemeClr val="tx1"/>
              </a:solidFill>
              <a:effectLst>
                <a:outerShdw blurRad="38100" dist="19050" dir="2700000" algn="tl" rotWithShape="0">
                  <a:schemeClr val="dk1">
                    <a:alpha val="40000"/>
                  </a:schemeClr>
                </a:outerShdw>
              </a:effectLst>
            </a:endParaRPr>
          </a:p>
        </p:txBody>
      </p:sp>
      <p:sp>
        <p:nvSpPr>
          <p:cNvPr id="8" name="Arrow: Down 7">
            <a:extLst>
              <a:ext uri="{FF2B5EF4-FFF2-40B4-BE49-F238E27FC236}">
                <a16:creationId xmlns:a16="http://schemas.microsoft.com/office/drawing/2014/main" id="{03226EF8-2267-3B01-1DF4-FE0511D76A25}"/>
              </a:ext>
            </a:extLst>
          </p:cNvPr>
          <p:cNvSpPr/>
          <p:nvPr/>
        </p:nvSpPr>
        <p:spPr>
          <a:xfrm>
            <a:off x="5756988" y="5209775"/>
            <a:ext cx="270588" cy="4142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399AC4D-75F3-F3D3-6E73-0A68FCA3AA21}"/>
              </a:ext>
            </a:extLst>
          </p:cNvPr>
          <p:cNvSpPr/>
          <p:nvPr/>
        </p:nvSpPr>
        <p:spPr>
          <a:xfrm>
            <a:off x="2400472" y="5624054"/>
            <a:ext cx="7172738" cy="6201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No Duplicate values found</a:t>
            </a:r>
            <a:br>
              <a:rPr lang="en-US" sz="1600" dirty="0"/>
            </a:br>
            <a:r>
              <a:rPr lang="en-US" sz="1600" dirty="0"/>
              <a:t>uber_req.duplicated()</a:t>
            </a:r>
          </a:p>
        </p:txBody>
      </p:sp>
      <p:sp>
        <p:nvSpPr>
          <p:cNvPr id="13" name="Footer Placeholder 2">
            <a:extLst>
              <a:ext uri="{FF2B5EF4-FFF2-40B4-BE49-F238E27FC236}">
                <a16:creationId xmlns:a16="http://schemas.microsoft.com/office/drawing/2014/main" id="{F9C7B263-72EA-1D49-6573-3D5201AD975D}"/>
              </a:ext>
            </a:extLst>
          </p:cNvPr>
          <p:cNvSpPr>
            <a:spLocks noGrp="1"/>
          </p:cNvSpPr>
          <p:nvPr>
            <p:ph type="ftr" sz="quarter" idx="11"/>
          </p:nvPr>
        </p:nvSpPr>
        <p:spPr>
          <a:xfrm>
            <a:off x="4249347" y="6464808"/>
            <a:ext cx="3438144" cy="310896"/>
          </a:xfrm>
        </p:spPr>
        <p:txBody>
          <a:bodyPr/>
          <a:lstStyle/>
          <a:p>
            <a:r>
              <a:rPr lang="en-US" dirty="0"/>
              <a:t>Uber Supply-Demand Gap Analysis - EDA</a:t>
            </a:r>
          </a:p>
        </p:txBody>
      </p:sp>
      <p:sp>
        <p:nvSpPr>
          <p:cNvPr id="17" name="Date Placeholder 1">
            <a:extLst>
              <a:ext uri="{FF2B5EF4-FFF2-40B4-BE49-F238E27FC236}">
                <a16:creationId xmlns:a16="http://schemas.microsoft.com/office/drawing/2014/main" id="{5873F192-0D75-F63C-0633-37C65852572C}"/>
              </a:ext>
            </a:extLst>
          </p:cNvPr>
          <p:cNvSpPr>
            <a:spLocks noGrp="1"/>
          </p:cNvSpPr>
          <p:nvPr>
            <p:ph type="dt" sz="half" idx="10"/>
          </p:nvPr>
        </p:nvSpPr>
        <p:spPr>
          <a:xfrm>
            <a:off x="365760" y="6464808"/>
            <a:ext cx="987552" cy="310896"/>
          </a:xfrm>
        </p:spPr>
        <p:txBody>
          <a:bodyPr/>
          <a:lstStyle/>
          <a:p>
            <a:r>
              <a:rPr lang="en-US" dirty="0"/>
              <a:t>2023</a:t>
            </a:r>
          </a:p>
        </p:txBody>
      </p:sp>
    </p:spTree>
    <p:extLst>
      <p:ext uri="{BB962C8B-B14F-4D97-AF65-F5344CB8AC3E}">
        <p14:creationId xmlns:p14="http://schemas.microsoft.com/office/powerpoint/2010/main" val="270371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76072" y="137440"/>
            <a:ext cx="11348449" cy="900777"/>
          </a:xfrm>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600" b="1" kern="1200" dirty="0">
                <a:solidFill>
                  <a:schemeClr val="tx1"/>
                </a:solidFill>
                <a:latin typeface="+mn-lt"/>
                <a:ea typeface="+mn-ea"/>
                <a:cs typeface="Gill Sans Light" panose="020B0302020104020203" pitchFamily="34" charset="-79"/>
              </a:rPr>
              <a:t>Task 1.2 : Data Cleaning </a:t>
            </a:r>
            <a:r>
              <a:rPr lang="en-US" sz="3600" b="1" kern="1200" dirty="0">
                <a:solidFill>
                  <a:schemeClr val="tx1"/>
                </a:solidFill>
                <a:latin typeface="+mn-lt"/>
                <a:ea typeface="+mn-ea"/>
                <a:cs typeface="Gill Sans Light" panose="020B0302020104020203" pitchFamily="34" charset="-79"/>
                <a:sym typeface="Wingdings" panose="05000000000000000000" pitchFamily="2" charset="2"/>
              </a:rPr>
              <a:t> </a:t>
            </a:r>
            <a:r>
              <a:rPr lang="en-US" sz="3600" b="1" kern="1200" dirty="0">
                <a:solidFill>
                  <a:schemeClr val="tx1"/>
                </a:solidFill>
                <a:latin typeface="+mn-lt"/>
                <a:ea typeface="+mn-ea"/>
                <a:cs typeface="Gill Sans Light" panose="020B0302020104020203" pitchFamily="34" charset="-79"/>
              </a:rPr>
              <a:t>Understand the Dataset</a:t>
            </a:r>
          </a:p>
        </p:txBody>
      </p:sp>
      <p:sp>
        <p:nvSpPr>
          <p:cNvPr id="6" name="Content Placeholder 5">
            <a:extLst>
              <a:ext uri="{FF2B5EF4-FFF2-40B4-BE49-F238E27FC236}">
                <a16:creationId xmlns:a16="http://schemas.microsoft.com/office/drawing/2014/main" id="{39855D1E-B400-26E4-1286-B26890E0D4A2}"/>
              </a:ext>
            </a:extLst>
          </p:cNvPr>
          <p:cNvSpPr>
            <a:spLocks noGrp="1"/>
          </p:cNvSpPr>
          <p:nvPr>
            <p:ph idx="1"/>
          </p:nvPr>
        </p:nvSpPr>
        <p:spPr>
          <a:xfrm>
            <a:off x="576073" y="1278418"/>
            <a:ext cx="11105854" cy="5012031"/>
          </a:xfrm>
        </p:spPr>
        <p:txBody>
          <a:bodyPr>
            <a:normAutofit/>
          </a:bodyPr>
          <a:lstStyle/>
          <a:p>
            <a:endParaRPr lang="en-US" dirty="0"/>
          </a:p>
          <a:p>
            <a:pPr lvl="1">
              <a:buFont typeface="Wingdings" panose="05000000000000000000" pitchFamily="2" charset="2"/>
              <a:buChar char="Ø"/>
            </a:pPr>
            <a:endParaRPr lang="en-US" dirty="0"/>
          </a:p>
        </p:txBody>
      </p:sp>
      <p:sp>
        <p:nvSpPr>
          <p:cNvPr id="9" name="Content Placeholder 5">
            <a:extLst>
              <a:ext uri="{FF2B5EF4-FFF2-40B4-BE49-F238E27FC236}">
                <a16:creationId xmlns:a16="http://schemas.microsoft.com/office/drawing/2014/main" id="{9B1F0472-73CD-4DDC-02D4-64AC2B37208B}"/>
              </a:ext>
            </a:extLst>
          </p:cNvPr>
          <p:cNvSpPr txBox="1">
            <a:spLocks/>
          </p:cNvSpPr>
          <p:nvPr/>
        </p:nvSpPr>
        <p:spPr>
          <a:xfrm>
            <a:off x="7197695" y="802433"/>
            <a:ext cx="4801471" cy="5581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11" name="Rectangle 10">
            <a:extLst>
              <a:ext uri="{FF2B5EF4-FFF2-40B4-BE49-F238E27FC236}">
                <a16:creationId xmlns:a16="http://schemas.microsoft.com/office/drawing/2014/main" id="{6C6728A9-25A2-56D4-40B9-DA34A197B1AC}"/>
              </a:ext>
            </a:extLst>
          </p:cNvPr>
          <p:cNvSpPr/>
          <p:nvPr/>
        </p:nvSpPr>
        <p:spPr>
          <a:xfrm>
            <a:off x="2520820" y="1087411"/>
            <a:ext cx="7150360" cy="6361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Unique pickup points are present in uber_req</a:t>
            </a:r>
          </a:p>
          <a:p>
            <a:pPr algn="ctr"/>
            <a:r>
              <a:rPr lang="en-US" sz="1600" dirty="0"/>
              <a:t>['Airport' 'City']</a:t>
            </a:r>
          </a:p>
        </p:txBody>
      </p:sp>
      <p:sp>
        <p:nvSpPr>
          <p:cNvPr id="14" name="Rectangle 13">
            <a:extLst>
              <a:ext uri="{FF2B5EF4-FFF2-40B4-BE49-F238E27FC236}">
                <a16:creationId xmlns:a16="http://schemas.microsoft.com/office/drawing/2014/main" id="{1CECB747-6900-2387-08A4-276245314E38}"/>
              </a:ext>
            </a:extLst>
          </p:cNvPr>
          <p:cNvSpPr/>
          <p:nvPr/>
        </p:nvSpPr>
        <p:spPr>
          <a:xfrm>
            <a:off x="2535066" y="2048818"/>
            <a:ext cx="7150359" cy="6284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Observations present in uber_req.shape total 6745 rows and 5 columns</a:t>
            </a:r>
          </a:p>
          <a:p>
            <a:pPr algn="ctr"/>
            <a:r>
              <a:rPr lang="en-US" sz="1600" dirty="0"/>
              <a:t>(6745, 5)</a:t>
            </a:r>
          </a:p>
        </p:txBody>
      </p:sp>
      <p:sp>
        <p:nvSpPr>
          <p:cNvPr id="15" name="Rectangle 14">
            <a:extLst>
              <a:ext uri="{FF2B5EF4-FFF2-40B4-BE49-F238E27FC236}">
                <a16:creationId xmlns:a16="http://schemas.microsoft.com/office/drawing/2014/main" id="{AF8B4817-B1C5-D894-022F-0DBEFAEECE8F}"/>
              </a:ext>
            </a:extLst>
          </p:cNvPr>
          <p:cNvSpPr/>
          <p:nvPr/>
        </p:nvSpPr>
        <p:spPr>
          <a:xfrm>
            <a:off x="2494686" y="3008945"/>
            <a:ext cx="7172738" cy="5599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Data columns (total 5 columns)</a:t>
            </a:r>
          </a:p>
          <a:p>
            <a:pPr algn="ctr"/>
            <a:r>
              <a:rPr lang="en-US" sz="1600" dirty="0"/>
              <a:t> Request id, Pickup point, Status, Request timestamp, Drop timestamp </a:t>
            </a:r>
          </a:p>
        </p:txBody>
      </p:sp>
      <p:sp>
        <p:nvSpPr>
          <p:cNvPr id="28" name="Rectangle 27">
            <a:extLst>
              <a:ext uri="{FF2B5EF4-FFF2-40B4-BE49-F238E27FC236}">
                <a16:creationId xmlns:a16="http://schemas.microsoft.com/office/drawing/2014/main" id="{0B2CC00C-944D-C2FF-98B8-7203E3E01706}"/>
              </a:ext>
            </a:extLst>
          </p:cNvPr>
          <p:cNvSpPr/>
          <p:nvPr/>
        </p:nvSpPr>
        <p:spPr>
          <a:xfrm>
            <a:off x="2494686" y="3942257"/>
            <a:ext cx="7183927" cy="16715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Inspecting the null values</a:t>
            </a:r>
          </a:p>
          <a:p>
            <a:pPr algn="ctr"/>
            <a:r>
              <a:rPr lang="en-US" sz="1600" dirty="0"/>
              <a:t>Null values are found only in column Drop timestamp i.e., 3914</a:t>
            </a:r>
          </a:p>
          <a:p>
            <a:pPr algn="ctr"/>
            <a:r>
              <a:rPr lang="en-US" sz="1600" dirty="0"/>
              <a:t>with Status as </a:t>
            </a:r>
          </a:p>
          <a:p>
            <a:pPr algn="ctr"/>
            <a:r>
              <a:rPr lang="en-US" sz="1600" dirty="0"/>
              <a:t>Cancelled            1264</a:t>
            </a:r>
          </a:p>
          <a:p>
            <a:pPr algn="ctr"/>
            <a:r>
              <a:rPr lang="en-US" sz="1600" dirty="0"/>
              <a:t>No Cars Available    2650</a:t>
            </a:r>
          </a:p>
        </p:txBody>
      </p:sp>
      <p:sp>
        <p:nvSpPr>
          <p:cNvPr id="29" name="Arrow: Down 28">
            <a:extLst>
              <a:ext uri="{FF2B5EF4-FFF2-40B4-BE49-F238E27FC236}">
                <a16:creationId xmlns:a16="http://schemas.microsoft.com/office/drawing/2014/main" id="{0C5ACF3B-C96B-E8CB-7D98-8623CF15ED28}"/>
              </a:ext>
            </a:extLst>
          </p:cNvPr>
          <p:cNvSpPr/>
          <p:nvPr/>
        </p:nvSpPr>
        <p:spPr>
          <a:xfrm>
            <a:off x="5862446" y="1724800"/>
            <a:ext cx="241041" cy="31167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0" name="Arrow: Down 29">
            <a:extLst>
              <a:ext uri="{FF2B5EF4-FFF2-40B4-BE49-F238E27FC236}">
                <a16:creationId xmlns:a16="http://schemas.microsoft.com/office/drawing/2014/main" id="{71A7889C-D879-47A9-44FD-2B71B9131AE2}"/>
              </a:ext>
            </a:extLst>
          </p:cNvPr>
          <p:cNvSpPr/>
          <p:nvPr/>
        </p:nvSpPr>
        <p:spPr>
          <a:xfrm>
            <a:off x="5860112" y="2677222"/>
            <a:ext cx="243376" cy="31148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1" name="Arrow: Down 30">
            <a:extLst>
              <a:ext uri="{FF2B5EF4-FFF2-40B4-BE49-F238E27FC236}">
                <a16:creationId xmlns:a16="http://schemas.microsoft.com/office/drawing/2014/main" id="{EC6D3A41-28A9-87D3-F527-832845E38F66}"/>
              </a:ext>
            </a:extLst>
          </p:cNvPr>
          <p:cNvSpPr/>
          <p:nvPr/>
        </p:nvSpPr>
        <p:spPr>
          <a:xfrm>
            <a:off x="5860112" y="3590836"/>
            <a:ext cx="243375" cy="31925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Oval 32">
            <a:extLst>
              <a:ext uri="{FF2B5EF4-FFF2-40B4-BE49-F238E27FC236}">
                <a16:creationId xmlns:a16="http://schemas.microsoft.com/office/drawing/2014/main" id="{9707D249-67AC-6EB5-28E9-916D219677BC}"/>
              </a:ext>
            </a:extLst>
          </p:cNvPr>
          <p:cNvSpPr/>
          <p:nvPr/>
        </p:nvSpPr>
        <p:spPr>
          <a:xfrm>
            <a:off x="90881" y="5673012"/>
            <a:ext cx="12064482" cy="1029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NOTE:</a:t>
            </a:r>
          </a:p>
          <a:p>
            <a:pPr algn="ctr"/>
            <a:r>
              <a:rPr lang="en-US" sz="1600" dirty="0">
                <a:ln w="0"/>
                <a:solidFill>
                  <a:schemeClr val="tx1"/>
                </a:solidFill>
                <a:effectLst>
                  <a:outerShdw blurRad="38100" dist="19050" dir="2700000" algn="tl" rotWithShape="0">
                    <a:schemeClr val="dk1">
                      <a:alpha val="40000"/>
                    </a:schemeClr>
                  </a:outerShdw>
                </a:effectLst>
              </a:rPr>
              <a:t>Drop timestamp rows are empty when the Status is </a:t>
            </a:r>
            <a:r>
              <a:rPr lang="en-US" sz="1600" b="1" dirty="0">
                <a:ln w="0"/>
                <a:solidFill>
                  <a:schemeClr val="tx1"/>
                </a:solidFill>
                <a:effectLst>
                  <a:outerShdw blurRad="38100" dist="19050" dir="2700000" algn="tl" rotWithShape="0">
                    <a:schemeClr val="dk1">
                      <a:alpha val="40000"/>
                    </a:schemeClr>
                  </a:outerShdw>
                </a:effectLst>
              </a:rPr>
              <a:t>No Cars Available </a:t>
            </a:r>
            <a:r>
              <a:rPr lang="en-US" sz="1600" dirty="0">
                <a:ln w="0"/>
                <a:solidFill>
                  <a:schemeClr val="tx1"/>
                </a:solidFill>
                <a:effectLst>
                  <a:outerShdw blurRad="38100" dist="19050" dir="2700000" algn="tl" rotWithShape="0">
                    <a:schemeClr val="dk1">
                      <a:alpha val="40000"/>
                    </a:schemeClr>
                  </a:outerShdw>
                </a:effectLst>
              </a:rPr>
              <a:t>or </a:t>
            </a:r>
            <a:r>
              <a:rPr lang="en-US" sz="1600" b="1" dirty="0">
                <a:ln w="0"/>
                <a:solidFill>
                  <a:schemeClr val="tx1"/>
                </a:solidFill>
                <a:effectLst>
                  <a:outerShdw blurRad="38100" dist="19050" dir="2700000" algn="tl" rotWithShape="0">
                    <a:schemeClr val="dk1">
                      <a:alpha val="40000"/>
                    </a:schemeClr>
                  </a:outerShdw>
                </a:effectLst>
              </a:rPr>
              <a:t>Cancelled</a:t>
            </a:r>
            <a:r>
              <a:rPr lang="en-US" sz="1600" dirty="0">
                <a:ln w="0"/>
                <a:solidFill>
                  <a:schemeClr val="tx1"/>
                </a:solidFill>
                <a:effectLst>
                  <a:outerShdw blurRad="38100" dist="19050" dir="2700000" algn="tl" rotWithShape="0">
                    <a:schemeClr val="dk1">
                      <a:alpha val="40000"/>
                    </a:schemeClr>
                  </a:outerShdw>
                </a:effectLst>
              </a:rPr>
              <a:t>. Since the trips did not happen in those cases, the Drop timestamp can not be available, hence the null values here are valid.</a:t>
            </a:r>
          </a:p>
        </p:txBody>
      </p:sp>
      <p:sp>
        <p:nvSpPr>
          <p:cNvPr id="34" name="Date Placeholder 1">
            <a:extLst>
              <a:ext uri="{FF2B5EF4-FFF2-40B4-BE49-F238E27FC236}">
                <a16:creationId xmlns:a16="http://schemas.microsoft.com/office/drawing/2014/main" id="{E1A72E05-63C3-553C-EAF9-3A52C1D0BFE6}"/>
              </a:ext>
            </a:extLst>
          </p:cNvPr>
          <p:cNvSpPr>
            <a:spLocks noGrp="1"/>
          </p:cNvSpPr>
          <p:nvPr>
            <p:ph type="dt" sz="half" idx="10"/>
          </p:nvPr>
        </p:nvSpPr>
        <p:spPr>
          <a:xfrm>
            <a:off x="365760" y="6464808"/>
            <a:ext cx="987552" cy="310896"/>
          </a:xfrm>
        </p:spPr>
        <p:txBody>
          <a:bodyPr/>
          <a:lstStyle/>
          <a:p>
            <a:r>
              <a:rPr lang="en-US" dirty="0"/>
              <a:t>2023</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072" y="539496"/>
            <a:ext cx="10515600" cy="676656"/>
          </a:xfrm>
        </p:spPr>
        <p:txBody>
          <a:bodyPr/>
          <a:lstStyle/>
          <a:p>
            <a:r>
              <a:rPr lang="en-US" sz="3600" b="1" kern="1200" dirty="0">
                <a:solidFill>
                  <a:schemeClr val="tx1"/>
                </a:solidFill>
                <a:latin typeface="+mn-lt"/>
                <a:ea typeface="+mn-ea"/>
                <a:cs typeface="Gill Sans Light" panose="020B0302020104020203" pitchFamily="34" charset="-79"/>
              </a:rPr>
              <a:t>Task 2 : Univariate Analysis</a:t>
            </a:r>
            <a:br>
              <a:rPr lang="en-US" sz="4800" kern="1200" dirty="0">
                <a:solidFill>
                  <a:schemeClr val="tx1"/>
                </a:solidFill>
                <a:latin typeface="+mn-lt"/>
                <a:ea typeface="+mn-ea"/>
                <a:cs typeface="Gill Sans Light" panose="020B0302020104020203" pitchFamily="34" charset="-79"/>
              </a:rPr>
            </a:b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2023</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Uber Supply-Demand Gap Analysis - EDA</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3" name="Content Placeholder 2">
            <a:extLst>
              <a:ext uri="{FF2B5EF4-FFF2-40B4-BE49-F238E27FC236}">
                <a16:creationId xmlns:a16="http://schemas.microsoft.com/office/drawing/2014/main" id="{5150B6CC-3877-00B2-2F5A-7C1635D609A0}"/>
              </a:ext>
            </a:extLst>
          </p:cNvPr>
          <p:cNvSpPr>
            <a:spLocks noGrp="1"/>
          </p:cNvSpPr>
          <p:nvPr>
            <p:ph idx="1"/>
          </p:nvPr>
        </p:nvSpPr>
        <p:spPr>
          <a:xfrm>
            <a:off x="576071" y="1136841"/>
            <a:ext cx="11115185" cy="5002701"/>
          </a:xfrm>
        </p:spPr>
        <p:txBody>
          <a:bodyPr>
            <a:normAutofit/>
          </a:bodyPr>
          <a:lstStyle/>
          <a:p>
            <a:r>
              <a:rPr lang="en-US" sz="2000" dirty="0">
                <a:cs typeface="Gill Sans Light" panose="020B0302020104020203" pitchFamily="34" charset="-79"/>
              </a:rPr>
              <a:t>As per the Univariate Analysis conclusion of </a:t>
            </a:r>
            <a:r>
              <a:rPr lang="en-US" sz="2000" b="1" dirty="0">
                <a:cs typeface="Gill Sans Light" panose="020B0302020104020203" pitchFamily="34" charset="-79"/>
              </a:rPr>
              <a:t>Status</a:t>
            </a:r>
            <a:r>
              <a:rPr lang="en-US" sz="2000" dirty="0">
                <a:cs typeface="Gill Sans Light" panose="020B0302020104020203" pitchFamily="34" charset="-79"/>
              </a:rPr>
              <a:t> column is that "No cars available" is more than the number of trips cancelled.</a:t>
            </a:r>
          </a:p>
        </p:txBody>
      </p:sp>
      <p:pic>
        <p:nvPicPr>
          <p:cNvPr id="4098" name="Picture 2">
            <a:extLst>
              <a:ext uri="{FF2B5EF4-FFF2-40B4-BE49-F238E27FC236}">
                <a16:creationId xmlns:a16="http://schemas.microsoft.com/office/drawing/2014/main" id="{DBD83FFF-86CC-ABE5-7027-486A319F0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4" y="1622341"/>
            <a:ext cx="5262465" cy="469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08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072" y="539496"/>
            <a:ext cx="10515600" cy="676656"/>
          </a:xfrm>
        </p:spPr>
        <p:txBody>
          <a:bodyPr/>
          <a:lstStyle/>
          <a:p>
            <a:r>
              <a:rPr lang="en-US" sz="3600" b="1" kern="1200" dirty="0">
                <a:solidFill>
                  <a:schemeClr val="tx1"/>
                </a:solidFill>
                <a:latin typeface="+mn-lt"/>
                <a:ea typeface="+mn-ea"/>
                <a:cs typeface="Gill Sans Light" panose="020B0302020104020203" pitchFamily="34" charset="-79"/>
              </a:rPr>
              <a:t>Task 2 : Univariate Analysis</a:t>
            </a:r>
            <a:br>
              <a:rPr lang="en-US" sz="4800" kern="1200" dirty="0">
                <a:solidFill>
                  <a:schemeClr val="tx1"/>
                </a:solidFill>
                <a:latin typeface="+mn-lt"/>
                <a:ea typeface="+mn-ea"/>
                <a:cs typeface="Gill Sans Light" panose="020B0302020104020203" pitchFamily="34" charset="-79"/>
              </a:rPr>
            </a:b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2023</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Uber Supply-Demand Gap Analysis - EDA</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3" name="Content Placeholder 2">
            <a:extLst>
              <a:ext uri="{FF2B5EF4-FFF2-40B4-BE49-F238E27FC236}">
                <a16:creationId xmlns:a16="http://schemas.microsoft.com/office/drawing/2014/main" id="{5150B6CC-3877-00B2-2F5A-7C1635D609A0}"/>
              </a:ext>
            </a:extLst>
          </p:cNvPr>
          <p:cNvSpPr>
            <a:spLocks noGrp="1"/>
          </p:cNvSpPr>
          <p:nvPr>
            <p:ph idx="1"/>
          </p:nvPr>
        </p:nvSpPr>
        <p:spPr>
          <a:xfrm>
            <a:off x="576071" y="1136841"/>
            <a:ext cx="11115185" cy="5002701"/>
          </a:xfrm>
        </p:spPr>
        <p:txBody>
          <a:bodyPr>
            <a:normAutofit/>
          </a:bodyPr>
          <a:lstStyle/>
          <a:p>
            <a:r>
              <a:rPr lang="en-US" sz="1800" b="0" i="0" dirty="0">
                <a:solidFill>
                  <a:srgbClr val="000000"/>
                </a:solidFill>
                <a:effectLst/>
                <a:latin typeface="Helvetica Neue"/>
              </a:rPr>
              <a:t> </a:t>
            </a:r>
            <a:r>
              <a:rPr lang="en-US" sz="2000" dirty="0">
                <a:cs typeface="Gill Sans Light" panose="020B0302020104020203" pitchFamily="34" charset="-79"/>
              </a:rPr>
              <a:t>As per the Univariate Analysis conclusion of </a:t>
            </a:r>
            <a:r>
              <a:rPr lang="en-US" sz="2000" b="1" dirty="0">
                <a:cs typeface="Gill Sans Light" panose="020B0302020104020203" pitchFamily="34" charset="-79"/>
              </a:rPr>
              <a:t>Pickup Point </a:t>
            </a:r>
            <a:r>
              <a:rPr lang="en-US" sz="2000" dirty="0">
                <a:cs typeface="Gill Sans Light" panose="020B0302020104020203" pitchFamily="34" charset="-79"/>
              </a:rPr>
              <a:t>column is that the pickups at "Airport" as well as "City" are nearly same in dataset</a:t>
            </a:r>
          </a:p>
        </p:txBody>
      </p:sp>
      <p:pic>
        <p:nvPicPr>
          <p:cNvPr id="5122" name="Picture 2">
            <a:extLst>
              <a:ext uri="{FF2B5EF4-FFF2-40B4-BE49-F238E27FC236}">
                <a16:creationId xmlns:a16="http://schemas.microsoft.com/office/drawing/2014/main" id="{541E12D8-2C28-348B-AA4A-AD69D02A5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159" y="1813497"/>
            <a:ext cx="6001425" cy="450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7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405161"/>
            <a:ext cx="10515600" cy="676656"/>
          </a:xfrm>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600" b="1" kern="1200" dirty="0">
                <a:solidFill>
                  <a:schemeClr val="tx1"/>
                </a:solidFill>
                <a:latin typeface="+mn-lt"/>
                <a:ea typeface="+mn-ea"/>
                <a:cs typeface="Gill Sans Light" panose="020B0302020104020203" pitchFamily="34" charset="-79"/>
              </a:rPr>
              <a:t>Task 3 : Bivariate Analysis </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10" name="Content Placeholder 9">
            <a:extLst>
              <a:ext uri="{FF2B5EF4-FFF2-40B4-BE49-F238E27FC236}">
                <a16:creationId xmlns:a16="http://schemas.microsoft.com/office/drawing/2014/main" id="{8170FA41-3C38-AAC9-39E1-DF41404AC5EE}"/>
              </a:ext>
            </a:extLst>
          </p:cNvPr>
          <p:cNvSpPr>
            <a:spLocks noGrp="1"/>
          </p:cNvSpPr>
          <p:nvPr>
            <p:ph idx="1"/>
          </p:nvPr>
        </p:nvSpPr>
        <p:spPr>
          <a:xfrm>
            <a:off x="793102" y="1492898"/>
            <a:ext cx="8780105" cy="4286110"/>
          </a:xfrm>
        </p:spPr>
        <p:txBody>
          <a:bodyPr/>
          <a:lstStyle/>
          <a:p>
            <a:pPr>
              <a:lnSpc>
                <a:spcPct val="150000"/>
              </a:lnSpc>
              <a:spcBef>
                <a:spcPts val="0"/>
              </a:spcBef>
              <a:defRPr/>
            </a:pPr>
            <a:r>
              <a:rPr lang="en-US" sz="2000" dirty="0">
                <a:cs typeface="Gill Sans Light" panose="020B0302020104020203" pitchFamily="34" charset="-79"/>
              </a:rPr>
              <a:t>Grouping by </a:t>
            </a:r>
            <a:r>
              <a:rPr lang="en-US" sz="2000" b="1" dirty="0">
                <a:cs typeface="Gill Sans Light" panose="020B0302020104020203" pitchFamily="34" charset="-79"/>
              </a:rPr>
              <a:t>Status </a:t>
            </a:r>
            <a:r>
              <a:rPr lang="en-US" sz="2000" dirty="0">
                <a:cs typeface="Gill Sans Light" panose="020B0302020104020203" pitchFamily="34" charset="-79"/>
              </a:rPr>
              <a:t>and</a:t>
            </a:r>
            <a:r>
              <a:rPr lang="en-US" sz="2000" b="1" dirty="0">
                <a:cs typeface="Gill Sans Light" panose="020B0302020104020203" pitchFamily="34" charset="-79"/>
              </a:rPr>
              <a:t> Pickup point.</a:t>
            </a:r>
          </a:p>
          <a:p>
            <a:endParaRPr lang="en-US" dirty="0"/>
          </a:p>
          <a:p>
            <a:endParaRPr lang="en-US" dirty="0"/>
          </a:p>
        </p:txBody>
      </p:sp>
      <p:pic>
        <p:nvPicPr>
          <p:cNvPr id="16" name="Picture 15">
            <a:extLst>
              <a:ext uri="{FF2B5EF4-FFF2-40B4-BE49-F238E27FC236}">
                <a16:creationId xmlns:a16="http://schemas.microsoft.com/office/drawing/2014/main" id="{8A38D10A-9E0B-5056-6A02-5158F6ABFBE9}"/>
              </a:ext>
            </a:extLst>
          </p:cNvPr>
          <p:cNvPicPr>
            <a:picLocks noChangeAspect="1"/>
          </p:cNvPicPr>
          <p:nvPr/>
        </p:nvPicPr>
        <p:blipFill>
          <a:blip r:embed="rId2"/>
          <a:stretch>
            <a:fillRect/>
          </a:stretch>
        </p:blipFill>
        <p:spPr>
          <a:xfrm>
            <a:off x="2758754" y="2586977"/>
            <a:ext cx="6674492" cy="2507005"/>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405161"/>
            <a:ext cx="10515600" cy="676656"/>
          </a:xfrm>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600" b="1" kern="1200" dirty="0">
                <a:solidFill>
                  <a:schemeClr val="tx1"/>
                </a:solidFill>
                <a:latin typeface="+mn-lt"/>
                <a:ea typeface="+mn-ea"/>
                <a:cs typeface="Gill Sans Light" panose="020B0302020104020203" pitchFamily="34" charset="-79"/>
              </a:rPr>
              <a:t>Task 3 : Bivariate Analysis </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10" name="Content Placeholder 9">
            <a:extLst>
              <a:ext uri="{FF2B5EF4-FFF2-40B4-BE49-F238E27FC236}">
                <a16:creationId xmlns:a16="http://schemas.microsoft.com/office/drawing/2014/main" id="{8170FA41-3C38-AAC9-39E1-DF41404AC5EE}"/>
              </a:ext>
            </a:extLst>
          </p:cNvPr>
          <p:cNvSpPr>
            <a:spLocks noGrp="1"/>
          </p:cNvSpPr>
          <p:nvPr>
            <p:ph idx="1"/>
          </p:nvPr>
        </p:nvSpPr>
        <p:spPr>
          <a:xfrm>
            <a:off x="755780" y="1474237"/>
            <a:ext cx="10982130" cy="4721289"/>
          </a:xfrm>
        </p:spPr>
        <p:txBody>
          <a:bodyPr/>
          <a:lstStyle/>
          <a:p>
            <a:r>
              <a:rPr lang="en-US" sz="2000" dirty="0"/>
              <a:t>Visualizing the count of </a:t>
            </a:r>
            <a:r>
              <a:rPr lang="en-US" sz="2000" b="1" dirty="0"/>
              <a:t>Status</a:t>
            </a:r>
            <a:r>
              <a:rPr lang="en-US" sz="2000" dirty="0"/>
              <a:t> and </a:t>
            </a:r>
            <a:r>
              <a:rPr lang="en-US" sz="2000" b="1" dirty="0"/>
              <a:t>Pickup point </a:t>
            </a:r>
            <a:r>
              <a:rPr lang="en-US" sz="2000" dirty="0"/>
              <a:t>bivariate analysis. We conclude</a:t>
            </a:r>
          </a:p>
          <a:p>
            <a:pPr lvl="1">
              <a:buFont typeface="Wingdings" panose="05000000000000000000" pitchFamily="2" charset="2"/>
              <a:buChar char="ü"/>
            </a:pPr>
            <a:r>
              <a:rPr lang="en-US" sz="1600" dirty="0"/>
              <a:t>There are more </a:t>
            </a:r>
            <a:r>
              <a:rPr lang="en-US" sz="1600" b="1" dirty="0"/>
              <a:t>No cars available </a:t>
            </a:r>
            <a:r>
              <a:rPr lang="en-US" sz="1600" dirty="0"/>
              <a:t>from Airport to City. </a:t>
            </a:r>
          </a:p>
          <a:p>
            <a:pPr lvl="1">
              <a:buFont typeface="Wingdings" panose="05000000000000000000" pitchFamily="2" charset="2"/>
              <a:buChar char="ü"/>
            </a:pPr>
            <a:r>
              <a:rPr lang="en-US" sz="1600" dirty="0"/>
              <a:t>There are more cars </a:t>
            </a:r>
            <a:r>
              <a:rPr lang="en-US" sz="1600" b="1" dirty="0"/>
              <a:t>Cancelled</a:t>
            </a:r>
            <a:r>
              <a:rPr lang="en-US" sz="1600" dirty="0"/>
              <a:t> from City to Airport.</a:t>
            </a:r>
          </a:p>
          <a:p>
            <a:endParaRPr lang="en-US" dirty="0"/>
          </a:p>
        </p:txBody>
      </p:sp>
      <p:sp>
        <p:nvSpPr>
          <p:cNvPr id="12" name="Content Placeholder 9">
            <a:extLst>
              <a:ext uri="{FF2B5EF4-FFF2-40B4-BE49-F238E27FC236}">
                <a16:creationId xmlns:a16="http://schemas.microsoft.com/office/drawing/2014/main" id="{56E9339C-0CED-459B-E937-92240F0B5173}"/>
              </a:ext>
            </a:extLst>
          </p:cNvPr>
          <p:cNvSpPr txBox="1">
            <a:spLocks/>
          </p:cNvSpPr>
          <p:nvPr/>
        </p:nvSpPr>
        <p:spPr>
          <a:xfrm>
            <a:off x="4618653" y="1940892"/>
            <a:ext cx="6627844"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170" name="Picture 2">
            <a:extLst>
              <a:ext uri="{FF2B5EF4-FFF2-40B4-BE49-F238E27FC236}">
                <a16:creationId xmlns:a16="http://schemas.microsoft.com/office/drawing/2014/main" id="{4818A9DA-F96C-567D-C1F4-FE8CD4437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0" y="2708054"/>
            <a:ext cx="5943600" cy="367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85337"/>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{BFC6CEB0-9F9F-4272-8E89-D07BBBC5A756}tf11964407_win32</Template>
  <TotalTime>339</TotalTime>
  <Words>1147</Words>
  <Application>Microsoft Office PowerPoint</Application>
  <PresentationFormat>Widescreen</PresentationFormat>
  <Paragraphs>144</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Courier New</vt:lpstr>
      <vt:lpstr>Gill Sans Light</vt:lpstr>
      <vt:lpstr>Gill Sans Nova</vt:lpstr>
      <vt:lpstr>Gill Sans Nova Light</vt:lpstr>
      <vt:lpstr>Helvetica Neue</vt:lpstr>
      <vt:lpstr>Sagona Book</vt:lpstr>
      <vt:lpstr>Wingdings</vt:lpstr>
      <vt:lpstr>zeitung</vt:lpstr>
      <vt:lpstr>Office Theme</vt:lpstr>
      <vt:lpstr>Module 8  Uber Supply-Demand Gap Analysis - EDA</vt:lpstr>
      <vt:lpstr>agenda</vt:lpstr>
      <vt:lpstr> Business Objective  </vt:lpstr>
      <vt:lpstr>Task 1.1 : Data Cleaning  Import and read</vt:lpstr>
      <vt:lpstr>Task 1.2 : Data Cleaning  Understand the Dataset</vt:lpstr>
      <vt:lpstr>Task 2 : Univariate Analysis </vt:lpstr>
      <vt:lpstr>Task 2 : Univariate Analysis </vt:lpstr>
      <vt:lpstr>Task 3 : Bivariate Analysis </vt:lpstr>
      <vt:lpstr>Task 3 : Bivariate Analysis </vt:lpstr>
      <vt:lpstr>Task 4 : Deriving New Metrics  </vt:lpstr>
      <vt:lpstr>Task 5 : Graphical Analysis  </vt:lpstr>
      <vt:lpstr>Task 5 : Graphical Analysis  </vt:lpstr>
      <vt:lpstr>Task 5 : Graphical Analysis  </vt:lpstr>
      <vt:lpstr>Task 5 : Graphical Analysis  </vt:lpstr>
      <vt:lpstr>Hypothesis</vt:lpstr>
      <vt:lpstr>Conclusions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Supply-Demand Gap Analysis - EDA</dc:title>
  <dc:creator>PRITHVIRAJ PATIL</dc:creator>
  <cp:lastModifiedBy>PRITHVIRAJ PATIL</cp:lastModifiedBy>
  <cp:revision>13</cp:revision>
  <dcterms:created xsi:type="dcterms:W3CDTF">2023-02-19T08:26:38Z</dcterms:created>
  <dcterms:modified xsi:type="dcterms:W3CDTF">2024-08-03T10:44:15Z</dcterms:modified>
</cp:coreProperties>
</file>