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876" y="-16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Draft </a:t>
            </a:r>
            <a:r>
              <a:rPr dirty="0"/>
              <a:t>– </a:t>
            </a:r>
            <a:r>
              <a:rPr spc="-100" dirty="0"/>
              <a:t>Work </a:t>
            </a:r>
            <a:r>
              <a:rPr spc="-90" dirty="0"/>
              <a:t>in</a:t>
            </a:r>
            <a:r>
              <a:rPr spc="-35" dirty="0"/>
              <a:t> </a:t>
            </a:r>
            <a:r>
              <a:rPr spc="-125" dirty="0"/>
              <a:t>Progress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pPr marL="38100">
                <a:lnSpc>
                  <a:spcPct val="100000"/>
                </a:lnSpc>
                <a:spcBef>
                  <a:spcPts val="165"/>
                </a:spcBef>
              </a:pPr>
              <a:t>‹#›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Draft </a:t>
            </a:r>
            <a:r>
              <a:rPr dirty="0"/>
              <a:t>– </a:t>
            </a:r>
            <a:r>
              <a:rPr spc="-100" dirty="0"/>
              <a:t>Work </a:t>
            </a:r>
            <a:r>
              <a:rPr spc="-90" dirty="0"/>
              <a:t>in</a:t>
            </a:r>
            <a:r>
              <a:rPr spc="-35" dirty="0"/>
              <a:t> </a:t>
            </a:r>
            <a:r>
              <a:rPr spc="-125" dirty="0"/>
              <a:t>Progress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pPr marL="38100">
                <a:lnSpc>
                  <a:spcPct val="100000"/>
                </a:lnSpc>
                <a:spcBef>
                  <a:spcPts val="165"/>
                </a:spcBef>
              </a:pPr>
              <a:t>‹#›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9376" y="1470786"/>
            <a:ext cx="5040630" cy="476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5BB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Draft </a:t>
            </a:r>
            <a:r>
              <a:rPr dirty="0"/>
              <a:t>– </a:t>
            </a:r>
            <a:r>
              <a:rPr spc="-100" dirty="0"/>
              <a:t>Work </a:t>
            </a:r>
            <a:r>
              <a:rPr spc="-90" dirty="0"/>
              <a:t>in</a:t>
            </a:r>
            <a:r>
              <a:rPr spc="-35" dirty="0"/>
              <a:t> </a:t>
            </a:r>
            <a:r>
              <a:rPr spc="-125" dirty="0"/>
              <a:t>Progress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pPr marL="38100">
                <a:lnSpc>
                  <a:spcPct val="100000"/>
                </a:lnSpc>
                <a:spcBef>
                  <a:spcPts val="165"/>
                </a:spcBef>
              </a:pPr>
              <a:t>‹#›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Draft </a:t>
            </a:r>
            <a:r>
              <a:rPr dirty="0"/>
              <a:t>– </a:t>
            </a:r>
            <a:r>
              <a:rPr spc="-100" dirty="0"/>
              <a:t>Work </a:t>
            </a:r>
            <a:r>
              <a:rPr spc="-90" dirty="0"/>
              <a:t>in</a:t>
            </a:r>
            <a:r>
              <a:rPr spc="-35" dirty="0"/>
              <a:t> </a:t>
            </a:r>
            <a:r>
              <a:rPr spc="-125" dirty="0"/>
              <a:t>Progress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pPr marL="38100">
                <a:lnSpc>
                  <a:spcPct val="100000"/>
                </a:lnSpc>
                <a:spcBef>
                  <a:spcPts val="165"/>
                </a:spcBef>
              </a:pPr>
              <a:t>‹#›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Draft </a:t>
            </a:r>
            <a:r>
              <a:rPr dirty="0"/>
              <a:t>– </a:t>
            </a:r>
            <a:r>
              <a:rPr spc="-100" dirty="0"/>
              <a:t>Work </a:t>
            </a:r>
            <a:r>
              <a:rPr spc="-90" dirty="0"/>
              <a:t>in</a:t>
            </a:r>
            <a:r>
              <a:rPr spc="-35" dirty="0"/>
              <a:t> </a:t>
            </a:r>
            <a:r>
              <a:rPr spc="-125" dirty="0"/>
              <a:t>Progress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pPr marL="38100">
                <a:lnSpc>
                  <a:spcPct val="100000"/>
                </a:lnSpc>
                <a:spcBef>
                  <a:spcPts val="165"/>
                </a:spcBef>
              </a:pPr>
              <a:t>‹#›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61426" y="6557009"/>
            <a:ext cx="1477010" cy="216535"/>
          </a:xfrm>
          <a:custGeom>
            <a:avLst/>
            <a:gdLst/>
            <a:ahLst/>
            <a:cxnLst/>
            <a:rect l="l" t="t" r="r" b="b"/>
            <a:pathLst>
              <a:path w="1477009" h="216534">
                <a:moveTo>
                  <a:pt x="0" y="216408"/>
                </a:moveTo>
                <a:lnTo>
                  <a:pt x="1476755" y="216408"/>
                </a:lnTo>
                <a:lnTo>
                  <a:pt x="1476755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658490" y="6542613"/>
            <a:ext cx="1106789" cy="239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454" y="537159"/>
            <a:ext cx="113690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53659" y="6504991"/>
            <a:ext cx="1886584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470138" y="6572911"/>
            <a:ext cx="12579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Draft </a:t>
            </a:r>
            <a:r>
              <a:rPr dirty="0"/>
              <a:t>– </a:t>
            </a:r>
            <a:r>
              <a:rPr spc="-100" dirty="0"/>
              <a:t>Work </a:t>
            </a:r>
            <a:r>
              <a:rPr spc="-90" dirty="0"/>
              <a:t>in</a:t>
            </a:r>
            <a:r>
              <a:rPr spc="-35" dirty="0"/>
              <a:t> </a:t>
            </a:r>
            <a:r>
              <a:rPr spc="-125" dirty="0"/>
              <a:t>Progress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8010" y="6580886"/>
            <a:ext cx="1083310" cy="16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pPr marL="38100">
                <a:lnSpc>
                  <a:spcPct val="100000"/>
                </a:lnSpc>
                <a:spcBef>
                  <a:spcPts val="165"/>
                </a:spcBef>
              </a:pPr>
              <a:t>‹#›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497" y="6466738"/>
            <a:ext cx="1196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91DC5A"/>
                </a:solidFill>
                <a:latin typeface="Arial"/>
                <a:cs typeface="Arial"/>
              </a:rPr>
              <a:t>Deloitte </a:t>
            </a:r>
            <a:r>
              <a:rPr sz="1000" spc="-10" dirty="0">
                <a:solidFill>
                  <a:srgbClr val="91DC5A"/>
                </a:solidFill>
                <a:latin typeface="Arial"/>
                <a:cs typeface="Arial"/>
              </a:rPr>
              <a:t>Virtual</a:t>
            </a:r>
            <a:r>
              <a:rPr sz="1000" spc="-105" dirty="0">
                <a:solidFill>
                  <a:srgbClr val="91DC5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91DC5A"/>
                </a:solidFill>
                <a:latin typeface="Arial"/>
                <a:cs typeface="Arial"/>
              </a:rPr>
              <a:t>Intern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3587" y="0"/>
            <a:ext cx="11271885" cy="6858000"/>
            <a:chOff x="513587" y="0"/>
            <a:chExt cx="11271885" cy="6858000"/>
          </a:xfrm>
        </p:grpSpPr>
        <p:sp>
          <p:nvSpPr>
            <p:cNvPr id="4" name="object 4"/>
            <p:cNvSpPr/>
            <p:nvPr/>
          </p:nvSpPr>
          <p:spPr>
            <a:xfrm>
              <a:off x="2404871" y="1040891"/>
              <a:ext cx="106679" cy="1066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3588" y="772667"/>
              <a:ext cx="1870075" cy="372110"/>
            </a:xfrm>
            <a:custGeom>
              <a:avLst/>
              <a:gdLst/>
              <a:ahLst/>
              <a:cxnLst/>
              <a:rect l="l" t="t" r="r" b="b"/>
              <a:pathLst>
                <a:path w="1870075" h="372109">
                  <a:moveTo>
                    <a:pt x="304800" y="177165"/>
                  </a:moveTo>
                  <a:lnTo>
                    <a:pt x="301828" y="137528"/>
                  </a:lnTo>
                  <a:lnTo>
                    <a:pt x="282968" y="81915"/>
                  </a:lnTo>
                  <a:lnTo>
                    <a:pt x="258076" y="46990"/>
                  </a:lnTo>
                  <a:lnTo>
                    <a:pt x="203911" y="14643"/>
                  </a:lnTo>
                  <a:lnTo>
                    <a:pt x="203911" y="181483"/>
                  </a:lnTo>
                  <a:lnTo>
                    <a:pt x="202692" y="206679"/>
                  </a:lnTo>
                  <a:lnTo>
                    <a:pt x="192697" y="246392"/>
                  </a:lnTo>
                  <a:lnTo>
                    <a:pt x="156781" y="280835"/>
                  </a:lnTo>
                  <a:lnTo>
                    <a:pt x="117881" y="287274"/>
                  </a:lnTo>
                  <a:lnTo>
                    <a:pt x="96647" y="287274"/>
                  </a:lnTo>
                  <a:lnTo>
                    <a:pt x="96647" y="81915"/>
                  </a:lnTo>
                  <a:lnTo>
                    <a:pt x="125323" y="81915"/>
                  </a:lnTo>
                  <a:lnTo>
                    <a:pt x="173405" y="95796"/>
                  </a:lnTo>
                  <a:lnTo>
                    <a:pt x="199123" y="137134"/>
                  </a:lnTo>
                  <a:lnTo>
                    <a:pt x="203911" y="181483"/>
                  </a:lnTo>
                  <a:lnTo>
                    <a:pt x="203911" y="14643"/>
                  </a:lnTo>
                  <a:lnTo>
                    <a:pt x="200723" y="13169"/>
                  </a:lnTo>
                  <a:lnTo>
                    <a:pt x="164871" y="4470"/>
                  </a:lnTo>
                  <a:lnTo>
                    <a:pt x="124256" y="1524"/>
                  </a:lnTo>
                  <a:lnTo>
                    <a:pt x="0" y="1524"/>
                  </a:lnTo>
                  <a:lnTo>
                    <a:pt x="0" y="368808"/>
                  </a:lnTo>
                  <a:lnTo>
                    <a:pt x="115760" y="368808"/>
                  </a:lnTo>
                  <a:lnTo>
                    <a:pt x="157949" y="365658"/>
                  </a:lnTo>
                  <a:lnTo>
                    <a:pt x="195275" y="356260"/>
                  </a:lnTo>
                  <a:lnTo>
                    <a:pt x="254889" y="319024"/>
                  </a:lnTo>
                  <a:lnTo>
                    <a:pt x="278663" y="287274"/>
                  </a:lnTo>
                  <a:lnTo>
                    <a:pt x="292188" y="258864"/>
                  </a:lnTo>
                  <a:lnTo>
                    <a:pt x="301625" y="220662"/>
                  </a:lnTo>
                  <a:lnTo>
                    <a:pt x="304800" y="177165"/>
                  </a:lnTo>
                  <a:close/>
                </a:path>
                <a:path w="1870075" h="372109">
                  <a:moveTo>
                    <a:pt x="589788" y="214503"/>
                  </a:moveTo>
                  <a:lnTo>
                    <a:pt x="588581" y="197612"/>
                  </a:lnTo>
                  <a:lnTo>
                    <a:pt x="587781" y="186182"/>
                  </a:lnTo>
                  <a:lnTo>
                    <a:pt x="581698" y="161315"/>
                  </a:lnTo>
                  <a:lnTo>
                    <a:pt x="578358" y="154305"/>
                  </a:lnTo>
                  <a:lnTo>
                    <a:pt x="571449" y="139801"/>
                  </a:lnTo>
                  <a:lnTo>
                    <a:pt x="556933" y="121539"/>
                  </a:lnTo>
                  <a:lnTo>
                    <a:pt x="538619" y="107708"/>
                  </a:lnTo>
                  <a:lnTo>
                    <a:pt x="517042" y="97828"/>
                  </a:lnTo>
                  <a:lnTo>
                    <a:pt x="506056" y="95224"/>
                  </a:lnTo>
                  <a:lnTo>
                    <a:pt x="506056" y="197612"/>
                  </a:lnTo>
                  <a:lnTo>
                    <a:pt x="426567" y="197612"/>
                  </a:lnTo>
                  <a:lnTo>
                    <a:pt x="445668" y="159664"/>
                  </a:lnTo>
                  <a:lnTo>
                    <a:pt x="466839" y="154305"/>
                  </a:lnTo>
                  <a:lnTo>
                    <a:pt x="475183" y="154940"/>
                  </a:lnTo>
                  <a:lnTo>
                    <a:pt x="505282" y="187921"/>
                  </a:lnTo>
                  <a:lnTo>
                    <a:pt x="506056" y="197612"/>
                  </a:lnTo>
                  <a:lnTo>
                    <a:pt x="506056" y="95224"/>
                  </a:lnTo>
                  <a:lnTo>
                    <a:pt x="492086" y="91897"/>
                  </a:lnTo>
                  <a:lnTo>
                    <a:pt x="463664" y="89916"/>
                  </a:lnTo>
                  <a:lnTo>
                    <a:pt x="433666" y="92290"/>
                  </a:lnTo>
                  <a:lnTo>
                    <a:pt x="384810" y="110871"/>
                  </a:lnTo>
                  <a:lnTo>
                    <a:pt x="351015" y="147231"/>
                  </a:lnTo>
                  <a:lnTo>
                    <a:pt x="334251" y="200215"/>
                  </a:lnTo>
                  <a:lnTo>
                    <a:pt x="332232" y="232410"/>
                  </a:lnTo>
                  <a:lnTo>
                    <a:pt x="334441" y="264363"/>
                  </a:lnTo>
                  <a:lnTo>
                    <a:pt x="352793" y="315912"/>
                  </a:lnTo>
                  <a:lnTo>
                    <a:pt x="389407" y="351828"/>
                  </a:lnTo>
                  <a:lnTo>
                    <a:pt x="440715" y="369671"/>
                  </a:lnTo>
                  <a:lnTo>
                    <a:pt x="472135" y="371856"/>
                  </a:lnTo>
                  <a:lnTo>
                    <a:pt x="488048" y="371652"/>
                  </a:lnTo>
                  <a:lnTo>
                    <a:pt x="527253" y="367665"/>
                  </a:lnTo>
                  <a:lnTo>
                    <a:pt x="572833" y="352806"/>
                  </a:lnTo>
                  <a:lnTo>
                    <a:pt x="561492" y="305308"/>
                  </a:lnTo>
                  <a:lnTo>
                    <a:pt x="557987" y="290576"/>
                  </a:lnTo>
                  <a:lnTo>
                    <a:pt x="517779" y="302691"/>
                  </a:lnTo>
                  <a:lnTo>
                    <a:pt x="483793" y="305308"/>
                  </a:lnTo>
                  <a:lnTo>
                    <a:pt x="471055" y="304520"/>
                  </a:lnTo>
                  <a:lnTo>
                    <a:pt x="434441" y="285127"/>
                  </a:lnTo>
                  <a:lnTo>
                    <a:pt x="425500" y="256794"/>
                  </a:lnTo>
                  <a:lnTo>
                    <a:pt x="589788" y="256794"/>
                  </a:lnTo>
                  <a:lnTo>
                    <a:pt x="589788" y="214503"/>
                  </a:lnTo>
                  <a:close/>
                </a:path>
                <a:path w="1870075" h="372109">
                  <a:moveTo>
                    <a:pt x="716280" y="0"/>
                  </a:moveTo>
                  <a:lnTo>
                    <a:pt x="624840" y="0"/>
                  </a:lnTo>
                  <a:lnTo>
                    <a:pt x="624840" y="368808"/>
                  </a:lnTo>
                  <a:lnTo>
                    <a:pt x="716280" y="368808"/>
                  </a:lnTo>
                  <a:lnTo>
                    <a:pt x="716280" y="0"/>
                  </a:lnTo>
                  <a:close/>
                </a:path>
                <a:path w="1870075" h="372109">
                  <a:moveTo>
                    <a:pt x="1018032" y="230378"/>
                  </a:moveTo>
                  <a:lnTo>
                    <a:pt x="1013968" y="190614"/>
                  </a:lnTo>
                  <a:lnTo>
                    <a:pt x="992327" y="140957"/>
                  </a:lnTo>
                  <a:lnTo>
                    <a:pt x="954913" y="106807"/>
                  </a:lnTo>
                  <a:lnTo>
                    <a:pt x="924433" y="94602"/>
                  </a:lnTo>
                  <a:lnTo>
                    <a:pt x="924433" y="230378"/>
                  </a:lnTo>
                  <a:lnTo>
                    <a:pt x="923848" y="246811"/>
                  </a:lnTo>
                  <a:lnTo>
                    <a:pt x="915924" y="284226"/>
                  </a:lnTo>
                  <a:lnTo>
                    <a:pt x="885444" y="302133"/>
                  </a:lnTo>
                  <a:lnTo>
                    <a:pt x="875334" y="300964"/>
                  </a:lnTo>
                  <a:lnTo>
                    <a:pt x="847813" y="261251"/>
                  </a:lnTo>
                  <a:lnTo>
                    <a:pt x="845439" y="230378"/>
                  </a:lnTo>
                  <a:lnTo>
                    <a:pt x="846023" y="213969"/>
                  </a:lnTo>
                  <a:lnTo>
                    <a:pt x="860272" y="169875"/>
                  </a:lnTo>
                  <a:lnTo>
                    <a:pt x="885444" y="159639"/>
                  </a:lnTo>
                  <a:lnTo>
                    <a:pt x="895108" y="160820"/>
                  </a:lnTo>
                  <a:lnTo>
                    <a:pt x="922172" y="199631"/>
                  </a:lnTo>
                  <a:lnTo>
                    <a:pt x="924433" y="230378"/>
                  </a:lnTo>
                  <a:lnTo>
                    <a:pt x="924433" y="94602"/>
                  </a:lnTo>
                  <a:lnTo>
                    <a:pt x="922629" y="94030"/>
                  </a:lnTo>
                  <a:lnTo>
                    <a:pt x="904989" y="90932"/>
                  </a:lnTo>
                  <a:lnTo>
                    <a:pt x="886460" y="89916"/>
                  </a:lnTo>
                  <a:lnTo>
                    <a:pt x="856107" y="92290"/>
                  </a:lnTo>
                  <a:lnTo>
                    <a:pt x="806729" y="110871"/>
                  </a:lnTo>
                  <a:lnTo>
                    <a:pt x="772350" y="147053"/>
                  </a:lnTo>
                  <a:lnTo>
                    <a:pt x="755015" y="198920"/>
                  </a:lnTo>
                  <a:lnTo>
                    <a:pt x="752856" y="230378"/>
                  </a:lnTo>
                  <a:lnTo>
                    <a:pt x="755040" y="261264"/>
                  </a:lnTo>
                  <a:lnTo>
                    <a:pt x="772833" y="313093"/>
                  </a:lnTo>
                  <a:lnTo>
                    <a:pt x="807745" y="350481"/>
                  </a:lnTo>
                  <a:lnTo>
                    <a:pt x="855827" y="369481"/>
                  </a:lnTo>
                  <a:lnTo>
                    <a:pt x="884428" y="371856"/>
                  </a:lnTo>
                  <a:lnTo>
                    <a:pt x="914184" y="369658"/>
                  </a:lnTo>
                  <a:lnTo>
                    <a:pt x="963091" y="351396"/>
                  </a:lnTo>
                  <a:lnTo>
                    <a:pt x="998042" y="314096"/>
                  </a:lnTo>
                  <a:lnTo>
                    <a:pt x="1003528" y="302133"/>
                  </a:lnTo>
                  <a:lnTo>
                    <a:pt x="1009218" y="289737"/>
                  </a:lnTo>
                  <a:lnTo>
                    <a:pt x="1015834" y="261848"/>
                  </a:lnTo>
                  <a:lnTo>
                    <a:pt x="1018032" y="230378"/>
                  </a:lnTo>
                  <a:close/>
                </a:path>
                <a:path w="1870075" h="372109">
                  <a:moveTo>
                    <a:pt x="1147572" y="94488"/>
                  </a:moveTo>
                  <a:lnTo>
                    <a:pt x="1054608" y="94488"/>
                  </a:lnTo>
                  <a:lnTo>
                    <a:pt x="1054608" y="368808"/>
                  </a:lnTo>
                  <a:lnTo>
                    <a:pt x="1147572" y="368808"/>
                  </a:lnTo>
                  <a:lnTo>
                    <a:pt x="1147572" y="94488"/>
                  </a:lnTo>
                  <a:close/>
                </a:path>
                <a:path w="1870075" h="372109">
                  <a:moveTo>
                    <a:pt x="1147572" y="0"/>
                  </a:moveTo>
                  <a:lnTo>
                    <a:pt x="1054608" y="0"/>
                  </a:lnTo>
                  <a:lnTo>
                    <a:pt x="1054608" y="60960"/>
                  </a:lnTo>
                  <a:lnTo>
                    <a:pt x="1147572" y="60960"/>
                  </a:lnTo>
                  <a:lnTo>
                    <a:pt x="1147572" y="0"/>
                  </a:lnTo>
                  <a:close/>
                </a:path>
                <a:path w="1870075" h="372109">
                  <a:moveTo>
                    <a:pt x="1379220" y="288163"/>
                  </a:moveTo>
                  <a:lnTo>
                    <a:pt x="1366278" y="292341"/>
                  </a:lnTo>
                  <a:lnTo>
                    <a:pt x="1354543" y="295313"/>
                  </a:lnTo>
                  <a:lnTo>
                    <a:pt x="1343990" y="297103"/>
                  </a:lnTo>
                  <a:lnTo>
                    <a:pt x="1334643" y="297688"/>
                  </a:lnTo>
                  <a:lnTo>
                    <a:pt x="1323543" y="296100"/>
                  </a:lnTo>
                  <a:lnTo>
                    <a:pt x="1315605" y="291249"/>
                  </a:lnTo>
                  <a:lnTo>
                    <a:pt x="1310830" y="283019"/>
                  </a:lnTo>
                  <a:lnTo>
                    <a:pt x="1309243" y="271272"/>
                  </a:lnTo>
                  <a:lnTo>
                    <a:pt x="1309243" y="164338"/>
                  </a:lnTo>
                  <a:lnTo>
                    <a:pt x="1368679" y="164338"/>
                  </a:lnTo>
                  <a:lnTo>
                    <a:pt x="1368679" y="93345"/>
                  </a:lnTo>
                  <a:lnTo>
                    <a:pt x="1309243" y="93345"/>
                  </a:lnTo>
                  <a:lnTo>
                    <a:pt x="1309243" y="7620"/>
                  </a:lnTo>
                  <a:lnTo>
                    <a:pt x="1215898" y="24511"/>
                  </a:lnTo>
                  <a:lnTo>
                    <a:pt x="1215898" y="93345"/>
                  </a:lnTo>
                  <a:lnTo>
                    <a:pt x="1184148" y="93345"/>
                  </a:lnTo>
                  <a:lnTo>
                    <a:pt x="1184148" y="164338"/>
                  </a:lnTo>
                  <a:lnTo>
                    <a:pt x="1215898" y="164338"/>
                  </a:lnTo>
                  <a:lnTo>
                    <a:pt x="1215898" y="277622"/>
                  </a:lnTo>
                  <a:lnTo>
                    <a:pt x="1217282" y="300024"/>
                  </a:lnTo>
                  <a:lnTo>
                    <a:pt x="1237107" y="348615"/>
                  </a:lnTo>
                  <a:lnTo>
                    <a:pt x="1282446" y="370459"/>
                  </a:lnTo>
                  <a:lnTo>
                    <a:pt x="1303909" y="371856"/>
                  </a:lnTo>
                  <a:lnTo>
                    <a:pt x="1314818" y="371665"/>
                  </a:lnTo>
                  <a:lnTo>
                    <a:pt x="1360792" y="364032"/>
                  </a:lnTo>
                  <a:lnTo>
                    <a:pt x="1379220" y="356997"/>
                  </a:lnTo>
                  <a:lnTo>
                    <a:pt x="1379220" y="288163"/>
                  </a:lnTo>
                  <a:close/>
                </a:path>
                <a:path w="1870075" h="372109">
                  <a:moveTo>
                    <a:pt x="1591056" y="288163"/>
                  </a:moveTo>
                  <a:lnTo>
                    <a:pt x="1578711" y="292341"/>
                  </a:lnTo>
                  <a:lnTo>
                    <a:pt x="1567192" y="295313"/>
                  </a:lnTo>
                  <a:lnTo>
                    <a:pt x="1556461" y="297103"/>
                  </a:lnTo>
                  <a:lnTo>
                    <a:pt x="1546479" y="297688"/>
                  </a:lnTo>
                  <a:lnTo>
                    <a:pt x="1535963" y="296100"/>
                  </a:lnTo>
                  <a:lnTo>
                    <a:pt x="1528330" y="291249"/>
                  </a:lnTo>
                  <a:lnTo>
                    <a:pt x="1523669" y="283019"/>
                  </a:lnTo>
                  <a:lnTo>
                    <a:pt x="1522095" y="271272"/>
                  </a:lnTo>
                  <a:lnTo>
                    <a:pt x="1522095" y="164338"/>
                  </a:lnTo>
                  <a:lnTo>
                    <a:pt x="1580515" y="164338"/>
                  </a:lnTo>
                  <a:lnTo>
                    <a:pt x="1580515" y="93345"/>
                  </a:lnTo>
                  <a:lnTo>
                    <a:pt x="1522095" y="93345"/>
                  </a:lnTo>
                  <a:lnTo>
                    <a:pt x="1522095" y="7620"/>
                  </a:lnTo>
                  <a:lnTo>
                    <a:pt x="1428877" y="23495"/>
                  </a:lnTo>
                  <a:lnTo>
                    <a:pt x="1428877" y="93345"/>
                  </a:lnTo>
                  <a:lnTo>
                    <a:pt x="1395984" y="93345"/>
                  </a:lnTo>
                  <a:lnTo>
                    <a:pt x="1395984" y="164338"/>
                  </a:lnTo>
                  <a:lnTo>
                    <a:pt x="1428877" y="164338"/>
                  </a:lnTo>
                  <a:lnTo>
                    <a:pt x="1428877" y="277622"/>
                  </a:lnTo>
                  <a:lnTo>
                    <a:pt x="1430083" y="300024"/>
                  </a:lnTo>
                  <a:lnTo>
                    <a:pt x="1448943" y="348615"/>
                  </a:lnTo>
                  <a:lnTo>
                    <a:pt x="1494764" y="370459"/>
                  </a:lnTo>
                  <a:lnTo>
                    <a:pt x="1516888" y="371856"/>
                  </a:lnTo>
                  <a:lnTo>
                    <a:pt x="1527644" y="371665"/>
                  </a:lnTo>
                  <a:lnTo>
                    <a:pt x="1573161" y="364032"/>
                  </a:lnTo>
                  <a:lnTo>
                    <a:pt x="1591056" y="356997"/>
                  </a:lnTo>
                  <a:lnTo>
                    <a:pt x="1591056" y="288163"/>
                  </a:lnTo>
                  <a:close/>
                </a:path>
                <a:path w="1870075" h="372109">
                  <a:moveTo>
                    <a:pt x="1869948" y="203835"/>
                  </a:moveTo>
                  <a:lnTo>
                    <a:pt x="1868741" y="186944"/>
                  </a:lnTo>
                  <a:lnTo>
                    <a:pt x="1867928" y="175514"/>
                  </a:lnTo>
                  <a:lnTo>
                    <a:pt x="1861832" y="150647"/>
                  </a:lnTo>
                  <a:lnTo>
                    <a:pt x="1837055" y="110871"/>
                  </a:lnTo>
                  <a:lnTo>
                    <a:pt x="1797075" y="87160"/>
                  </a:lnTo>
                  <a:lnTo>
                    <a:pt x="1786128" y="84569"/>
                  </a:lnTo>
                  <a:lnTo>
                    <a:pt x="1786128" y="186944"/>
                  </a:lnTo>
                  <a:lnTo>
                    <a:pt x="1706372" y="186944"/>
                  </a:lnTo>
                  <a:lnTo>
                    <a:pt x="1725129" y="148996"/>
                  </a:lnTo>
                  <a:lnTo>
                    <a:pt x="1746758" y="143637"/>
                  </a:lnTo>
                  <a:lnTo>
                    <a:pt x="1755114" y="144272"/>
                  </a:lnTo>
                  <a:lnTo>
                    <a:pt x="1785353" y="177253"/>
                  </a:lnTo>
                  <a:lnTo>
                    <a:pt x="1786128" y="186944"/>
                  </a:lnTo>
                  <a:lnTo>
                    <a:pt x="1786128" y="84569"/>
                  </a:lnTo>
                  <a:lnTo>
                    <a:pt x="1772081" y="81229"/>
                  </a:lnTo>
                  <a:lnTo>
                    <a:pt x="1743583" y="79248"/>
                  </a:lnTo>
                  <a:lnTo>
                    <a:pt x="1713547" y="81622"/>
                  </a:lnTo>
                  <a:lnTo>
                    <a:pt x="1664589" y="100203"/>
                  </a:lnTo>
                  <a:lnTo>
                    <a:pt x="1630578" y="136563"/>
                  </a:lnTo>
                  <a:lnTo>
                    <a:pt x="1613052" y="189547"/>
                  </a:lnTo>
                  <a:lnTo>
                    <a:pt x="1610868" y="221742"/>
                  </a:lnTo>
                  <a:lnTo>
                    <a:pt x="1613230" y="253695"/>
                  </a:lnTo>
                  <a:lnTo>
                    <a:pt x="1631911" y="305244"/>
                  </a:lnTo>
                  <a:lnTo>
                    <a:pt x="1668767" y="341160"/>
                  </a:lnTo>
                  <a:lnTo>
                    <a:pt x="1720596" y="359003"/>
                  </a:lnTo>
                  <a:lnTo>
                    <a:pt x="1752092" y="361188"/>
                  </a:lnTo>
                  <a:lnTo>
                    <a:pt x="1767573" y="360984"/>
                  </a:lnTo>
                  <a:lnTo>
                    <a:pt x="1807337" y="356997"/>
                  </a:lnTo>
                  <a:lnTo>
                    <a:pt x="1851914" y="342138"/>
                  </a:lnTo>
                  <a:lnTo>
                    <a:pt x="1841347" y="294640"/>
                  </a:lnTo>
                  <a:lnTo>
                    <a:pt x="1838071" y="279908"/>
                  </a:lnTo>
                  <a:lnTo>
                    <a:pt x="1797773" y="292023"/>
                  </a:lnTo>
                  <a:lnTo>
                    <a:pt x="1763776" y="294640"/>
                  </a:lnTo>
                  <a:lnTo>
                    <a:pt x="1751012" y="293852"/>
                  </a:lnTo>
                  <a:lnTo>
                    <a:pt x="1714334" y="274459"/>
                  </a:lnTo>
                  <a:lnTo>
                    <a:pt x="1704340" y="246126"/>
                  </a:lnTo>
                  <a:lnTo>
                    <a:pt x="1869948" y="246126"/>
                  </a:lnTo>
                  <a:lnTo>
                    <a:pt x="1869948" y="203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46164" y="0"/>
              <a:ext cx="5138928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2937" y="4162171"/>
            <a:ext cx="5191125" cy="21332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 Black"/>
                <a:cs typeface="Arial Black"/>
              </a:rPr>
              <a:t>Inside Sherpa – Digital Internship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Technology, Strategy &amp; Architecture – TS&amp;I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i="1" dirty="0">
                <a:solidFill>
                  <a:srgbClr val="FFFFFF"/>
                </a:solidFill>
                <a:latin typeface="Trebuchet MS"/>
                <a:cs typeface="Trebuchet MS"/>
              </a:rPr>
              <a:t>Work in Progress Module Tasks and Ideal Responses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497" y="3773804"/>
            <a:ext cx="12103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mtClean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Arial Black"/>
                <a:cs typeface="Arial Black"/>
              </a:rPr>
              <a:t>JULY 2020</a:t>
            </a:r>
            <a:endParaRPr sz="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  <a:tabLst>
                <a:tab pos="3171190" algn="l"/>
                <a:tab pos="11355705" algn="l"/>
              </a:tabLst>
            </a:pPr>
            <a:r>
              <a:rPr b="0" u="none" spc="90" dirty="0"/>
              <a:t>TECHNOLOGY</a:t>
            </a:r>
            <a:r>
              <a:rPr b="0" u="none" spc="90"/>
              <a:t>	</a:t>
            </a:r>
            <a:r>
              <a:rPr b="0" u="none" spc="145" smtClean="0"/>
              <a:t>CONSIDERATIONS</a:t>
            </a:r>
            <a:endParaRPr spc="145" dirty="0"/>
          </a:p>
        </p:txBody>
      </p:sp>
      <p:sp>
        <p:nvSpPr>
          <p:cNvPr id="4" name="object 4"/>
          <p:cNvSpPr txBox="1"/>
          <p:nvPr/>
        </p:nvSpPr>
        <p:spPr>
          <a:xfrm>
            <a:off x="449376" y="1470786"/>
            <a:ext cx="5007610" cy="41620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85BB24"/>
                </a:solidFill>
                <a:latin typeface="Arial"/>
                <a:cs typeface="Arial"/>
              </a:rPr>
              <a:t>Technology</a:t>
            </a:r>
            <a:r>
              <a:rPr sz="1600" b="1" spc="-10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85BB24"/>
                </a:solidFill>
                <a:latin typeface="Arial"/>
                <a:cs typeface="Arial"/>
              </a:rPr>
              <a:t>Architecture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Khmer UI" pitchFamily="34" charset="0"/>
                <a:cs typeface="Khmer UI" pitchFamily="34" charset="0"/>
              </a:rPr>
              <a:t>Explore the technology capabilities needed to run an online</a:t>
            </a:r>
            <a:endParaRPr sz="1400">
              <a:latin typeface="Khmer UI" pitchFamily="34" charset="0"/>
              <a:cs typeface="Khmer UI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Khmer UI" pitchFamily="34" charset="0"/>
                <a:cs typeface="Khmer UI" pitchFamily="34" charset="0"/>
              </a:rPr>
              <a:t>banking solution, considering:</a:t>
            </a:r>
            <a:endParaRPr sz="1400">
              <a:latin typeface="Khmer UI" pitchFamily="34" charset="0"/>
              <a:cs typeface="Khmer UI" pitchFamily="34" charset="0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Khmer UI" pitchFamily="34" charset="0"/>
                <a:cs typeface="Khmer UI" pitchFamily="34" charset="0"/>
              </a:rPr>
              <a:t>Software – platform, operating system etc.</a:t>
            </a:r>
            <a:endParaRPr sz="1400">
              <a:latin typeface="Khmer UI" pitchFamily="34" charset="0"/>
              <a:cs typeface="Khmer UI" pitchFamily="34" charset="0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Khmer UI" pitchFamily="34" charset="0"/>
                <a:cs typeface="Khmer UI" pitchFamily="34" charset="0"/>
              </a:rPr>
              <a:t>Infrastructure – database capabilities, hosting etc.</a:t>
            </a:r>
            <a:endParaRPr sz="1400">
              <a:latin typeface="Khmer UI" pitchFamily="34" charset="0"/>
              <a:cs typeface="Khmer UI" pitchFamily="34" charset="0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Khmer UI" pitchFamily="34" charset="0"/>
                <a:cs typeface="Khmer UI" pitchFamily="34" charset="0"/>
              </a:rPr>
              <a:t>Security – encryption, secure log-on etc.</a:t>
            </a:r>
            <a:endParaRPr sz="1400">
              <a:latin typeface="Khmer UI" pitchFamily="34" charset="0"/>
              <a:cs typeface="Khmer UI" pitchFamily="34" charset="0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Khmer UI" pitchFamily="34" charset="0"/>
                <a:cs typeface="Khmer UI" pitchFamily="34" charset="0"/>
              </a:rPr>
              <a:t>Support – level of training of IT support staff required</a:t>
            </a:r>
            <a:endParaRPr sz="1400">
              <a:latin typeface="Khmer UI" pitchFamily="34" charset="0"/>
              <a:cs typeface="Khmer UI" pitchFamily="34" charset="0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b="1" spc="-20" dirty="0">
                <a:solidFill>
                  <a:srgbClr val="85BB24"/>
                </a:solidFill>
                <a:latin typeface="Arial"/>
                <a:cs typeface="Arial"/>
              </a:rPr>
              <a:t>Technology</a:t>
            </a:r>
            <a:r>
              <a:rPr sz="1400" b="1" spc="-35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85BB24"/>
                </a:solidFill>
                <a:latin typeface="Arial"/>
                <a:cs typeface="Arial"/>
              </a:rPr>
              <a:t>Delivery</a:t>
            </a:r>
            <a:endParaRPr sz="1400">
              <a:latin typeface="Arial"/>
              <a:cs typeface="Arial"/>
            </a:endParaRPr>
          </a:p>
          <a:p>
            <a:pPr marL="12700" marR="62230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cs typeface="Arial Black"/>
              </a:rPr>
              <a:t>How can these technology capabilities be procured and  implemented, including:</a:t>
            </a:r>
            <a:endParaRPr sz="1400">
              <a:cs typeface="Arial Black"/>
            </a:endParaRPr>
          </a:p>
          <a:p>
            <a:pPr marL="756285" marR="4381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What components would work well as Software-as-a-  Service – e.g. savings calculators</a:t>
            </a:r>
            <a:endParaRPr sz="1400">
              <a:cs typeface="Arial Black"/>
            </a:endParaRPr>
          </a:p>
          <a:p>
            <a:pPr marL="756285" marR="5080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Do you need any external vendors, or can this be built  in-house?</a:t>
            </a:r>
            <a:endParaRPr sz="1400"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5140325" cy="41620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85BB24"/>
                </a:solidFill>
                <a:latin typeface="Arial"/>
                <a:cs typeface="Arial"/>
              </a:rPr>
              <a:t>Usability </a:t>
            </a:r>
            <a:r>
              <a:rPr sz="1600" b="1" spc="35" dirty="0">
                <a:solidFill>
                  <a:srgbClr val="85BB24"/>
                </a:solidFill>
                <a:latin typeface="Arial"/>
                <a:cs typeface="Arial"/>
              </a:rPr>
              <a:t>of </a:t>
            </a:r>
            <a:r>
              <a:rPr sz="1600" b="1" spc="10" dirty="0">
                <a:solidFill>
                  <a:srgbClr val="85BB24"/>
                </a:solidFill>
                <a:latin typeface="Arial"/>
                <a:cs typeface="Arial"/>
              </a:rPr>
              <a:t>the</a:t>
            </a:r>
            <a:r>
              <a:rPr sz="1600" b="1" spc="-55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85BB24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cs typeface="Arial Black"/>
              </a:rPr>
              <a:t>How do we ensure the solution is user-friendly and well adopted,</a:t>
            </a:r>
            <a:endParaRPr sz="1400"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cs typeface="Arial Black"/>
              </a:rPr>
              <a:t>including: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Ease of use – customer testing during design</a:t>
            </a:r>
            <a:endParaRPr sz="1400">
              <a:cs typeface="Arial Black"/>
            </a:endParaRPr>
          </a:p>
          <a:p>
            <a:pPr marL="756285" marR="39179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Meets customer needs – considering different user  scenarios across computer, tablet, mobile</a:t>
            </a:r>
            <a:endParaRPr sz="1400">
              <a:cs typeface="Arial Black"/>
            </a:endParaRPr>
          </a:p>
          <a:p>
            <a:pPr marL="756285" marR="102235" indent="-28702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Web standards – Web Content Accessibility Guidelines  (WCAG) v2 compliant</a:t>
            </a:r>
            <a:endParaRPr sz="1400"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spc="-20" dirty="0">
                <a:solidFill>
                  <a:srgbClr val="85BB24"/>
                </a:solidFill>
                <a:latin typeface="Arial"/>
                <a:cs typeface="Arial"/>
              </a:rPr>
              <a:t>Technology </a:t>
            </a:r>
            <a:r>
              <a:rPr sz="1400" b="1" spc="-10" dirty="0">
                <a:solidFill>
                  <a:srgbClr val="85BB24"/>
                </a:solidFill>
                <a:latin typeface="Arial"/>
                <a:cs typeface="Arial"/>
              </a:rPr>
              <a:t>Framework and</a:t>
            </a:r>
            <a:r>
              <a:rPr sz="1400" b="1" spc="-55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85BB24"/>
                </a:solidFill>
                <a:latin typeface="Arial"/>
                <a:cs typeface="Arial"/>
              </a:rPr>
              <a:t>Compatibility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latin typeface="+mj-lt"/>
                <a:cs typeface="Arial Black"/>
              </a:rPr>
              <a:t>How can you cater for as many customers as possible:</a:t>
            </a:r>
            <a:endParaRPr sz="1400">
              <a:latin typeface="+mj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+mj-lt"/>
                <a:cs typeface="Arial Black"/>
              </a:rPr>
              <a:t>Which internet browsers to support – IE, Chrome, Safari</a:t>
            </a:r>
            <a:endParaRPr sz="1400">
              <a:latin typeface="+mj-lt"/>
              <a:cs typeface="Arial Black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latin typeface="+mj-lt"/>
                <a:cs typeface="Arial Black"/>
              </a:rPr>
              <a:t>etc.</a:t>
            </a:r>
            <a:endParaRPr sz="1400">
              <a:latin typeface="+mj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+mj-lt"/>
                <a:cs typeface="Arial Black"/>
              </a:rPr>
              <a:t>Internet speeds / performance</a:t>
            </a:r>
            <a:endParaRPr sz="1400">
              <a:latin typeface="+mj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+mj-lt"/>
                <a:cs typeface="Arial Black"/>
              </a:rPr>
              <a:t>Website code/language selection – Java, C++, Flash</a:t>
            </a:r>
            <a:endParaRPr sz="14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 algn="just">
              <a:lnSpc>
                <a:spcPct val="100000"/>
              </a:lnSpc>
              <a:spcBef>
                <a:spcPts val="105"/>
              </a:spcBef>
              <a:tabLst>
                <a:tab pos="1323340" algn="l"/>
                <a:tab pos="2745105" algn="l"/>
                <a:tab pos="5044440" algn="l"/>
                <a:tab pos="6297930" algn="l"/>
                <a:tab pos="11355705" algn="l"/>
              </a:tabLst>
            </a:pPr>
            <a:r>
              <a:rPr b="0" u="none" smtClean="0">
                <a:latin typeface="+mn-lt"/>
              </a:rPr>
              <a:t>HIGH</a:t>
            </a:r>
            <a:r>
              <a:rPr lang="en-US" b="0" u="none" dirty="0" smtClean="0">
                <a:latin typeface="+mn-lt"/>
              </a:rPr>
              <a:t> </a:t>
            </a:r>
            <a:r>
              <a:rPr b="0" u="none" smtClean="0">
                <a:latin typeface="+mn-lt"/>
              </a:rPr>
              <a:t>LEVEL</a:t>
            </a:r>
            <a:r>
              <a:rPr lang="en-US" b="0" u="none" dirty="0" smtClean="0">
                <a:latin typeface="+mn-lt"/>
              </a:rPr>
              <a:t> </a:t>
            </a:r>
            <a:r>
              <a:rPr b="0" u="none" smtClean="0">
                <a:latin typeface="+mn-lt"/>
              </a:rPr>
              <a:t>BUSINESS</a:t>
            </a:r>
            <a:r>
              <a:rPr lang="en-US" b="0" u="none" dirty="0" smtClean="0">
                <a:latin typeface="+mn-lt"/>
              </a:rPr>
              <a:t> </a:t>
            </a:r>
            <a:r>
              <a:rPr b="0" u="none" smtClean="0">
                <a:latin typeface="+mn-lt"/>
              </a:rPr>
              <a:t>CASE</a:t>
            </a:r>
            <a:r>
              <a:rPr lang="en-US" b="0" u="none" dirty="0" smtClean="0">
                <a:latin typeface="+mn-lt"/>
              </a:rPr>
              <a:t> </a:t>
            </a:r>
            <a:r>
              <a:rPr b="0" u="none" smtClean="0">
                <a:latin typeface="+mn-lt"/>
              </a:rPr>
              <a:t>CONSIDERATIONS</a:t>
            </a:r>
            <a:endParaRPr spc="145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457200" y="1447800"/>
            <a:ext cx="5040630" cy="4582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Benefits</a:t>
            </a:r>
            <a:r>
              <a:rPr spc="-15" dirty="0"/>
              <a:t> </a:t>
            </a:r>
            <a:r>
              <a:rPr spc="-30" dirty="0"/>
              <a:t>Realisation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0" dirty="0">
                <a:solidFill>
                  <a:srgbClr val="000000"/>
                </a:solidFill>
                <a:latin typeface="+mj-lt"/>
                <a:cs typeface="Arial Black"/>
              </a:rPr>
              <a:t>What are the potential benefits to be realised from an online</a:t>
            </a:r>
            <a:endParaRPr sz="14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0" dirty="0">
                <a:solidFill>
                  <a:srgbClr val="000000"/>
                </a:solidFill>
                <a:latin typeface="+mj-lt"/>
                <a:cs typeface="Arial Black"/>
              </a:rPr>
              <a:t>banking solution?</a:t>
            </a:r>
            <a:endParaRPr sz="1400">
              <a:latin typeface="+mj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+mj-lt"/>
                <a:cs typeface="Arial Black"/>
              </a:rPr>
              <a:t>New customer demographics Brand differentiation</a:t>
            </a:r>
            <a:endParaRPr sz="1400">
              <a:latin typeface="+mj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+mj-lt"/>
                <a:cs typeface="Arial Black"/>
              </a:rPr>
              <a:t>New products / services that can be offered</a:t>
            </a:r>
            <a:endParaRPr sz="1400">
              <a:latin typeface="+mj-lt"/>
              <a:cs typeface="Arial Black"/>
            </a:endParaRPr>
          </a:p>
          <a:p>
            <a:pPr marL="756285" marR="777240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+mj-lt"/>
                <a:cs typeface="Arial Black"/>
              </a:rPr>
              <a:t>Increase in productivity due to fewer manual  interactions</a:t>
            </a:r>
            <a:endParaRPr sz="1400">
              <a:latin typeface="+mj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+mj-lt"/>
                <a:cs typeface="Arial Black"/>
              </a:rPr>
              <a:t>Enhanced reporting and analytics</a:t>
            </a:r>
            <a:endParaRPr sz="14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spc="-60" dirty="0"/>
              <a:t>Cost</a:t>
            </a:r>
            <a:r>
              <a:rPr sz="1400" spc="-20" dirty="0"/>
              <a:t> </a:t>
            </a:r>
            <a:r>
              <a:rPr sz="1400" spc="-55" dirty="0"/>
              <a:t>Analysis</a:t>
            </a:r>
            <a:endParaRPr sz="1400"/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400" b="0" dirty="0">
                <a:solidFill>
                  <a:srgbClr val="000000"/>
                </a:solidFill>
                <a:latin typeface="+mj-lt"/>
                <a:cs typeface="Arial Black"/>
              </a:rPr>
              <a:t>What are the possible costs to be incurred when establishing an  online-first versus a bricks-and-mortar banking solution,  considering:</a:t>
            </a:r>
            <a:endParaRPr sz="1400">
              <a:latin typeface="+mj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+mj-lt"/>
                <a:cs typeface="Arial Black"/>
              </a:rPr>
              <a:t>Lower overhead / operating costs</a:t>
            </a:r>
            <a:endParaRPr sz="1400">
              <a:latin typeface="+mj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+mj-lt"/>
                <a:cs typeface="Arial Black"/>
              </a:rPr>
              <a:t>Reduced infrastructure costs needed</a:t>
            </a:r>
            <a:endParaRPr sz="1400">
              <a:latin typeface="+mj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+mj-lt"/>
                <a:cs typeface="Arial Black"/>
              </a:rPr>
              <a:t>Reduced staff costs needed</a:t>
            </a:r>
            <a:endParaRPr sz="1400">
              <a:latin typeface="+mj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+mj-lt"/>
                <a:cs typeface="Arial Black"/>
              </a:rPr>
              <a:t>Reduced inventory needed</a:t>
            </a:r>
            <a:endParaRPr sz="1400">
              <a:latin typeface="+mj-lt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0" y="1524000"/>
            <a:ext cx="5187950" cy="38773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solidFill>
                  <a:srgbClr val="85BB24"/>
                </a:solidFill>
                <a:latin typeface="Arial"/>
                <a:cs typeface="Arial"/>
              </a:rPr>
              <a:t>Increased</a:t>
            </a:r>
            <a:r>
              <a:rPr sz="1600" b="1" spc="-25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85BB24"/>
                </a:solidFill>
                <a:latin typeface="Arial"/>
                <a:cs typeface="Arial"/>
              </a:rPr>
              <a:t>Automation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cs typeface="Arial Black"/>
              </a:rPr>
              <a:t>How can we increase the client’s technical capability and level of</a:t>
            </a:r>
            <a:endParaRPr sz="1400"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cs typeface="Arial Black"/>
              </a:rPr>
              <a:t>automation?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No legacy system considerations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Ability to up-scale quickly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Increased level of expertise / offerings to </a:t>
            </a:r>
            <a:r>
              <a:rPr sz="1400">
                <a:cs typeface="Arial Black"/>
              </a:rPr>
              <a:t>the </a:t>
            </a:r>
            <a:r>
              <a:rPr sz="1400" smtClean="0">
                <a:cs typeface="Arial Black"/>
              </a:rPr>
              <a:t>customer</a:t>
            </a:r>
            <a:endParaRPr sz="1400"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b="1" spc="-75" dirty="0">
                <a:solidFill>
                  <a:srgbClr val="85BB24"/>
                </a:solidFill>
                <a:latin typeface="Arial"/>
                <a:cs typeface="Arial"/>
              </a:rPr>
              <a:t>Process</a:t>
            </a:r>
            <a:r>
              <a:rPr sz="1400" b="1" spc="-15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85BB24"/>
                </a:solidFill>
                <a:latin typeface="Arial"/>
                <a:cs typeface="Arial"/>
              </a:rPr>
              <a:t>Improvement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latin typeface="+mj-lt"/>
                <a:cs typeface="Arial Black"/>
              </a:rPr>
              <a:t>How can an online-first solution improve business processes?</a:t>
            </a:r>
            <a:endParaRPr sz="1400">
              <a:latin typeface="+mj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+mj-lt"/>
                <a:cs typeface="Arial Black"/>
              </a:rPr>
              <a:t>Less customer contact points</a:t>
            </a:r>
            <a:endParaRPr sz="1400">
              <a:latin typeface="+mj-lt"/>
              <a:cs typeface="Arial Black"/>
            </a:endParaRPr>
          </a:p>
          <a:p>
            <a:pPr marL="756285" marR="5080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+mj-lt"/>
                <a:cs typeface="Arial Black"/>
              </a:rPr>
              <a:t>Effort and time significantly reduced due to some  services that can be fully automated – e.g. term deposits  submitted online</a:t>
            </a:r>
            <a:endParaRPr sz="14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363</Words>
  <Application>Microsoft Office PowerPoint</Application>
  <PresentationFormat>Custom</PresentationFormat>
  <Paragraphs>54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TECHNOLOGY CONSIDERATIONS</vt:lpstr>
      <vt:lpstr>HIGH LEVEL BUSINESS CASE CONSIDERATIONS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Unguroiu, Laurentiu (AU - Sydney)</dc:creator>
  <cp:lastModifiedBy>Dell</cp:lastModifiedBy>
  <cp:revision>2</cp:revision>
  <dcterms:created xsi:type="dcterms:W3CDTF">2020-07-07T03:56:25Z</dcterms:created>
  <dcterms:modified xsi:type="dcterms:W3CDTF">2020-07-07T04:15:22Z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2020-07-07T00:00:00Z</vt:filetime>
  </property>
</Properties>
</file>