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4769485" cy="439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Deloitte</a:t>
            </a:r>
            <a:r>
              <a:rPr spc="-5" dirty="0"/>
              <a:t> </a:t>
            </a:r>
            <a:r>
              <a:rPr spc="5"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100" dirty="0">
                <a:latin typeface="Arial Black"/>
                <a:cs typeface="Arial Black"/>
              </a:rPr>
              <a:t>Inside </a:t>
            </a:r>
            <a:r>
              <a:rPr b="0" spc="-105" dirty="0">
                <a:latin typeface="Arial Black"/>
                <a:cs typeface="Arial Black"/>
              </a:rPr>
              <a:t>Sherpa </a:t>
            </a:r>
            <a:r>
              <a:rPr b="0" dirty="0">
                <a:latin typeface="Arial Black"/>
                <a:cs typeface="Arial Black"/>
              </a:rPr>
              <a:t>– </a:t>
            </a:r>
            <a:r>
              <a:rPr b="0" spc="-85" dirty="0">
                <a:latin typeface="Arial Black"/>
                <a:cs typeface="Arial Black"/>
              </a:rPr>
              <a:t>Digital </a:t>
            </a:r>
            <a:r>
              <a:rPr b="0" spc="-90" dirty="0">
                <a:latin typeface="Arial Black"/>
                <a:cs typeface="Arial Black"/>
              </a:rPr>
              <a:t>Internship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b="0" spc="-75" dirty="0">
                <a:latin typeface="Arial Black"/>
                <a:cs typeface="Arial Black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100" dirty="0"/>
              <a:t>Draft </a:t>
            </a:r>
            <a:r>
              <a:rPr dirty="0"/>
              <a:t>– </a:t>
            </a:r>
            <a:r>
              <a:rPr spc="-100" dirty="0"/>
              <a:t>Work </a:t>
            </a:r>
            <a:r>
              <a:rPr spc="-90" dirty="0"/>
              <a:t>in</a:t>
            </a:r>
            <a:r>
              <a:rPr spc="-35" dirty="0"/>
              <a:t> </a:t>
            </a:r>
            <a:r>
              <a:rPr spc="-12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010" y="6580886"/>
            <a:ext cx="10833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5" dirty="0"/>
              <a:pPr marL="38100">
                <a:lnSpc>
                  <a:spcPct val="100000"/>
                </a:lnSpc>
                <a:spcBef>
                  <a:spcPts val="165"/>
                </a:spcBef>
              </a:pPr>
              <a:t>‹#›</a:t>
            </a:fld>
            <a:r>
              <a:rPr spc="-105" dirty="0"/>
              <a:t> </a:t>
            </a:r>
            <a:r>
              <a:rPr spc="-30" dirty="0"/>
              <a:t>| </a:t>
            </a:r>
            <a:r>
              <a:rPr spc="-90" dirty="0"/>
              <a:t>Deloitte</a:t>
            </a:r>
            <a:r>
              <a:rPr spc="-45" dirty="0"/>
              <a:t> </a:t>
            </a:r>
            <a:r>
              <a:rPr spc="-90" dirty="0"/>
              <a:t>Consulting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Deloitte </a:t>
            </a:r>
            <a:r>
              <a:rPr sz="1000" spc="-10" dirty="0">
                <a:solidFill>
                  <a:srgbClr val="91DC5A"/>
                </a:solidFill>
                <a:latin typeface="Arial"/>
                <a:cs typeface="Arial"/>
              </a:rPr>
              <a:t>Virtual</a:t>
            </a:r>
            <a:r>
              <a:rPr sz="1000" spc="-105" dirty="0">
                <a:solidFill>
                  <a:srgbClr val="91DC5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91DC5A"/>
                </a:solidFill>
                <a:latin typeface="Arial"/>
                <a:cs typeface="Arial"/>
              </a:rPr>
              <a:t>Intern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sp>
          <p:nvSpPr>
            <p:cNvPr id="4" name="object 4"/>
            <p:cNvSpPr/>
            <p:nvPr/>
          </p:nvSpPr>
          <p:spPr>
            <a:xfrm>
              <a:off x="2404871" y="1040891"/>
              <a:ext cx="106679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6164" y="0"/>
              <a:ext cx="5138928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2133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Inside Sherpa – Digital Internship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Technology, Strategy &amp; Architecture – TS&amp;I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dirty="0">
                <a:solidFill>
                  <a:srgbClr val="FFFFFF"/>
                </a:solidFill>
                <a:latin typeface="Trebuchet MS"/>
                <a:cs typeface="Trebuchet MS"/>
              </a:rPr>
              <a:t>Work in Progress Module Tasks and Ideal Responses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3581400"/>
            <a:ext cx="2362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chemeClr val="bg1"/>
                </a:solidFill>
                <a:latin typeface="+mj-lt"/>
                <a:cs typeface="Arial Black"/>
              </a:rPr>
              <a:t>JULY 2020</a:t>
            </a:r>
            <a:endParaRPr b="1">
              <a:solidFill>
                <a:schemeClr val="bg1"/>
              </a:solidFill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b="0" u="none" spc="90" smtClean="0">
                <a:latin typeface="+mj-lt"/>
              </a:rPr>
              <a:t>TECHNOLOGY</a:t>
            </a:r>
            <a:r>
              <a:rPr lang="en-US" b="0" u="none" spc="90" dirty="0" smtClean="0">
                <a:latin typeface="+mj-lt"/>
              </a:rPr>
              <a:t> </a:t>
            </a:r>
            <a:r>
              <a:rPr b="0" u="none" spc="145" smtClean="0">
                <a:latin typeface="+mj-lt"/>
              </a:rPr>
              <a:t>CONSIDERATIONS</a:t>
            </a:r>
            <a:endParaRPr spc="14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62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Explore the technology capabilities needed to run an online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banking solution, considering: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Software – platform, operating system etc.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Infrastructure – database capabilities, hosting etc.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Security – encryption, secure log-on etc.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Support – level of training of IT support staff required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Delivery</a:t>
            </a:r>
            <a:endParaRPr sz="1400">
              <a:latin typeface="Arial"/>
              <a:cs typeface="Arial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cs typeface="Arial Black"/>
              </a:rPr>
              <a:t>How can these technology capabilities be procured and  implemented, including:</a:t>
            </a:r>
            <a:endParaRPr sz="1400">
              <a:cs typeface="Arial Black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What components would work well as Software-as-a-  Service – e.g. savings calculators</a:t>
            </a:r>
            <a:endParaRPr sz="1400"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Do you need any external vendors, or can this be built  in-house?</a:t>
            </a:r>
            <a:endParaRPr sz="1400"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62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85BB24"/>
                </a:solidFill>
                <a:latin typeface="Arial"/>
                <a:cs typeface="Arial"/>
              </a:rPr>
              <a:t>Usability </a:t>
            </a:r>
            <a:r>
              <a:rPr sz="1600" b="1" spc="35" dirty="0">
                <a:solidFill>
                  <a:srgbClr val="85BB24"/>
                </a:solidFill>
                <a:latin typeface="Arial"/>
                <a:cs typeface="Arial"/>
              </a:rPr>
              <a:t>of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the</a:t>
            </a:r>
            <a:r>
              <a:rPr sz="16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do we ensure the solution is user-friendly and well adopted,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including: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Ease of use – customer testing during design</a:t>
            </a:r>
            <a:endParaRPr sz="1400">
              <a:cs typeface="Arial Black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Meets customer needs – considering different user  scenarios across computer, tablet, mobile</a:t>
            </a:r>
            <a:endParaRPr sz="1400">
              <a:cs typeface="Arial Black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Web standards – Web Content Accessibility Guidelines  (WCAG) v2 compliant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Technology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Framework and</a:t>
            </a:r>
            <a:r>
              <a:rPr sz="1400" b="1" spc="-5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85BB24"/>
                </a:solidFill>
                <a:latin typeface="Arial"/>
                <a:cs typeface="Arial"/>
              </a:rPr>
              <a:t>Compatibility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cs typeface="Arial Black"/>
              </a:rPr>
              <a:t>How can you cater for as many customers as possible: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Which internet browsers to support – IE, Chrome, Safari</a:t>
            </a:r>
            <a:endParaRPr sz="1400">
              <a:cs typeface="Arial Black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cs typeface="Arial Black"/>
              </a:rPr>
              <a:t>etc.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Internet speeds / performance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Website code/language selection – Java, C++, Flash</a:t>
            </a:r>
            <a:endParaRPr sz="1400"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u="none" smtClean="0">
                <a:latin typeface="+mn-lt"/>
              </a:rPr>
              <a:t>HIGH</a:t>
            </a:r>
            <a:r>
              <a:rPr lang="en-US" u="none" dirty="0" smtClean="0">
                <a:latin typeface="+mn-lt"/>
              </a:rPr>
              <a:t> </a:t>
            </a:r>
            <a:r>
              <a:rPr u="none" smtClean="0">
                <a:latin typeface="+mn-lt"/>
              </a:rPr>
              <a:t>LEVEL</a:t>
            </a:r>
            <a:r>
              <a:rPr lang="en-US" u="none" dirty="0" smtClean="0">
                <a:latin typeface="+mn-lt"/>
              </a:rPr>
              <a:t> </a:t>
            </a:r>
            <a:r>
              <a:rPr u="none" smtClean="0">
                <a:latin typeface="+mn-lt"/>
              </a:rPr>
              <a:t>BUSINESS</a:t>
            </a:r>
            <a:r>
              <a:rPr lang="en-US" u="none" dirty="0" smtClean="0">
                <a:latin typeface="+mn-lt"/>
              </a:rPr>
              <a:t> </a:t>
            </a:r>
            <a:r>
              <a:rPr u="none" smtClean="0">
                <a:latin typeface="+mn-lt"/>
              </a:rPr>
              <a:t>CASE</a:t>
            </a:r>
            <a:r>
              <a:rPr lang="en-US" u="none" dirty="0" smtClean="0">
                <a:latin typeface="+mn-lt"/>
              </a:rPr>
              <a:t> </a:t>
            </a:r>
            <a:r>
              <a:rPr u="none" smtClean="0">
                <a:latin typeface="+mn-lt"/>
              </a:rPr>
              <a:t>CONSIDERATIONS</a:t>
            </a:r>
            <a:endParaRPr spc="145" dirty="0"/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40630" cy="458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85BB24"/>
                </a:solidFill>
                <a:latin typeface="Arial"/>
                <a:cs typeface="Arial"/>
              </a:rPr>
              <a:t>Benefits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85BB24"/>
                </a:solidFill>
                <a:latin typeface="Arial"/>
                <a:cs typeface="Arial"/>
              </a:rPr>
              <a:t>Realisation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What are the potential benefits to be realised from an online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banking solution?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New customer demographics Brand differentiation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New products / services that can be offered</a:t>
            </a:r>
            <a:endParaRPr sz="1400">
              <a:cs typeface="Arial Black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Increase in productivity due to fewer manual  interactions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Enhanced reporting and analytics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60" dirty="0">
                <a:solidFill>
                  <a:srgbClr val="85BB24"/>
                </a:solidFill>
                <a:latin typeface="Arial"/>
                <a:cs typeface="Arial"/>
              </a:rPr>
              <a:t>Cost</a:t>
            </a:r>
            <a:r>
              <a:rPr sz="1400" b="1" spc="-2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85BB24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cs typeface="Arial Black"/>
              </a:rPr>
              <a:t>What are the possible costs to be incurred when establishing an  online-first versus a bricks-and-mortar banking solution,  considering: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Lower overhead / operating costs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Reduced infrastructure costs needed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Reduced staff costs needed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Reduced inventory needed</a:t>
            </a:r>
            <a:endParaRPr sz="1400"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40927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85BB24"/>
                </a:solidFill>
                <a:latin typeface="Arial"/>
                <a:cs typeface="Arial"/>
              </a:rPr>
              <a:t>Increased</a:t>
            </a:r>
            <a:r>
              <a:rPr sz="1600" b="1" spc="-2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85BB24"/>
                </a:solidFill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can we increase the client’s technical capability and level of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cs typeface="Arial Black"/>
              </a:rPr>
              <a:t>automation?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No legacy system considerations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Ability to up-scale quickly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Increased level of expertise / offerings to the customer</a:t>
            </a:r>
            <a:endParaRPr sz="1400"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endParaRPr lang="en-US" sz="1400" b="1" spc="-75" dirty="0" smtClean="0">
              <a:solidFill>
                <a:srgbClr val="85BB2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75" smtClean="0">
                <a:solidFill>
                  <a:srgbClr val="85BB24"/>
                </a:solidFill>
                <a:latin typeface="Arial"/>
                <a:cs typeface="Arial"/>
              </a:rPr>
              <a:t>Process</a:t>
            </a:r>
            <a:r>
              <a:rPr sz="1400" b="1" spc="-15" smtClean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85BB24"/>
                </a:solidFill>
                <a:latin typeface="Arial"/>
                <a:cs typeface="Arial"/>
              </a:rPr>
              <a:t>Improvement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cs typeface="Arial Black"/>
              </a:rPr>
              <a:t>How can an online-first solution improve business processes?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Less customer contact points</a:t>
            </a:r>
            <a:endParaRPr sz="1400">
              <a:cs typeface="Arial Black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Effort and time significantly reduced due to some  services that can be fully automated – e.g. term deposits  submitted online</a:t>
            </a:r>
            <a:endParaRPr sz="1400"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4232910" algn="l"/>
                <a:tab pos="11355705" algn="l"/>
              </a:tabLst>
            </a:pPr>
            <a:r>
              <a:rPr b="0" u="none" spc="215" smtClean="0">
                <a:latin typeface="+mj-lt"/>
              </a:rPr>
              <a:t>IMPLEMENTATION</a:t>
            </a:r>
            <a:r>
              <a:rPr lang="en-US" b="0" u="none" spc="215" dirty="0" smtClean="0">
                <a:latin typeface="+mj-lt"/>
              </a:rPr>
              <a:t> </a:t>
            </a:r>
            <a:r>
              <a:rPr b="0" u="none" spc="145" smtClean="0">
                <a:latin typeface="+mj-lt"/>
              </a:rPr>
              <a:t>CONSIDERATIONS</a:t>
            </a:r>
            <a:endParaRPr spc="145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Timeframes and </a:t>
            </a:r>
            <a:r>
              <a:rPr spc="-65" dirty="0"/>
              <a:t>Scope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What do you need to consider when planning and scoping a</a:t>
            </a:r>
            <a:endParaRPr sz="1400">
              <a:latin typeface="+mn-lt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major project?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High level timelines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Key delivery milestones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Documents and deliverables expected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Identification of key stakeholders</a:t>
            </a:r>
            <a:endParaRPr sz="1400">
              <a:latin typeface="+mn-lt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65" dirty="0"/>
              <a:t>Resources </a:t>
            </a:r>
            <a:r>
              <a:rPr sz="1400" spc="-10" dirty="0"/>
              <a:t>and</a:t>
            </a:r>
            <a:r>
              <a:rPr sz="1400" spc="40" dirty="0"/>
              <a:t> </a:t>
            </a:r>
            <a:r>
              <a:rPr sz="1400" spc="-50" dirty="0"/>
              <a:t>Skillsets</a:t>
            </a:r>
            <a:endParaRPr sz="1400"/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What do you consider when structuring your team?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Skillsets required and level of seniority needed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Capacity of the client team members to assist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Outsourcing/offshore teams</a:t>
            </a:r>
            <a:endParaRPr sz="1400">
              <a:latin typeface="+mn-lt"/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+mn-lt"/>
                <a:cs typeface="Arial Black"/>
              </a:rPr>
              <a:t>On/boarding and project kick-off</a:t>
            </a:r>
            <a:endParaRPr sz="1400">
              <a:latin typeface="+mn-lt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4656455" cy="1607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85BB24"/>
                </a:solidFill>
                <a:latin typeface="Arial"/>
                <a:cs typeface="Arial"/>
              </a:rPr>
              <a:t>Cost</a:t>
            </a:r>
            <a:r>
              <a:rPr sz="1600" b="1" spc="-15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85BB24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can we estimate our costs in our contracts?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Costing approach: Time &amp; Materials vs Fixed Cost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Charge-out rates for individuals and teams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Cost estimations over the project duration</a:t>
            </a:r>
            <a:endParaRPr sz="1400"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3450" y="3807714"/>
            <a:ext cx="503174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85BB24"/>
                </a:solidFill>
                <a:latin typeface="Arial"/>
                <a:cs typeface="Arial"/>
              </a:rPr>
              <a:t>Project </a:t>
            </a:r>
            <a:r>
              <a:rPr sz="1400" b="1" spc="20" dirty="0">
                <a:solidFill>
                  <a:srgbClr val="85BB24"/>
                </a:solidFill>
                <a:latin typeface="Arial"/>
                <a:cs typeface="Arial"/>
              </a:rPr>
              <a:t>Methodology </a:t>
            </a:r>
            <a:r>
              <a:rPr sz="1400" b="1" spc="-10" dirty="0">
                <a:solidFill>
                  <a:srgbClr val="85BB24"/>
                </a:solidFill>
                <a:latin typeface="Arial"/>
                <a:cs typeface="Arial"/>
              </a:rPr>
              <a:t>and</a:t>
            </a:r>
            <a:r>
              <a:rPr sz="1400" b="1" spc="-80" dirty="0">
                <a:solidFill>
                  <a:srgbClr val="85BB24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85BB24"/>
                </a:solidFill>
                <a:latin typeface="Arial"/>
                <a:cs typeface="Arial"/>
              </a:rPr>
              <a:t>Tools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cs typeface="Arial Black"/>
              </a:rPr>
              <a:t>How should we structure our project delivery to ensure the final</a:t>
            </a:r>
            <a:endParaRPr sz="1400"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cs typeface="Arial Black"/>
              </a:rPr>
              <a:t>solution meets the client’s needs?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Methodology: Agile vs Waterfall vs Hybrid-Agile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Supporting tools: MS Project, JIRA, Trello, Slack</a:t>
            </a:r>
            <a:endParaRPr sz="1400">
              <a:cs typeface="Arial Black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cs typeface="Arial Black"/>
              </a:rPr>
              <a:t>Ways of working</a:t>
            </a:r>
            <a:endParaRPr sz="1400"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504</Words>
  <Application>Microsoft Office PowerPoint</Application>
  <PresentationFormat>Custom</PresentationFormat>
  <Paragraphs>81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TECHNOLOGY CONSIDERATIONS</vt:lpstr>
      <vt:lpstr>HIGH LEVEL BUSINESS CASE CONSIDERATIONS</vt:lpstr>
      <vt:lpstr>IMPLEMENTATION CONSIDERATIONS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Dell</cp:lastModifiedBy>
  <cp:revision>2</cp:revision>
  <dcterms:created xsi:type="dcterms:W3CDTF">2020-07-07T04:17:26Z</dcterms:created>
  <dcterms:modified xsi:type="dcterms:W3CDTF">2020-07-07T04:24:10Z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2020-07-07T00:00:00Z</vt:filetime>
  </property>
</Properties>
</file>