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embeddedFontLst>
    <p:embeddedFont>
      <p:font typeface="Calibri" pitchFamily="34" charset="0"/>
      <p:regular r:id="rId6"/>
      <p:bold r:id="rId7"/>
      <p:italic r:id="rId8"/>
      <p:boldItalic r:id="rId9"/>
    </p:embeddedFont>
    <p:embeddedFont>
      <p:font typeface="Verdana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9391" y="1705355"/>
            <a:ext cx="5544820" cy="53340"/>
          </a:xfrm>
          <a:custGeom>
            <a:avLst/>
            <a:gdLst/>
            <a:ahLst/>
            <a:cxnLst/>
            <a:rect l="l" t="t" r="r" b="b"/>
            <a:pathLst>
              <a:path w="5544820" h="53339">
                <a:moveTo>
                  <a:pt x="5544312" y="0"/>
                </a:moveTo>
                <a:lnTo>
                  <a:pt x="0" y="0"/>
                </a:lnTo>
                <a:lnTo>
                  <a:pt x="0" y="53339"/>
                </a:lnTo>
                <a:lnTo>
                  <a:pt x="5544312" y="53339"/>
                </a:lnTo>
                <a:lnTo>
                  <a:pt x="5544312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301" y="348264"/>
            <a:ext cx="11277396" cy="64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2644" y="2303716"/>
            <a:ext cx="555879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30279" y="6465382"/>
            <a:ext cx="128904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oitte.com/" TargetMode="External"/><Relationship Id="rId2" Type="http://schemas.openxmlformats.org/officeDocument/2006/relationships/hyperlink" Target="http://www.deloitte.com/abou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://www.deloitte.com.a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8535" y="0"/>
              <a:ext cx="3615054" cy="228600"/>
            </a:xfrm>
            <a:custGeom>
              <a:avLst/>
              <a:gdLst/>
              <a:ahLst/>
              <a:cxnLst/>
              <a:rect l="l" t="t" r="r" b="b"/>
              <a:pathLst>
                <a:path w="3615054" h="228600">
                  <a:moveTo>
                    <a:pt x="361492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14927" y="228600"/>
                  </a:lnTo>
                  <a:lnTo>
                    <a:pt x="361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1036" y="6353867"/>
              <a:ext cx="228506" cy="1560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845" y="6392881"/>
              <a:ext cx="89029" cy="1152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88429" y="6392881"/>
              <a:ext cx="80713" cy="117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3479" y="6394650"/>
              <a:ext cx="89029" cy="1152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16337" y="6346185"/>
              <a:ext cx="124045" cy="163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72440" y="6392881"/>
              <a:ext cx="210716" cy="166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9299" y="6344997"/>
              <a:ext cx="200003" cy="1991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7608" y="697991"/>
              <a:ext cx="5399532" cy="53995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8909" y="5490737"/>
            <a:ext cx="8397875" cy="6305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Sherpa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Internship</a:t>
            </a:r>
            <a:endParaRPr sz="1800">
              <a:latin typeface="Verdana"/>
              <a:cs typeface="Verdana"/>
            </a:endParaRPr>
          </a:p>
          <a:p>
            <a:pPr marL="17780">
              <a:lnSpc>
                <a:spcPct val="100000"/>
              </a:lnSpc>
              <a:spcBef>
                <a:spcPts val="315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Technology,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Strategy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Architecture –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Optimisation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Delivery</a:t>
            </a:r>
            <a:r>
              <a:rPr sz="1600" spc="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400" y="4876800"/>
            <a:ext cx="17526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Verdana"/>
                <a:cs typeface="Verdana"/>
              </a:rPr>
              <a:t>7 JULY2020</a:t>
            </a:r>
            <a:endParaRPr sz="1400" b="1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7628" y="1703832"/>
            <a:ext cx="5544820" cy="55244"/>
          </a:xfrm>
          <a:custGeom>
            <a:avLst/>
            <a:gdLst/>
            <a:ahLst/>
            <a:cxnLst/>
            <a:rect l="l" t="t" r="r" b="b"/>
            <a:pathLst>
              <a:path w="5544820" h="55244">
                <a:moveTo>
                  <a:pt x="5544312" y="0"/>
                </a:moveTo>
                <a:lnTo>
                  <a:pt x="0" y="0"/>
                </a:lnTo>
                <a:lnTo>
                  <a:pt x="0" y="54863"/>
                </a:lnTo>
                <a:lnTo>
                  <a:pt x="5544312" y="54863"/>
                </a:lnTo>
                <a:lnTo>
                  <a:pt x="5544312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301" y="1844166"/>
            <a:ext cx="2800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Our </a:t>
            </a:r>
            <a:r>
              <a:rPr sz="1200" dirty="0">
                <a:latin typeface="Verdana"/>
                <a:cs typeface="Verdana"/>
              </a:rPr>
              <a:t>scope </a:t>
            </a:r>
            <a:r>
              <a:rPr sz="1200" spc="-5" dirty="0">
                <a:latin typeface="Verdana"/>
                <a:cs typeface="Verdana"/>
              </a:rPr>
              <a:t>will include the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following: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57301" y="2193163"/>
            <a:ext cx="537337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  <a:cs typeface="Verdana"/>
              </a:rPr>
              <a:t>Providing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framework </a:t>
            </a:r>
            <a:r>
              <a:rPr sz="1200" dirty="0">
                <a:latin typeface="Verdana"/>
                <a:cs typeface="Verdana"/>
              </a:rPr>
              <a:t>for </a:t>
            </a:r>
            <a:r>
              <a:rPr sz="1200" spc="-5" dirty="0">
                <a:latin typeface="Verdana"/>
                <a:cs typeface="Verdana"/>
              </a:rPr>
              <a:t>exception </a:t>
            </a:r>
            <a:r>
              <a:rPr sz="1200" spc="-10" dirty="0">
                <a:latin typeface="Verdana"/>
                <a:cs typeface="Verdana"/>
              </a:rPr>
              <a:t>led </a:t>
            </a:r>
            <a:r>
              <a:rPr sz="1200" spc="-5" dirty="0">
                <a:latin typeface="Verdana"/>
                <a:cs typeface="Verdana"/>
              </a:rPr>
              <a:t>requirement gathering and  use </a:t>
            </a:r>
            <a:r>
              <a:rPr sz="1200" dirty="0">
                <a:latin typeface="Verdana"/>
                <a:cs typeface="Verdana"/>
              </a:rPr>
              <a:t>case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development.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0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spc="-10" dirty="0">
                <a:latin typeface="Verdana"/>
                <a:cs typeface="Verdana"/>
              </a:rPr>
              <a:t>Initial </a:t>
            </a:r>
            <a:r>
              <a:rPr sz="1200" spc="-5" dirty="0">
                <a:latin typeface="Verdana"/>
                <a:cs typeface="Verdana"/>
              </a:rPr>
              <a:t>market long list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proposed technology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solutions.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301" y="3071240"/>
            <a:ext cx="3917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  <a:cs typeface="Verdana"/>
              </a:rPr>
              <a:t>Market scan approach and scoring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methodology.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301" y="3420236"/>
            <a:ext cx="4308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20" dirty="0">
                <a:latin typeface="Verdana"/>
                <a:cs typeface="Verdana"/>
              </a:rPr>
              <a:t>Technology </a:t>
            </a:r>
            <a:r>
              <a:rPr sz="1200" spc="-10" dirty="0">
                <a:latin typeface="Verdana"/>
                <a:cs typeface="Verdana"/>
              </a:rPr>
              <a:t>evaluation </a:t>
            </a:r>
            <a:r>
              <a:rPr sz="1200" spc="-5" dirty="0">
                <a:latin typeface="Verdana"/>
                <a:cs typeface="Verdana"/>
              </a:rPr>
              <a:t>matrix template and</a:t>
            </a:r>
            <a:r>
              <a:rPr sz="1200" spc="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guidance.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6230" y="1844166"/>
            <a:ext cx="5547995" cy="128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81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Our </a:t>
            </a:r>
            <a:r>
              <a:rPr sz="1200" spc="-10" dirty="0">
                <a:latin typeface="Verdana"/>
                <a:cs typeface="Verdana"/>
              </a:rPr>
              <a:t>initial </a:t>
            </a:r>
            <a:r>
              <a:rPr sz="1200" spc="-5" dirty="0">
                <a:latin typeface="Verdana"/>
                <a:cs typeface="Verdana"/>
              </a:rPr>
              <a:t>understanding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risks, issues and dependencies </a:t>
            </a:r>
            <a:r>
              <a:rPr sz="1200" dirty="0">
                <a:latin typeface="Verdana"/>
                <a:cs typeface="Verdana"/>
              </a:rPr>
              <a:t>are as  </a:t>
            </a:r>
            <a:r>
              <a:rPr sz="1200" spc="-5" dirty="0">
                <a:latin typeface="Verdana"/>
                <a:cs typeface="Verdana"/>
              </a:rPr>
              <a:t>follows: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Verdana"/>
              <a:cs typeface="Verdana"/>
            </a:endParaRPr>
          </a:p>
          <a:p>
            <a:pPr marL="184785" marR="508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spc="-25" dirty="0">
                <a:latin typeface="Verdana"/>
                <a:cs typeface="Verdana"/>
              </a:rPr>
              <a:t>You </a:t>
            </a:r>
            <a:r>
              <a:rPr sz="1200" spc="-5" dirty="0">
                <a:latin typeface="Verdana"/>
                <a:cs typeface="Verdana"/>
              </a:rPr>
              <a:t>acknowledge that our </a:t>
            </a:r>
            <a:r>
              <a:rPr sz="1200" spc="-10" dirty="0">
                <a:latin typeface="Verdana"/>
                <a:cs typeface="Verdana"/>
              </a:rPr>
              <a:t>ability </a:t>
            </a:r>
            <a:r>
              <a:rPr sz="1200" spc="-5" dirty="0">
                <a:latin typeface="Verdana"/>
                <a:cs typeface="Verdana"/>
              </a:rPr>
              <a:t>to </a:t>
            </a:r>
            <a:r>
              <a:rPr sz="1200" spc="-10" dirty="0">
                <a:latin typeface="Verdana"/>
                <a:cs typeface="Verdana"/>
              </a:rPr>
              <a:t>deliver </a:t>
            </a:r>
            <a:r>
              <a:rPr sz="1200" spc="-5" dirty="0">
                <a:latin typeface="Verdana"/>
                <a:cs typeface="Verdana"/>
              </a:rPr>
              <a:t>this piece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work is  dependent </a:t>
            </a:r>
            <a:r>
              <a:rPr sz="1200" dirty="0">
                <a:latin typeface="Verdana"/>
                <a:cs typeface="Verdana"/>
              </a:rPr>
              <a:t>on </a:t>
            </a:r>
            <a:r>
              <a:rPr sz="1200" spc="-10" dirty="0">
                <a:latin typeface="Verdana"/>
                <a:cs typeface="Verdana"/>
              </a:rPr>
              <a:t>you </a:t>
            </a:r>
            <a:r>
              <a:rPr sz="1200" spc="-5" dirty="0">
                <a:latin typeface="Verdana"/>
                <a:cs typeface="Verdana"/>
              </a:rPr>
              <a:t>meeting your responsibilities. </a:t>
            </a:r>
            <a:r>
              <a:rPr sz="1200" dirty="0">
                <a:latin typeface="Verdana"/>
                <a:cs typeface="Verdana"/>
              </a:rPr>
              <a:t>If </a:t>
            </a:r>
            <a:r>
              <a:rPr sz="1200" spc="-5" dirty="0">
                <a:latin typeface="Verdana"/>
                <a:cs typeface="Verdana"/>
              </a:rPr>
              <a:t>responsibilities </a:t>
            </a:r>
            <a:r>
              <a:rPr sz="1200" dirty="0">
                <a:latin typeface="Verdana"/>
                <a:cs typeface="Verdana"/>
              </a:rPr>
              <a:t>are  </a:t>
            </a:r>
            <a:r>
              <a:rPr sz="1200" spc="-5" dirty="0">
                <a:latin typeface="Verdana"/>
                <a:cs typeface="Verdana"/>
              </a:rPr>
              <a:t>not conducted in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5" dirty="0">
                <a:latin typeface="Verdana"/>
                <a:cs typeface="Verdana"/>
              </a:rPr>
              <a:t>timely </a:t>
            </a:r>
            <a:r>
              <a:rPr sz="1200" spc="-30" dirty="0">
                <a:latin typeface="Verdana"/>
                <a:cs typeface="Verdana"/>
              </a:rPr>
              <a:t>manner, </a:t>
            </a:r>
            <a:r>
              <a:rPr sz="1200" spc="-5" dirty="0">
                <a:latin typeface="Verdana"/>
                <a:cs typeface="Verdana"/>
              </a:rPr>
              <a:t>these will affect project budget,  timelines and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scope.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6230" y="3272409"/>
            <a:ext cx="5161280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5" dirty="0">
                <a:latin typeface="Verdana"/>
                <a:cs typeface="Verdana"/>
              </a:rPr>
              <a:t>Resource constraints (both internal and client) is </a:t>
            </a:r>
            <a:r>
              <a:rPr sz="1200" dirty="0">
                <a:latin typeface="Verdana"/>
                <a:cs typeface="Verdana"/>
              </a:rPr>
              <a:t>a risk </a:t>
            </a:r>
            <a:r>
              <a:rPr sz="1200" spc="-5" dirty="0">
                <a:latin typeface="Verdana"/>
                <a:cs typeface="Verdana"/>
              </a:rPr>
              <a:t>that </a:t>
            </a:r>
            <a:r>
              <a:rPr sz="1200" spc="-10" dirty="0">
                <a:latin typeface="Verdana"/>
                <a:cs typeface="Verdana"/>
              </a:rPr>
              <a:t>may  </a:t>
            </a:r>
            <a:r>
              <a:rPr sz="1200" spc="-5" dirty="0">
                <a:latin typeface="Verdana"/>
                <a:cs typeface="Verdana"/>
              </a:rPr>
              <a:t>impact delivery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timelines.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050">
              <a:latin typeface="Verdana"/>
              <a:cs typeface="Verdan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latin typeface="Verdana"/>
                <a:cs typeface="Verdana"/>
              </a:rPr>
              <a:t>Lack of </a:t>
            </a:r>
            <a:r>
              <a:rPr sz="1200" spc="-10" dirty="0">
                <a:latin typeface="Verdana"/>
                <a:cs typeface="Verdana"/>
              </a:rPr>
              <a:t>availability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Subject Matter Experts and</a:t>
            </a:r>
            <a:r>
              <a:rPr sz="1200" spc="9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relevant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stakeholders </a:t>
            </a:r>
            <a:r>
              <a:rPr sz="1200" spc="-10" dirty="0">
                <a:latin typeface="Verdana"/>
                <a:cs typeface="Verdana"/>
              </a:rPr>
              <a:t>may </a:t>
            </a:r>
            <a:r>
              <a:rPr sz="1200" dirty="0">
                <a:latin typeface="Verdana"/>
                <a:cs typeface="Verdana"/>
              </a:rPr>
              <a:t>present a risk </a:t>
            </a:r>
            <a:r>
              <a:rPr sz="1200" spc="-5" dirty="0">
                <a:latin typeface="Verdana"/>
                <a:cs typeface="Verdana"/>
              </a:rPr>
              <a:t>to delivery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timelines.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6230" y="4335017"/>
            <a:ext cx="5462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spc="-10" dirty="0">
                <a:latin typeface="Verdana"/>
                <a:cs typeface="Verdana"/>
              </a:rPr>
              <a:t>Availability </a:t>
            </a:r>
            <a:r>
              <a:rPr sz="1200" spc="-5" dirty="0">
                <a:latin typeface="Verdana"/>
                <a:cs typeface="Verdana"/>
              </a:rPr>
              <a:t>and agreement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vendors to respond within</a:t>
            </a:r>
            <a:r>
              <a:rPr sz="1200" spc="10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the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timeframes assumed (within </a:t>
            </a:r>
            <a:r>
              <a:rPr sz="1200" dirty="0">
                <a:latin typeface="Verdana"/>
                <a:cs typeface="Verdana"/>
              </a:rPr>
              <a:t>a </a:t>
            </a:r>
            <a:r>
              <a:rPr sz="1200" spc="-10" dirty="0">
                <a:latin typeface="Verdana"/>
                <a:cs typeface="Verdana"/>
              </a:rPr>
              <a:t>week’s </a:t>
            </a:r>
            <a:r>
              <a:rPr sz="1200" spc="-5" dirty="0">
                <a:latin typeface="Verdana"/>
                <a:cs typeface="Verdana"/>
              </a:rPr>
              <a:t>notice) </a:t>
            </a:r>
            <a:r>
              <a:rPr sz="1200" dirty="0">
                <a:latin typeface="Verdana"/>
                <a:cs typeface="Verdana"/>
              </a:rPr>
              <a:t>for </a:t>
            </a:r>
            <a:r>
              <a:rPr sz="1200" spc="-5" dirty="0">
                <a:latin typeface="Verdana"/>
                <a:cs typeface="Verdana"/>
              </a:rPr>
              <a:t>demos, pricing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84785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contracts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discussions.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301" y="348264"/>
            <a:ext cx="10996930" cy="643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5" dirty="0"/>
              <a:t>Project Plan </a:t>
            </a:r>
            <a:r>
              <a:rPr dirty="0"/>
              <a:t>for</a:t>
            </a:r>
            <a:r>
              <a:rPr spc="-65" dirty="0"/>
              <a:t> </a:t>
            </a:r>
            <a:r>
              <a:rPr spc="-5" dirty="0"/>
              <a:t>SectorMetric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spc="-10" dirty="0">
                <a:solidFill>
                  <a:srgbClr val="565656"/>
                </a:solidFill>
              </a:rPr>
              <a:t>This </a:t>
            </a:r>
            <a:r>
              <a:rPr sz="1600" spc="-5" dirty="0">
                <a:solidFill>
                  <a:srgbClr val="565656"/>
                </a:solidFill>
              </a:rPr>
              <a:t>project </a:t>
            </a:r>
            <a:r>
              <a:rPr sz="1600" spc="-10" dirty="0">
                <a:solidFill>
                  <a:srgbClr val="565656"/>
                </a:solidFill>
              </a:rPr>
              <a:t>plan will </a:t>
            </a:r>
            <a:r>
              <a:rPr sz="1600" spc="-5" dirty="0">
                <a:solidFill>
                  <a:srgbClr val="565656"/>
                </a:solidFill>
              </a:rPr>
              <a:t>outline how </a:t>
            </a:r>
            <a:r>
              <a:rPr sz="1600" spc="-10" dirty="0">
                <a:solidFill>
                  <a:srgbClr val="565656"/>
                </a:solidFill>
              </a:rPr>
              <a:t>Deloitte will deliver </a:t>
            </a:r>
            <a:r>
              <a:rPr sz="1600" spc="-5" dirty="0">
                <a:solidFill>
                  <a:srgbClr val="565656"/>
                </a:solidFill>
              </a:rPr>
              <a:t>this technology </a:t>
            </a:r>
            <a:r>
              <a:rPr sz="1600" spc="-10" dirty="0">
                <a:solidFill>
                  <a:srgbClr val="565656"/>
                </a:solidFill>
              </a:rPr>
              <a:t>evaluation </a:t>
            </a:r>
            <a:r>
              <a:rPr sz="1600" spc="-5" dirty="0">
                <a:solidFill>
                  <a:srgbClr val="565656"/>
                </a:solidFill>
              </a:rPr>
              <a:t>and </a:t>
            </a:r>
            <a:r>
              <a:rPr sz="1600" spc="-10" dirty="0">
                <a:solidFill>
                  <a:srgbClr val="565656"/>
                </a:solidFill>
              </a:rPr>
              <a:t>selection</a:t>
            </a:r>
            <a:r>
              <a:rPr sz="1600" spc="455" dirty="0">
                <a:solidFill>
                  <a:srgbClr val="565656"/>
                </a:solidFill>
              </a:rPr>
              <a:t> </a:t>
            </a:r>
            <a:r>
              <a:rPr sz="1600" spc="-10" dirty="0">
                <a:solidFill>
                  <a:srgbClr val="565656"/>
                </a:solidFill>
              </a:rPr>
              <a:t>engagement.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457301" y="1385061"/>
            <a:ext cx="934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0715" algn="l"/>
              </a:tabLst>
            </a:pP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Our understanding 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of</a:t>
            </a:r>
            <a:r>
              <a:rPr sz="1800" spc="45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the</a:t>
            </a:r>
            <a:r>
              <a:rPr sz="1800" spc="20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scope	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Risks,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issues 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and</a:t>
            </a:r>
            <a:r>
              <a:rPr sz="1800" spc="-45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dependencies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67628" y="1705355"/>
            <a:ext cx="5544820" cy="53340"/>
          </a:xfrm>
          <a:custGeom>
            <a:avLst/>
            <a:gdLst/>
            <a:ahLst/>
            <a:cxnLst/>
            <a:rect l="l" t="t" r="r" b="b"/>
            <a:pathLst>
              <a:path w="5544820" h="53339">
                <a:moveTo>
                  <a:pt x="5544312" y="0"/>
                </a:moveTo>
                <a:lnTo>
                  <a:pt x="0" y="0"/>
                </a:lnTo>
                <a:lnTo>
                  <a:pt x="0" y="53339"/>
                </a:lnTo>
                <a:lnTo>
                  <a:pt x="5544312" y="53339"/>
                </a:lnTo>
                <a:lnTo>
                  <a:pt x="5544312" y="0"/>
                </a:lnTo>
                <a:close/>
              </a:path>
            </a:pathLst>
          </a:custGeom>
          <a:solidFill>
            <a:srgbClr val="85B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301" y="348264"/>
            <a:ext cx="10996930" cy="643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5" dirty="0"/>
              <a:t>Project Plan </a:t>
            </a:r>
            <a:r>
              <a:rPr dirty="0"/>
              <a:t>for</a:t>
            </a:r>
            <a:r>
              <a:rPr spc="-65" dirty="0"/>
              <a:t> </a:t>
            </a:r>
            <a:r>
              <a:rPr spc="-5" dirty="0"/>
              <a:t>SectorMetric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spc="-10" dirty="0">
                <a:solidFill>
                  <a:srgbClr val="565656"/>
                </a:solidFill>
              </a:rPr>
              <a:t>This </a:t>
            </a:r>
            <a:r>
              <a:rPr sz="1600" spc="-5" dirty="0">
                <a:solidFill>
                  <a:srgbClr val="565656"/>
                </a:solidFill>
              </a:rPr>
              <a:t>project </a:t>
            </a:r>
            <a:r>
              <a:rPr sz="1600" spc="-10" dirty="0">
                <a:solidFill>
                  <a:srgbClr val="565656"/>
                </a:solidFill>
              </a:rPr>
              <a:t>plan will </a:t>
            </a:r>
            <a:r>
              <a:rPr sz="1600" spc="-5" dirty="0">
                <a:solidFill>
                  <a:srgbClr val="565656"/>
                </a:solidFill>
              </a:rPr>
              <a:t>outline how </a:t>
            </a:r>
            <a:r>
              <a:rPr sz="1600" spc="-10" dirty="0">
                <a:solidFill>
                  <a:srgbClr val="565656"/>
                </a:solidFill>
              </a:rPr>
              <a:t>Deloitte will deliver </a:t>
            </a:r>
            <a:r>
              <a:rPr sz="1600" spc="-5" dirty="0">
                <a:solidFill>
                  <a:srgbClr val="565656"/>
                </a:solidFill>
              </a:rPr>
              <a:t>this technology </a:t>
            </a:r>
            <a:r>
              <a:rPr sz="1600" spc="-10" dirty="0">
                <a:solidFill>
                  <a:srgbClr val="565656"/>
                </a:solidFill>
              </a:rPr>
              <a:t>evaluation </a:t>
            </a:r>
            <a:r>
              <a:rPr sz="1600" spc="-5" dirty="0">
                <a:solidFill>
                  <a:srgbClr val="565656"/>
                </a:solidFill>
              </a:rPr>
              <a:t>and </a:t>
            </a:r>
            <a:r>
              <a:rPr sz="1600" spc="-10" dirty="0">
                <a:solidFill>
                  <a:srgbClr val="565656"/>
                </a:solidFill>
              </a:rPr>
              <a:t>selection</a:t>
            </a:r>
            <a:r>
              <a:rPr sz="1600" spc="455" dirty="0">
                <a:solidFill>
                  <a:srgbClr val="565656"/>
                </a:solidFill>
              </a:rPr>
              <a:t> </a:t>
            </a:r>
            <a:r>
              <a:rPr sz="1600" spc="-10" dirty="0">
                <a:solidFill>
                  <a:srgbClr val="565656"/>
                </a:solidFill>
              </a:rPr>
              <a:t>engagement.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6165596" y="1844166"/>
            <a:ext cx="4883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Our proposed </a:t>
            </a:r>
            <a:r>
              <a:rPr sz="1200" dirty="0">
                <a:latin typeface="Verdana"/>
                <a:cs typeface="Verdana"/>
              </a:rPr>
              <a:t>resource </a:t>
            </a:r>
            <a:r>
              <a:rPr sz="1200" spc="-5" dirty="0">
                <a:latin typeface="Verdana"/>
                <a:cs typeface="Verdana"/>
              </a:rPr>
              <a:t>plan and </a:t>
            </a:r>
            <a:r>
              <a:rPr sz="1200" spc="-10" dirty="0">
                <a:latin typeface="Verdana"/>
                <a:cs typeface="Verdana"/>
              </a:rPr>
              <a:t>estimation </a:t>
            </a:r>
            <a:r>
              <a:rPr sz="1200" dirty="0">
                <a:latin typeface="Verdana"/>
                <a:cs typeface="Verdana"/>
              </a:rPr>
              <a:t>of fees </a:t>
            </a:r>
            <a:r>
              <a:rPr sz="1200" spc="-5" dirty="0">
                <a:latin typeface="Verdana"/>
                <a:cs typeface="Verdana"/>
              </a:rPr>
              <a:t>is </a:t>
            </a:r>
            <a:r>
              <a:rPr sz="1200" dirty="0">
                <a:latin typeface="Verdana"/>
                <a:cs typeface="Verdana"/>
              </a:rPr>
              <a:t>as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below: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301" y="1385061"/>
            <a:ext cx="998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0715" algn="l"/>
              </a:tabLst>
            </a:pP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Initial</a:t>
            </a:r>
            <a:r>
              <a:rPr sz="1800" spc="10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project</a:t>
            </a:r>
            <a:r>
              <a:rPr sz="1800" spc="35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timeline	</a:t>
            </a:r>
            <a:r>
              <a:rPr sz="1800" spc="-10" dirty="0">
                <a:solidFill>
                  <a:srgbClr val="303030"/>
                </a:solidFill>
                <a:latin typeface="Verdana"/>
                <a:cs typeface="Verdana"/>
              </a:rPr>
              <a:t>Resource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plan </a:t>
            </a:r>
            <a:r>
              <a:rPr sz="1800" dirty="0">
                <a:solidFill>
                  <a:srgbClr val="303030"/>
                </a:solidFill>
                <a:latin typeface="Verdana"/>
                <a:cs typeface="Verdana"/>
              </a:rPr>
              <a:t>and estimation of</a:t>
            </a:r>
            <a:r>
              <a:rPr sz="1800" spc="-25" dirty="0">
                <a:solidFill>
                  <a:srgbClr val="30303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03030"/>
                </a:solidFill>
                <a:latin typeface="Verdana"/>
                <a:cs typeface="Verdana"/>
              </a:rPr>
              <a:t>fees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17903" y="2348293"/>
            <a:ext cx="3683635" cy="1089660"/>
            <a:chOff x="1517903" y="2348293"/>
            <a:chExt cx="3683635" cy="1089660"/>
          </a:xfrm>
        </p:grpSpPr>
        <p:sp>
          <p:nvSpPr>
            <p:cNvPr id="7" name="object 7"/>
            <p:cNvSpPr/>
            <p:nvPr/>
          </p:nvSpPr>
          <p:spPr>
            <a:xfrm>
              <a:off x="1517904" y="2394203"/>
              <a:ext cx="3683635" cy="944880"/>
            </a:xfrm>
            <a:custGeom>
              <a:avLst/>
              <a:gdLst/>
              <a:ahLst/>
              <a:cxnLst/>
              <a:rect l="l" t="t" r="r" b="b"/>
              <a:pathLst>
                <a:path w="3683635" h="944879">
                  <a:moveTo>
                    <a:pt x="3677412" y="605028"/>
                  </a:moveTo>
                  <a:lnTo>
                    <a:pt x="0" y="605028"/>
                  </a:lnTo>
                  <a:lnTo>
                    <a:pt x="0" y="944880"/>
                  </a:lnTo>
                  <a:lnTo>
                    <a:pt x="3677412" y="944880"/>
                  </a:lnTo>
                  <a:lnTo>
                    <a:pt x="3677412" y="605028"/>
                  </a:lnTo>
                  <a:close/>
                </a:path>
                <a:path w="3683635" h="944879">
                  <a:moveTo>
                    <a:pt x="3683508" y="0"/>
                  </a:moveTo>
                  <a:lnTo>
                    <a:pt x="4572" y="0"/>
                  </a:lnTo>
                  <a:lnTo>
                    <a:pt x="4572" y="573024"/>
                  </a:lnTo>
                  <a:lnTo>
                    <a:pt x="3683508" y="573024"/>
                  </a:lnTo>
                  <a:lnTo>
                    <a:pt x="36835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3143" y="2446019"/>
              <a:ext cx="1120140" cy="216535"/>
            </a:xfrm>
            <a:custGeom>
              <a:avLst/>
              <a:gdLst/>
              <a:ahLst/>
              <a:cxnLst/>
              <a:rect l="l" t="t" r="r" b="b"/>
              <a:pathLst>
                <a:path w="1120139" h="216535">
                  <a:moveTo>
                    <a:pt x="112014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1120140" y="216408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48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3143" y="2699003"/>
              <a:ext cx="1120140" cy="216535"/>
            </a:xfrm>
            <a:custGeom>
              <a:avLst/>
              <a:gdLst/>
              <a:ahLst/>
              <a:cxnLst/>
              <a:rect l="l" t="t" r="r" b="b"/>
              <a:pathLst>
                <a:path w="1120139" h="216535">
                  <a:moveTo>
                    <a:pt x="1120140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1120140" y="216408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1C4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3143" y="3038855"/>
              <a:ext cx="1120140" cy="215265"/>
            </a:xfrm>
            <a:custGeom>
              <a:avLst/>
              <a:gdLst/>
              <a:ahLst/>
              <a:cxnLst/>
              <a:rect l="l" t="t" r="r" b="b"/>
              <a:pathLst>
                <a:path w="1120139" h="215264">
                  <a:moveTo>
                    <a:pt x="1120140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120140" y="214884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525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67000" y="2353055"/>
              <a:ext cx="2420620" cy="1080135"/>
            </a:xfrm>
            <a:custGeom>
              <a:avLst/>
              <a:gdLst/>
              <a:ahLst/>
              <a:cxnLst/>
              <a:rect l="l" t="t" r="r" b="b"/>
              <a:pathLst>
                <a:path w="2420620" h="1080135">
                  <a:moveTo>
                    <a:pt x="403860" y="0"/>
                  </a:moveTo>
                  <a:lnTo>
                    <a:pt x="403860" y="1080008"/>
                  </a:lnTo>
                </a:path>
                <a:path w="2420620" h="1080135">
                  <a:moveTo>
                    <a:pt x="2016252" y="0"/>
                  </a:moveTo>
                  <a:lnTo>
                    <a:pt x="2016252" y="1080008"/>
                  </a:lnTo>
                </a:path>
                <a:path w="2420620" h="1080135">
                  <a:moveTo>
                    <a:pt x="1210055" y="0"/>
                  </a:moveTo>
                  <a:lnTo>
                    <a:pt x="1210055" y="1080008"/>
                  </a:lnTo>
                </a:path>
                <a:path w="2420620" h="1080135">
                  <a:moveTo>
                    <a:pt x="0" y="0"/>
                  </a:moveTo>
                  <a:lnTo>
                    <a:pt x="0" y="1080008"/>
                  </a:lnTo>
                </a:path>
                <a:path w="2420620" h="1080135">
                  <a:moveTo>
                    <a:pt x="1613915" y="0"/>
                  </a:moveTo>
                  <a:lnTo>
                    <a:pt x="1613915" y="1080008"/>
                  </a:lnTo>
                </a:path>
                <a:path w="2420620" h="1080135">
                  <a:moveTo>
                    <a:pt x="806196" y="0"/>
                  </a:moveTo>
                  <a:lnTo>
                    <a:pt x="806196" y="1080008"/>
                  </a:lnTo>
                </a:path>
                <a:path w="2420620" h="1080135">
                  <a:moveTo>
                    <a:pt x="2420112" y="0"/>
                  </a:moveTo>
                  <a:lnTo>
                    <a:pt x="2420112" y="1080008"/>
                  </a:lnTo>
                </a:path>
              </a:pathLst>
            </a:custGeom>
            <a:ln w="9144">
              <a:solidFill>
                <a:srgbClr val="A6A6A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24073" y="2125759"/>
          <a:ext cx="2522217" cy="21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120"/>
                <a:gridCol w="404495"/>
                <a:gridCol w="404495"/>
                <a:gridCol w="404494"/>
                <a:gridCol w="404494"/>
                <a:gridCol w="452119"/>
              </a:tblGrid>
              <a:tr h="214105">
                <a:tc>
                  <a:txBody>
                    <a:bodyPr/>
                    <a:lstStyle/>
                    <a:p>
                      <a:pPr marL="220979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71755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 marR="119380" indent="-94615">
                        <a:lnSpc>
                          <a:spcPct val="100000"/>
                        </a:lnSpc>
                      </a:pP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7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eek  </a:t>
                      </a:r>
                      <a:r>
                        <a:rPr sz="7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519808" y="2227579"/>
            <a:ext cx="1026160" cy="969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b="1" spc="10" dirty="0">
                <a:solidFill>
                  <a:srgbClr val="52555A"/>
                </a:solidFill>
                <a:latin typeface="Verdana"/>
                <a:cs typeface="Verdana"/>
              </a:rPr>
              <a:t>Phase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Verdana"/>
              <a:cs typeface="Verdana"/>
            </a:endParaRPr>
          </a:p>
          <a:p>
            <a:pPr marL="28575">
              <a:lnSpc>
                <a:spcPct val="100000"/>
              </a:lnSpc>
              <a:spcBef>
                <a:spcPts val="5"/>
              </a:spcBef>
            </a:pPr>
            <a:r>
              <a:rPr sz="650" b="1" spc="10" dirty="0">
                <a:solidFill>
                  <a:srgbClr val="FFFFFF"/>
                </a:solidFill>
                <a:latin typeface="Verdana"/>
                <a:cs typeface="Verdana"/>
              </a:rPr>
              <a:t>Phase</a:t>
            </a:r>
            <a:r>
              <a:rPr sz="65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50" b="1" spc="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Verdana"/>
              <a:cs typeface="Verdana"/>
            </a:endParaRPr>
          </a:p>
          <a:p>
            <a:pPr marL="28575">
              <a:lnSpc>
                <a:spcPct val="100000"/>
              </a:lnSpc>
            </a:pPr>
            <a:r>
              <a:rPr sz="650" b="1" spc="10" dirty="0">
                <a:solidFill>
                  <a:srgbClr val="FFFFFF"/>
                </a:solidFill>
                <a:latin typeface="Verdana"/>
                <a:cs typeface="Verdana"/>
              </a:rPr>
              <a:t>Phase</a:t>
            </a:r>
            <a:r>
              <a:rPr sz="65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50" b="1" spc="1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Verdana"/>
              <a:cs typeface="Verdana"/>
            </a:endParaRPr>
          </a:p>
          <a:p>
            <a:pPr marL="28575">
              <a:lnSpc>
                <a:spcPct val="100000"/>
              </a:lnSpc>
            </a:pPr>
            <a:r>
              <a:rPr sz="650" b="1" spc="10" dirty="0">
                <a:solidFill>
                  <a:srgbClr val="FFFFFF"/>
                </a:solidFill>
                <a:latin typeface="Verdana"/>
                <a:cs typeface="Verdana"/>
              </a:rPr>
              <a:t>Stakeholder</a:t>
            </a:r>
            <a:r>
              <a:rPr sz="65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50" b="1" spc="10" dirty="0">
                <a:solidFill>
                  <a:srgbClr val="FFFFFF"/>
                </a:solidFill>
                <a:latin typeface="Verdana"/>
                <a:cs typeface="Verdana"/>
              </a:rPr>
              <a:t>Meeting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1176" y="3579876"/>
            <a:ext cx="109855" cy="113030"/>
          </a:xfrm>
          <a:custGeom>
            <a:avLst/>
            <a:gdLst/>
            <a:ahLst/>
            <a:cxnLst/>
            <a:rect l="l" t="t" r="r" b="b"/>
            <a:pathLst>
              <a:path w="109855" h="113029">
                <a:moveTo>
                  <a:pt x="54863" y="0"/>
                </a:moveTo>
                <a:lnTo>
                  <a:pt x="0" y="56387"/>
                </a:lnTo>
                <a:lnTo>
                  <a:pt x="54863" y="112775"/>
                </a:lnTo>
                <a:lnTo>
                  <a:pt x="109728" y="56387"/>
                </a:lnTo>
                <a:lnTo>
                  <a:pt x="5486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4032" y="3578352"/>
            <a:ext cx="118872" cy="1173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8157" y="3554348"/>
            <a:ext cx="5441950" cy="198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7740">
              <a:lnSpc>
                <a:spcPct val="100000"/>
              </a:lnSpc>
              <a:spcBef>
                <a:spcPts val="100"/>
              </a:spcBef>
              <a:tabLst>
                <a:tab pos="2999105" algn="l"/>
              </a:tabLst>
            </a:pPr>
            <a:r>
              <a:rPr sz="900" spc="-5" dirty="0">
                <a:latin typeface="Verdana"/>
                <a:cs typeface="Verdana"/>
              </a:rPr>
              <a:t>Milestone	Stakeholder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meeting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Verdana"/>
                <a:cs typeface="Verdana"/>
              </a:rPr>
              <a:t>Our proposed engagement timelines will span </a:t>
            </a:r>
            <a:r>
              <a:rPr sz="1200" dirty="0">
                <a:latin typeface="Verdana"/>
                <a:cs typeface="Verdana"/>
              </a:rPr>
              <a:t>for </a:t>
            </a:r>
            <a:r>
              <a:rPr sz="1200" spc="-5" dirty="0">
                <a:latin typeface="Verdana"/>
                <a:cs typeface="Verdana"/>
              </a:rPr>
              <a:t>the total </a:t>
            </a:r>
            <a:r>
              <a:rPr sz="1200" dirty="0">
                <a:latin typeface="Verdana"/>
                <a:cs typeface="Verdana"/>
              </a:rPr>
              <a:t>of 6 </a:t>
            </a:r>
            <a:r>
              <a:rPr sz="1200" spc="-5" dirty="0">
                <a:latin typeface="Verdana"/>
                <a:cs typeface="Verdana"/>
              </a:rPr>
              <a:t>weeks.  </a:t>
            </a:r>
            <a:r>
              <a:rPr sz="1200" dirty="0">
                <a:latin typeface="Verdana"/>
                <a:cs typeface="Verdana"/>
              </a:rPr>
              <a:t>In </a:t>
            </a:r>
            <a:r>
              <a:rPr sz="1200" spc="-5" dirty="0">
                <a:latin typeface="Verdana"/>
                <a:cs typeface="Verdana"/>
              </a:rPr>
              <a:t>this </a:t>
            </a:r>
            <a:r>
              <a:rPr sz="1200" spc="-10" dirty="0">
                <a:latin typeface="Verdana"/>
                <a:cs typeface="Verdana"/>
              </a:rPr>
              <a:t>timeframe </a:t>
            </a:r>
            <a:r>
              <a:rPr sz="1200" spc="-5" dirty="0">
                <a:latin typeface="Verdana"/>
                <a:cs typeface="Verdana"/>
              </a:rPr>
              <a:t>we proposed the following</a:t>
            </a:r>
            <a:r>
              <a:rPr sz="1200" spc="6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phases: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Verdana"/>
              <a:cs typeface="Verdana"/>
            </a:endParaRPr>
          </a:p>
          <a:p>
            <a:pPr marL="184785" marR="26479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b="1" spc="-5" dirty="0">
                <a:latin typeface="Verdana"/>
                <a:cs typeface="Verdana"/>
              </a:rPr>
              <a:t>Phase </a:t>
            </a:r>
            <a:r>
              <a:rPr sz="1200" b="1" dirty="0">
                <a:latin typeface="Verdana"/>
                <a:cs typeface="Verdana"/>
              </a:rPr>
              <a:t>1 </a:t>
            </a:r>
            <a:r>
              <a:rPr sz="1200" b="1" spc="-5" dirty="0">
                <a:latin typeface="Verdana"/>
                <a:cs typeface="Verdana"/>
              </a:rPr>
              <a:t>Technology Evaluation </a:t>
            </a:r>
            <a:r>
              <a:rPr sz="1200" dirty="0">
                <a:latin typeface="Verdana"/>
                <a:cs typeface="Verdana"/>
              </a:rPr>
              <a:t>– </a:t>
            </a:r>
            <a:r>
              <a:rPr sz="1200" spc="-5" dirty="0">
                <a:latin typeface="Verdana"/>
                <a:cs typeface="Verdana"/>
              </a:rPr>
              <a:t>Consists </a:t>
            </a:r>
            <a:r>
              <a:rPr sz="1200" dirty="0">
                <a:latin typeface="Verdana"/>
                <a:cs typeface="Verdana"/>
              </a:rPr>
              <a:t>of </a:t>
            </a:r>
            <a:r>
              <a:rPr sz="1200" spc="-5" dirty="0">
                <a:latin typeface="Verdana"/>
                <a:cs typeface="Verdana"/>
              </a:rPr>
              <a:t>providing </a:t>
            </a:r>
            <a:r>
              <a:rPr sz="1200" dirty="0">
                <a:latin typeface="Verdana"/>
                <a:cs typeface="Verdana"/>
              </a:rPr>
              <a:t>a  </a:t>
            </a:r>
            <a:r>
              <a:rPr sz="1200" spc="-5" dirty="0">
                <a:latin typeface="Verdana"/>
                <a:cs typeface="Verdana"/>
              </a:rPr>
              <a:t>framework for exception led requirement gathering and use case  development.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050">
              <a:latin typeface="Verdana"/>
              <a:cs typeface="Verdana"/>
            </a:endParaRPr>
          </a:p>
          <a:p>
            <a:pPr marL="184785" marR="61341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b="1" spc="-5" dirty="0">
                <a:latin typeface="Verdana"/>
                <a:cs typeface="Verdana"/>
              </a:rPr>
              <a:t>Phase </a:t>
            </a:r>
            <a:r>
              <a:rPr sz="1200" b="1" dirty="0">
                <a:latin typeface="Verdana"/>
                <a:cs typeface="Verdana"/>
              </a:rPr>
              <a:t>2 </a:t>
            </a:r>
            <a:r>
              <a:rPr sz="1200" b="1" spc="-5" dirty="0">
                <a:latin typeface="Verdana"/>
                <a:cs typeface="Verdana"/>
              </a:rPr>
              <a:t>Technology Analysis </a:t>
            </a:r>
            <a:r>
              <a:rPr sz="1200" b="1" dirty="0">
                <a:latin typeface="Verdana"/>
                <a:cs typeface="Verdana"/>
              </a:rPr>
              <a:t>and </a:t>
            </a:r>
            <a:r>
              <a:rPr sz="1200" b="1" spc="-5" dirty="0">
                <a:latin typeface="Verdana"/>
                <a:cs typeface="Verdana"/>
              </a:rPr>
              <a:t>Selection </a:t>
            </a:r>
            <a:r>
              <a:rPr sz="1200" dirty="0">
                <a:latin typeface="Verdana"/>
                <a:cs typeface="Verdana"/>
              </a:rPr>
              <a:t>– </a:t>
            </a:r>
            <a:r>
              <a:rPr sz="1200" spc="-5" dirty="0">
                <a:latin typeface="Verdana"/>
                <a:cs typeface="Verdana"/>
              </a:rPr>
              <a:t>Consist </a:t>
            </a:r>
            <a:r>
              <a:rPr sz="1200" dirty="0">
                <a:latin typeface="Verdana"/>
                <a:cs typeface="Verdana"/>
              </a:rPr>
              <a:t>of  </a:t>
            </a:r>
            <a:r>
              <a:rPr sz="1200" spc="-5" dirty="0">
                <a:latin typeface="Verdana"/>
                <a:cs typeface="Verdana"/>
              </a:rPr>
              <a:t>developing market scan approach and scoring</a:t>
            </a:r>
            <a:r>
              <a:rPr sz="1200" spc="8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methodology.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8157" y="1827657"/>
            <a:ext cx="3366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Our proposed project </a:t>
            </a:r>
            <a:r>
              <a:rPr sz="1200" spc="-10" dirty="0">
                <a:latin typeface="Verdana"/>
                <a:cs typeface="Verdana"/>
              </a:rPr>
              <a:t>timeline </a:t>
            </a:r>
            <a:r>
              <a:rPr sz="1200" spc="-5" dirty="0">
                <a:latin typeface="Verdana"/>
                <a:cs typeface="Verdana"/>
              </a:rPr>
              <a:t>is </a:t>
            </a:r>
            <a:r>
              <a:rPr sz="1200" dirty="0">
                <a:latin typeface="Verdana"/>
                <a:cs typeface="Verdana"/>
              </a:rPr>
              <a:t>as</a:t>
            </a:r>
            <a:r>
              <a:rPr sz="1200" spc="4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follows: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63951" y="2502407"/>
            <a:ext cx="2525395" cy="688975"/>
            <a:chOff x="2663951" y="2502407"/>
            <a:chExt cx="2525395" cy="688975"/>
          </a:xfrm>
        </p:grpSpPr>
        <p:sp>
          <p:nvSpPr>
            <p:cNvPr id="19" name="object 19"/>
            <p:cNvSpPr/>
            <p:nvPr/>
          </p:nvSpPr>
          <p:spPr>
            <a:xfrm>
              <a:off x="2663952" y="2502407"/>
              <a:ext cx="2405380" cy="370840"/>
            </a:xfrm>
            <a:custGeom>
              <a:avLst/>
              <a:gdLst/>
              <a:ahLst/>
              <a:cxnLst/>
              <a:rect l="l" t="t" r="r" b="b"/>
              <a:pathLst>
                <a:path w="2405379" h="370839">
                  <a:moveTo>
                    <a:pt x="790956" y="64008"/>
                  </a:moveTo>
                  <a:lnTo>
                    <a:pt x="720217" y="0"/>
                  </a:lnTo>
                  <a:lnTo>
                    <a:pt x="0" y="0"/>
                  </a:lnTo>
                  <a:lnTo>
                    <a:pt x="0" y="128016"/>
                  </a:lnTo>
                  <a:lnTo>
                    <a:pt x="720217" y="128016"/>
                  </a:lnTo>
                  <a:lnTo>
                    <a:pt x="790956" y="64008"/>
                  </a:lnTo>
                  <a:close/>
                </a:path>
                <a:path w="2405379" h="370839">
                  <a:moveTo>
                    <a:pt x="2404872" y="305562"/>
                  </a:moveTo>
                  <a:lnTo>
                    <a:pt x="2333244" y="240792"/>
                  </a:lnTo>
                  <a:lnTo>
                    <a:pt x="819912" y="240792"/>
                  </a:lnTo>
                  <a:lnTo>
                    <a:pt x="819912" y="370332"/>
                  </a:lnTo>
                  <a:lnTo>
                    <a:pt x="2333244" y="370332"/>
                  </a:lnTo>
                  <a:lnTo>
                    <a:pt x="2404872" y="3055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4720" y="2517647"/>
              <a:ext cx="1714500" cy="356870"/>
            </a:xfrm>
            <a:custGeom>
              <a:avLst/>
              <a:gdLst/>
              <a:ahLst/>
              <a:cxnLst/>
              <a:rect l="l" t="t" r="r" b="b"/>
              <a:pathLst>
                <a:path w="1714500" h="356869">
                  <a:moveTo>
                    <a:pt x="109728" y="56388"/>
                  </a:moveTo>
                  <a:lnTo>
                    <a:pt x="54864" y="0"/>
                  </a:lnTo>
                  <a:lnTo>
                    <a:pt x="0" y="56388"/>
                  </a:lnTo>
                  <a:lnTo>
                    <a:pt x="54864" y="112776"/>
                  </a:lnTo>
                  <a:lnTo>
                    <a:pt x="109728" y="56388"/>
                  </a:lnTo>
                  <a:close/>
                </a:path>
                <a:path w="1714500" h="356869">
                  <a:moveTo>
                    <a:pt x="1714500" y="300228"/>
                  </a:moveTo>
                  <a:lnTo>
                    <a:pt x="1660398" y="243840"/>
                  </a:lnTo>
                  <a:lnTo>
                    <a:pt x="1606296" y="300228"/>
                  </a:lnTo>
                  <a:lnTo>
                    <a:pt x="1660398" y="356616"/>
                  </a:lnTo>
                  <a:lnTo>
                    <a:pt x="1714500" y="30022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159" y="3073907"/>
              <a:ext cx="118872" cy="1173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1879" y="3073907"/>
              <a:ext cx="118872" cy="1173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8075" y="3073907"/>
              <a:ext cx="118872" cy="1173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2416" y="3073907"/>
              <a:ext cx="120396" cy="117348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172644" y="2303716"/>
          <a:ext cx="5543550" cy="2671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35"/>
                <a:gridCol w="1577975"/>
                <a:gridCol w="1386205"/>
                <a:gridCol w="1384935"/>
              </a:tblGrid>
              <a:tr h="6496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L w="9525">
                      <a:solidFill>
                        <a:srgbClr val="84BA1F"/>
                      </a:solidFill>
                      <a:prstDash val="solid"/>
                    </a:lnL>
                    <a:solidFill>
                      <a:srgbClr val="85BB24"/>
                    </a:solidFill>
                  </a:tcPr>
                </a:tc>
                <a:tc>
                  <a:txBody>
                    <a:bodyPr/>
                    <a:lstStyle/>
                    <a:p>
                      <a:pPr marL="283845" marR="1187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Daily rate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not  incl.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GST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solidFill>
                      <a:srgbClr val="85BB2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52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Number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days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</a:t>
                      </a:r>
                      <a:r>
                        <a:rPr sz="1200" b="1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 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weeks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solidFill>
                      <a:srgbClr val="85BB2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Total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9530" marB="0">
                    <a:lnR w="9525">
                      <a:solidFill>
                        <a:srgbClr val="84BA1F"/>
                      </a:solidFill>
                      <a:prstDash val="solid"/>
                    </a:lnR>
                    <a:solidFill>
                      <a:srgbClr val="85BB24"/>
                    </a:solidFill>
                  </a:tcPr>
                </a:tc>
              </a:tr>
              <a:tr h="3660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Partner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9525">
                      <a:solidFill>
                        <a:srgbClr val="84BA1F"/>
                      </a:solidFill>
                      <a:prstDash val="solid"/>
                    </a:lnL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$3500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$7,000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R w="9525">
                      <a:solidFill>
                        <a:srgbClr val="84BA1F"/>
                      </a:solidFill>
                      <a:prstDash val="solid"/>
                    </a:lnR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Director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$3000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$18,000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 marR="276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Senior  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ul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$1200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$36,000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 marR="276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Senior  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ul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$1200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5" dirty="0">
                          <a:latin typeface="Verdana"/>
                          <a:cs typeface="Verdana"/>
                        </a:rPr>
                        <a:t>30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$36,000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4BA1F"/>
                      </a:solidFill>
                      <a:prstDash val="solid"/>
                    </a:lnL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Total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$97,000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9525">
                      <a:solidFill>
                        <a:srgbClr val="84BA1F"/>
                      </a:solidFill>
                      <a:prstDash val="solid"/>
                    </a:lnR>
                    <a:lnT w="9525">
                      <a:solidFill>
                        <a:srgbClr val="84BA1F"/>
                      </a:solidFill>
                      <a:prstDash val="solid"/>
                    </a:lnT>
                    <a:lnB w="9525">
                      <a:solidFill>
                        <a:srgbClr val="84BA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0"/>
                </a:spcBef>
              </a:pPr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447800"/>
            <a:ext cx="11353800" cy="4431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Deloitte </a:t>
            </a:r>
            <a:r>
              <a:rPr sz="1400" spc="-5" dirty="0">
                <a:latin typeface="Verdana"/>
                <a:cs typeface="Verdana"/>
              </a:rPr>
              <a:t>refers </a:t>
            </a:r>
            <a:r>
              <a:rPr sz="1400" dirty="0">
                <a:latin typeface="Verdana"/>
                <a:cs typeface="Verdana"/>
              </a:rPr>
              <a:t>to </a:t>
            </a:r>
            <a:r>
              <a:rPr sz="1400" spc="-5" dirty="0">
                <a:latin typeface="Verdana"/>
                <a:cs typeface="Verdana"/>
              </a:rPr>
              <a:t>one </a:t>
            </a:r>
            <a:r>
              <a:rPr sz="1400" dirty="0">
                <a:latin typeface="Verdana"/>
                <a:cs typeface="Verdana"/>
              </a:rPr>
              <a:t>or more of Deloitte </a:t>
            </a:r>
            <a:r>
              <a:rPr sz="1400" spc="-5" dirty="0">
                <a:latin typeface="Verdana"/>
                <a:cs typeface="Verdana"/>
              </a:rPr>
              <a:t>Touche Tohmatsu </a:t>
            </a:r>
            <a:r>
              <a:rPr sz="1400" dirty="0">
                <a:latin typeface="Verdana"/>
                <a:cs typeface="Verdana"/>
              </a:rPr>
              <a:t>Limited </a:t>
            </a:r>
            <a:r>
              <a:rPr sz="1400" spc="-5" dirty="0">
                <a:latin typeface="Verdana"/>
                <a:cs typeface="Verdana"/>
              </a:rPr>
              <a:t>(“DTTL”), </a:t>
            </a:r>
            <a:r>
              <a:rPr sz="1400" dirty="0">
                <a:latin typeface="Verdana"/>
                <a:cs typeface="Verdana"/>
              </a:rPr>
              <a:t>its global </a:t>
            </a:r>
            <a:r>
              <a:rPr sz="1400" spc="-5" dirty="0">
                <a:latin typeface="Verdana"/>
                <a:cs typeface="Verdana"/>
              </a:rPr>
              <a:t>network </a:t>
            </a:r>
            <a:r>
              <a:rPr sz="1400" dirty="0">
                <a:latin typeface="Verdana"/>
                <a:cs typeface="Verdana"/>
              </a:rPr>
              <a:t>of member </a:t>
            </a:r>
            <a:r>
              <a:rPr sz="1400" spc="-5" dirty="0">
                <a:latin typeface="Verdana"/>
                <a:cs typeface="Verdana"/>
              </a:rPr>
              <a:t>firms, and their </a:t>
            </a:r>
            <a:r>
              <a:rPr sz="1400" spc="5" dirty="0">
                <a:latin typeface="Verdana"/>
                <a:cs typeface="Verdana"/>
              </a:rPr>
              <a:t>related </a:t>
            </a:r>
            <a:r>
              <a:rPr sz="1400" spc="-5" dirty="0">
                <a:latin typeface="Verdana"/>
                <a:cs typeface="Verdana"/>
              </a:rPr>
              <a:t>entities. DTTL  (also referred </a:t>
            </a:r>
            <a:r>
              <a:rPr sz="1400" dirty="0">
                <a:latin typeface="Verdana"/>
                <a:cs typeface="Verdana"/>
              </a:rPr>
              <a:t>to as </a:t>
            </a:r>
            <a:r>
              <a:rPr sz="1400" spc="-5" dirty="0">
                <a:latin typeface="Verdana"/>
                <a:cs typeface="Verdana"/>
              </a:rPr>
              <a:t>“Deloitte Global”) and </a:t>
            </a:r>
            <a:r>
              <a:rPr sz="1400" dirty="0">
                <a:latin typeface="Verdana"/>
                <a:cs typeface="Verdana"/>
              </a:rPr>
              <a:t>each of its member </a:t>
            </a:r>
            <a:r>
              <a:rPr sz="1400" spc="-5" dirty="0">
                <a:latin typeface="Verdana"/>
                <a:cs typeface="Verdana"/>
              </a:rPr>
              <a:t>firms </a:t>
            </a:r>
            <a:r>
              <a:rPr sz="1400" dirty="0">
                <a:latin typeface="Verdana"/>
                <a:cs typeface="Verdana"/>
              </a:rPr>
              <a:t>are legally separate </a:t>
            </a:r>
            <a:r>
              <a:rPr sz="1400" spc="-5" dirty="0">
                <a:latin typeface="Verdana"/>
                <a:cs typeface="Verdana"/>
              </a:rPr>
              <a:t>and independent entities. DTTL </a:t>
            </a:r>
            <a:r>
              <a:rPr sz="1400" dirty="0">
                <a:latin typeface="Verdana"/>
                <a:cs typeface="Verdana"/>
              </a:rPr>
              <a:t>does </a:t>
            </a:r>
            <a:r>
              <a:rPr sz="1400" spc="-5" dirty="0">
                <a:latin typeface="Verdana"/>
                <a:cs typeface="Verdana"/>
              </a:rPr>
              <a:t>not provide </a:t>
            </a:r>
            <a:r>
              <a:rPr sz="1400" dirty="0">
                <a:latin typeface="Verdana"/>
                <a:cs typeface="Verdana"/>
              </a:rPr>
              <a:t>services  to </a:t>
            </a:r>
            <a:r>
              <a:rPr sz="1400" spc="-5" dirty="0">
                <a:latin typeface="Verdana"/>
                <a:cs typeface="Verdana"/>
              </a:rPr>
              <a:t>clients. </a:t>
            </a:r>
            <a:r>
              <a:rPr sz="1400" dirty="0">
                <a:latin typeface="Verdana"/>
                <a:cs typeface="Verdana"/>
              </a:rPr>
              <a:t>Please see </a:t>
            </a:r>
            <a:r>
              <a:rPr sz="1400" spc="-5" dirty="0">
                <a:latin typeface="Verdana"/>
                <a:cs typeface="Verdana"/>
                <a:hlinkClick r:id="rId2"/>
              </a:rPr>
              <a:t>www.deloitte.com/about </a:t>
            </a:r>
            <a:r>
              <a:rPr sz="1400" dirty="0">
                <a:latin typeface="Verdana"/>
                <a:cs typeface="Verdana"/>
              </a:rPr>
              <a:t>to learn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more.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About </a:t>
            </a:r>
            <a:r>
              <a:rPr sz="1400" dirty="0">
                <a:latin typeface="Verdana"/>
                <a:cs typeface="Verdana"/>
              </a:rPr>
              <a:t>Deloitte</a:t>
            </a:r>
            <a:endParaRPr sz="1400">
              <a:latin typeface="Verdana"/>
              <a:cs typeface="Verdana"/>
            </a:endParaRPr>
          </a:p>
          <a:p>
            <a:pPr marL="12700" marR="3937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Deloitte is a </a:t>
            </a:r>
            <a:r>
              <a:rPr sz="1400" spc="-5" dirty="0">
                <a:latin typeface="Verdana"/>
                <a:cs typeface="Verdana"/>
              </a:rPr>
              <a:t>leading </a:t>
            </a:r>
            <a:r>
              <a:rPr sz="1400" dirty="0">
                <a:latin typeface="Verdana"/>
                <a:cs typeface="Verdana"/>
              </a:rPr>
              <a:t>global </a:t>
            </a:r>
            <a:r>
              <a:rPr sz="1400" spc="-5" dirty="0">
                <a:latin typeface="Verdana"/>
                <a:cs typeface="Verdana"/>
              </a:rPr>
              <a:t>provider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audit and assurance, consulting, financial advisory, </a:t>
            </a:r>
            <a:r>
              <a:rPr sz="1400" dirty="0">
                <a:latin typeface="Verdana"/>
                <a:cs typeface="Verdana"/>
              </a:rPr>
              <a:t>risk </a:t>
            </a:r>
            <a:r>
              <a:rPr sz="1400" spc="-5" dirty="0">
                <a:latin typeface="Verdana"/>
                <a:cs typeface="Verdana"/>
              </a:rPr>
              <a:t>advisory, </a:t>
            </a:r>
            <a:r>
              <a:rPr sz="1400" dirty="0">
                <a:latin typeface="Verdana"/>
                <a:cs typeface="Verdana"/>
              </a:rPr>
              <a:t>tax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related </a:t>
            </a:r>
            <a:r>
              <a:rPr sz="1400" spc="-5" dirty="0">
                <a:latin typeface="Verdana"/>
                <a:cs typeface="Verdana"/>
              </a:rPr>
              <a:t>services. Our network </a:t>
            </a:r>
            <a:r>
              <a:rPr sz="1400" dirty="0">
                <a:latin typeface="Verdana"/>
                <a:cs typeface="Verdana"/>
              </a:rPr>
              <a:t>of  member </a:t>
            </a:r>
            <a:r>
              <a:rPr sz="1400" spc="-5" dirty="0">
                <a:latin typeface="Verdana"/>
                <a:cs typeface="Verdana"/>
              </a:rPr>
              <a:t>firms </a:t>
            </a:r>
            <a:r>
              <a:rPr sz="1400" dirty="0">
                <a:latin typeface="Verdana"/>
                <a:cs typeface="Verdana"/>
              </a:rPr>
              <a:t>is in more </a:t>
            </a:r>
            <a:r>
              <a:rPr sz="1400" spc="-5" dirty="0">
                <a:latin typeface="Verdana"/>
                <a:cs typeface="Verdana"/>
              </a:rPr>
              <a:t>than </a:t>
            </a:r>
            <a:r>
              <a:rPr sz="1400" dirty="0">
                <a:latin typeface="Verdana"/>
                <a:cs typeface="Verdana"/>
              </a:rPr>
              <a:t>150 </a:t>
            </a:r>
            <a:r>
              <a:rPr sz="1400" spc="-5" dirty="0">
                <a:latin typeface="Verdana"/>
                <a:cs typeface="Verdana"/>
              </a:rPr>
              <a:t>countries and </a:t>
            </a:r>
            <a:r>
              <a:rPr sz="1400" dirty="0">
                <a:latin typeface="Verdana"/>
                <a:cs typeface="Verdana"/>
              </a:rPr>
              <a:t>territories. Learn </a:t>
            </a:r>
            <a:r>
              <a:rPr sz="1400" spc="-5" dirty="0">
                <a:latin typeface="Verdana"/>
                <a:cs typeface="Verdana"/>
              </a:rPr>
              <a:t>how </a:t>
            </a:r>
            <a:r>
              <a:rPr sz="1400" dirty="0">
                <a:latin typeface="Verdana"/>
                <a:cs typeface="Verdana"/>
              </a:rPr>
              <a:t>Deloitte’s </a:t>
            </a:r>
            <a:r>
              <a:rPr sz="1400" spc="-5" dirty="0">
                <a:latin typeface="Verdana"/>
                <a:cs typeface="Verdana"/>
              </a:rPr>
              <a:t>approximately 264,000 </a:t>
            </a:r>
            <a:r>
              <a:rPr sz="1400" dirty="0">
                <a:latin typeface="Verdana"/>
                <a:cs typeface="Verdana"/>
              </a:rPr>
              <a:t>people </a:t>
            </a:r>
            <a:r>
              <a:rPr sz="1400" spc="-5" dirty="0">
                <a:latin typeface="Verdana"/>
                <a:cs typeface="Verdana"/>
              </a:rPr>
              <a:t>make </a:t>
            </a:r>
            <a:r>
              <a:rPr sz="1400" dirty="0">
                <a:latin typeface="Verdana"/>
                <a:cs typeface="Verdana"/>
              </a:rPr>
              <a:t>an impact </a:t>
            </a:r>
            <a:r>
              <a:rPr sz="1400" spc="-5" dirty="0">
                <a:latin typeface="Verdana"/>
                <a:cs typeface="Verdana"/>
              </a:rPr>
              <a:t>that </a:t>
            </a:r>
            <a:r>
              <a:rPr sz="1400" dirty="0">
                <a:latin typeface="Verdana"/>
                <a:cs typeface="Verdana"/>
              </a:rPr>
              <a:t>matters at  </a:t>
            </a:r>
            <a:r>
              <a:rPr sz="1400" spc="-5" dirty="0">
                <a:latin typeface="Verdana"/>
                <a:cs typeface="Verdana"/>
                <a:hlinkClick r:id="rId3"/>
              </a:rPr>
              <a:t>www.deloitte.com.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About </a:t>
            </a:r>
            <a:r>
              <a:rPr sz="1400" dirty="0">
                <a:latin typeface="Verdana"/>
                <a:cs typeface="Verdana"/>
              </a:rPr>
              <a:t>Deloitte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Australia</a:t>
            </a:r>
            <a:endParaRPr sz="1400">
              <a:latin typeface="Verdana"/>
              <a:cs typeface="Verdana"/>
            </a:endParaRPr>
          </a:p>
          <a:p>
            <a:pPr marL="12700" marR="212725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In Australia, the </a:t>
            </a:r>
            <a:r>
              <a:rPr sz="1400" dirty="0">
                <a:latin typeface="Verdana"/>
                <a:cs typeface="Verdana"/>
              </a:rPr>
              <a:t>member </a:t>
            </a:r>
            <a:r>
              <a:rPr sz="1400" spc="-5" dirty="0">
                <a:latin typeface="Verdana"/>
                <a:cs typeface="Verdana"/>
              </a:rPr>
              <a:t>firm </a:t>
            </a:r>
            <a:r>
              <a:rPr sz="1400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the Australian partnership </a:t>
            </a:r>
            <a:r>
              <a:rPr sz="1400" dirty="0">
                <a:latin typeface="Verdana"/>
                <a:cs typeface="Verdana"/>
              </a:rPr>
              <a:t>of Deloitte </a:t>
            </a:r>
            <a:r>
              <a:rPr sz="1400" spc="-5" dirty="0">
                <a:latin typeface="Verdana"/>
                <a:cs typeface="Verdana"/>
              </a:rPr>
              <a:t>Touche Tohmatsu and </a:t>
            </a:r>
            <a:r>
              <a:rPr sz="1400" dirty="0">
                <a:latin typeface="Verdana"/>
                <a:cs typeface="Verdana"/>
              </a:rPr>
              <a:t>is </a:t>
            </a:r>
            <a:r>
              <a:rPr sz="1400" spc="-5" dirty="0">
                <a:latin typeface="Verdana"/>
                <a:cs typeface="Verdana"/>
              </a:rPr>
              <a:t>one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Australia’s leading </a:t>
            </a:r>
            <a:r>
              <a:rPr sz="1400" dirty="0">
                <a:latin typeface="Verdana"/>
                <a:cs typeface="Verdana"/>
              </a:rPr>
              <a:t>professional services  </a:t>
            </a:r>
            <a:r>
              <a:rPr sz="1400" spc="-5" dirty="0">
                <a:latin typeface="Verdana"/>
                <a:cs typeface="Verdana"/>
              </a:rPr>
              <a:t>firms. Focused </a:t>
            </a:r>
            <a:r>
              <a:rPr sz="1400" dirty="0">
                <a:latin typeface="Verdana"/>
                <a:cs typeface="Verdana"/>
              </a:rPr>
              <a:t>on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creation of </a:t>
            </a:r>
            <a:r>
              <a:rPr sz="1400" spc="-5" dirty="0">
                <a:latin typeface="Verdana"/>
                <a:cs typeface="Verdana"/>
              </a:rPr>
              <a:t>value and growth, and known </a:t>
            </a:r>
            <a:r>
              <a:rPr sz="1400" dirty="0">
                <a:latin typeface="Verdana"/>
                <a:cs typeface="Verdana"/>
              </a:rPr>
              <a:t>as an </a:t>
            </a:r>
            <a:r>
              <a:rPr sz="1400" spc="-5" dirty="0">
                <a:latin typeface="Verdana"/>
                <a:cs typeface="Verdana"/>
              </a:rPr>
              <a:t>employer </a:t>
            </a:r>
            <a:r>
              <a:rPr sz="1400" dirty="0">
                <a:latin typeface="Verdana"/>
                <a:cs typeface="Verdana"/>
              </a:rPr>
              <a:t>of </a:t>
            </a:r>
            <a:r>
              <a:rPr sz="1400" spc="-5" dirty="0">
                <a:latin typeface="Verdana"/>
                <a:cs typeface="Verdana"/>
              </a:rPr>
              <a:t>choice for innovative human resources </a:t>
            </a:r>
            <a:r>
              <a:rPr sz="1400" dirty="0">
                <a:latin typeface="Verdana"/>
                <a:cs typeface="Verdana"/>
              </a:rPr>
              <a:t>programs, </a:t>
            </a:r>
            <a:r>
              <a:rPr sz="1400" spc="-5" dirty="0">
                <a:latin typeface="Verdana"/>
                <a:cs typeface="Verdana"/>
              </a:rPr>
              <a:t>we </a:t>
            </a:r>
            <a:r>
              <a:rPr sz="1400" dirty="0">
                <a:latin typeface="Verdana"/>
                <a:cs typeface="Verdana"/>
              </a:rPr>
              <a:t>are  dedicated to </a:t>
            </a:r>
            <a:r>
              <a:rPr sz="1400" spc="-5" dirty="0">
                <a:latin typeface="Verdana"/>
                <a:cs typeface="Verdana"/>
              </a:rPr>
              <a:t>helping our clients and our </a:t>
            </a:r>
            <a:r>
              <a:rPr sz="1400" dirty="0">
                <a:latin typeface="Verdana"/>
                <a:cs typeface="Verdana"/>
              </a:rPr>
              <a:t>people excel. For more </a:t>
            </a:r>
            <a:r>
              <a:rPr sz="1400" spc="-5" dirty="0">
                <a:latin typeface="Verdana"/>
                <a:cs typeface="Verdana"/>
              </a:rPr>
              <a:t>information, </a:t>
            </a:r>
            <a:r>
              <a:rPr sz="1400" dirty="0">
                <a:latin typeface="Verdana"/>
                <a:cs typeface="Verdana"/>
              </a:rPr>
              <a:t>please visit </a:t>
            </a:r>
            <a:r>
              <a:rPr sz="1400" spc="-5" dirty="0">
                <a:latin typeface="Verdana"/>
                <a:cs typeface="Verdana"/>
              </a:rPr>
              <a:t>our web </a:t>
            </a:r>
            <a:r>
              <a:rPr sz="1400" dirty="0">
                <a:latin typeface="Verdana"/>
                <a:cs typeface="Verdana"/>
              </a:rPr>
              <a:t>site at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  <a:hlinkClick r:id="rId4"/>
              </a:rPr>
              <a:t>www.deloitte.com.au.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Verdana"/>
              <a:cs typeface="Verdana"/>
            </a:endParaRPr>
          </a:p>
          <a:p>
            <a:pPr marL="12700" marR="3776979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Liability limited by a </a:t>
            </a:r>
            <a:r>
              <a:rPr sz="1400" spc="-5" dirty="0">
                <a:latin typeface="Verdana"/>
                <a:cs typeface="Verdana"/>
              </a:rPr>
              <a:t>scheme approved under Professional Standards Legislation.  Member </a:t>
            </a:r>
            <a:r>
              <a:rPr sz="1400" dirty="0">
                <a:latin typeface="Verdana"/>
                <a:cs typeface="Verdana"/>
              </a:rPr>
              <a:t>of Deloitte </a:t>
            </a:r>
            <a:r>
              <a:rPr sz="1400" spc="-5" dirty="0">
                <a:latin typeface="Verdana"/>
                <a:cs typeface="Verdana"/>
              </a:rPr>
              <a:t>Touche Tohmatsu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Limited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© 2019 Deloitte </a:t>
            </a:r>
            <a:r>
              <a:rPr sz="1400" spc="-5" dirty="0">
                <a:latin typeface="Verdana"/>
                <a:cs typeface="Verdana"/>
              </a:rPr>
              <a:t>Consulting </a:t>
            </a:r>
            <a:r>
              <a:rPr sz="1400" dirty="0">
                <a:latin typeface="Verdana"/>
                <a:cs typeface="Verdana"/>
              </a:rPr>
              <a:t>Pty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Ltd.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Verdana"/>
              <a:cs typeface="Verdana"/>
            </a:endParaRPr>
          </a:p>
          <a:p>
            <a:pPr marL="5444490">
              <a:lnSpc>
                <a:spcPct val="100000"/>
              </a:lnSpc>
            </a:pPr>
            <a:r>
              <a:rPr sz="800" dirty="0">
                <a:latin typeface="Verdana"/>
                <a:cs typeface="Verdana"/>
              </a:rPr>
              <a:t>PUBLIC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367" y="464047"/>
            <a:ext cx="1995805" cy="372745"/>
            <a:chOff x="476367" y="464047"/>
            <a:chExt cx="1995805" cy="372745"/>
          </a:xfrm>
        </p:grpSpPr>
        <p:pic>
          <p:nvPicPr>
            <p:cNvPr id="4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198" y="731108"/>
              <a:ext cx="105586" cy="1055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6364" y="464057"/>
              <a:ext cx="1867535" cy="372110"/>
            </a:xfrm>
            <a:custGeom>
              <a:avLst/>
              <a:gdLst/>
              <a:ahLst/>
              <a:cxnLst/>
              <a:rect l="l" t="t" r="r" b="b"/>
              <a:pathLst>
                <a:path w="1867535" h="372109">
                  <a:moveTo>
                    <a:pt x="302526" y="176644"/>
                  </a:moveTo>
                  <a:lnTo>
                    <a:pt x="299681" y="136474"/>
                  </a:lnTo>
                  <a:lnTo>
                    <a:pt x="281381" y="81203"/>
                  </a:lnTo>
                  <a:lnTo>
                    <a:pt x="256438" y="46901"/>
                  </a:lnTo>
                  <a:lnTo>
                    <a:pt x="202806" y="14490"/>
                  </a:lnTo>
                  <a:lnTo>
                    <a:pt x="202806" y="180009"/>
                  </a:lnTo>
                  <a:lnTo>
                    <a:pt x="201536" y="205257"/>
                  </a:lnTo>
                  <a:lnTo>
                    <a:pt x="191135" y="245110"/>
                  </a:lnTo>
                  <a:lnTo>
                    <a:pt x="155663" y="279095"/>
                  </a:lnTo>
                  <a:lnTo>
                    <a:pt x="118160" y="285483"/>
                  </a:lnTo>
                  <a:lnTo>
                    <a:pt x="96367" y="285483"/>
                  </a:lnTo>
                  <a:lnTo>
                    <a:pt x="96367" y="81203"/>
                  </a:lnTo>
                  <a:lnTo>
                    <a:pt x="124028" y="81203"/>
                  </a:lnTo>
                  <a:lnTo>
                    <a:pt x="172351" y="94996"/>
                  </a:lnTo>
                  <a:lnTo>
                    <a:pt x="197878" y="136156"/>
                  </a:lnTo>
                  <a:lnTo>
                    <a:pt x="202806" y="180009"/>
                  </a:lnTo>
                  <a:lnTo>
                    <a:pt x="202806" y="14490"/>
                  </a:lnTo>
                  <a:lnTo>
                    <a:pt x="199555" y="12992"/>
                  </a:lnTo>
                  <a:lnTo>
                    <a:pt x="163931" y="4521"/>
                  </a:lnTo>
                  <a:lnTo>
                    <a:pt x="123190" y="1689"/>
                  </a:lnTo>
                  <a:lnTo>
                    <a:pt x="0" y="1689"/>
                  </a:lnTo>
                  <a:lnTo>
                    <a:pt x="0" y="366687"/>
                  </a:lnTo>
                  <a:lnTo>
                    <a:pt x="115646" y="366687"/>
                  </a:lnTo>
                  <a:lnTo>
                    <a:pt x="157759" y="363562"/>
                  </a:lnTo>
                  <a:lnTo>
                    <a:pt x="194843" y="354241"/>
                  </a:lnTo>
                  <a:lnTo>
                    <a:pt x="253936" y="317296"/>
                  </a:lnTo>
                  <a:lnTo>
                    <a:pt x="277482" y="285483"/>
                  </a:lnTo>
                  <a:lnTo>
                    <a:pt x="299529" y="219811"/>
                  </a:lnTo>
                  <a:lnTo>
                    <a:pt x="302526" y="176644"/>
                  </a:lnTo>
                  <a:close/>
                </a:path>
                <a:path w="1867535" h="372109">
                  <a:moveTo>
                    <a:pt x="587463" y="214337"/>
                  </a:moveTo>
                  <a:lnTo>
                    <a:pt x="586193" y="196735"/>
                  </a:lnTo>
                  <a:lnTo>
                    <a:pt x="585419" y="185915"/>
                  </a:lnTo>
                  <a:lnTo>
                    <a:pt x="579297" y="160947"/>
                  </a:lnTo>
                  <a:lnTo>
                    <a:pt x="575627" y="153225"/>
                  </a:lnTo>
                  <a:lnTo>
                    <a:pt x="569087" y="139446"/>
                  </a:lnTo>
                  <a:lnTo>
                    <a:pt x="554799" y="121399"/>
                  </a:lnTo>
                  <a:lnTo>
                    <a:pt x="536727" y="107607"/>
                  </a:lnTo>
                  <a:lnTo>
                    <a:pt x="515200" y="97650"/>
                  </a:lnTo>
                  <a:lnTo>
                    <a:pt x="503656" y="94869"/>
                  </a:lnTo>
                  <a:lnTo>
                    <a:pt x="503656" y="196735"/>
                  </a:lnTo>
                  <a:lnTo>
                    <a:pt x="424891" y="196735"/>
                  </a:lnTo>
                  <a:lnTo>
                    <a:pt x="443433" y="159575"/>
                  </a:lnTo>
                  <a:lnTo>
                    <a:pt x="465137" y="153225"/>
                  </a:lnTo>
                  <a:lnTo>
                    <a:pt x="473443" y="153987"/>
                  </a:lnTo>
                  <a:lnTo>
                    <a:pt x="503021" y="187286"/>
                  </a:lnTo>
                  <a:lnTo>
                    <a:pt x="503656" y="196735"/>
                  </a:lnTo>
                  <a:lnTo>
                    <a:pt x="503656" y="94869"/>
                  </a:lnTo>
                  <a:lnTo>
                    <a:pt x="490207" y="91617"/>
                  </a:lnTo>
                  <a:lnTo>
                    <a:pt x="461772" y="89585"/>
                  </a:lnTo>
                  <a:lnTo>
                    <a:pt x="431736" y="91935"/>
                  </a:lnTo>
                  <a:lnTo>
                    <a:pt x="383286" y="110413"/>
                  </a:lnTo>
                  <a:lnTo>
                    <a:pt x="349643" y="146799"/>
                  </a:lnTo>
                  <a:lnTo>
                    <a:pt x="332371" y="200113"/>
                  </a:lnTo>
                  <a:lnTo>
                    <a:pt x="330187" y="232727"/>
                  </a:lnTo>
                  <a:lnTo>
                    <a:pt x="332536" y="264134"/>
                  </a:lnTo>
                  <a:lnTo>
                    <a:pt x="351053" y="315620"/>
                  </a:lnTo>
                  <a:lnTo>
                    <a:pt x="387184" y="351574"/>
                  </a:lnTo>
                  <a:lnTo>
                    <a:pt x="438721" y="369493"/>
                  </a:lnTo>
                  <a:lnTo>
                    <a:pt x="470141" y="371716"/>
                  </a:lnTo>
                  <a:lnTo>
                    <a:pt x="485863" y="371411"/>
                  </a:lnTo>
                  <a:lnTo>
                    <a:pt x="525462" y="367525"/>
                  </a:lnTo>
                  <a:lnTo>
                    <a:pt x="569874" y="351624"/>
                  </a:lnTo>
                  <a:lnTo>
                    <a:pt x="558965" y="304749"/>
                  </a:lnTo>
                  <a:lnTo>
                    <a:pt x="555650" y="290512"/>
                  </a:lnTo>
                  <a:lnTo>
                    <a:pt x="548106" y="293471"/>
                  </a:lnTo>
                  <a:lnTo>
                    <a:pt x="540651" y="296049"/>
                  </a:lnTo>
                  <a:lnTo>
                    <a:pt x="493179" y="304431"/>
                  </a:lnTo>
                  <a:lnTo>
                    <a:pt x="481025" y="304749"/>
                  </a:lnTo>
                  <a:lnTo>
                    <a:pt x="468591" y="303961"/>
                  </a:lnTo>
                  <a:lnTo>
                    <a:pt x="432523" y="284784"/>
                  </a:lnTo>
                  <a:lnTo>
                    <a:pt x="423214" y="256184"/>
                  </a:lnTo>
                  <a:lnTo>
                    <a:pt x="587463" y="256184"/>
                  </a:lnTo>
                  <a:lnTo>
                    <a:pt x="587463" y="214337"/>
                  </a:lnTo>
                  <a:close/>
                </a:path>
                <a:path w="1867535" h="372109">
                  <a:moveTo>
                    <a:pt x="714870" y="0"/>
                  </a:moveTo>
                  <a:lnTo>
                    <a:pt x="622681" y="0"/>
                  </a:lnTo>
                  <a:lnTo>
                    <a:pt x="622681" y="366687"/>
                  </a:lnTo>
                  <a:lnTo>
                    <a:pt x="714870" y="366687"/>
                  </a:lnTo>
                  <a:lnTo>
                    <a:pt x="714870" y="0"/>
                  </a:lnTo>
                  <a:close/>
                </a:path>
                <a:path w="1867535" h="372109">
                  <a:moveTo>
                    <a:pt x="1016571" y="230238"/>
                  </a:moveTo>
                  <a:lnTo>
                    <a:pt x="1015492" y="209524"/>
                  </a:lnTo>
                  <a:lnTo>
                    <a:pt x="1012367" y="190144"/>
                  </a:lnTo>
                  <a:lnTo>
                    <a:pt x="1007364" y="172173"/>
                  </a:lnTo>
                  <a:lnTo>
                    <a:pt x="1002360" y="159918"/>
                  </a:lnTo>
                  <a:lnTo>
                    <a:pt x="1000645" y="155702"/>
                  </a:lnTo>
                  <a:lnTo>
                    <a:pt x="967892" y="115925"/>
                  </a:lnTo>
                  <a:lnTo>
                    <a:pt x="922693" y="94284"/>
                  </a:lnTo>
                  <a:lnTo>
                    <a:pt x="922693" y="230238"/>
                  </a:lnTo>
                  <a:lnTo>
                    <a:pt x="922210" y="246722"/>
                  </a:lnTo>
                  <a:lnTo>
                    <a:pt x="909142" y="291642"/>
                  </a:lnTo>
                  <a:lnTo>
                    <a:pt x="884135" y="302234"/>
                  </a:lnTo>
                  <a:lnTo>
                    <a:pt x="874115" y="301002"/>
                  </a:lnTo>
                  <a:lnTo>
                    <a:pt x="846340" y="261099"/>
                  </a:lnTo>
                  <a:lnTo>
                    <a:pt x="843915" y="230238"/>
                  </a:lnTo>
                  <a:lnTo>
                    <a:pt x="844537" y="213753"/>
                  </a:lnTo>
                  <a:lnTo>
                    <a:pt x="858316" y="169799"/>
                  </a:lnTo>
                  <a:lnTo>
                    <a:pt x="883323" y="159918"/>
                  </a:lnTo>
                  <a:lnTo>
                    <a:pt x="893343" y="161010"/>
                  </a:lnTo>
                  <a:lnTo>
                    <a:pt x="920699" y="199466"/>
                  </a:lnTo>
                  <a:lnTo>
                    <a:pt x="922693" y="230238"/>
                  </a:lnTo>
                  <a:lnTo>
                    <a:pt x="922693" y="94284"/>
                  </a:lnTo>
                  <a:lnTo>
                    <a:pt x="921435" y="93878"/>
                  </a:lnTo>
                  <a:lnTo>
                    <a:pt x="903490" y="90678"/>
                  </a:lnTo>
                  <a:lnTo>
                    <a:pt x="884135" y="89585"/>
                  </a:lnTo>
                  <a:lnTo>
                    <a:pt x="854443" y="91935"/>
                  </a:lnTo>
                  <a:lnTo>
                    <a:pt x="805421" y="110413"/>
                  </a:lnTo>
                  <a:lnTo>
                    <a:pt x="770699" y="146634"/>
                  </a:lnTo>
                  <a:lnTo>
                    <a:pt x="753097" y="198704"/>
                  </a:lnTo>
                  <a:lnTo>
                    <a:pt x="750887" y="230238"/>
                  </a:lnTo>
                  <a:lnTo>
                    <a:pt x="753084" y="261099"/>
                  </a:lnTo>
                  <a:lnTo>
                    <a:pt x="770699" y="312635"/>
                  </a:lnTo>
                  <a:lnTo>
                    <a:pt x="805776" y="350164"/>
                  </a:lnTo>
                  <a:lnTo>
                    <a:pt x="854227" y="369341"/>
                  </a:lnTo>
                  <a:lnTo>
                    <a:pt x="883323" y="371716"/>
                  </a:lnTo>
                  <a:lnTo>
                    <a:pt x="913066" y="369341"/>
                  </a:lnTo>
                  <a:lnTo>
                    <a:pt x="962037" y="350520"/>
                  </a:lnTo>
                  <a:lnTo>
                    <a:pt x="996759" y="313474"/>
                  </a:lnTo>
                  <a:lnTo>
                    <a:pt x="1001890" y="302234"/>
                  </a:lnTo>
                  <a:lnTo>
                    <a:pt x="1007770" y="289356"/>
                  </a:lnTo>
                  <a:lnTo>
                    <a:pt x="1014374" y="261645"/>
                  </a:lnTo>
                  <a:lnTo>
                    <a:pt x="1016571" y="230238"/>
                  </a:lnTo>
                  <a:close/>
                </a:path>
                <a:path w="1867535" h="372109">
                  <a:moveTo>
                    <a:pt x="1144803" y="94602"/>
                  </a:moveTo>
                  <a:lnTo>
                    <a:pt x="1053452" y="94602"/>
                  </a:lnTo>
                  <a:lnTo>
                    <a:pt x="1053452" y="366687"/>
                  </a:lnTo>
                  <a:lnTo>
                    <a:pt x="1144803" y="366687"/>
                  </a:lnTo>
                  <a:lnTo>
                    <a:pt x="1144803" y="94602"/>
                  </a:lnTo>
                  <a:close/>
                </a:path>
                <a:path w="1867535" h="372109">
                  <a:moveTo>
                    <a:pt x="1144803" y="0"/>
                  </a:moveTo>
                  <a:lnTo>
                    <a:pt x="1053452" y="0"/>
                  </a:lnTo>
                  <a:lnTo>
                    <a:pt x="1053452" y="61112"/>
                  </a:lnTo>
                  <a:lnTo>
                    <a:pt x="1144803" y="61112"/>
                  </a:lnTo>
                  <a:lnTo>
                    <a:pt x="1144803" y="0"/>
                  </a:lnTo>
                  <a:close/>
                </a:path>
                <a:path w="1867535" h="372109">
                  <a:moveTo>
                    <a:pt x="1376095" y="287997"/>
                  </a:moveTo>
                  <a:lnTo>
                    <a:pt x="1363383" y="291896"/>
                  </a:lnTo>
                  <a:lnTo>
                    <a:pt x="1351686" y="294792"/>
                  </a:lnTo>
                  <a:lnTo>
                    <a:pt x="1341094" y="296583"/>
                  </a:lnTo>
                  <a:lnTo>
                    <a:pt x="1331683" y="297205"/>
                  </a:lnTo>
                  <a:lnTo>
                    <a:pt x="1320685" y="295617"/>
                  </a:lnTo>
                  <a:lnTo>
                    <a:pt x="1312824" y="290817"/>
                  </a:lnTo>
                  <a:lnTo>
                    <a:pt x="1308112" y="282727"/>
                  </a:lnTo>
                  <a:lnTo>
                    <a:pt x="1306537" y="271233"/>
                  </a:lnTo>
                  <a:lnTo>
                    <a:pt x="1306537" y="164922"/>
                  </a:lnTo>
                  <a:lnTo>
                    <a:pt x="1365199" y="164922"/>
                  </a:lnTo>
                  <a:lnTo>
                    <a:pt x="1365199" y="94615"/>
                  </a:lnTo>
                  <a:lnTo>
                    <a:pt x="1306537" y="94615"/>
                  </a:lnTo>
                  <a:lnTo>
                    <a:pt x="1306537" y="8382"/>
                  </a:lnTo>
                  <a:lnTo>
                    <a:pt x="1213510" y="25107"/>
                  </a:lnTo>
                  <a:lnTo>
                    <a:pt x="1213510" y="94615"/>
                  </a:lnTo>
                  <a:lnTo>
                    <a:pt x="1181671" y="94615"/>
                  </a:lnTo>
                  <a:lnTo>
                    <a:pt x="1181671" y="164922"/>
                  </a:lnTo>
                  <a:lnTo>
                    <a:pt x="1213510" y="164922"/>
                  </a:lnTo>
                  <a:lnTo>
                    <a:pt x="1213510" y="277114"/>
                  </a:lnTo>
                  <a:lnTo>
                    <a:pt x="1214780" y="299529"/>
                  </a:lnTo>
                  <a:lnTo>
                    <a:pt x="1234478" y="348259"/>
                  </a:lnTo>
                  <a:lnTo>
                    <a:pt x="1279131" y="370281"/>
                  </a:lnTo>
                  <a:lnTo>
                    <a:pt x="1300657" y="371716"/>
                  </a:lnTo>
                  <a:lnTo>
                    <a:pt x="1311656" y="371538"/>
                  </a:lnTo>
                  <a:lnTo>
                    <a:pt x="1357757" y="363448"/>
                  </a:lnTo>
                  <a:lnTo>
                    <a:pt x="1376095" y="356654"/>
                  </a:lnTo>
                  <a:lnTo>
                    <a:pt x="1376095" y="287997"/>
                  </a:lnTo>
                  <a:close/>
                </a:path>
                <a:path w="1867535" h="372109">
                  <a:moveTo>
                    <a:pt x="1588122" y="287997"/>
                  </a:moveTo>
                  <a:lnTo>
                    <a:pt x="1575879" y="291896"/>
                  </a:lnTo>
                  <a:lnTo>
                    <a:pt x="1564347" y="294792"/>
                  </a:lnTo>
                  <a:lnTo>
                    <a:pt x="1553591" y="296583"/>
                  </a:lnTo>
                  <a:lnTo>
                    <a:pt x="1543710" y="297205"/>
                  </a:lnTo>
                  <a:lnTo>
                    <a:pt x="1533194" y="295617"/>
                  </a:lnTo>
                  <a:lnTo>
                    <a:pt x="1525587" y="290817"/>
                  </a:lnTo>
                  <a:lnTo>
                    <a:pt x="1520964" y="282727"/>
                  </a:lnTo>
                  <a:lnTo>
                    <a:pt x="1519415" y="271233"/>
                  </a:lnTo>
                  <a:lnTo>
                    <a:pt x="1519415" y="164922"/>
                  </a:lnTo>
                  <a:lnTo>
                    <a:pt x="1578076" y="164922"/>
                  </a:lnTo>
                  <a:lnTo>
                    <a:pt x="1578076" y="94615"/>
                  </a:lnTo>
                  <a:lnTo>
                    <a:pt x="1519415" y="94615"/>
                  </a:lnTo>
                  <a:lnTo>
                    <a:pt x="1519415" y="8382"/>
                  </a:lnTo>
                  <a:lnTo>
                    <a:pt x="1426387" y="23444"/>
                  </a:lnTo>
                  <a:lnTo>
                    <a:pt x="1426387" y="94615"/>
                  </a:lnTo>
                  <a:lnTo>
                    <a:pt x="1394536" y="94615"/>
                  </a:lnTo>
                  <a:lnTo>
                    <a:pt x="1394536" y="164922"/>
                  </a:lnTo>
                  <a:lnTo>
                    <a:pt x="1426387" y="164922"/>
                  </a:lnTo>
                  <a:lnTo>
                    <a:pt x="1426387" y="277114"/>
                  </a:lnTo>
                  <a:lnTo>
                    <a:pt x="1427657" y="299529"/>
                  </a:lnTo>
                  <a:lnTo>
                    <a:pt x="1447317" y="348259"/>
                  </a:lnTo>
                  <a:lnTo>
                    <a:pt x="1491996" y="370281"/>
                  </a:lnTo>
                  <a:lnTo>
                    <a:pt x="1513535" y="371716"/>
                  </a:lnTo>
                  <a:lnTo>
                    <a:pt x="1524520" y="371538"/>
                  </a:lnTo>
                  <a:lnTo>
                    <a:pt x="1570520" y="363448"/>
                  </a:lnTo>
                  <a:lnTo>
                    <a:pt x="1588122" y="356654"/>
                  </a:lnTo>
                  <a:lnTo>
                    <a:pt x="1588122" y="287997"/>
                  </a:lnTo>
                  <a:close/>
                </a:path>
                <a:path w="1867535" h="372109">
                  <a:moveTo>
                    <a:pt x="1867204" y="214337"/>
                  </a:moveTo>
                  <a:lnTo>
                    <a:pt x="1865934" y="196735"/>
                  </a:lnTo>
                  <a:lnTo>
                    <a:pt x="1865160" y="185915"/>
                  </a:lnTo>
                  <a:lnTo>
                    <a:pt x="1859026" y="160947"/>
                  </a:lnTo>
                  <a:lnTo>
                    <a:pt x="1855355" y="153225"/>
                  </a:lnTo>
                  <a:lnTo>
                    <a:pt x="1848815" y="139446"/>
                  </a:lnTo>
                  <a:lnTo>
                    <a:pt x="1834502" y="121399"/>
                  </a:lnTo>
                  <a:lnTo>
                    <a:pt x="1816442" y="107607"/>
                  </a:lnTo>
                  <a:lnTo>
                    <a:pt x="1794916" y="97650"/>
                  </a:lnTo>
                  <a:lnTo>
                    <a:pt x="1783397" y="94881"/>
                  </a:lnTo>
                  <a:lnTo>
                    <a:pt x="1783397" y="196735"/>
                  </a:lnTo>
                  <a:lnTo>
                    <a:pt x="1704619" y="196735"/>
                  </a:lnTo>
                  <a:lnTo>
                    <a:pt x="1723161" y="159575"/>
                  </a:lnTo>
                  <a:lnTo>
                    <a:pt x="1744840" y="153225"/>
                  </a:lnTo>
                  <a:lnTo>
                    <a:pt x="1753171" y="153987"/>
                  </a:lnTo>
                  <a:lnTo>
                    <a:pt x="1782635" y="187286"/>
                  </a:lnTo>
                  <a:lnTo>
                    <a:pt x="1783397" y="196735"/>
                  </a:lnTo>
                  <a:lnTo>
                    <a:pt x="1783397" y="94881"/>
                  </a:lnTo>
                  <a:lnTo>
                    <a:pt x="1769922" y="91617"/>
                  </a:lnTo>
                  <a:lnTo>
                    <a:pt x="1741474" y="89585"/>
                  </a:lnTo>
                  <a:lnTo>
                    <a:pt x="1711439" y="91935"/>
                  </a:lnTo>
                  <a:lnTo>
                    <a:pt x="1662988" y="110413"/>
                  </a:lnTo>
                  <a:lnTo>
                    <a:pt x="1629003" y="146799"/>
                  </a:lnTo>
                  <a:lnTo>
                    <a:pt x="1611985" y="200113"/>
                  </a:lnTo>
                  <a:lnTo>
                    <a:pt x="1609928" y="232727"/>
                  </a:lnTo>
                  <a:lnTo>
                    <a:pt x="1612150" y="264134"/>
                  </a:lnTo>
                  <a:lnTo>
                    <a:pt x="1630413" y="315620"/>
                  </a:lnTo>
                  <a:lnTo>
                    <a:pt x="1666900" y="351574"/>
                  </a:lnTo>
                  <a:lnTo>
                    <a:pt x="1718437" y="369493"/>
                  </a:lnTo>
                  <a:lnTo>
                    <a:pt x="1749869" y="371716"/>
                  </a:lnTo>
                  <a:lnTo>
                    <a:pt x="1765109" y="371411"/>
                  </a:lnTo>
                  <a:lnTo>
                    <a:pt x="1805178" y="367525"/>
                  </a:lnTo>
                  <a:lnTo>
                    <a:pt x="1849602" y="351624"/>
                  </a:lnTo>
                  <a:lnTo>
                    <a:pt x="1838667" y="304749"/>
                  </a:lnTo>
                  <a:lnTo>
                    <a:pt x="1835353" y="290512"/>
                  </a:lnTo>
                  <a:lnTo>
                    <a:pt x="1794814" y="301917"/>
                  </a:lnTo>
                  <a:lnTo>
                    <a:pt x="1760766" y="304749"/>
                  </a:lnTo>
                  <a:lnTo>
                    <a:pt x="1748205" y="303961"/>
                  </a:lnTo>
                  <a:lnTo>
                    <a:pt x="1712125" y="284784"/>
                  </a:lnTo>
                  <a:lnTo>
                    <a:pt x="1702917" y="256184"/>
                  </a:lnTo>
                  <a:lnTo>
                    <a:pt x="1867204" y="256184"/>
                  </a:lnTo>
                  <a:lnTo>
                    <a:pt x="1867204" y="214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522</Words>
  <PresentationFormat>Custom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Verdana</vt:lpstr>
      <vt:lpstr>Times New Roman</vt:lpstr>
      <vt:lpstr>Office Theme</vt:lpstr>
      <vt:lpstr>Slide 1</vt:lpstr>
      <vt:lpstr>Project Plan for SectorMetric This project plan will outline how Deloitte will deliver this technology evaluation and selection engagement.</vt:lpstr>
      <vt:lpstr>Project Plan for SectorMetric This project plan will outline how Deloitte will deliver this technology evaluation and selection engagement.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creator>Rahman, Kate</dc:creator>
  <cp:lastModifiedBy>Dell</cp:lastModifiedBy>
  <cp:revision>1</cp:revision>
  <dcterms:created xsi:type="dcterms:W3CDTF">2020-05-22T21:22:14Z</dcterms:created>
  <dcterms:modified xsi:type="dcterms:W3CDTF">2020-07-07T12:22:50Z</dcterms:modified>
</cp:coreProperties>
</file>