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Verdana" pitchFamily="34" charset="0"/>
      <p:regular r:id="rId11"/>
      <p:bold r:id="rId12"/>
      <p:italic r:id="rId13"/>
      <p:boldItalic r:id="rId14"/>
    </p:embeddedFont>
    <p:embeddedFont>
      <p:font typeface="Segoe U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960" y="-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86537"/>
            <a:ext cx="6914515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38D1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3951" y="1353311"/>
            <a:ext cx="8410575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Architecture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09" y="5244846"/>
            <a:ext cx="10344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10 March</a:t>
            </a:r>
            <a:r>
              <a:rPr sz="10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FFFFFF"/>
                </a:solidFill>
                <a:latin typeface="Verdana"/>
                <a:cs typeface="Verdana"/>
              </a:rPr>
              <a:t>2019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53111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Targeted </a:t>
            </a:r>
            <a:r>
              <a:rPr spc="-15" dirty="0"/>
              <a:t>Vendors </a:t>
            </a:r>
            <a:r>
              <a:rPr dirty="0"/>
              <a:t>for Further</a:t>
            </a:r>
            <a:r>
              <a:rPr spc="-55"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00" y="762000"/>
            <a:ext cx="9145142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The following </a:t>
            </a:r>
            <a:r>
              <a:rPr sz="1400" spc="5" dirty="0">
                <a:solidFill>
                  <a:srgbClr val="565656"/>
                </a:solidFill>
                <a:latin typeface="Verdana"/>
                <a:cs typeface="Verdana"/>
              </a:rPr>
              <a:t>is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 list of vendors targeted for further assessment. These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providers</a:t>
            </a:r>
            <a:r>
              <a:rPr sz="1400" spc="-229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were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shortlisted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by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Sector Metrics evaluation of initial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market</a:t>
            </a:r>
            <a:r>
              <a:rPr sz="1400" spc="-220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scan.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1000" y="1353311"/>
          <a:ext cx="10515599" cy="3066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408"/>
                <a:gridCol w="1863699"/>
                <a:gridCol w="1988007"/>
                <a:gridCol w="2022885"/>
                <a:gridCol w="2380600"/>
              </a:tblGrid>
              <a:tr h="390965">
                <a:tc>
                  <a:txBody>
                    <a:bodyPr/>
                    <a:lstStyle/>
                    <a:p>
                      <a:pPr marL="45720">
                        <a:lnSpc>
                          <a:spcPts val="1250"/>
                        </a:lnSpc>
                        <a:spcBef>
                          <a:spcPts val="1005"/>
                        </a:spcBef>
                      </a:pPr>
                      <a:r>
                        <a:rPr sz="1100" b="1" spc="-5" dirty="0">
                          <a:latin typeface="Verdana"/>
                          <a:cs typeface="Verdana"/>
                        </a:rPr>
                        <a:t>Provider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2763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50" b="1" dirty="0">
                          <a:latin typeface="Verdana"/>
                          <a:cs typeface="Verdana"/>
                        </a:rPr>
                        <a:t>Comment</a:t>
                      </a:r>
                      <a:endParaRPr sz="105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302883">
                <a:tc>
                  <a:txBody>
                    <a:bodyPr/>
                    <a:lstStyle/>
                    <a:p>
                      <a:pPr marL="117030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Company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Fundamentals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Proven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Experience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Scope of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Services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Vision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Culture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79081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7.9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</a:t>
                      </a: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79081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6.4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</a:t>
                      </a: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79081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5.8                                        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                                                           user-friendly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                     </a:t>
                      </a:r>
                      <a:r>
                        <a:rPr lang="en-US" sz="9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</a:t>
                      </a:r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6391655"/>
            <a:ext cx="143255" cy="1432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8052" y="6391655"/>
            <a:ext cx="143256" cy="1432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9903" y="6391655"/>
            <a:ext cx="143256" cy="1432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1756" y="6391655"/>
            <a:ext cx="143255" cy="1432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70223" y="6524345"/>
            <a:ext cx="78295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Strong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700" spc="-5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9625" y="6524345"/>
            <a:ext cx="90805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Moderate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</a:t>
            </a:r>
            <a:r>
              <a:rPr sz="700" spc="-55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6976" y="6524345"/>
            <a:ext cx="816610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solidFill>
                  <a:srgbClr val="52555A"/>
                </a:solidFill>
                <a:latin typeface="Segoe UI"/>
                <a:cs typeface="Segoe UI"/>
              </a:rPr>
              <a:t>Limited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evidence of  alignment to  requirements</a:t>
            </a:r>
            <a:endParaRPr sz="7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4560" y="6524345"/>
            <a:ext cx="104584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700" b="1" spc="-5" dirty="0">
                <a:solidFill>
                  <a:srgbClr val="52555A"/>
                </a:solidFill>
                <a:latin typeface="Segoe UI"/>
                <a:cs typeface="Segoe UI"/>
              </a:rPr>
              <a:t>Insufficient data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to score  </a:t>
            </a:r>
            <a:r>
              <a:rPr sz="700" dirty="0">
                <a:solidFill>
                  <a:srgbClr val="52555A"/>
                </a:solidFill>
                <a:latin typeface="Segoe UI"/>
                <a:cs typeface="Segoe UI"/>
              </a:rPr>
              <a:t>at </a:t>
            </a:r>
            <a:r>
              <a:rPr sz="700" spc="-5" dirty="0">
                <a:solidFill>
                  <a:srgbClr val="52555A"/>
                </a:solidFill>
                <a:latin typeface="Segoe UI"/>
                <a:cs typeface="Segoe UI"/>
              </a:rPr>
              <a:t>this point in</a:t>
            </a:r>
            <a:r>
              <a:rPr sz="700" dirty="0">
                <a:solidFill>
                  <a:srgbClr val="52555A"/>
                </a:solidFill>
                <a:latin typeface="Segoe UI"/>
                <a:cs typeface="Segoe UI"/>
              </a:rPr>
              <a:t> </a:t>
            </a:r>
            <a:r>
              <a:rPr sz="700" spc="-10" dirty="0">
                <a:solidFill>
                  <a:srgbClr val="52555A"/>
                </a:solidFill>
                <a:latin typeface="Segoe UI"/>
                <a:cs typeface="Segoe UI"/>
              </a:rPr>
              <a:t>time</a:t>
            </a:r>
            <a:endParaRPr sz="7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69352" y="1389888"/>
            <a:ext cx="179054" cy="1950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0320" y="1397508"/>
            <a:ext cx="156972" cy="1874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31664" y="1409700"/>
            <a:ext cx="196596" cy="1752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9771" y="1402080"/>
            <a:ext cx="179831" cy="169164"/>
          </a:xfrm>
          <a:prstGeom prst="rect">
            <a:avLst/>
          </a:prstGeom>
        </p:spPr>
      </p:pic>
      <p:pic>
        <p:nvPicPr>
          <p:cNvPr id="20" name="object 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6800" y="2438400"/>
            <a:ext cx="985930" cy="197167"/>
          </a:xfrm>
          <a:prstGeom prst="rect">
            <a:avLst/>
          </a:prstGeom>
        </p:spPr>
      </p:pic>
      <p:pic>
        <p:nvPicPr>
          <p:cNvPr id="21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3000" y="3124200"/>
            <a:ext cx="946381" cy="202691"/>
          </a:xfrm>
          <a:prstGeom prst="rect">
            <a:avLst/>
          </a:prstGeom>
        </p:spPr>
      </p:pic>
      <p:pic>
        <p:nvPicPr>
          <p:cNvPr id="2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6800" y="3962400"/>
            <a:ext cx="984503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Evaluation </a:t>
            </a:r>
            <a:r>
              <a:rPr dirty="0"/>
              <a:t>| </a:t>
            </a:r>
            <a:r>
              <a:rPr spc="-5" dirty="0"/>
              <a:t>Commercials </a:t>
            </a:r>
            <a:r>
              <a:rPr dirty="0"/>
              <a:t>– Final </a:t>
            </a:r>
            <a:r>
              <a:rPr spc="-5" dirty="0"/>
              <a:t>Offer </a:t>
            </a:r>
            <a:r>
              <a:rPr dirty="0"/>
              <a:t>– </a:t>
            </a:r>
            <a:r>
              <a:rPr spc="-5" dirty="0"/>
              <a:t>Phase </a:t>
            </a:r>
            <a:r>
              <a:rPr dirty="0"/>
              <a:t>1</a:t>
            </a:r>
            <a:r>
              <a:rPr spc="-120" dirty="0"/>
              <a:t> </a:t>
            </a:r>
            <a:r>
              <a:rPr dirty="0"/>
              <a:t>only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129" y="1259839"/>
            <a:ext cx="616839" cy="1272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145" y="1263014"/>
            <a:ext cx="749173" cy="14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9408" y="1268857"/>
            <a:ext cx="586105" cy="130683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81199" y="1600201"/>
          <a:ext cx="4267201" cy="3962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655"/>
                <a:gridCol w="1288273"/>
                <a:gridCol w="1288273"/>
              </a:tblGrid>
              <a:tr h="309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3175">
                      <a:solidFill>
                        <a:srgbClr val="D0D0CE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E8F6CF"/>
                    </a:solidFill>
                  </a:tcPr>
                </a:tc>
              </a:tr>
              <a:tr h="316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Implementation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   2000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3000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166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Travel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 25000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25000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2995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b="1" i="1" spc="-5" dirty="0">
                          <a:latin typeface="Verdana"/>
                          <a:cs typeface="Verdana"/>
                        </a:rPr>
                        <a:t>Sub</a:t>
                      </a:r>
                      <a:r>
                        <a:rPr sz="9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27000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28000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2800">
                <a:tc>
                  <a:txBody>
                    <a:bodyPr/>
                    <a:lstStyle/>
                    <a:p>
                      <a:pPr marL="356870" marR="167640" indent="-1828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Licencing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costs of core 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finance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modules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500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500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275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8 x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Finance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200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mtClean="0">
                          <a:latin typeface="Times New Roman"/>
                          <a:cs typeface="Times New Roman"/>
                        </a:rPr>
                        <a:t>       300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412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6 x KPI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Dashboard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Users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  400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500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41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Support</a:t>
                      </a:r>
                      <a:endParaRPr sz="9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(Per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2   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567583">
                <a:tc>
                  <a:txBody>
                    <a:bodyPr/>
                    <a:lstStyle/>
                    <a:p>
                      <a:pPr marL="534035" marR="527050" indent="196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Sand Box  (Per</a:t>
                      </a:r>
                      <a:r>
                        <a:rPr sz="9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Year)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  50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</a:tcPr>
                </a:tc>
              </a:tr>
              <a:tr h="362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900" b="1" i="1" spc="-5" dirty="0">
                          <a:latin typeface="Verdana"/>
                          <a:cs typeface="Verdana"/>
                        </a:rPr>
                        <a:t>Sub </a:t>
                      </a:r>
                      <a:r>
                        <a:rPr sz="900" b="1" i="1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900" b="1" i="1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1152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  1352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755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b="1" i="1" spc="-5" dirty="0">
                          <a:latin typeface="Verdana"/>
                          <a:cs typeface="Verdana"/>
                        </a:rPr>
                        <a:t>Total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28152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Times New Roman"/>
                          <a:cs typeface="Times New Roman"/>
                        </a:rPr>
                        <a:t>   29352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5787A"/>
                      </a:solidFill>
                      <a:prstDash val="solid"/>
                    </a:lnL>
                    <a:lnR w="12700">
                      <a:solidFill>
                        <a:srgbClr val="75787A"/>
                      </a:solidFill>
                      <a:prstDash val="solid"/>
                    </a:lnR>
                    <a:lnT w="12700">
                      <a:solidFill>
                        <a:srgbClr val="75787A"/>
                      </a:solidFill>
                      <a:prstDash val="solid"/>
                    </a:lnT>
                    <a:lnB w="12700">
                      <a:solidFill>
                        <a:srgbClr val="75787A"/>
                      </a:solidFill>
                      <a:prstDash val="solid"/>
                    </a:lnB>
                    <a:solidFill>
                      <a:srgbClr val="D0D0CE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380731" y="1687067"/>
            <a:ext cx="2830195" cy="0"/>
          </a:xfrm>
          <a:custGeom>
            <a:avLst/>
            <a:gdLst/>
            <a:ahLst/>
            <a:cxnLst/>
            <a:rect l="l" t="t" r="r" b="b"/>
            <a:pathLst>
              <a:path w="2830195">
                <a:moveTo>
                  <a:pt x="0" y="0"/>
                </a:moveTo>
                <a:lnTo>
                  <a:pt x="283006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380731" y="1933955"/>
            <a:ext cx="2830195" cy="1729739"/>
            <a:chOff x="7380731" y="1933955"/>
            <a:chExt cx="2830195" cy="1729739"/>
          </a:xfrm>
        </p:grpSpPr>
        <p:sp>
          <p:nvSpPr>
            <p:cNvPr id="12" name="object 12"/>
            <p:cNvSpPr/>
            <p:nvPr/>
          </p:nvSpPr>
          <p:spPr>
            <a:xfrm>
              <a:off x="7380731" y="2249423"/>
              <a:ext cx="2830195" cy="1125220"/>
            </a:xfrm>
            <a:custGeom>
              <a:avLst/>
              <a:gdLst/>
              <a:ahLst/>
              <a:cxnLst/>
              <a:rect l="l" t="t" r="r" b="b"/>
              <a:pathLst>
                <a:path w="2830195" h="1125220">
                  <a:moveTo>
                    <a:pt x="0" y="1124712"/>
                  </a:moveTo>
                  <a:lnTo>
                    <a:pt x="2830068" y="1124712"/>
                  </a:lnTo>
                </a:path>
                <a:path w="2830195" h="1125220">
                  <a:moveTo>
                    <a:pt x="0" y="842772"/>
                  </a:moveTo>
                  <a:lnTo>
                    <a:pt x="2830068" y="842772"/>
                  </a:lnTo>
                </a:path>
                <a:path w="2830195" h="1125220">
                  <a:moveTo>
                    <a:pt x="0" y="562355"/>
                  </a:moveTo>
                  <a:lnTo>
                    <a:pt x="2830068" y="562355"/>
                  </a:lnTo>
                </a:path>
                <a:path w="2830195" h="1125220">
                  <a:moveTo>
                    <a:pt x="0" y="280415"/>
                  </a:moveTo>
                  <a:lnTo>
                    <a:pt x="2830068" y="280415"/>
                  </a:lnTo>
                </a:path>
                <a:path w="2830195" h="1125220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211" y="2218943"/>
              <a:ext cx="225526" cy="14447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2127" y="2924568"/>
              <a:ext cx="227012" cy="7391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588" y="3584192"/>
              <a:ext cx="207484" cy="795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34564" y="3597326"/>
              <a:ext cx="208851" cy="663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06944" y="3561037"/>
              <a:ext cx="207484" cy="1026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7920" y="3561037"/>
              <a:ext cx="208851" cy="1026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80731" y="1969007"/>
              <a:ext cx="2830195" cy="0"/>
            </a:xfrm>
            <a:custGeom>
              <a:avLst/>
              <a:gdLst/>
              <a:ahLst/>
              <a:cxnLst/>
              <a:rect l="l" t="t" r="r" b="b"/>
              <a:pathLst>
                <a:path w="2830195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1043" y="1933955"/>
              <a:ext cx="227012" cy="17297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63483" y="3392449"/>
              <a:ext cx="225526" cy="2712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4399" y="3393947"/>
              <a:ext cx="227012" cy="2697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77755" y="3473259"/>
              <a:ext cx="227012" cy="1904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65107" y="3525062"/>
              <a:ext cx="367258" cy="13863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50195" y="3415233"/>
              <a:ext cx="225526" cy="2484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9311" y="2235707"/>
              <a:ext cx="153161" cy="142113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21751" y="2941319"/>
              <a:ext cx="151638" cy="7155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92667" y="3590544"/>
              <a:ext cx="153161" cy="662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36023" y="3569207"/>
              <a:ext cx="153161" cy="876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08463" y="3569207"/>
              <a:ext cx="151638" cy="876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30667" y="1950719"/>
              <a:ext cx="151638" cy="170611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01583" y="3407663"/>
              <a:ext cx="153161" cy="2491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74023" y="3410711"/>
              <a:ext cx="151638" cy="2461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044939" y="3541775"/>
              <a:ext cx="153161" cy="11506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17379" y="3488436"/>
              <a:ext cx="151638" cy="16840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88295" y="3432047"/>
              <a:ext cx="153161" cy="22478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80731" y="3654551"/>
              <a:ext cx="2830195" cy="0"/>
            </a:xfrm>
            <a:custGeom>
              <a:avLst/>
              <a:gdLst/>
              <a:ahLst/>
              <a:cxnLst/>
              <a:rect l="l" t="t" r="r" b="b"/>
              <a:pathLst>
                <a:path w="2830195">
                  <a:moveTo>
                    <a:pt x="0" y="0"/>
                  </a:moveTo>
                  <a:lnTo>
                    <a:pt x="2830068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28968" y="3807586"/>
            <a:ext cx="3284981" cy="105524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76600" y="0"/>
            <a:ext cx="6537196" cy="3863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 analysis and comparison of the commercial offer from </a:t>
            </a:r>
            <a:r>
              <a:rPr sz="1400" b="1" dirty="0">
                <a:solidFill>
                  <a:srgbClr val="565656"/>
                </a:solidFill>
                <a:latin typeface="Verdana"/>
                <a:cs typeface="Verdana"/>
              </a:rPr>
              <a:t>xxx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and </a:t>
            </a:r>
            <a:r>
              <a:rPr sz="1400" b="1" dirty="0">
                <a:solidFill>
                  <a:srgbClr val="565656"/>
                </a:solidFill>
                <a:latin typeface="Verdana"/>
                <a:cs typeface="Verdana"/>
              </a:rPr>
              <a:t>xx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was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carried out</a:t>
            </a:r>
            <a:r>
              <a:rPr sz="1400" spc="-21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for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Phase 1 (Implementation of </a:t>
            </a:r>
            <a:r>
              <a:rPr sz="1400" spc="-5" dirty="0">
                <a:solidFill>
                  <a:srgbClr val="565656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new financial accounting</a:t>
            </a:r>
            <a:r>
              <a:rPr sz="1400" spc="-17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565656"/>
                </a:solidFill>
                <a:latin typeface="Verdana"/>
                <a:cs typeface="Verdana"/>
              </a:rPr>
              <a:t>system)</a:t>
            </a:r>
            <a:endParaRPr sz="1400">
              <a:latin typeface="Verdana"/>
              <a:cs typeface="Verdana"/>
            </a:endParaRPr>
          </a:p>
          <a:p>
            <a:pPr marL="5017135">
              <a:lnSpc>
                <a:spcPct val="100000"/>
              </a:lnSpc>
              <a:spcBef>
                <a:spcPts val="1485"/>
              </a:spcBef>
            </a:pPr>
            <a:r>
              <a:rPr sz="1600" b="1" spc="-5" dirty="0">
                <a:solidFill>
                  <a:srgbClr val="585858"/>
                </a:solidFill>
                <a:latin typeface="Verdana"/>
                <a:cs typeface="Verdana"/>
              </a:rPr>
              <a:t>Phase 1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Price</a:t>
            </a:r>
            <a:r>
              <a:rPr sz="1600" b="1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Verdana"/>
                <a:cs typeface="Verdana"/>
              </a:rPr>
              <a:t>Comparison</a:t>
            </a:r>
            <a:endParaRPr sz="16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$140,000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$120,000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$100,000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$80,000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0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$60,000</a:t>
            </a:r>
            <a:endParaRPr sz="1200">
              <a:latin typeface="Verdana"/>
              <a:cs typeface="Verdana"/>
            </a:endParaRPr>
          </a:p>
          <a:p>
            <a:pPr marR="2644140" algn="r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$40,000</a:t>
            </a:r>
            <a:endParaRPr sz="1200">
              <a:latin typeface="Verdana"/>
              <a:cs typeface="Verdana"/>
            </a:endParaRPr>
          </a:p>
          <a:p>
            <a:pPr marR="2643505" algn="r">
              <a:lnSpc>
                <a:spcPct val="100000"/>
              </a:lnSpc>
              <a:spcBef>
                <a:spcPts val="775"/>
              </a:spcBef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$20,000</a:t>
            </a:r>
            <a:endParaRPr sz="1200">
              <a:latin typeface="Verdana"/>
              <a:cs typeface="Verdana"/>
            </a:endParaRPr>
          </a:p>
          <a:p>
            <a:pPr marR="2644775" algn="r">
              <a:lnSpc>
                <a:spcPct val="100000"/>
              </a:lnSpc>
              <a:spcBef>
                <a:spcPts val="775"/>
              </a:spcBef>
            </a:pPr>
            <a:r>
              <a:rPr sz="1200" spc="-10" dirty="0">
                <a:solidFill>
                  <a:srgbClr val="585858"/>
                </a:solidFill>
                <a:latin typeface="Verdana"/>
                <a:cs typeface="Verdana"/>
              </a:rPr>
              <a:t>$0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05000" y="5715000"/>
            <a:ext cx="7567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Phase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1 – Implementation of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Finance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Accounting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sz="1200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alone</a:t>
            </a:r>
            <a:endParaRPr sz="120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Phase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2 – Integration of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new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accounting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FinancialForce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other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functions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such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as Payroll,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Expense </a:t>
            </a:r>
            <a:r>
              <a:rPr sz="1200" spc="-5" dirty="0">
                <a:solidFill>
                  <a:srgbClr val="585858"/>
                </a:solidFill>
                <a:latin typeface="Verdana"/>
                <a:cs typeface="Verdana"/>
              </a:rPr>
              <a:t>Management </a:t>
            </a:r>
            <a:r>
              <a:rPr sz="1200" spc="5" dirty="0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sz="1200" spc="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6000" y="4724400"/>
            <a:ext cx="11988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Findings</a:t>
            </a:r>
            <a:r>
              <a:rPr sz="1200" spc="-15" dirty="0">
                <a:solidFill>
                  <a:srgbClr val="565656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565656"/>
                </a:solidFill>
                <a:latin typeface="Verdana"/>
                <a:cs typeface="Verdana"/>
              </a:rPr>
              <a:t>…xxxx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655679" y="6465823"/>
            <a:ext cx="7810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301" y="386537"/>
            <a:ext cx="4370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Next Steps | </a:t>
            </a:r>
            <a:r>
              <a:rPr spc="-5" dirty="0"/>
              <a:t>Implementation</a:t>
            </a:r>
            <a:r>
              <a:rPr spc="-75" dirty="0"/>
              <a:t> </a:t>
            </a:r>
            <a:r>
              <a:rPr spc="-5" dirty="0"/>
              <a:t>Plan</a:t>
            </a:r>
          </a:p>
        </p:txBody>
      </p:sp>
      <p:pic>
        <p:nvPicPr>
          <p:cNvPr id="1026" name="Picture 2" descr="D:\deloitte\Implementation Pl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8848725" cy="5395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66800"/>
            <a:ext cx="10287000" cy="4647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Deloitte </a:t>
            </a:r>
            <a:r>
              <a:rPr sz="1400" spc="-5" dirty="0">
                <a:latin typeface="Verdana"/>
                <a:cs typeface="Verdana"/>
              </a:rPr>
              <a:t>refers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or more of Deloitte </a:t>
            </a:r>
            <a:r>
              <a:rPr sz="1400" spc="-5" dirty="0">
                <a:latin typeface="Verdana"/>
                <a:cs typeface="Verdana"/>
              </a:rPr>
              <a:t>Touche Tohmatsu </a:t>
            </a:r>
            <a:r>
              <a:rPr sz="1400" dirty="0">
                <a:latin typeface="Verdana"/>
                <a:cs typeface="Verdana"/>
              </a:rPr>
              <a:t>Limited </a:t>
            </a:r>
            <a:r>
              <a:rPr sz="1400" spc="-5" dirty="0">
                <a:latin typeface="Verdana"/>
                <a:cs typeface="Verdana"/>
              </a:rPr>
              <a:t>(“DTTL”), </a:t>
            </a:r>
            <a:r>
              <a:rPr sz="1400" dirty="0">
                <a:latin typeface="Verdana"/>
                <a:cs typeface="Verdana"/>
              </a:rPr>
              <a:t>its global </a:t>
            </a:r>
            <a:r>
              <a:rPr sz="1400" spc="-5" dirty="0">
                <a:latin typeface="Verdana"/>
                <a:cs typeface="Verdana"/>
              </a:rPr>
              <a:t>network </a:t>
            </a:r>
            <a:r>
              <a:rPr sz="1400" dirty="0">
                <a:latin typeface="Verdana"/>
                <a:cs typeface="Verdana"/>
              </a:rPr>
              <a:t>of member </a:t>
            </a:r>
            <a:r>
              <a:rPr sz="1400" spc="-5" dirty="0">
                <a:latin typeface="Verdana"/>
                <a:cs typeface="Verdana"/>
              </a:rPr>
              <a:t>firms, and their </a:t>
            </a:r>
            <a:r>
              <a:rPr sz="1400" spc="5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entities. DTTL  (also referred </a:t>
            </a:r>
            <a:r>
              <a:rPr sz="1400" dirty="0">
                <a:latin typeface="Verdana"/>
                <a:cs typeface="Verdana"/>
              </a:rPr>
              <a:t>to as </a:t>
            </a:r>
            <a:r>
              <a:rPr sz="1400" spc="-5" dirty="0">
                <a:latin typeface="Verdana"/>
                <a:cs typeface="Verdana"/>
              </a:rPr>
              <a:t>“Deloitte Global”) and </a:t>
            </a:r>
            <a:r>
              <a:rPr sz="1400" dirty="0">
                <a:latin typeface="Verdana"/>
                <a:cs typeface="Verdana"/>
              </a:rPr>
              <a:t>each of its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are legally separate </a:t>
            </a:r>
            <a:r>
              <a:rPr sz="1400" spc="-5" dirty="0">
                <a:latin typeface="Verdana"/>
                <a:cs typeface="Verdana"/>
              </a:rPr>
              <a:t>and independent entities. DTTL </a:t>
            </a:r>
            <a:r>
              <a:rPr sz="1400" dirty="0">
                <a:latin typeface="Verdana"/>
                <a:cs typeface="Verdana"/>
              </a:rPr>
              <a:t>does </a:t>
            </a:r>
            <a:r>
              <a:rPr sz="1400" spc="-5" dirty="0">
                <a:latin typeface="Verdana"/>
                <a:cs typeface="Verdana"/>
              </a:rPr>
              <a:t>not provide </a:t>
            </a:r>
            <a:r>
              <a:rPr sz="1400" dirty="0">
                <a:latin typeface="Verdana"/>
                <a:cs typeface="Verdana"/>
              </a:rPr>
              <a:t>services  to </a:t>
            </a:r>
            <a:r>
              <a:rPr sz="1400" spc="-5" dirty="0">
                <a:latin typeface="Verdana"/>
                <a:cs typeface="Verdana"/>
              </a:rPr>
              <a:t>clients. </a:t>
            </a:r>
            <a:r>
              <a:rPr sz="1400" dirty="0">
                <a:latin typeface="Verdana"/>
                <a:cs typeface="Verdana"/>
              </a:rPr>
              <a:t>Please see </a:t>
            </a:r>
            <a:r>
              <a:rPr sz="14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1400" dirty="0">
                <a:latin typeface="Verdana"/>
                <a:cs typeface="Verdana"/>
              </a:rPr>
              <a:t>to learn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more.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endParaRPr sz="14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Deloitte is a </a:t>
            </a:r>
            <a:r>
              <a:rPr sz="1400" spc="-5" dirty="0">
                <a:latin typeface="Verdana"/>
                <a:cs typeface="Verdana"/>
              </a:rPr>
              <a:t>leading </a:t>
            </a:r>
            <a:r>
              <a:rPr sz="1400" dirty="0">
                <a:latin typeface="Verdana"/>
                <a:cs typeface="Verdana"/>
              </a:rPr>
              <a:t>global </a:t>
            </a:r>
            <a:r>
              <a:rPr sz="1400" spc="-5" dirty="0">
                <a:latin typeface="Verdana"/>
                <a:cs typeface="Verdana"/>
              </a:rPr>
              <a:t>provider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audit and assurance, consulting, financial advisory, </a:t>
            </a:r>
            <a:r>
              <a:rPr sz="1400" dirty="0">
                <a:latin typeface="Verdana"/>
                <a:cs typeface="Verdana"/>
              </a:rPr>
              <a:t>risk </a:t>
            </a:r>
            <a:r>
              <a:rPr sz="1400" spc="-5" dirty="0">
                <a:latin typeface="Verdana"/>
                <a:cs typeface="Verdana"/>
              </a:rPr>
              <a:t>advisory, </a:t>
            </a:r>
            <a:r>
              <a:rPr sz="1400" dirty="0">
                <a:latin typeface="Verdana"/>
                <a:cs typeface="Verdana"/>
              </a:rPr>
              <a:t>tax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services. Our network </a:t>
            </a:r>
            <a:r>
              <a:rPr sz="1400" dirty="0">
                <a:latin typeface="Verdana"/>
                <a:cs typeface="Verdana"/>
              </a:rPr>
              <a:t>of 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is in more </a:t>
            </a:r>
            <a:r>
              <a:rPr sz="1400" spc="-5" dirty="0">
                <a:latin typeface="Verdana"/>
                <a:cs typeface="Verdana"/>
              </a:rPr>
              <a:t>than </a:t>
            </a:r>
            <a:r>
              <a:rPr sz="1400" dirty="0">
                <a:latin typeface="Verdana"/>
                <a:cs typeface="Verdana"/>
              </a:rPr>
              <a:t>150 </a:t>
            </a:r>
            <a:r>
              <a:rPr sz="1400" spc="-5" dirty="0">
                <a:latin typeface="Verdana"/>
                <a:cs typeface="Verdana"/>
              </a:rPr>
              <a:t>countries and </a:t>
            </a:r>
            <a:r>
              <a:rPr sz="1400" dirty="0">
                <a:latin typeface="Verdana"/>
                <a:cs typeface="Verdana"/>
              </a:rPr>
              <a:t>territories. Learn </a:t>
            </a:r>
            <a:r>
              <a:rPr sz="1400" spc="-5" dirty="0">
                <a:latin typeface="Verdana"/>
                <a:cs typeface="Verdana"/>
              </a:rPr>
              <a:t>how </a:t>
            </a:r>
            <a:r>
              <a:rPr sz="1400" dirty="0">
                <a:latin typeface="Verdana"/>
                <a:cs typeface="Verdana"/>
              </a:rPr>
              <a:t>Deloitte’s </a:t>
            </a:r>
            <a:r>
              <a:rPr sz="1400" spc="-5" dirty="0">
                <a:latin typeface="Verdana"/>
                <a:cs typeface="Verdana"/>
              </a:rPr>
              <a:t>approximately 264,000 </a:t>
            </a:r>
            <a:r>
              <a:rPr sz="1400" dirty="0">
                <a:latin typeface="Verdana"/>
                <a:cs typeface="Verdana"/>
              </a:rPr>
              <a:t>people </a:t>
            </a:r>
            <a:r>
              <a:rPr sz="1400" spc="-5" dirty="0">
                <a:latin typeface="Verdana"/>
                <a:cs typeface="Verdana"/>
              </a:rPr>
              <a:t>make </a:t>
            </a:r>
            <a:r>
              <a:rPr sz="1400" dirty="0">
                <a:latin typeface="Verdana"/>
                <a:cs typeface="Verdana"/>
              </a:rPr>
              <a:t>an impact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dirty="0">
                <a:latin typeface="Verdana"/>
                <a:cs typeface="Verdana"/>
              </a:rPr>
              <a:t>matters at  </a:t>
            </a:r>
            <a:r>
              <a:rPr sz="1400" spc="-5" dirty="0">
                <a:latin typeface="Verdana"/>
                <a:cs typeface="Verdana"/>
                <a:hlinkClick r:id="rId3"/>
              </a:rPr>
              <a:t>www.deloitte.com.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Australia</a:t>
            </a:r>
            <a:endParaRPr sz="14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In Australia, the </a:t>
            </a:r>
            <a:r>
              <a:rPr sz="1400" dirty="0">
                <a:latin typeface="Verdana"/>
                <a:cs typeface="Verdana"/>
              </a:rPr>
              <a:t>member </a:t>
            </a:r>
            <a:r>
              <a:rPr sz="1400" spc="-5" dirty="0">
                <a:latin typeface="Verdana"/>
                <a:cs typeface="Verdana"/>
              </a:rPr>
              <a:t>firm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the Australian partnership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 and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Australia’s leading </a:t>
            </a:r>
            <a:r>
              <a:rPr sz="1400" dirty="0">
                <a:latin typeface="Verdana"/>
                <a:cs typeface="Verdana"/>
              </a:rPr>
              <a:t>professional services  </a:t>
            </a:r>
            <a:r>
              <a:rPr sz="1400" spc="-5" dirty="0">
                <a:latin typeface="Verdana"/>
                <a:cs typeface="Verdana"/>
              </a:rPr>
              <a:t>firms. Focused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creation of </a:t>
            </a:r>
            <a:r>
              <a:rPr sz="1400" spc="-5" dirty="0">
                <a:latin typeface="Verdana"/>
                <a:cs typeface="Verdana"/>
              </a:rPr>
              <a:t>value and growth, and known </a:t>
            </a:r>
            <a:r>
              <a:rPr sz="1400" dirty="0">
                <a:latin typeface="Verdana"/>
                <a:cs typeface="Verdana"/>
              </a:rPr>
              <a:t>as an </a:t>
            </a:r>
            <a:r>
              <a:rPr sz="1400" spc="-5" dirty="0">
                <a:latin typeface="Verdana"/>
                <a:cs typeface="Verdana"/>
              </a:rPr>
              <a:t>employer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choice for innovative human resources </a:t>
            </a:r>
            <a:r>
              <a:rPr sz="1400" dirty="0">
                <a:latin typeface="Verdana"/>
                <a:cs typeface="Verdana"/>
              </a:rPr>
              <a:t>programs, </a:t>
            </a:r>
            <a:r>
              <a:rPr sz="1400" spc="-5" dirty="0">
                <a:latin typeface="Verdana"/>
                <a:cs typeface="Verdana"/>
              </a:rPr>
              <a:t>we </a:t>
            </a:r>
            <a:r>
              <a:rPr sz="1400" dirty="0">
                <a:latin typeface="Verdana"/>
                <a:cs typeface="Verdana"/>
              </a:rPr>
              <a:t>are  dedicated to </a:t>
            </a:r>
            <a:r>
              <a:rPr sz="1400" spc="-5" dirty="0">
                <a:latin typeface="Verdana"/>
                <a:cs typeface="Verdana"/>
              </a:rPr>
              <a:t>helping our clients and our </a:t>
            </a:r>
            <a:r>
              <a:rPr sz="1400" dirty="0">
                <a:latin typeface="Verdana"/>
                <a:cs typeface="Verdana"/>
              </a:rPr>
              <a:t>people excel. For more </a:t>
            </a:r>
            <a:r>
              <a:rPr sz="1400" spc="-5" dirty="0">
                <a:latin typeface="Verdana"/>
                <a:cs typeface="Verdana"/>
              </a:rPr>
              <a:t>information, </a:t>
            </a:r>
            <a:r>
              <a:rPr sz="1400" dirty="0">
                <a:latin typeface="Verdana"/>
                <a:cs typeface="Verdana"/>
              </a:rPr>
              <a:t>please visit </a:t>
            </a:r>
            <a:r>
              <a:rPr sz="1400" spc="-5" dirty="0">
                <a:latin typeface="Verdana"/>
                <a:cs typeface="Verdana"/>
              </a:rPr>
              <a:t>our web </a:t>
            </a:r>
            <a:r>
              <a:rPr sz="1400" dirty="0">
                <a:latin typeface="Verdana"/>
                <a:cs typeface="Verdana"/>
              </a:rPr>
              <a:t>site at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  <a:hlinkClick r:id="rId4"/>
              </a:rPr>
              <a:t>www.deloitte.com.au.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Liability limited by a </a:t>
            </a:r>
            <a:r>
              <a:rPr sz="14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Limited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© 2019 Deloitte </a:t>
            </a:r>
            <a:r>
              <a:rPr sz="1400" spc="-5" dirty="0">
                <a:latin typeface="Verdana"/>
                <a:cs typeface="Verdana"/>
              </a:rPr>
              <a:t>Consulting </a:t>
            </a:r>
            <a:r>
              <a:rPr sz="1400" dirty="0">
                <a:latin typeface="Verdana"/>
                <a:cs typeface="Verdana"/>
              </a:rPr>
              <a:t>Pty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Ltd.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497</Words>
  <PresentationFormat>Custom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Verdana</vt:lpstr>
      <vt:lpstr>Times New Roman</vt:lpstr>
      <vt:lpstr>Segoe UI</vt:lpstr>
      <vt:lpstr>Office Theme</vt:lpstr>
      <vt:lpstr>Slide 1</vt:lpstr>
      <vt:lpstr>Targeted Vendors for Further Assessment</vt:lpstr>
      <vt:lpstr>Evaluation | Commercials – Final Offer – Phase 1 only</vt:lpstr>
      <vt:lpstr>Next Steps | Implementation Plan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Sherpa – Digital Internship</dc:title>
  <dc:creator>Solanki, Jo (AU - Sydney)</dc:creator>
  <cp:lastModifiedBy>Dell</cp:lastModifiedBy>
  <cp:revision>6</cp:revision>
  <dcterms:created xsi:type="dcterms:W3CDTF">2020-06-30T21:48:43Z</dcterms:created>
  <dcterms:modified xsi:type="dcterms:W3CDTF">2020-07-07T13:22:51Z</dcterms:modified>
</cp:coreProperties>
</file>