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b="1" spc="-90" dirty="0">
                <a:latin typeface="DejaVu Sans"/>
                <a:cs typeface="DejaVu Sans"/>
              </a:rPr>
              <a:t>Deloitte </a:t>
            </a:r>
            <a:r>
              <a:rPr b="1" spc="-114" dirty="0">
                <a:latin typeface="DejaVu Sans"/>
                <a:cs typeface="DejaVu Sans"/>
              </a:rPr>
              <a:t>&amp; </a:t>
            </a:r>
            <a:r>
              <a:rPr b="1" spc="-85" dirty="0">
                <a:latin typeface="DejaVu Sans"/>
                <a:cs typeface="DejaVu Sans"/>
              </a:rPr>
              <a:t>Inside </a:t>
            </a:r>
            <a:r>
              <a:rPr b="1" spc="-100" dirty="0">
                <a:latin typeface="DejaVu Sans"/>
                <a:cs typeface="DejaVu Sans"/>
              </a:rPr>
              <a:t>Sherpa  </a:t>
            </a:r>
            <a:r>
              <a:rPr spc="-50" dirty="0"/>
              <a:t>TS&amp;A </a:t>
            </a:r>
            <a:r>
              <a:rPr spc="-25" dirty="0"/>
              <a:t>Cloud </a:t>
            </a:r>
            <a:r>
              <a:rPr dirty="0"/>
              <a:t>– </a:t>
            </a:r>
            <a:r>
              <a:rPr spc="-35" dirty="0"/>
              <a:t>Digital</a:t>
            </a:r>
            <a:r>
              <a:rPr spc="-150" dirty="0"/>
              <a:t> </a:t>
            </a:r>
            <a:r>
              <a:rPr spc="-25" dirty="0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r>
              <a:rPr spc="-50" dirty="0"/>
              <a:t> </a:t>
            </a:r>
            <a:r>
              <a:rPr spc="170" dirty="0"/>
              <a:t>| </a:t>
            </a:r>
            <a:r>
              <a:rPr spc="-30" dirty="0"/>
              <a:t>Deloitte Consulting </a:t>
            </a:r>
            <a:r>
              <a:rPr spc="170" dirty="0"/>
              <a:t>|</a:t>
            </a:r>
            <a:r>
              <a:rPr spc="-135" dirty="0"/>
              <a:t> </a:t>
            </a:r>
            <a:r>
              <a:rPr spc="-25" dirty="0"/>
              <a:t>Cloud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b="1" spc="-90" dirty="0">
                <a:latin typeface="DejaVu Sans"/>
                <a:cs typeface="DejaVu Sans"/>
              </a:rPr>
              <a:t>Deloitte </a:t>
            </a:r>
            <a:r>
              <a:rPr b="1" spc="-114" dirty="0">
                <a:latin typeface="DejaVu Sans"/>
                <a:cs typeface="DejaVu Sans"/>
              </a:rPr>
              <a:t>&amp; </a:t>
            </a:r>
            <a:r>
              <a:rPr b="1" spc="-85" dirty="0">
                <a:latin typeface="DejaVu Sans"/>
                <a:cs typeface="DejaVu Sans"/>
              </a:rPr>
              <a:t>Inside </a:t>
            </a:r>
            <a:r>
              <a:rPr b="1" spc="-100" dirty="0">
                <a:latin typeface="DejaVu Sans"/>
                <a:cs typeface="DejaVu Sans"/>
              </a:rPr>
              <a:t>Sherpa  </a:t>
            </a:r>
            <a:r>
              <a:rPr spc="-50" dirty="0"/>
              <a:t>TS&amp;A </a:t>
            </a:r>
            <a:r>
              <a:rPr spc="-25" dirty="0"/>
              <a:t>Cloud </a:t>
            </a:r>
            <a:r>
              <a:rPr dirty="0"/>
              <a:t>– </a:t>
            </a:r>
            <a:r>
              <a:rPr spc="-35" dirty="0"/>
              <a:t>Digital</a:t>
            </a:r>
            <a:r>
              <a:rPr spc="-150" dirty="0"/>
              <a:t> </a:t>
            </a:r>
            <a:r>
              <a:rPr spc="-25" dirty="0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r>
              <a:rPr spc="-50" dirty="0"/>
              <a:t> </a:t>
            </a:r>
            <a:r>
              <a:rPr spc="170" dirty="0"/>
              <a:t>| </a:t>
            </a:r>
            <a:r>
              <a:rPr spc="-30" dirty="0"/>
              <a:t>Deloitte Consulting </a:t>
            </a:r>
            <a:r>
              <a:rPr spc="170" dirty="0"/>
              <a:t>|</a:t>
            </a:r>
            <a:r>
              <a:rPr spc="-135" dirty="0"/>
              <a:t> </a:t>
            </a:r>
            <a:r>
              <a:rPr spc="-25" dirty="0"/>
              <a:t>Cloud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b="1" spc="-90" dirty="0">
                <a:latin typeface="DejaVu Sans"/>
                <a:cs typeface="DejaVu Sans"/>
              </a:rPr>
              <a:t>Deloitte </a:t>
            </a:r>
            <a:r>
              <a:rPr b="1" spc="-114" dirty="0">
                <a:latin typeface="DejaVu Sans"/>
                <a:cs typeface="DejaVu Sans"/>
              </a:rPr>
              <a:t>&amp; </a:t>
            </a:r>
            <a:r>
              <a:rPr b="1" spc="-85" dirty="0">
                <a:latin typeface="DejaVu Sans"/>
                <a:cs typeface="DejaVu Sans"/>
              </a:rPr>
              <a:t>Inside </a:t>
            </a:r>
            <a:r>
              <a:rPr b="1" spc="-100" dirty="0">
                <a:latin typeface="DejaVu Sans"/>
                <a:cs typeface="DejaVu Sans"/>
              </a:rPr>
              <a:t>Sherpa  </a:t>
            </a:r>
            <a:r>
              <a:rPr spc="-50" dirty="0"/>
              <a:t>TS&amp;A </a:t>
            </a:r>
            <a:r>
              <a:rPr spc="-25" dirty="0"/>
              <a:t>Cloud </a:t>
            </a:r>
            <a:r>
              <a:rPr dirty="0"/>
              <a:t>– </a:t>
            </a:r>
            <a:r>
              <a:rPr spc="-35" dirty="0"/>
              <a:t>Digital</a:t>
            </a:r>
            <a:r>
              <a:rPr spc="-150" dirty="0"/>
              <a:t> </a:t>
            </a:r>
            <a:r>
              <a:rPr spc="-25" dirty="0"/>
              <a:t>Internship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r>
              <a:rPr spc="-50" dirty="0"/>
              <a:t> </a:t>
            </a:r>
            <a:r>
              <a:rPr spc="170" dirty="0"/>
              <a:t>| </a:t>
            </a:r>
            <a:r>
              <a:rPr spc="-30" dirty="0"/>
              <a:t>Deloitte Consulting </a:t>
            </a:r>
            <a:r>
              <a:rPr spc="170" dirty="0"/>
              <a:t>|</a:t>
            </a:r>
            <a:r>
              <a:rPr spc="-135" dirty="0"/>
              <a:t> </a:t>
            </a:r>
            <a:r>
              <a:rPr spc="-25" dirty="0"/>
              <a:t>Cloud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b="1" spc="-90" dirty="0">
                <a:latin typeface="DejaVu Sans"/>
                <a:cs typeface="DejaVu Sans"/>
              </a:rPr>
              <a:t>Deloitte </a:t>
            </a:r>
            <a:r>
              <a:rPr b="1" spc="-114" dirty="0">
                <a:latin typeface="DejaVu Sans"/>
                <a:cs typeface="DejaVu Sans"/>
              </a:rPr>
              <a:t>&amp; </a:t>
            </a:r>
            <a:r>
              <a:rPr b="1" spc="-85" dirty="0">
                <a:latin typeface="DejaVu Sans"/>
                <a:cs typeface="DejaVu Sans"/>
              </a:rPr>
              <a:t>Inside </a:t>
            </a:r>
            <a:r>
              <a:rPr b="1" spc="-100" dirty="0">
                <a:latin typeface="DejaVu Sans"/>
                <a:cs typeface="DejaVu Sans"/>
              </a:rPr>
              <a:t>Sherpa  </a:t>
            </a:r>
            <a:r>
              <a:rPr spc="-50" dirty="0"/>
              <a:t>TS&amp;A </a:t>
            </a:r>
            <a:r>
              <a:rPr spc="-25" dirty="0"/>
              <a:t>Cloud </a:t>
            </a:r>
            <a:r>
              <a:rPr dirty="0"/>
              <a:t>– </a:t>
            </a:r>
            <a:r>
              <a:rPr spc="-35" dirty="0"/>
              <a:t>Digital</a:t>
            </a:r>
            <a:r>
              <a:rPr spc="-150" dirty="0"/>
              <a:t> </a:t>
            </a:r>
            <a:r>
              <a:rPr spc="-25" dirty="0"/>
              <a:t>Internship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r>
              <a:rPr spc="-50" dirty="0"/>
              <a:t> </a:t>
            </a:r>
            <a:r>
              <a:rPr spc="170" dirty="0"/>
              <a:t>| </a:t>
            </a:r>
            <a:r>
              <a:rPr spc="-30" dirty="0"/>
              <a:t>Deloitte Consulting </a:t>
            </a:r>
            <a:r>
              <a:rPr spc="170" dirty="0"/>
              <a:t>|</a:t>
            </a:r>
            <a:r>
              <a:rPr spc="-135" dirty="0"/>
              <a:t> </a:t>
            </a:r>
            <a:r>
              <a:rPr spc="-25" dirty="0"/>
              <a:t>Cloud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b="1" spc="-90" dirty="0">
                <a:latin typeface="DejaVu Sans"/>
                <a:cs typeface="DejaVu Sans"/>
              </a:rPr>
              <a:t>Deloitte </a:t>
            </a:r>
            <a:r>
              <a:rPr b="1" spc="-114" dirty="0">
                <a:latin typeface="DejaVu Sans"/>
                <a:cs typeface="DejaVu Sans"/>
              </a:rPr>
              <a:t>&amp; </a:t>
            </a:r>
            <a:r>
              <a:rPr b="1" spc="-85" dirty="0">
                <a:latin typeface="DejaVu Sans"/>
                <a:cs typeface="DejaVu Sans"/>
              </a:rPr>
              <a:t>Inside </a:t>
            </a:r>
            <a:r>
              <a:rPr b="1" spc="-100" dirty="0">
                <a:latin typeface="DejaVu Sans"/>
                <a:cs typeface="DejaVu Sans"/>
              </a:rPr>
              <a:t>Sherpa  </a:t>
            </a:r>
            <a:r>
              <a:rPr spc="-50" dirty="0"/>
              <a:t>TS&amp;A </a:t>
            </a:r>
            <a:r>
              <a:rPr spc="-25" dirty="0"/>
              <a:t>Cloud </a:t>
            </a:r>
            <a:r>
              <a:rPr dirty="0"/>
              <a:t>– </a:t>
            </a:r>
            <a:r>
              <a:rPr spc="-35" dirty="0"/>
              <a:t>Digital</a:t>
            </a:r>
            <a:r>
              <a:rPr spc="-150" dirty="0"/>
              <a:t> </a:t>
            </a:r>
            <a:r>
              <a:rPr spc="-25" dirty="0"/>
              <a:t>Internship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r>
              <a:rPr spc="-50" dirty="0"/>
              <a:t> </a:t>
            </a:r>
            <a:r>
              <a:rPr spc="170" dirty="0"/>
              <a:t>| </a:t>
            </a:r>
            <a:r>
              <a:rPr spc="-30" dirty="0"/>
              <a:t>Deloitte Consulting </a:t>
            </a:r>
            <a:r>
              <a:rPr spc="170" dirty="0"/>
              <a:t>|</a:t>
            </a:r>
            <a:r>
              <a:rPr spc="-135" dirty="0"/>
              <a:t> </a:t>
            </a:r>
            <a:r>
              <a:rPr spc="-25" dirty="0"/>
              <a:t>Cloud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7481" y="941069"/>
            <a:ext cx="11340465" cy="26034"/>
          </a:xfrm>
          <a:custGeom>
            <a:avLst/>
            <a:gdLst/>
            <a:ahLst/>
            <a:cxnLst/>
            <a:rect l="l" t="t" r="r" b="b"/>
            <a:pathLst>
              <a:path w="11340465" h="26034">
                <a:moveTo>
                  <a:pt x="0" y="25907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50917"/>
            <a:ext cx="11363960" cy="626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5BB24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6572" y="6502989"/>
            <a:ext cx="149860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12700" marR="5080" indent="162560">
              <a:lnSpc>
                <a:spcPts val="1150"/>
              </a:lnSpc>
              <a:spcBef>
                <a:spcPts val="40"/>
              </a:spcBef>
            </a:pPr>
            <a:r>
              <a:rPr b="1" spc="-90" dirty="0">
                <a:latin typeface="DejaVu Sans"/>
                <a:cs typeface="DejaVu Sans"/>
              </a:rPr>
              <a:t>Deloitte </a:t>
            </a:r>
            <a:r>
              <a:rPr b="1" spc="-114" dirty="0">
                <a:latin typeface="DejaVu Sans"/>
                <a:cs typeface="DejaVu Sans"/>
              </a:rPr>
              <a:t>&amp; </a:t>
            </a:r>
            <a:r>
              <a:rPr b="1" spc="-85" dirty="0">
                <a:latin typeface="DejaVu Sans"/>
                <a:cs typeface="DejaVu Sans"/>
              </a:rPr>
              <a:t>Inside </a:t>
            </a:r>
            <a:r>
              <a:rPr b="1" spc="-100" dirty="0">
                <a:latin typeface="DejaVu Sans"/>
                <a:cs typeface="DejaVu Sans"/>
              </a:rPr>
              <a:t>Sherpa  </a:t>
            </a:r>
            <a:r>
              <a:rPr spc="-50" dirty="0"/>
              <a:t>TS&amp;A </a:t>
            </a:r>
            <a:r>
              <a:rPr spc="-25" dirty="0"/>
              <a:t>Cloud </a:t>
            </a:r>
            <a:r>
              <a:rPr dirty="0"/>
              <a:t>– </a:t>
            </a:r>
            <a:r>
              <a:rPr spc="-35" dirty="0"/>
              <a:t>Digital</a:t>
            </a:r>
            <a:r>
              <a:rPr spc="-150" dirty="0"/>
              <a:t> </a:t>
            </a:r>
            <a:r>
              <a:rPr spc="-25" dirty="0"/>
              <a:t>Internship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8010" y="6578885"/>
            <a:ext cx="153733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DejaVu Sans"/>
                <a:cs typeface="DejaVu Sans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160"/>
                </a:spcBef>
              </a:pPr>
              <a:t>‹#›</a:t>
            </a:fld>
            <a:r>
              <a:rPr spc="-50" dirty="0"/>
              <a:t> </a:t>
            </a:r>
            <a:r>
              <a:rPr spc="170" dirty="0"/>
              <a:t>| </a:t>
            </a:r>
            <a:r>
              <a:rPr spc="-30" dirty="0"/>
              <a:t>Deloitte Consulting </a:t>
            </a:r>
            <a:r>
              <a:rPr spc="170" dirty="0"/>
              <a:t>|</a:t>
            </a:r>
            <a:r>
              <a:rPr spc="-135" dirty="0"/>
              <a:t> </a:t>
            </a:r>
            <a:r>
              <a:rPr spc="-25" dirty="0"/>
              <a:t>Cloud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638047"/>
            <a:ext cx="7953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565656"/>
                </a:solidFill>
                <a:latin typeface="DejaVu Sans"/>
                <a:cs typeface="DejaVu Sans"/>
              </a:rPr>
              <a:t>A</a:t>
            </a:r>
            <a:r>
              <a:rPr sz="1400" spc="-8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0" dirty="0">
                <a:solidFill>
                  <a:srgbClr val="565656"/>
                </a:solidFill>
                <a:latin typeface="DejaVu Sans"/>
                <a:cs typeface="DejaVu Sans"/>
              </a:rPr>
              <a:t>transition</a:t>
            </a:r>
            <a:r>
              <a:rPr sz="1400" spc="-10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35" dirty="0">
                <a:solidFill>
                  <a:srgbClr val="565656"/>
                </a:solidFill>
                <a:latin typeface="DejaVu Sans"/>
                <a:cs typeface="DejaVu Sans"/>
              </a:rPr>
              <a:t>to</a:t>
            </a:r>
            <a:r>
              <a:rPr sz="1400" spc="-7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0" dirty="0">
                <a:solidFill>
                  <a:srgbClr val="565656"/>
                </a:solidFill>
                <a:latin typeface="DejaVu Sans"/>
                <a:cs typeface="DejaVu Sans"/>
              </a:rPr>
              <a:t>Cloud</a:t>
            </a:r>
            <a:r>
              <a:rPr sz="1400" spc="-8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30" dirty="0">
                <a:solidFill>
                  <a:srgbClr val="565656"/>
                </a:solidFill>
                <a:latin typeface="DejaVu Sans"/>
                <a:cs typeface="DejaVu Sans"/>
              </a:rPr>
              <a:t>would</a:t>
            </a:r>
            <a:r>
              <a:rPr sz="1400" spc="-9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5" dirty="0">
                <a:solidFill>
                  <a:srgbClr val="565656"/>
                </a:solidFill>
                <a:latin typeface="DejaVu Sans"/>
                <a:cs typeface="DejaVu Sans"/>
              </a:rPr>
              <a:t>provide</a:t>
            </a:r>
            <a:r>
              <a:rPr sz="1400" spc="-10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55" dirty="0">
                <a:solidFill>
                  <a:srgbClr val="565656"/>
                </a:solidFill>
                <a:latin typeface="DejaVu Sans"/>
                <a:cs typeface="DejaVu Sans"/>
              </a:rPr>
              <a:t>the</a:t>
            </a:r>
            <a:r>
              <a:rPr sz="1400" spc="-7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60" dirty="0">
                <a:solidFill>
                  <a:srgbClr val="565656"/>
                </a:solidFill>
                <a:latin typeface="DejaVu Sans"/>
                <a:cs typeface="DejaVu Sans"/>
              </a:rPr>
              <a:t>University</a:t>
            </a:r>
            <a:r>
              <a:rPr sz="1400" spc="-10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5" dirty="0">
                <a:solidFill>
                  <a:srgbClr val="565656"/>
                </a:solidFill>
                <a:latin typeface="DejaVu Sans"/>
                <a:cs typeface="DejaVu Sans"/>
              </a:rPr>
              <a:t>with</a:t>
            </a:r>
            <a:r>
              <a:rPr sz="1400" spc="-9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55" dirty="0">
                <a:solidFill>
                  <a:srgbClr val="565656"/>
                </a:solidFill>
                <a:latin typeface="DejaVu Sans"/>
                <a:cs typeface="DejaVu Sans"/>
              </a:rPr>
              <a:t>the</a:t>
            </a:r>
            <a:r>
              <a:rPr sz="1400" spc="-6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0" dirty="0">
                <a:solidFill>
                  <a:srgbClr val="565656"/>
                </a:solidFill>
                <a:latin typeface="DejaVu Sans"/>
                <a:cs typeface="DejaVu Sans"/>
              </a:rPr>
              <a:t>following</a:t>
            </a:r>
            <a:r>
              <a:rPr sz="1400" spc="-10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55" dirty="0">
                <a:solidFill>
                  <a:srgbClr val="565656"/>
                </a:solidFill>
                <a:latin typeface="DejaVu Sans"/>
                <a:cs typeface="DejaVu Sans"/>
              </a:rPr>
              <a:t>direct</a:t>
            </a:r>
            <a:r>
              <a:rPr sz="1400" spc="-105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50" dirty="0">
                <a:solidFill>
                  <a:srgbClr val="565656"/>
                </a:solidFill>
                <a:latin typeface="DejaVu Sans"/>
                <a:cs typeface="DejaVu Sans"/>
              </a:rPr>
              <a:t>and</a:t>
            </a:r>
            <a:r>
              <a:rPr sz="1400" spc="-8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5" dirty="0">
                <a:solidFill>
                  <a:srgbClr val="565656"/>
                </a:solidFill>
                <a:latin typeface="DejaVu Sans"/>
                <a:cs typeface="DejaVu Sans"/>
              </a:rPr>
              <a:t>indirect</a:t>
            </a:r>
            <a:r>
              <a:rPr sz="1400" spc="-100" dirty="0">
                <a:solidFill>
                  <a:srgbClr val="565656"/>
                </a:solidFill>
                <a:latin typeface="DejaVu Sans"/>
                <a:cs typeface="DejaVu Sans"/>
              </a:rPr>
              <a:t> </a:t>
            </a:r>
            <a:r>
              <a:rPr sz="1400" spc="-45" dirty="0">
                <a:solidFill>
                  <a:srgbClr val="565656"/>
                </a:solidFill>
                <a:latin typeface="DejaVu Sans"/>
                <a:cs typeface="DejaVu Sans"/>
              </a:rPr>
              <a:t>benefits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76333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rgbClr val="000000"/>
                </a:solidFill>
              </a:rPr>
              <a:t>Cloud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Feasibility</a:t>
            </a:r>
            <a:r>
              <a:rPr spc="-150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Assessment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70" dirty="0"/>
              <a:t>Benefits</a:t>
            </a:r>
            <a:r>
              <a:rPr spc="-120" dirty="0"/>
              <a:t> </a:t>
            </a:r>
            <a:r>
              <a:rPr spc="-20" dirty="0"/>
              <a:t>of</a:t>
            </a:r>
            <a:r>
              <a:rPr spc="-140" dirty="0"/>
              <a:t> </a:t>
            </a:r>
            <a:r>
              <a:rPr spc="-70" dirty="0"/>
              <a:t>Transitioning</a:t>
            </a:r>
            <a:r>
              <a:rPr spc="-145" dirty="0"/>
              <a:t> </a:t>
            </a:r>
            <a:r>
              <a:rPr spc="-50" dirty="0"/>
              <a:t>to</a:t>
            </a:r>
            <a:r>
              <a:rPr spc="-105" dirty="0"/>
              <a:t> </a:t>
            </a:r>
            <a:r>
              <a:rPr spc="-60" dirty="0"/>
              <a:t>Cloud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548" y="1651253"/>
            <a:ext cx="1613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85BB24"/>
                </a:solidFill>
                <a:latin typeface="DejaVu Sans"/>
                <a:cs typeface="DejaVu Sans"/>
              </a:rPr>
              <a:t>D </a:t>
            </a:r>
            <a:r>
              <a:rPr sz="1200" spc="-60" dirty="0">
                <a:solidFill>
                  <a:srgbClr val="85BB24"/>
                </a:solidFill>
                <a:latin typeface="DejaVu Sans"/>
                <a:cs typeface="DejaVu Sans"/>
              </a:rPr>
              <a:t>I </a:t>
            </a:r>
            <a:r>
              <a:rPr sz="1200" spc="-145" dirty="0">
                <a:solidFill>
                  <a:srgbClr val="85BB24"/>
                </a:solidFill>
                <a:latin typeface="DejaVu Sans"/>
                <a:cs typeface="DejaVu Sans"/>
              </a:rPr>
              <a:t>R </a:t>
            </a:r>
            <a:r>
              <a:rPr sz="1200" spc="-155" dirty="0">
                <a:solidFill>
                  <a:srgbClr val="85BB24"/>
                </a:solidFill>
                <a:latin typeface="DejaVu Sans"/>
                <a:cs typeface="DejaVu Sans"/>
              </a:rPr>
              <a:t>E </a:t>
            </a:r>
            <a:r>
              <a:rPr sz="1200" spc="-95" dirty="0">
                <a:solidFill>
                  <a:srgbClr val="85BB24"/>
                </a:solidFill>
                <a:latin typeface="DejaVu Sans"/>
                <a:cs typeface="DejaVu Sans"/>
              </a:rPr>
              <a:t>C </a:t>
            </a:r>
            <a:r>
              <a:rPr sz="1200" spc="-114" dirty="0">
                <a:solidFill>
                  <a:srgbClr val="85BB24"/>
                </a:solidFill>
                <a:latin typeface="DejaVu Sans"/>
                <a:cs typeface="DejaVu Sans"/>
              </a:rPr>
              <a:t>T </a:t>
            </a:r>
            <a:r>
              <a:rPr sz="1200" spc="-155" dirty="0">
                <a:solidFill>
                  <a:srgbClr val="85BB24"/>
                </a:solidFill>
                <a:latin typeface="DejaVu Sans"/>
                <a:cs typeface="DejaVu Sans"/>
              </a:rPr>
              <a:t>B E </a:t>
            </a:r>
            <a:r>
              <a:rPr sz="1200" spc="-25" dirty="0">
                <a:solidFill>
                  <a:srgbClr val="85BB24"/>
                </a:solidFill>
                <a:latin typeface="DejaVu Sans"/>
                <a:cs typeface="DejaVu Sans"/>
              </a:rPr>
              <a:t>N </a:t>
            </a:r>
            <a:r>
              <a:rPr sz="1200" spc="-155" dirty="0">
                <a:solidFill>
                  <a:srgbClr val="85BB24"/>
                </a:solidFill>
                <a:latin typeface="DejaVu Sans"/>
                <a:cs typeface="DejaVu Sans"/>
              </a:rPr>
              <a:t>E </a:t>
            </a:r>
            <a:r>
              <a:rPr sz="1200" spc="-120" dirty="0">
                <a:solidFill>
                  <a:srgbClr val="85BB24"/>
                </a:solidFill>
                <a:latin typeface="DejaVu Sans"/>
                <a:cs typeface="DejaVu Sans"/>
              </a:rPr>
              <a:t>F </a:t>
            </a:r>
            <a:r>
              <a:rPr sz="1200" spc="-60" dirty="0">
                <a:solidFill>
                  <a:srgbClr val="85BB24"/>
                </a:solidFill>
                <a:latin typeface="DejaVu Sans"/>
                <a:cs typeface="DejaVu Sans"/>
              </a:rPr>
              <a:t>I </a:t>
            </a:r>
            <a:r>
              <a:rPr sz="1200" spc="-114" dirty="0">
                <a:solidFill>
                  <a:srgbClr val="85BB24"/>
                </a:solidFill>
                <a:latin typeface="DejaVu Sans"/>
                <a:cs typeface="DejaVu Sans"/>
              </a:rPr>
              <a:t>T</a:t>
            </a:r>
            <a:r>
              <a:rPr sz="1200" spc="-140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1200" spc="-145" dirty="0">
                <a:solidFill>
                  <a:srgbClr val="85BB24"/>
                </a:solidFill>
                <a:latin typeface="DejaVu Sans"/>
                <a:cs typeface="DejaVu Sans"/>
              </a:rPr>
              <a:t>S  </a:t>
            </a:r>
            <a:r>
              <a:rPr sz="1200" spc="-95" dirty="0">
                <a:latin typeface="DejaVu Sans"/>
                <a:cs typeface="DejaVu Sans"/>
              </a:rPr>
              <a:t>C </a:t>
            </a:r>
            <a:r>
              <a:rPr sz="1200" spc="-114" dirty="0">
                <a:latin typeface="DejaVu Sans"/>
                <a:cs typeface="DejaVu Sans"/>
              </a:rPr>
              <a:t>L </a:t>
            </a:r>
            <a:r>
              <a:rPr sz="1200" spc="-40" dirty="0">
                <a:latin typeface="DejaVu Sans"/>
                <a:cs typeface="DejaVu Sans"/>
              </a:rPr>
              <a:t>O</a:t>
            </a:r>
            <a:r>
              <a:rPr sz="1200" spc="-300" dirty="0">
                <a:latin typeface="DejaVu Sans"/>
                <a:cs typeface="DejaVu Sans"/>
              </a:rPr>
              <a:t> </a:t>
            </a:r>
            <a:r>
              <a:rPr sz="1200" spc="-80" dirty="0">
                <a:latin typeface="DejaVu Sans"/>
                <a:cs typeface="DejaVu Sans"/>
              </a:rPr>
              <a:t>U </a:t>
            </a:r>
            <a:r>
              <a:rPr sz="1200" spc="-100" dirty="0">
                <a:latin typeface="DejaVu Sans"/>
                <a:cs typeface="DejaVu Sans"/>
              </a:rPr>
              <a:t>D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</a:pPr>
            <a:r>
              <a:rPr sz="1200" spc="-95" dirty="0">
                <a:latin typeface="DejaVu Sans"/>
                <a:cs typeface="DejaVu Sans"/>
              </a:rPr>
              <a:t>C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spc="-60" dirty="0">
                <a:latin typeface="DejaVu Sans"/>
                <a:cs typeface="DejaVu Sans"/>
              </a:rPr>
              <a:t>A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65" dirty="0">
                <a:latin typeface="DejaVu Sans"/>
                <a:cs typeface="DejaVu Sans"/>
              </a:rPr>
              <a:t>P</a:t>
            </a:r>
            <a:r>
              <a:rPr sz="1200" spc="-235" dirty="0">
                <a:latin typeface="DejaVu Sans"/>
                <a:cs typeface="DejaVu Sans"/>
              </a:rPr>
              <a:t> </a:t>
            </a:r>
            <a:r>
              <a:rPr sz="1200" spc="-60" dirty="0">
                <a:latin typeface="DejaVu Sans"/>
                <a:cs typeface="DejaVu Sans"/>
              </a:rPr>
              <a:t>A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155" dirty="0">
                <a:latin typeface="DejaVu Sans"/>
                <a:cs typeface="DejaVu Sans"/>
              </a:rPr>
              <a:t>B</a:t>
            </a:r>
            <a:r>
              <a:rPr sz="1200" spc="-130" dirty="0">
                <a:latin typeface="DejaVu Sans"/>
                <a:cs typeface="DejaVu Sans"/>
              </a:rPr>
              <a:t> </a:t>
            </a:r>
            <a:r>
              <a:rPr sz="1200" spc="-60" dirty="0">
                <a:latin typeface="DejaVu Sans"/>
                <a:cs typeface="DejaVu Sans"/>
              </a:rPr>
              <a:t>I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114" dirty="0">
                <a:latin typeface="DejaVu Sans"/>
                <a:cs typeface="DejaVu Sans"/>
              </a:rPr>
              <a:t>L</a:t>
            </a:r>
            <a:r>
              <a:rPr sz="1200" spc="-145" dirty="0">
                <a:latin typeface="DejaVu Sans"/>
                <a:cs typeface="DejaVu Sans"/>
              </a:rPr>
              <a:t> </a:t>
            </a:r>
            <a:r>
              <a:rPr sz="1200" spc="-60" dirty="0">
                <a:latin typeface="DejaVu Sans"/>
                <a:cs typeface="DejaVu Sans"/>
              </a:rPr>
              <a:t>I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114" dirty="0">
                <a:latin typeface="DejaVu Sans"/>
                <a:cs typeface="DejaVu Sans"/>
              </a:rPr>
              <a:t>T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60" dirty="0">
                <a:latin typeface="DejaVu Sans"/>
                <a:cs typeface="DejaVu Sans"/>
              </a:rPr>
              <a:t>I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155" dirty="0">
                <a:latin typeface="DejaVu Sans"/>
                <a:cs typeface="DejaVu Sans"/>
              </a:rPr>
              <a:t>E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spc="-145" dirty="0">
                <a:latin typeface="DejaVu Sans"/>
                <a:cs typeface="DejaVu Sans"/>
              </a:rPr>
              <a:t>S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95" dirty="0">
                <a:latin typeface="DejaVu Sans"/>
                <a:cs typeface="DejaVu Sans"/>
              </a:rPr>
              <a:t>&amp;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</a:pPr>
            <a:r>
              <a:rPr sz="1200" spc="-120" dirty="0">
                <a:latin typeface="DejaVu Sans"/>
                <a:cs typeface="DejaVu Sans"/>
              </a:rPr>
              <a:t>F </a:t>
            </a:r>
            <a:r>
              <a:rPr sz="1200" spc="-155" dirty="0">
                <a:latin typeface="DejaVu Sans"/>
                <a:cs typeface="DejaVu Sans"/>
              </a:rPr>
              <a:t>E </a:t>
            </a:r>
            <a:r>
              <a:rPr sz="1200" spc="-60" dirty="0">
                <a:latin typeface="DejaVu Sans"/>
                <a:cs typeface="DejaVu Sans"/>
              </a:rPr>
              <a:t>A </a:t>
            </a:r>
            <a:r>
              <a:rPr sz="1200" spc="-114" dirty="0">
                <a:latin typeface="DejaVu Sans"/>
                <a:cs typeface="DejaVu Sans"/>
              </a:rPr>
              <a:t>T </a:t>
            </a:r>
            <a:r>
              <a:rPr sz="1200" spc="-80" dirty="0">
                <a:latin typeface="DejaVu Sans"/>
                <a:cs typeface="DejaVu Sans"/>
              </a:rPr>
              <a:t>U</a:t>
            </a:r>
            <a:r>
              <a:rPr sz="1200" spc="-285" dirty="0">
                <a:latin typeface="DejaVu Sans"/>
                <a:cs typeface="DejaVu Sans"/>
              </a:rPr>
              <a:t> </a:t>
            </a:r>
            <a:r>
              <a:rPr sz="1200" spc="-145" dirty="0">
                <a:latin typeface="DejaVu Sans"/>
                <a:cs typeface="DejaVu Sans"/>
              </a:rPr>
              <a:t>R </a:t>
            </a:r>
            <a:r>
              <a:rPr sz="1200" spc="-155" dirty="0">
                <a:latin typeface="DejaVu Sans"/>
                <a:cs typeface="DejaVu Sans"/>
              </a:rPr>
              <a:t>E </a:t>
            </a:r>
            <a:r>
              <a:rPr sz="1200" spc="-145" dirty="0">
                <a:latin typeface="DejaVu Sans"/>
                <a:cs typeface="DejaVu Sans"/>
              </a:rPr>
              <a:t>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68" y="4855591"/>
            <a:ext cx="18249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43AF2A"/>
                </a:solidFill>
                <a:latin typeface="DejaVu Sans"/>
                <a:cs typeface="DejaVu Sans"/>
              </a:rPr>
              <a:t>I </a:t>
            </a:r>
            <a:r>
              <a:rPr sz="1200" spc="-25" dirty="0">
                <a:solidFill>
                  <a:srgbClr val="43AF2A"/>
                </a:solidFill>
                <a:latin typeface="DejaVu Sans"/>
                <a:cs typeface="DejaVu Sans"/>
              </a:rPr>
              <a:t>N </a:t>
            </a:r>
            <a:r>
              <a:rPr sz="1200" spc="-100" dirty="0">
                <a:solidFill>
                  <a:srgbClr val="43AF2A"/>
                </a:solidFill>
                <a:latin typeface="DejaVu Sans"/>
                <a:cs typeface="DejaVu Sans"/>
              </a:rPr>
              <a:t>D </a:t>
            </a:r>
            <a:r>
              <a:rPr sz="1200" spc="-60" dirty="0">
                <a:solidFill>
                  <a:srgbClr val="43AF2A"/>
                </a:solidFill>
                <a:latin typeface="DejaVu Sans"/>
                <a:cs typeface="DejaVu Sans"/>
              </a:rPr>
              <a:t>I </a:t>
            </a:r>
            <a:r>
              <a:rPr sz="1200" spc="-145" dirty="0">
                <a:solidFill>
                  <a:srgbClr val="43AF2A"/>
                </a:solidFill>
                <a:latin typeface="DejaVu Sans"/>
                <a:cs typeface="DejaVu Sans"/>
              </a:rPr>
              <a:t>R </a:t>
            </a:r>
            <a:r>
              <a:rPr sz="1200" spc="-155" dirty="0">
                <a:solidFill>
                  <a:srgbClr val="43AF2A"/>
                </a:solidFill>
                <a:latin typeface="DejaVu Sans"/>
                <a:cs typeface="DejaVu Sans"/>
              </a:rPr>
              <a:t>E </a:t>
            </a:r>
            <a:r>
              <a:rPr sz="1200" spc="-95" dirty="0">
                <a:solidFill>
                  <a:srgbClr val="43AF2A"/>
                </a:solidFill>
                <a:latin typeface="DejaVu Sans"/>
                <a:cs typeface="DejaVu Sans"/>
              </a:rPr>
              <a:t>C </a:t>
            </a:r>
            <a:r>
              <a:rPr sz="1200" spc="-114" dirty="0">
                <a:solidFill>
                  <a:srgbClr val="43AF2A"/>
                </a:solidFill>
                <a:latin typeface="DejaVu Sans"/>
                <a:cs typeface="DejaVu Sans"/>
              </a:rPr>
              <a:t>T </a:t>
            </a:r>
            <a:r>
              <a:rPr sz="1200" spc="-155" dirty="0">
                <a:solidFill>
                  <a:srgbClr val="43AF2A"/>
                </a:solidFill>
                <a:latin typeface="DejaVu Sans"/>
                <a:cs typeface="DejaVu Sans"/>
              </a:rPr>
              <a:t>B E </a:t>
            </a:r>
            <a:r>
              <a:rPr sz="1200" spc="-25" dirty="0">
                <a:solidFill>
                  <a:srgbClr val="43AF2A"/>
                </a:solidFill>
                <a:latin typeface="DejaVu Sans"/>
                <a:cs typeface="DejaVu Sans"/>
              </a:rPr>
              <a:t>N </a:t>
            </a:r>
            <a:r>
              <a:rPr sz="1200" spc="-155" dirty="0">
                <a:solidFill>
                  <a:srgbClr val="43AF2A"/>
                </a:solidFill>
                <a:latin typeface="DejaVu Sans"/>
                <a:cs typeface="DejaVu Sans"/>
              </a:rPr>
              <a:t>E </a:t>
            </a:r>
            <a:r>
              <a:rPr sz="1200" spc="-120" dirty="0">
                <a:solidFill>
                  <a:srgbClr val="43AF2A"/>
                </a:solidFill>
                <a:latin typeface="DejaVu Sans"/>
                <a:cs typeface="DejaVu Sans"/>
              </a:rPr>
              <a:t>F </a:t>
            </a:r>
            <a:r>
              <a:rPr sz="1200" spc="-60" dirty="0">
                <a:solidFill>
                  <a:srgbClr val="43AF2A"/>
                </a:solidFill>
                <a:latin typeface="DejaVu Sans"/>
                <a:cs typeface="DejaVu Sans"/>
              </a:rPr>
              <a:t>I</a:t>
            </a:r>
            <a:r>
              <a:rPr sz="1200" spc="-265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200" spc="-114" dirty="0">
                <a:solidFill>
                  <a:srgbClr val="43AF2A"/>
                </a:solidFill>
                <a:latin typeface="DejaVu Sans"/>
                <a:cs typeface="DejaVu Sans"/>
              </a:rPr>
              <a:t>T </a:t>
            </a:r>
            <a:r>
              <a:rPr sz="1200" spc="-145" dirty="0">
                <a:solidFill>
                  <a:srgbClr val="43AF2A"/>
                </a:solidFill>
                <a:latin typeface="DejaVu Sans"/>
                <a:cs typeface="DejaVu Sans"/>
              </a:rPr>
              <a:t>S </a:t>
            </a:r>
            <a:r>
              <a:rPr sz="1200" spc="-145" dirty="0">
                <a:latin typeface="DejaVu Sans"/>
                <a:cs typeface="DejaVu Sans"/>
              </a:rPr>
              <a:t> </a:t>
            </a:r>
            <a:r>
              <a:rPr sz="1200" spc="-95" dirty="0">
                <a:latin typeface="DejaVu Sans"/>
                <a:cs typeface="DejaVu Sans"/>
              </a:rPr>
              <a:t>C </a:t>
            </a:r>
            <a:r>
              <a:rPr sz="1200" spc="-114" dirty="0">
                <a:latin typeface="DejaVu Sans"/>
                <a:cs typeface="DejaVu Sans"/>
              </a:rPr>
              <a:t>L </a:t>
            </a:r>
            <a:r>
              <a:rPr sz="1200" spc="-40" dirty="0">
                <a:latin typeface="DejaVu Sans"/>
                <a:cs typeface="DejaVu Sans"/>
              </a:rPr>
              <a:t>O</a:t>
            </a:r>
            <a:r>
              <a:rPr sz="1200" spc="-295" dirty="0">
                <a:latin typeface="DejaVu Sans"/>
                <a:cs typeface="DejaVu Sans"/>
              </a:rPr>
              <a:t> </a:t>
            </a:r>
            <a:r>
              <a:rPr sz="1200" spc="-80" dirty="0">
                <a:latin typeface="DejaVu Sans"/>
                <a:cs typeface="DejaVu Sans"/>
              </a:rPr>
              <a:t>U </a:t>
            </a:r>
            <a:r>
              <a:rPr sz="1200" spc="-100" dirty="0">
                <a:latin typeface="DejaVu Sans"/>
                <a:cs typeface="DejaVu Sans"/>
              </a:rPr>
              <a:t>D</a:t>
            </a:r>
            <a:endParaRPr sz="1200">
              <a:latin typeface="DejaVu Sans"/>
              <a:cs typeface="DejaVu Sans"/>
            </a:endParaRPr>
          </a:p>
          <a:p>
            <a:pPr marL="222885" marR="215265" algn="ctr">
              <a:lnSpc>
                <a:spcPct val="100000"/>
              </a:lnSpc>
            </a:pPr>
            <a:r>
              <a:rPr sz="1200" spc="-95" dirty="0">
                <a:latin typeface="DejaVu Sans"/>
                <a:cs typeface="DejaVu Sans"/>
              </a:rPr>
              <a:t>C</a:t>
            </a:r>
            <a:r>
              <a:rPr sz="1200" spc="-155" dirty="0">
                <a:latin typeface="DejaVu Sans"/>
                <a:cs typeface="DejaVu Sans"/>
              </a:rPr>
              <a:t> </a:t>
            </a:r>
            <a:r>
              <a:rPr sz="1200" spc="-40" dirty="0">
                <a:latin typeface="DejaVu Sans"/>
                <a:cs typeface="DejaVu Sans"/>
              </a:rPr>
              <a:t>O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25" dirty="0">
                <a:latin typeface="DejaVu Sans"/>
                <a:cs typeface="DejaVu Sans"/>
              </a:rPr>
              <a:t>N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spc="-145" dirty="0">
                <a:latin typeface="DejaVu Sans"/>
                <a:cs typeface="DejaVu Sans"/>
              </a:rPr>
              <a:t>S </a:t>
            </a:r>
            <a:r>
              <a:rPr sz="1200" spc="-80" dirty="0">
                <a:latin typeface="DejaVu Sans"/>
                <a:cs typeface="DejaVu Sans"/>
              </a:rPr>
              <a:t>U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dirty="0">
                <a:latin typeface="DejaVu Sans"/>
                <a:cs typeface="DejaVu Sans"/>
              </a:rPr>
              <a:t>M</a:t>
            </a:r>
            <a:r>
              <a:rPr sz="1200" spc="-130" dirty="0">
                <a:latin typeface="DejaVu Sans"/>
                <a:cs typeface="DejaVu Sans"/>
              </a:rPr>
              <a:t> </a:t>
            </a:r>
            <a:r>
              <a:rPr sz="1200" spc="-65" dirty="0">
                <a:latin typeface="DejaVu Sans"/>
                <a:cs typeface="DejaVu Sans"/>
              </a:rPr>
              <a:t>P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spc="-114" dirty="0">
                <a:latin typeface="DejaVu Sans"/>
                <a:cs typeface="DejaVu Sans"/>
              </a:rPr>
              <a:t>T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spc="-60" dirty="0">
                <a:latin typeface="DejaVu Sans"/>
                <a:cs typeface="DejaVu Sans"/>
              </a:rPr>
              <a:t>I</a:t>
            </a:r>
            <a:r>
              <a:rPr sz="1200" spc="-135" dirty="0">
                <a:latin typeface="DejaVu Sans"/>
                <a:cs typeface="DejaVu Sans"/>
              </a:rPr>
              <a:t> </a:t>
            </a:r>
            <a:r>
              <a:rPr sz="1200" spc="-40" dirty="0">
                <a:latin typeface="DejaVu Sans"/>
                <a:cs typeface="DejaVu Sans"/>
              </a:rPr>
              <a:t>O</a:t>
            </a:r>
            <a:r>
              <a:rPr sz="1200" spc="-140" dirty="0">
                <a:latin typeface="DejaVu Sans"/>
                <a:cs typeface="DejaVu Sans"/>
              </a:rPr>
              <a:t> </a:t>
            </a:r>
            <a:r>
              <a:rPr sz="1200" spc="-25" dirty="0">
                <a:latin typeface="DejaVu Sans"/>
                <a:cs typeface="DejaVu Sans"/>
              </a:rPr>
              <a:t>N  </a:t>
            </a:r>
            <a:r>
              <a:rPr sz="1200" spc="-155" dirty="0">
                <a:latin typeface="DejaVu Sans"/>
                <a:cs typeface="DejaVu Sans"/>
              </a:rPr>
              <a:t>E </a:t>
            </a:r>
            <a:r>
              <a:rPr sz="1200" spc="-25" dirty="0">
                <a:latin typeface="DejaVu Sans"/>
                <a:cs typeface="DejaVu Sans"/>
              </a:rPr>
              <a:t>N </a:t>
            </a:r>
            <a:r>
              <a:rPr sz="1200" spc="-60" dirty="0">
                <a:latin typeface="DejaVu Sans"/>
                <a:cs typeface="DejaVu Sans"/>
              </a:rPr>
              <a:t>A </a:t>
            </a:r>
            <a:r>
              <a:rPr sz="1200" spc="-155" dirty="0">
                <a:latin typeface="DejaVu Sans"/>
                <a:cs typeface="DejaVu Sans"/>
              </a:rPr>
              <a:t>B </a:t>
            </a:r>
            <a:r>
              <a:rPr sz="1200" spc="-114" dirty="0">
                <a:latin typeface="DejaVu Sans"/>
                <a:cs typeface="DejaVu Sans"/>
              </a:rPr>
              <a:t>L</a:t>
            </a:r>
            <a:r>
              <a:rPr sz="1200" spc="-290" dirty="0">
                <a:latin typeface="DejaVu Sans"/>
                <a:cs typeface="DejaVu Sans"/>
              </a:rPr>
              <a:t> </a:t>
            </a:r>
            <a:r>
              <a:rPr sz="1200" spc="-155" dirty="0">
                <a:latin typeface="DejaVu Sans"/>
                <a:cs typeface="DejaVu Sans"/>
              </a:rPr>
              <a:t>E </a:t>
            </a:r>
            <a:r>
              <a:rPr sz="1200" spc="-145" dirty="0">
                <a:latin typeface="DejaVu Sans"/>
                <a:cs typeface="DejaVu Sans"/>
              </a:rPr>
              <a:t>S </a:t>
            </a:r>
            <a:r>
              <a:rPr sz="1200" spc="-365" dirty="0">
                <a:latin typeface="DejaVu Sans"/>
                <a:cs typeface="DejaVu Sans"/>
              </a:rPr>
              <a:t>…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195" y="2517648"/>
            <a:ext cx="2161540" cy="2194560"/>
            <a:chOff x="425195" y="2517648"/>
            <a:chExt cx="2161540" cy="2194560"/>
          </a:xfrm>
        </p:grpSpPr>
        <p:sp>
          <p:nvSpPr>
            <p:cNvPr id="7" name="object 7"/>
            <p:cNvSpPr/>
            <p:nvPr/>
          </p:nvSpPr>
          <p:spPr>
            <a:xfrm>
              <a:off x="425576" y="3632454"/>
              <a:ext cx="2160905" cy="1080135"/>
            </a:xfrm>
            <a:custGeom>
              <a:avLst/>
              <a:gdLst/>
              <a:ahLst/>
              <a:cxnLst/>
              <a:rect l="l" t="t" r="r" b="b"/>
              <a:pathLst>
                <a:path w="2160905" h="1080135">
                  <a:moveTo>
                    <a:pt x="2160651" y="0"/>
                  </a:moveTo>
                  <a:lnTo>
                    <a:pt x="2029714" y="0"/>
                  </a:lnTo>
                  <a:lnTo>
                    <a:pt x="2028521" y="47924"/>
                  </a:lnTo>
                  <a:lnTo>
                    <a:pt x="2024982" y="95243"/>
                  </a:lnTo>
                  <a:lnTo>
                    <a:pt x="2019153" y="141899"/>
                  </a:lnTo>
                  <a:lnTo>
                    <a:pt x="2011088" y="187833"/>
                  </a:lnTo>
                  <a:lnTo>
                    <a:pt x="2000844" y="232990"/>
                  </a:lnTo>
                  <a:lnTo>
                    <a:pt x="1988478" y="277312"/>
                  </a:lnTo>
                  <a:lnTo>
                    <a:pt x="1974044" y="320741"/>
                  </a:lnTo>
                  <a:lnTo>
                    <a:pt x="1957599" y="363219"/>
                  </a:lnTo>
                  <a:lnTo>
                    <a:pt x="1939200" y="404691"/>
                  </a:lnTo>
                  <a:lnTo>
                    <a:pt x="1918901" y="445097"/>
                  </a:lnTo>
                  <a:lnTo>
                    <a:pt x="1896759" y="484380"/>
                  </a:lnTo>
                  <a:lnTo>
                    <a:pt x="1872830" y="522484"/>
                  </a:lnTo>
                  <a:lnTo>
                    <a:pt x="1847170" y="559351"/>
                  </a:lnTo>
                  <a:lnTo>
                    <a:pt x="1819835" y="594924"/>
                  </a:lnTo>
                  <a:lnTo>
                    <a:pt x="1790880" y="629144"/>
                  </a:lnTo>
                  <a:lnTo>
                    <a:pt x="1760362" y="661955"/>
                  </a:lnTo>
                  <a:lnTo>
                    <a:pt x="1728337" y="693300"/>
                  </a:lnTo>
                  <a:lnTo>
                    <a:pt x="1694861" y="723120"/>
                  </a:lnTo>
                  <a:lnTo>
                    <a:pt x="1659990" y="751359"/>
                  </a:lnTo>
                  <a:lnTo>
                    <a:pt x="1623779" y="777959"/>
                  </a:lnTo>
                  <a:lnTo>
                    <a:pt x="1586284" y="802863"/>
                  </a:lnTo>
                  <a:lnTo>
                    <a:pt x="1547563" y="826013"/>
                  </a:lnTo>
                  <a:lnTo>
                    <a:pt x="1507670" y="847352"/>
                  </a:lnTo>
                  <a:lnTo>
                    <a:pt x="1466661" y="866822"/>
                  </a:lnTo>
                  <a:lnTo>
                    <a:pt x="1424593" y="884367"/>
                  </a:lnTo>
                  <a:lnTo>
                    <a:pt x="1381521" y="899928"/>
                  </a:lnTo>
                  <a:lnTo>
                    <a:pt x="1337502" y="913449"/>
                  </a:lnTo>
                  <a:lnTo>
                    <a:pt x="1292592" y="924872"/>
                  </a:lnTo>
                  <a:lnTo>
                    <a:pt x="1246846" y="934139"/>
                  </a:lnTo>
                  <a:lnTo>
                    <a:pt x="1200320" y="941194"/>
                  </a:lnTo>
                  <a:lnTo>
                    <a:pt x="1153071" y="945979"/>
                  </a:lnTo>
                  <a:lnTo>
                    <a:pt x="1105154" y="948436"/>
                  </a:lnTo>
                  <a:lnTo>
                    <a:pt x="1056279" y="948491"/>
                  </a:lnTo>
                  <a:lnTo>
                    <a:pt x="1007980" y="946102"/>
                  </a:lnTo>
                  <a:lnTo>
                    <a:pt x="960320" y="941325"/>
                  </a:lnTo>
                  <a:lnTo>
                    <a:pt x="913360" y="934219"/>
                  </a:lnTo>
                  <a:lnTo>
                    <a:pt x="867160" y="924842"/>
                  </a:lnTo>
                  <a:lnTo>
                    <a:pt x="821782" y="913251"/>
                  </a:lnTo>
                  <a:lnTo>
                    <a:pt x="777286" y="899505"/>
                  </a:lnTo>
                  <a:lnTo>
                    <a:pt x="733735" y="883662"/>
                  </a:lnTo>
                  <a:lnTo>
                    <a:pt x="691190" y="865779"/>
                  </a:lnTo>
                  <a:lnTo>
                    <a:pt x="649711" y="845915"/>
                  </a:lnTo>
                  <a:lnTo>
                    <a:pt x="609360" y="824128"/>
                  </a:lnTo>
                  <a:lnTo>
                    <a:pt x="570198" y="800475"/>
                  </a:lnTo>
                  <a:lnTo>
                    <a:pt x="532286" y="775015"/>
                  </a:lnTo>
                  <a:lnTo>
                    <a:pt x="495686" y="747806"/>
                  </a:lnTo>
                  <a:lnTo>
                    <a:pt x="460459" y="718905"/>
                  </a:lnTo>
                  <a:lnTo>
                    <a:pt x="426666" y="688371"/>
                  </a:lnTo>
                  <a:lnTo>
                    <a:pt x="394367" y="656262"/>
                  </a:lnTo>
                  <a:lnTo>
                    <a:pt x="363626" y="622635"/>
                  </a:lnTo>
                  <a:lnTo>
                    <a:pt x="334502" y="587549"/>
                  </a:lnTo>
                  <a:lnTo>
                    <a:pt x="307056" y="551062"/>
                  </a:lnTo>
                  <a:lnTo>
                    <a:pt x="281351" y="513231"/>
                  </a:lnTo>
                  <a:lnTo>
                    <a:pt x="257448" y="474115"/>
                  </a:lnTo>
                  <a:lnTo>
                    <a:pt x="235406" y="433772"/>
                  </a:lnTo>
                  <a:lnTo>
                    <a:pt x="215289" y="392259"/>
                  </a:lnTo>
                  <a:lnTo>
                    <a:pt x="197156" y="349635"/>
                  </a:lnTo>
                  <a:lnTo>
                    <a:pt x="181070" y="305957"/>
                  </a:lnTo>
                  <a:lnTo>
                    <a:pt x="167091" y="261284"/>
                  </a:lnTo>
                  <a:lnTo>
                    <a:pt x="155280" y="215674"/>
                  </a:lnTo>
                  <a:lnTo>
                    <a:pt x="145700" y="169184"/>
                  </a:lnTo>
                  <a:lnTo>
                    <a:pt x="138410" y="121873"/>
                  </a:lnTo>
                  <a:lnTo>
                    <a:pt x="133473" y="73798"/>
                  </a:lnTo>
                  <a:lnTo>
                    <a:pt x="130949" y="25019"/>
                  </a:lnTo>
                  <a:lnTo>
                    <a:pt x="0" y="28448"/>
                  </a:lnTo>
                  <a:lnTo>
                    <a:pt x="2352" y="76922"/>
                  </a:lnTo>
                  <a:lnTo>
                    <a:pt x="6805" y="124802"/>
                  </a:lnTo>
                  <a:lnTo>
                    <a:pt x="13312" y="172042"/>
                  </a:lnTo>
                  <a:lnTo>
                    <a:pt x="21828" y="218598"/>
                  </a:lnTo>
                  <a:lnTo>
                    <a:pt x="32306" y="264425"/>
                  </a:lnTo>
                  <a:lnTo>
                    <a:pt x="44702" y="309478"/>
                  </a:lnTo>
                  <a:lnTo>
                    <a:pt x="58968" y="353713"/>
                  </a:lnTo>
                  <a:lnTo>
                    <a:pt x="75059" y="397084"/>
                  </a:lnTo>
                  <a:lnTo>
                    <a:pt x="92929" y="439548"/>
                  </a:lnTo>
                  <a:lnTo>
                    <a:pt x="112532" y="481060"/>
                  </a:lnTo>
                  <a:lnTo>
                    <a:pt x="133823" y="521575"/>
                  </a:lnTo>
                  <a:lnTo>
                    <a:pt x="156754" y="561048"/>
                  </a:lnTo>
                  <a:lnTo>
                    <a:pt x="181281" y="599435"/>
                  </a:lnTo>
                  <a:lnTo>
                    <a:pt x="207358" y="636690"/>
                  </a:lnTo>
                  <a:lnTo>
                    <a:pt x="234938" y="672770"/>
                  </a:lnTo>
                  <a:lnTo>
                    <a:pt x="263976" y="707630"/>
                  </a:lnTo>
                  <a:lnTo>
                    <a:pt x="294425" y="741224"/>
                  </a:lnTo>
                  <a:lnTo>
                    <a:pt x="326240" y="773509"/>
                  </a:lnTo>
                  <a:lnTo>
                    <a:pt x="359375" y="804439"/>
                  </a:lnTo>
                  <a:lnTo>
                    <a:pt x="393785" y="833971"/>
                  </a:lnTo>
                  <a:lnTo>
                    <a:pt x="429422" y="862058"/>
                  </a:lnTo>
                  <a:lnTo>
                    <a:pt x="466241" y="888658"/>
                  </a:lnTo>
                  <a:lnTo>
                    <a:pt x="504197" y="913724"/>
                  </a:lnTo>
                  <a:lnTo>
                    <a:pt x="543243" y="937212"/>
                  </a:lnTo>
                  <a:lnTo>
                    <a:pt x="583334" y="959079"/>
                  </a:lnTo>
                  <a:lnTo>
                    <a:pt x="624423" y="979278"/>
                  </a:lnTo>
                  <a:lnTo>
                    <a:pt x="666465" y="997765"/>
                  </a:lnTo>
                  <a:lnTo>
                    <a:pt x="709413" y="1014496"/>
                  </a:lnTo>
                  <a:lnTo>
                    <a:pt x="753223" y="1029426"/>
                  </a:lnTo>
                  <a:lnTo>
                    <a:pt x="797847" y="1042510"/>
                  </a:lnTo>
                  <a:lnTo>
                    <a:pt x="843240" y="1053704"/>
                  </a:lnTo>
                  <a:lnTo>
                    <a:pt x="889357" y="1062963"/>
                  </a:lnTo>
                  <a:lnTo>
                    <a:pt x="936150" y="1070242"/>
                  </a:lnTo>
                  <a:lnTo>
                    <a:pt x="983575" y="1075496"/>
                  </a:lnTo>
                  <a:lnTo>
                    <a:pt x="1031585" y="1078682"/>
                  </a:lnTo>
                  <a:lnTo>
                    <a:pt x="1080135" y="1079754"/>
                  </a:lnTo>
                  <a:lnTo>
                    <a:pt x="1128266" y="1078702"/>
                  </a:lnTo>
                  <a:lnTo>
                    <a:pt x="1175859" y="1075575"/>
                  </a:lnTo>
                  <a:lnTo>
                    <a:pt x="1222869" y="1070418"/>
                  </a:lnTo>
                  <a:lnTo>
                    <a:pt x="1269251" y="1063274"/>
                  </a:lnTo>
                  <a:lnTo>
                    <a:pt x="1314962" y="1054187"/>
                  </a:lnTo>
                  <a:lnTo>
                    <a:pt x="1359959" y="1043200"/>
                  </a:lnTo>
                  <a:lnTo>
                    <a:pt x="1404196" y="1030359"/>
                  </a:lnTo>
                  <a:lnTo>
                    <a:pt x="1447631" y="1015706"/>
                  </a:lnTo>
                  <a:lnTo>
                    <a:pt x="1490219" y="999286"/>
                  </a:lnTo>
                  <a:lnTo>
                    <a:pt x="1531917" y="981142"/>
                  </a:lnTo>
                  <a:lnTo>
                    <a:pt x="1572680" y="961318"/>
                  </a:lnTo>
                  <a:lnTo>
                    <a:pt x="1612464" y="939858"/>
                  </a:lnTo>
                  <a:lnTo>
                    <a:pt x="1651226" y="916806"/>
                  </a:lnTo>
                  <a:lnTo>
                    <a:pt x="1688922" y="892206"/>
                  </a:lnTo>
                  <a:lnTo>
                    <a:pt x="1725508" y="866102"/>
                  </a:lnTo>
                  <a:lnTo>
                    <a:pt x="1760940" y="838537"/>
                  </a:lnTo>
                  <a:lnTo>
                    <a:pt x="1795174" y="809556"/>
                  </a:lnTo>
                  <a:lnTo>
                    <a:pt x="1828166" y="779202"/>
                  </a:lnTo>
                  <a:lnTo>
                    <a:pt x="1859872" y="747519"/>
                  </a:lnTo>
                  <a:lnTo>
                    <a:pt x="1890248" y="714551"/>
                  </a:lnTo>
                  <a:lnTo>
                    <a:pt x="1919251" y="680342"/>
                  </a:lnTo>
                  <a:lnTo>
                    <a:pt x="1946836" y="644935"/>
                  </a:lnTo>
                  <a:lnTo>
                    <a:pt x="1972960" y="608376"/>
                  </a:lnTo>
                  <a:lnTo>
                    <a:pt x="1997579" y="570706"/>
                  </a:lnTo>
                  <a:lnTo>
                    <a:pt x="2020648" y="531972"/>
                  </a:lnTo>
                  <a:lnTo>
                    <a:pt x="2042124" y="492215"/>
                  </a:lnTo>
                  <a:lnTo>
                    <a:pt x="2061963" y="451480"/>
                  </a:lnTo>
                  <a:lnTo>
                    <a:pt x="2080121" y="409812"/>
                  </a:lnTo>
                  <a:lnTo>
                    <a:pt x="2096554" y="367253"/>
                  </a:lnTo>
                  <a:lnTo>
                    <a:pt x="2111218" y="323848"/>
                  </a:lnTo>
                  <a:lnTo>
                    <a:pt x="2124069" y="279640"/>
                  </a:lnTo>
                  <a:lnTo>
                    <a:pt x="2135064" y="234674"/>
                  </a:lnTo>
                  <a:lnTo>
                    <a:pt x="2144158" y="188993"/>
                  </a:lnTo>
                  <a:lnTo>
                    <a:pt x="2151308" y="142641"/>
                  </a:lnTo>
                  <a:lnTo>
                    <a:pt x="2156469" y="95662"/>
                  </a:lnTo>
                  <a:lnTo>
                    <a:pt x="2159598" y="48101"/>
                  </a:lnTo>
                  <a:lnTo>
                    <a:pt x="2160651" y="0"/>
                  </a:lnTo>
                  <a:close/>
                </a:path>
              </a:pathLst>
            </a:custGeom>
            <a:solidFill>
              <a:srgbClr val="43A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195" y="2517648"/>
              <a:ext cx="2160905" cy="1080770"/>
            </a:xfrm>
            <a:custGeom>
              <a:avLst/>
              <a:gdLst/>
              <a:ahLst/>
              <a:cxnLst/>
              <a:rect l="l" t="t" r="r" b="b"/>
              <a:pathLst>
                <a:path w="2160905" h="1080770">
                  <a:moveTo>
                    <a:pt x="1080516" y="0"/>
                  </a:moveTo>
                  <a:lnTo>
                    <a:pt x="1032385" y="1052"/>
                  </a:lnTo>
                  <a:lnTo>
                    <a:pt x="984795" y="4181"/>
                  </a:lnTo>
                  <a:lnTo>
                    <a:pt x="937787" y="9342"/>
                  </a:lnTo>
                  <a:lnTo>
                    <a:pt x="891406" y="16492"/>
                  </a:lnTo>
                  <a:lnTo>
                    <a:pt x="845695" y="25586"/>
                  </a:lnTo>
                  <a:lnTo>
                    <a:pt x="800700" y="36581"/>
                  </a:lnTo>
                  <a:lnTo>
                    <a:pt x="756463" y="49432"/>
                  </a:lnTo>
                  <a:lnTo>
                    <a:pt x="713029" y="64096"/>
                  </a:lnTo>
                  <a:lnTo>
                    <a:pt x="670441" y="80529"/>
                  </a:lnTo>
                  <a:lnTo>
                    <a:pt x="628744" y="98687"/>
                  </a:lnTo>
                  <a:lnTo>
                    <a:pt x="587982" y="118526"/>
                  </a:lnTo>
                  <a:lnTo>
                    <a:pt x="548197" y="140002"/>
                  </a:lnTo>
                  <a:lnTo>
                    <a:pt x="509435" y="163071"/>
                  </a:lnTo>
                  <a:lnTo>
                    <a:pt x="471739" y="187690"/>
                  </a:lnTo>
                  <a:lnTo>
                    <a:pt x="435153" y="213814"/>
                  </a:lnTo>
                  <a:lnTo>
                    <a:pt x="399721" y="241399"/>
                  </a:lnTo>
                  <a:lnTo>
                    <a:pt x="365486" y="270402"/>
                  </a:lnTo>
                  <a:lnTo>
                    <a:pt x="332494" y="300778"/>
                  </a:lnTo>
                  <a:lnTo>
                    <a:pt x="300787" y="332484"/>
                  </a:lnTo>
                  <a:lnTo>
                    <a:pt x="270410" y="365476"/>
                  </a:lnTo>
                  <a:lnTo>
                    <a:pt x="241407" y="399710"/>
                  </a:lnTo>
                  <a:lnTo>
                    <a:pt x="213821" y="435142"/>
                  </a:lnTo>
                  <a:lnTo>
                    <a:pt x="187697" y="471728"/>
                  </a:lnTo>
                  <a:lnTo>
                    <a:pt x="163077" y="509424"/>
                  </a:lnTo>
                  <a:lnTo>
                    <a:pt x="140008" y="548186"/>
                  </a:lnTo>
                  <a:lnTo>
                    <a:pt x="118531" y="587970"/>
                  </a:lnTo>
                  <a:lnTo>
                    <a:pt x="98691" y="628733"/>
                  </a:lnTo>
                  <a:lnTo>
                    <a:pt x="80533" y="670431"/>
                  </a:lnTo>
                  <a:lnTo>
                    <a:pt x="64099" y="713019"/>
                  </a:lnTo>
                  <a:lnTo>
                    <a:pt x="49435" y="756454"/>
                  </a:lnTo>
                  <a:lnTo>
                    <a:pt x="36583" y="800691"/>
                  </a:lnTo>
                  <a:lnTo>
                    <a:pt x="25587" y="845688"/>
                  </a:lnTo>
                  <a:lnTo>
                    <a:pt x="16493" y="891399"/>
                  </a:lnTo>
                  <a:lnTo>
                    <a:pt x="9343" y="937781"/>
                  </a:lnTo>
                  <a:lnTo>
                    <a:pt x="4181" y="984791"/>
                  </a:lnTo>
                  <a:lnTo>
                    <a:pt x="1052" y="1032384"/>
                  </a:lnTo>
                  <a:lnTo>
                    <a:pt x="0" y="1080515"/>
                  </a:lnTo>
                  <a:lnTo>
                    <a:pt x="131089" y="1080515"/>
                  </a:lnTo>
                  <a:lnTo>
                    <a:pt x="132281" y="1032556"/>
                  </a:lnTo>
                  <a:lnTo>
                    <a:pt x="135819" y="985202"/>
                  </a:lnTo>
                  <a:lnTo>
                    <a:pt x="141647" y="938513"/>
                  </a:lnTo>
                  <a:lnTo>
                    <a:pt x="149710" y="892545"/>
                  </a:lnTo>
                  <a:lnTo>
                    <a:pt x="159951" y="847356"/>
                  </a:lnTo>
                  <a:lnTo>
                    <a:pt x="172314" y="803003"/>
                  </a:lnTo>
                  <a:lnTo>
                    <a:pt x="186744" y="759544"/>
                  </a:lnTo>
                  <a:lnTo>
                    <a:pt x="203185" y="717036"/>
                  </a:lnTo>
                  <a:lnTo>
                    <a:pt x="221580" y="675536"/>
                  </a:lnTo>
                  <a:lnTo>
                    <a:pt x="241874" y="635102"/>
                  </a:lnTo>
                  <a:lnTo>
                    <a:pt x="264011" y="595792"/>
                  </a:lnTo>
                  <a:lnTo>
                    <a:pt x="287934" y="557662"/>
                  </a:lnTo>
                  <a:lnTo>
                    <a:pt x="313589" y="520771"/>
                  </a:lnTo>
                  <a:lnTo>
                    <a:pt x="340918" y="485175"/>
                  </a:lnTo>
                  <a:lnTo>
                    <a:pt x="369867" y="450932"/>
                  </a:lnTo>
                  <a:lnTo>
                    <a:pt x="400378" y="418099"/>
                  </a:lnTo>
                  <a:lnTo>
                    <a:pt x="432397" y="386735"/>
                  </a:lnTo>
                  <a:lnTo>
                    <a:pt x="465867" y="356895"/>
                  </a:lnTo>
                  <a:lnTo>
                    <a:pt x="500732" y="328638"/>
                  </a:lnTo>
                  <a:lnTo>
                    <a:pt x="536936" y="302022"/>
                  </a:lnTo>
                  <a:lnTo>
                    <a:pt x="574424" y="277102"/>
                  </a:lnTo>
                  <a:lnTo>
                    <a:pt x="613140" y="253938"/>
                  </a:lnTo>
                  <a:lnTo>
                    <a:pt x="653026" y="232586"/>
                  </a:lnTo>
                  <a:lnTo>
                    <a:pt x="694029" y="213104"/>
                  </a:lnTo>
                  <a:lnTo>
                    <a:pt x="736091" y="195548"/>
                  </a:lnTo>
                  <a:lnTo>
                    <a:pt x="779157" y="179978"/>
                  </a:lnTo>
                  <a:lnTo>
                    <a:pt x="823170" y="166449"/>
                  </a:lnTo>
                  <a:lnTo>
                    <a:pt x="868076" y="155020"/>
                  </a:lnTo>
                  <a:lnTo>
                    <a:pt x="913817" y="145747"/>
                  </a:lnTo>
                  <a:lnTo>
                    <a:pt x="960338" y="138689"/>
                  </a:lnTo>
                  <a:lnTo>
                    <a:pt x="1007583" y="133902"/>
                  </a:lnTo>
                  <a:lnTo>
                    <a:pt x="1055497" y="131444"/>
                  </a:lnTo>
                  <a:lnTo>
                    <a:pt x="1104366" y="131390"/>
                  </a:lnTo>
                  <a:lnTo>
                    <a:pt x="1152658" y="133783"/>
                  </a:lnTo>
                  <a:lnTo>
                    <a:pt x="1200312" y="138565"/>
                  </a:lnTo>
                  <a:lnTo>
                    <a:pt x="1247267" y="145678"/>
                  </a:lnTo>
                  <a:lnTo>
                    <a:pt x="1293461" y="155064"/>
                  </a:lnTo>
                  <a:lnTo>
                    <a:pt x="1338833" y="166666"/>
                  </a:lnTo>
                  <a:lnTo>
                    <a:pt x="1383323" y="180425"/>
                  </a:lnTo>
                  <a:lnTo>
                    <a:pt x="1426868" y="196282"/>
                  </a:lnTo>
                  <a:lnTo>
                    <a:pt x="1469408" y="214180"/>
                  </a:lnTo>
                  <a:lnTo>
                    <a:pt x="1510882" y="234061"/>
                  </a:lnTo>
                  <a:lnTo>
                    <a:pt x="1551228" y="255867"/>
                  </a:lnTo>
                  <a:lnTo>
                    <a:pt x="1590385" y="279539"/>
                  </a:lnTo>
                  <a:lnTo>
                    <a:pt x="1628292" y="305019"/>
                  </a:lnTo>
                  <a:lnTo>
                    <a:pt x="1664887" y="332250"/>
                  </a:lnTo>
                  <a:lnTo>
                    <a:pt x="1700110" y="361174"/>
                  </a:lnTo>
                  <a:lnTo>
                    <a:pt x="1733899" y="391731"/>
                  </a:lnTo>
                  <a:lnTo>
                    <a:pt x="1766193" y="423864"/>
                  </a:lnTo>
                  <a:lnTo>
                    <a:pt x="1796931" y="457516"/>
                  </a:lnTo>
                  <a:lnTo>
                    <a:pt x="1826051" y="492627"/>
                  </a:lnTo>
                  <a:lnTo>
                    <a:pt x="1853493" y="529141"/>
                  </a:lnTo>
                  <a:lnTo>
                    <a:pt x="1879195" y="566997"/>
                  </a:lnTo>
                  <a:lnTo>
                    <a:pt x="1903096" y="606140"/>
                  </a:lnTo>
                  <a:lnTo>
                    <a:pt x="1925135" y="646510"/>
                  </a:lnTo>
                  <a:lnTo>
                    <a:pt x="1945251" y="688050"/>
                  </a:lnTo>
                  <a:lnTo>
                    <a:pt x="1963381" y="730701"/>
                  </a:lnTo>
                  <a:lnTo>
                    <a:pt x="1979466" y="774405"/>
                  </a:lnTo>
                  <a:lnTo>
                    <a:pt x="1993444" y="819104"/>
                  </a:lnTo>
                  <a:lnTo>
                    <a:pt x="2005254" y="864741"/>
                  </a:lnTo>
                  <a:lnTo>
                    <a:pt x="2014834" y="911257"/>
                  </a:lnTo>
                  <a:lnTo>
                    <a:pt x="2022124" y="958593"/>
                  </a:lnTo>
                  <a:lnTo>
                    <a:pt x="2027062" y="1006692"/>
                  </a:lnTo>
                  <a:lnTo>
                    <a:pt x="2029587" y="1055497"/>
                  </a:lnTo>
                  <a:lnTo>
                    <a:pt x="2160651" y="1052067"/>
                  </a:lnTo>
                  <a:lnTo>
                    <a:pt x="2158294" y="1003561"/>
                  </a:lnTo>
                  <a:lnTo>
                    <a:pt x="2153837" y="955649"/>
                  </a:lnTo>
                  <a:lnTo>
                    <a:pt x="2147326" y="908378"/>
                  </a:lnTo>
                  <a:lnTo>
                    <a:pt x="2138807" y="861790"/>
                  </a:lnTo>
                  <a:lnTo>
                    <a:pt x="2128325" y="815932"/>
                  </a:lnTo>
                  <a:lnTo>
                    <a:pt x="2115927" y="770848"/>
                  </a:lnTo>
                  <a:lnTo>
                    <a:pt x="2101658" y="726583"/>
                  </a:lnTo>
                  <a:lnTo>
                    <a:pt x="2085565" y="683181"/>
                  </a:lnTo>
                  <a:lnTo>
                    <a:pt x="2067692" y="640687"/>
                  </a:lnTo>
                  <a:lnTo>
                    <a:pt x="2048087" y="599145"/>
                  </a:lnTo>
                  <a:lnTo>
                    <a:pt x="2026795" y="558602"/>
                  </a:lnTo>
                  <a:lnTo>
                    <a:pt x="2003862" y="519100"/>
                  </a:lnTo>
                  <a:lnTo>
                    <a:pt x="1979334" y="480686"/>
                  </a:lnTo>
                  <a:lnTo>
                    <a:pt x="1953256" y="443403"/>
                  </a:lnTo>
                  <a:lnTo>
                    <a:pt x="1925675" y="407296"/>
                  </a:lnTo>
                  <a:lnTo>
                    <a:pt x="1896637" y="372411"/>
                  </a:lnTo>
                  <a:lnTo>
                    <a:pt x="1866187" y="338791"/>
                  </a:lnTo>
                  <a:lnTo>
                    <a:pt x="1834372" y="306482"/>
                  </a:lnTo>
                  <a:lnTo>
                    <a:pt x="1801237" y="275528"/>
                  </a:lnTo>
                  <a:lnTo>
                    <a:pt x="1766828" y="245975"/>
                  </a:lnTo>
                  <a:lnTo>
                    <a:pt x="1731191" y="217866"/>
                  </a:lnTo>
                  <a:lnTo>
                    <a:pt x="1694372" y="191246"/>
                  </a:lnTo>
                  <a:lnTo>
                    <a:pt x="1656418" y="166160"/>
                  </a:lnTo>
                  <a:lnTo>
                    <a:pt x="1617373" y="142653"/>
                  </a:lnTo>
                  <a:lnTo>
                    <a:pt x="1577284" y="120770"/>
                  </a:lnTo>
                  <a:lnTo>
                    <a:pt x="1536196" y="100555"/>
                  </a:lnTo>
                  <a:lnTo>
                    <a:pt x="1494156" y="82053"/>
                  </a:lnTo>
                  <a:lnTo>
                    <a:pt x="1451210" y="65309"/>
                  </a:lnTo>
                  <a:lnTo>
                    <a:pt x="1407403" y="50367"/>
                  </a:lnTo>
                  <a:lnTo>
                    <a:pt x="1362782" y="37273"/>
                  </a:lnTo>
                  <a:lnTo>
                    <a:pt x="1317392" y="26070"/>
                  </a:lnTo>
                  <a:lnTo>
                    <a:pt x="1271278" y="16804"/>
                  </a:lnTo>
                  <a:lnTo>
                    <a:pt x="1224488" y="9519"/>
                  </a:lnTo>
                  <a:lnTo>
                    <a:pt x="1177067" y="4260"/>
                  </a:lnTo>
                  <a:lnTo>
                    <a:pt x="1129061" y="1072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7833" y="3257550"/>
              <a:ext cx="1083945" cy="683260"/>
            </a:xfrm>
            <a:custGeom>
              <a:avLst/>
              <a:gdLst/>
              <a:ahLst/>
              <a:cxnLst/>
              <a:rect l="l" t="t" r="r" b="b"/>
              <a:pathLst>
                <a:path w="1083945" h="683260">
                  <a:moveTo>
                    <a:pt x="753110" y="487680"/>
                  </a:moveTo>
                  <a:lnTo>
                    <a:pt x="794311" y="479212"/>
                  </a:lnTo>
                  <a:lnTo>
                    <a:pt x="826881" y="456517"/>
                  </a:lnTo>
                  <a:lnTo>
                    <a:pt x="848282" y="423654"/>
                  </a:lnTo>
                  <a:lnTo>
                    <a:pt x="855979" y="384682"/>
                  </a:lnTo>
                  <a:lnTo>
                    <a:pt x="848282" y="342628"/>
                  </a:lnTo>
                  <a:lnTo>
                    <a:pt x="826881" y="308181"/>
                  </a:lnTo>
                  <a:lnTo>
                    <a:pt x="794311" y="284902"/>
                  </a:lnTo>
                  <a:lnTo>
                    <a:pt x="753110" y="276351"/>
                  </a:lnTo>
                  <a:lnTo>
                    <a:pt x="753110" y="270890"/>
                  </a:lnTo>
                  <a:lnTo>
                    <a:pt x="746612" y="221531"/>
                  </a:lnTo>
                  <a:lnTo>
                    <a:pt x="728222" y="177428"/>
                  </a:lnTo>
                  <a:lnTo>
                    <a:pt x="699595" y="140239"/>
                  </a:lnTo>
                  <a:lnTo>
                    <a:pt x="662384" y="111623"/>
                  </a:lnTo>
                  <a:lnTo>
                    <a:pt x="618245" y="93237"/>
                  </a:lnTo>
                  <a:lnTo>
                    <a:pt x="568832" y="86740"/>
                  </a:lnTo>
                  <a:lnTo>
                    <a:pt x="524854" y="92887"/>
                  </a:lnTo>
                  <a:lnTo>
                    <a:pt x="484771" y="109946"/>
                  </a:lnTo>
                  <a:lnTo>
                    <a:pt x="449887" y="135844"/>
                  </a:lnTo>
                  <a:lnTo>
                    <a:pt x="421508" y="168508"/>
                  </a:lnTo>
                  <a:lnTo>
                    <a:pt x="400938" y="205866"/>
                  </a:lnTo>
                  <a:lnTo>
                    <a:pt x="389600" y="205033"/>
                  </a:lnTo>
                  <a:lnTo>
                    <a:pt x="379285" y="203200"/>
                  </a:lnTo>
                  <a:lnTo>
                    <a:pt x="368970" y="201366"/>
                  </a:lnTo>
                  <a:lnTo>
                    <a:pt x="357631" y="200533"/>
                  </a:lnTo>
                  <a:lnTo>
                    <a:pt x="311186" y="207945"/>
                  </a:lnTo>
                  <a:lnTo>
                    <a:pt x="270990" y="228623"/>
                  </a:lnTo>
                  <a:lnTo>
                    <a:pt x="239382" y="260225"/>
                  </a:lnTo>
                  <a:lnTo>
                    <a:pt x="218702" y="300409"/>
                  </a:lnTo>
                  <a:lnTo>
                    <a:pt x="211289" y="346837"/>
                  </a:lnTo>
                  <a:lnTo>
                    <a:pt x="218702" y="390599"/>
                  </a:lnTo>
                  <a:lnTo>
                    <a:pt x="239382" y="429167"/>
                  </a:lnTo>
                  <a:lnTo>
                    <a:pt x="270990" y="459939"/>
                  </a:lnTo>
                  <a:lnTo>
                    <a:pt x="311186" y="480310"/>
                  </a:lnTo>
                  <a:lnTo>
                    <a:pt x="357631" y="487680"/>
                  </a:lnTo>
                  <a:lnTo>
                    <a:pt x="529879" y="487680"/>
                  </a:lnTo>
                  <a:lnTo>
                    <a:pt x="618331" y="487680"/>
                  </a:lnTo>
                  <a:lnTo>
                    <a:pt x="650918" y="487680"/>
                  </a:lnTo>
                  <a:lnTo>
                    <a:pt x="655574" y="487680"/>
                  </a:lnTo>
                </a:path>
                <a:path w="1083945" h="683260">
                  <a:moveTo>
                    <a:pt x="1083564" y="606932"/>
                  </a:moveTo>
                  <a:lnTo>
                    <a:pt x="1077807" y="637049"/>
                  </a:lnTo>
                  <a:lnTo>
                    <a:pt x="1061894" y="661082"/>
                  </a:lnTo>
                  <a:lnTo>
                    <a:pt x="1037861" y="676995"/>
                  </a:lnTo>
                  <a:lnTo>
                    <a:pt x="1007745" y="682751"/>
                  </a:lnTo>
                  <a:lnTo>
                    <a:pt x="465862" y="682751"/>
                  </a:lnTo>
                  <a:lnTo>
                    <a:pt x="187598" y="682751"/>
                  </a:lnTo>
                  <a:lnTo>
                    <a:pt x="85079" y="682751"/>
                  </a:lnTo>
                  <a:lnTo>
                    <a:pt x="70434" y="682751"/>
                  </a:lnTo>
                  <a:lnTo>
                    <a:pt x="43430" y="676995"/>
                  </a:lnTo>
                  <a:lnTo>
                    <a:pt x="20996" y="661082"/>
                  </a:lnTo>
                  <a:lnTo>
                    <a:pt x="5672" y="637049"/>
                  </a:lnTo>
                  <a:lnTo>
                    <a:pt x="0" y="606932"/>
                  </a:lnTo>
                  <a:lnTo>
                    <a:pt x="570047" y="606932"/>
                  </a:lnTo>
                  <a:lnTo>
                    <a:pt x="862774" y="606932"/>
                  </a:lnTo>
                  <a:lnTo>
                    <a:pt x="970621" y="606932"/>
                  </a:lnTo>
                  <a:lnTo>
                    <a:pt x="986028" y="606932"/>
                  </a:lnTo>
                  <a:lnTo>
                    <a:pt x="986028" y="256049"/>
                  </a:lnTo>
                  <a:lnTo>
                    <a:pt x="986028" y="75866"/>
                  </a:lnTo>
                  <a:lnTo>
                    <a:pt x="986028" y="9483"/>
                  </a:lnTo>
                  <a:lnTo>
                    <a:pt x="986028" y="0"/>
                  </a:lnTo>
                  <a:lnTo>
                    <a:pt x="472361" y="0"/>
                  </a:lnTo>
                  <a:lnTo>
                    <a:pt x="208586" y="0"/>
                  </a:lnTo>
                  <a:lnTo>
                    <a:pt x="111406" y="0"/>
                  </a:lnTo>
                  <a:lnTo>
                    <a:pt x="97523" y="0"/>
                  </a:lnTo>
                  <a:lnTo>
                    <a:pt x="97523" y="303893"/>
                  </a:lnTo>
                  <a:lnTo>
                    <a:pt x="97523" y="459946"/>
                  </a:lnTo>
                  <a:lnTo>
                    <a:pt x="97523" y="517439"/>
                  </a:lnTo>
                  <a:lnTo>
                    <a:pt x="97523" y="525652"/>
                  </a:lnTo>
                </a:path>
              </a:pathLst>
            </a:custGeom>
            <a:ln w="28956">
              <a:solidFill>
                <a:srgbClr val="5657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7326" y="1050417"/>
            <a:ext cx="2663190" cy="258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14" dirty="0">
                <a:solidFill>
                  <a:srgbClr val="85BB24"/>
                </a:solidFill>
                <a:latin typeface="DejaVu Sans"/>
                <a:cs typeface="DejaVu Sans"/>
              </a:rPr>
              <a:t>High</a:t>
            </a:r>
            <a:r>
              <a:rPr sz="1000" b="1" spc="-150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1000" b="1" spc="-120" dirty="0">
                <a:solidFill>
                  <a:srgbClr val="85BB24"/>
                </a:solidFill>
                <a:latin typeface="DejaVu Sans"/>
                <a:cs typeface="DejaVu Sans"/>
              </a:rPr>
              <a:t>Availability</a:t>
            </a:r>
            <a:endParaRPr sz="1000">
              <a:latin typeface="DejaVu Sans"/>
              <a:cs typeface="DejaVu Sans"/>
            </a:endParaRPr>
          </a:p>
          <a:p>
            <a:pPr marL="12700" marR="133985">
              <a:lnSpc>
                <a:spcPct val="130100"/>
              </a:lnSpc>
              <a:spcBef>
                <a:spcPts val="420"/>
              </a:spcBef>
            </a:pPr>
            <a:r>
              <a:rPr sz="850" spc="-25" dirty="0">
                <a:latin typeface="DejaVu Sans"/>
                <a:cs typeface="DejaVu Sans"/>
              </a:rPr>
              <a:t>Infrastructure will </a:t>
            </a:r>
            <a:r>
              <a:rPr sz="850" spc="-30" dirty="0">
                <a:latin typeface="DejaVu Sans"/>
                <a:cs typeface="DejaVu Sans"/>
              </a:rPr>
              <a:t>be </a:t>
            </a:r>
            <a:r>
              <a:rPr sz="850" spc="-40" dirty="0">
                <a:latin typeface="DejaVu Sans"/>
                <a:cs typeface="DejaVu Sans"/>
              </a:rPr>
              <a:t>highly </a:t>
            </a:r>
            <a:r>
              <a:rPr sz="850" spc="-45" dirty="0">
                <a:latin typeface="DejaVu Sans"/>
                <a:cs typeface="DejaVu Sans"/>
              </a:rPr>
              <a:t>available </a:t>
            </a:r>
            <a:r>
              <a:rPr sz="850" spc="-20" dirty="0">
                <a:latin typeface="DejaVu Sans"/>
                <a:cs typeface="DejaVu Sans"/>
              </a:rPr>
              <a:t>in </a:t>
            </a:r>
            <a:r>
              <a:rPr sz="850" spc="-35" dirty="0">
                <a:latin typeface="DejaVu Sans"/>
                <a:cs typeface="DejaVu Sans"/>
              </a:rPr>
              <a:t>the </a:t>
            </a:r>
            <a:r>
              <a:rPr sz="850" spc="-25" dirty="0">
                <a:latin typeface="DejaVu Sans"/>
                <a:cs typeface="DejaVu Sans"/>
              </a:rPr>
              <a:t>Cloud  </a:t>
            </a:r>
            <a:r>
              <a:rPr sz="850" spc="-30" dirty="0">
                <a:latin typeface="DejaVu Sans"/>
                <a:cs typeface="DejaVu Sans"/>
              </a:rPr>
              <a:t>with fewer </a:t>
            </a:r>
            <a:r>
              <a:rPr sz="850" spc="-40" dirty="0">
                <a:latin typeface="DejaVu Sans"/>
                <a:cs typeface="DejaVu Sans"/>
              </a:rPr>
              <a:t>outages </a:t>
            </a:r>
            <a:r>
              <a:rPr sz="850" spc="-35" dirty="0">
                <a:latin typeface="DejaVu Sans"/>
                <a:cs typeface="DejaVu Sans"/>
              </a:rPr>
              <a:t>experienced and less  </a:t>
            </a:r>
            <a:r>
              <a:rPr sz="850" spc="-30" dirty="0">
                <a:latin typeface="DejaVu Sans"/>
                <a:cs typeface="DejaVu Sans"/>
              </a:rPr>
              <a:t>downtime. Applications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45" dirty="0">
                <a:latin typeface="DejaVu Sans"/>
                <a:cs typeface="DejaVu Sans"/>
              </a:rPr>
              <a:t>exist </a:t>
            </a:r>
            <a:r>
              <a:rPr sz="850" spc="-35" dirty="0">
                <a:latin typeface="DejaVu Sans"/>
                <a:cs typeface="DejaVu Sans"/>
              </a:rPr>
              <a:t>across</a:t>
            </a:r>
            <a:r>
              <a:rPr sz="850" spc="-210" dirty="0">
                <a:latin typeface="DejaVu Sans"/>
                <a:cs typeface="DejaVu Sans"/>
              </a:rPr>
              <a:t>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25" dirty="0">
                <a:latin typeface="DejaVu Sans"/>
                <a:cs typeface="DejaVu Sans"/>
              </a:rPr>
              <a:t>number 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35" dirty="0">
                <a:latin typeface="DejaVu Sans"/>
                <a:cs typeface="DejaVu Sans"/>
              </a:rPr>
              <a:t>disparate </a:t>
            </a:r>
            <a:r>
              <a:rPr sz="850" spc="-25" dirty="0">
                <a:latin typeface="DejaVu Sans"/>
                <a:cs typeface="DejaVu Sans"/>
              </a:rPr>
              <a:t>Cloud </a:t>
            </a:r>
            <a:r>
              <a:rPr sz="850" spc="-45" dirty="0">
                <a:latin typeface="DejaVu Sans"/>
                <a:cs typeface="DejaVu Sans"/>
              </a:rPr>
              <a:t>Data </a:t>
            </a:r>
            <a:r>
              <a:rPr sz="850" spc="-35" dirty="0">
                <a:latin typeface="DejaVu Sans"/>
                <a:cs typeface="DejaVu Sans"/>
              </a:rPr>
              <a:t>Centres and </a:t>
            </a:r>
            <a:r>
              <a:rPr sz="850" spc="-45" dirty="0">
                <a:latin typeface="DejaVu Sans"/>
                <a:cs typeface="DejaVu Sans"/>
              </a:rPr>
              <a:t>can </a:t>
            </a:r>
            <a:r>
              <a:rPr sz="850" spc="-30" dirty="0">
                <a:latin typeface="DejaVu Sans"/>
                <a:cs typeface="DejaVu Sans"/>
              </a:rPr>
              <a:t>auto  </a:t>
            </a:r>
            <a:r>
              <a:rPr sz="850" spc="-40" dirty="0">
                <a:latin typeface="DejaVu Sans"/>
                <a:cs typeface="DejaVu Sans"/>
              </a:rPr>
              <a:t>recover </a:t>
            </a:r>
            <a:r>
              <a:rPr sz="850" spc="-5" dirty="0">
                <a:latin typeface="DejaVu Sans"/>
                <a:cs typeface="DejaVu Sans"/>
              </a:rPr>
              <a:t>or </a:t>
            </a:r>
            <a:r>
              <a:rPr sz="850" spc="-35" dirty="0">
                <a:latin typeface="DejaVu Sans"/>
                <a:cs typeface="DejaVu Sans"/>
              </a:rPr>
              <a:t>terminate and restart </a:t>
            </a:r>
            <a:r>
              <a:rPr sz="850" spc="-20" dirty="0">
                <a:latin typeface="DejaVu Sans"/>
                <a:cs typeface="DejaVu Sans"/>
              </a:rPr>
              <a:t>if </a:t>
            </a:r>
            <a:r>
              <a:rPr sz="850" spc="-30" dirty="0">
                <a:latin typeface="DejaVu Sans"/>
                <a:cs typeface="DejaVu Sans"/>
              </a:rPr>
              <a:t>performance  </a:t>
            </a:r>
            <a:r>
              <a:rPr sz="850" spc="-20" dirty="0">
                <a:latin typeface="DejaVu Sans"/>
                <a:cs typeface="DejaVu Sans"/>
              </a:rPr>
              <a:t>drops </a:t>
            </a:r>
            <a:r>
              <a:rPr sz="850" spc="-35" dirty="0">
                <a:latin typeface="DejaVu Sans"/>
                <a:cs typeface="DejaVu Sans"/>
              </a:rPr>
              <a:t>enabling </a:t>
            </a:r>
            <a:r>
              <a:rPr sz="850" spc="-30" dirty="0">
                <a:latin typeface="DejaVu Sans"/>
                <a:cs typeface="DejaVu Sans"/>
              </a:rPr>
              <a:t>continued </a:t>
            </a:r>
            <a:r>
              <a:rPr sz="850" spc="-35" dirty="0">
                <a:latin typeface="DejaVu Sans"/>
                <a:cs typeface="DejaVu Sans"/>
              </a:rPr>
              <a:t>quality </a:t>
            </a:r>
            <a:r>
              <a:rPr sz="850" spc="-10" dirty="0">
                <a:latin typeface="DejaVu Sans"/>
                <a:cs typeface="DejaVu Sans"/>
              </a:rPr>
              <a:t>of</a:t>
            </a:r>
            <a:r>
              <a:rPr sz="850" spc="-185" dirty="0">
                <a:latin typeface="DejaVu Sans"/>
                <a:cs typeface="DejaVu Sans"/>
              </a:rPr>
              <a:t> </a:t>
            </a:r>
            <a:r>
              <a:rPr sz="850" spc="-45" dirty="0">
                <a:latin typeface="DejaVu Sans"/>
                <a:cs typeface="DejaVu Sans"/>
              </a:rPr>
              <a:t>services.</a:t>
            </a:r>
            <a:endParaRPr sz="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000" b="1" spc="-120" dirty="0">
                <a:solidFill>
                  <a:srgbClr val="85BB24"/>
                </a:solidFill>
                <a:latin typeface="DejaVu Sans"/>
                <a:cs typeface="DejaVu Sans"/>
              </a:rPr>
              <a:t>Flexibility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200"/>
              </a:lnSpc>
              <a:spcBef>
                <a:spcPts val="420"/>
              </a:spcBef>
            </a:pPr>
            <a:r>
              <a:rPr sz="850" spc="-40" dirty="0">
                <a:latin typeface="DejaVu Sans"/>
                <a:cs typeface="DejaVu Sans"/>
              </a:rPr>
              <a:t>The </a:t>
            </a:r>
            <a:r>
              <a:rPr sz="850" spc="-35" dirty="0">
                <a:latin typeface="DejaVu Sans"/>
                <a:cs typeface="DejaVu Sans"/>
              </a:rPr>
              <a:t>University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50" dirty="0">
                <a:latin typeface="DejaVu Sans"/>
                <a:cs typeface="DejaVu Sans"/>
              </a:rPr>
              <a:t>have </a:t>
            </a:r>
            <a:r>
              <a:rPr sz="850" spc="-55" dirty="0">
                <a:latin typeface="DejaVu Sans"/>
                <a:cs typeface="DejaVu Sans"/>
              </a:rPr>
              <a:t>access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35" dirty="0">
                <a:latin typeface="DejaVu Sans"/>
                <a:cs typeface="DejaVu Sans"/>
              </a:rPr>
              <a:t>the </a:t>
            </a:r>
            <a:r>
              <a:rPr sz="850" spc="-20" dirty="0">
                <a:latin typeface="DejaVu Sans"/>
                <a:cs typeface="DejaVu Sans"/>
              </a:rPr>
              <a:t>full </a:t>
            </a:r>
            <a:r>
              <a:rPr sz="850" spc="-40" dirty="0">
                <a:latin typeface="DejaVu Sans"/>
                <a:cs typeface="DejaVu Sans"/>
              </a:rPr>
              <a:t>range </a:t>
            </a:r>
            <a:r>
              <a:rPr sz="850" spc="-10" dirty="0">
                <a:latin typeface="DejaVu Sans"/>
                <a:cs typeface="DejaVu Sans"/>
              </a:rPr>
              <a:t>of  </a:t>
            </a:r>
            <a:r>
              <a:rPr sz="850" spc="-35" dirty="0">
                <a:latin typeface="DejaVu Sans"/>
                <a:cs typeface="DejaVu Sans"/>
              </a:rPr>
              <a:t>programming models, </a:t>
            </a:r>
            <a:r>
              <a:rPr sz="850" spc="-30" dirty="0">
                <a:latin typeface="DejaVu Sans"/>
                <a:cs typeface="DejaVu Sans"/>
              </a:rPr>
              <a:t>operating </a:t>
            </a:r>
            <a:r>
              <a:rPr sz="850" spc="-50" dirty="0">
                <a:latin typeface="DejaVu Sans"/>
                <a:cs typeface="DejaVu Sans"/>
              </a:rPr>
              <a:t>systems,</a:t>
            </a:r>
            <a:r>
              <a:rPr sz="850" spc="-165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databases  </a:t>
            </a:r>
            <a:r>
              <a:rPr sz="850" spc="-35" dirty="0">
                <a:latin typeface="DejaVu Sans"/>
                <a:cs typeface="DejaVu Sans"/>
              </a:rPr>
              <a:t>and architecture </a:t>
            </a:r>
            <a:r>
              <a:rPr sz="850" spc="-30" dirty="0">
                <a:latin typeface="DejaVu Sans"/>
                <a:cs typeface="DejaVu Sans"/>
              </a:rPr>
              <a:t>with </a:t>
            </a:r>
            <a:r>
              <a:rPr sz="850" spc="-35" dirty="0">
                <a:latin typeface="DejaVu Sans"/>
                <a:cs typeface="DejaVu Sans"/>
              </a:rPr>
              <a:t>which </a:t>
            </a:r>
            <a:r>
              <a:rPr sz="850" spc="-45" dirty="0">
                <a:latin typeface="DejaVu Sans"/>
                <a:cs typeface="DejaVu Sans"/>
              </a:rPr>
              <a:t>they </a:t>
            </a:r>
            <a:r>
              <a:rPr sz="850" spc="-40" dirty="0">
                <a:latin typeface="DejaVu Sans"/>
                <a:cs typeface="DejaVu Sans"/>
              </a:rPr>
              <a:t>are </a:t>
            </a:r>
            <a:r>
              <a:rPr sz="850" spc="-35" dirty="0">
                <a:latin typeface="DejaVu Sans"/>
                <a:cs typeface="DejaVu Sans"/>
              </a:rPr>
              <a:t>familiar </a:t>
            </a:r>
            <a:r>
              <a:rPr sz="850" spc="-50" dirty="0">
                <a:latin typeface="DejaVu Sans"/>
                <a:cs typeface="DejaVu Sans"/>
              </a:rPr>
              <a:t>as </a:t>
            </a:r>
            <a:r>
              <a:rPr sz="850" spc="-35" dirty="0">
                <a:latin typeface="DejaVu Sans"/>
                <a:cs typeface="DejaVu Sans"/>
              </a:rPr>
              <a:t>well  </a:t>
            </a:r>
            <a:r>
              <a:rPr sz="850" spc="-50" dirty="0">
                <a:latin typeface="DejaVu Sans"/>
                <a:cs typeface="DejaVu Sans"/>
              </a:rPr>
              <a:t>as </a:t>
            </a:r>
            <a:r>
              <a:rPr sz="850" spc="-35" dirty="0">
                <a:latin typeface="DejaVu Sans"/>
                <a:cs typeface="DejaVu Sans"/>
              </a:rPr>
              <a:t>new </a:t>
            </a:r>
            <a:r>
              <a:rPr sz="850" spc="-45" dirty="0">
                <a:latin typeface="DejaVu Sans"/>
                <a:cs typeface="DejaVu Sans"/>
              </a:rPr>
              <a:t>services available </a:t>
            </a:r>
            <a:r>
              <a:rPr sz="850" spc="-25" dirty="0">
                <a:latin typeface="DejaVu Sans"/>
                <a:cs typeface="DejaVu Sans"/>
              </a:rPr>
              <a:t>through </a:t>
            </a:r>
            <a:r>
              <a:rPr sz="850" spc="-35" dirty="0">
                <a:latin typeface="DejaVu Sans"/>
                <a:cs typeface="DejaVu Sans"/>
              </a:rPr>
              <a:t>the </a:t>
            </a:r>
            <a:r>
              <a:rPr sz="850" spc="-40" dirty="0">
                <a:latin typeface="DejaVu Sans"/>
                <a:cs typeface="DejaVu Sans"/>
              </a:rPr>
              <a:t>market </a:t>
            </a:r>
            <a:r>
              <a:rPr sz="850" spc="-45" dirty="0">
                <a:latin typeface="DejaVu Sans"/>
                <a:cs typeface="DejaVu Sans"/>
              </a:rPr>
              <a:t>place.  </a:t>
            </a:r>
            <a:r>
              <a:rPr sz="850" spc="-40" dirty="0">
                <a:latin typeface="DejaVu Sans"/>
                <a:cs typeface="DejaVu Sans"/>
              </a:rPr>
              <a:t>The </a:t>
            </a:r>
            <a:r>
              <a:rPr sz="850" spc="-35" dirty="0">
                <a:latin typeface="DejaVu Sans"/>
                <a:cs typeface="DejaVu Sans"/>
              </a:rPr>
              <a:t>University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20" dirty="0">
                <a:latin typeface="DejaVu Sans"/>
                <a:cs typeface="DejaVu Sans"/>
              </a:rPr>
              <a:t>not </a:t>
            </a:r>
            <a:r>
              <a:rPr sz="850" spc="-30" dirty="0">
                <a:latin typeface="DejaVu Sans"/>
                <a:cs typeface="DejaVu Sans"/>
              </a:rPr>
              <a:t>be </a:t>
            </a:r>
            <a:r>
              <a:rPr sz="850" spc="-35" dirty="0">
                <a:latin typeface="DejaVu Sans"/>
                <a:cs typeface="DejaVu Sans"/>
              </a:rPr>
              <a:t>locked </a:t>
            </a:r>
            <a:r>
              <a:rPr sz="850" spc="-20" dirty="0">
                <a:latin typeface="DejaVu Sans"/>
                <a:cs typeface="DejaVu Sans"/>
              </a:rPr>
              <a:t>into </a:t>
            </a:r>
            <a:r>
              <a:rPr sz="850" spc="-30" dirty="0">
                <a:latin typeface="DejaVu Sans"/>
                <a:cs typeface="DejaVu Sans"/>
              </a:rPr>
              <a:t>infrastructure  </a:t>
            </a:r>
            <a:r>
              <a:rPr sz="850" spc="-35" dirty="0">
                <a:latin typeface="DejaVu Sans"/>
                <a:cs typeface="DejaVu Sans"/>
              </a:rPr>
              <a:t>purchases and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50" dirty="0">
                <a:latin typeface="DejaVu Sans"/>
                <a:cs typeface="DejaVu Sans"/>
              </a:rPr>
              <a:t>have </a:t>
            </a:r>
            <a:r>
              <a:rPr sz="850" spc="-30" dirty="0">
                <a:latin typeface="DejaVu Sans"/>
                <a:cs typeface="DejaVu Sans"/>
              </a:rPr>
              <a:t>more </a:t>
            </a:r>
            <a:r>
              <a:rPr sz="850" spc="-25" dirty="0">
                <a:latin typeface="DejaVu Sans"/>
                <a:cs typeface="DejaVu Sans"/>
              </a:rPr>
              <a:t>freedom </a:t>
            </a:r>
            <a:r>
              <a:rPr sz="850" spc="-10" dirty="0">
                <a:latin typeface="DejaVu Sans"/>
                <a:cs typeface="DejaVu Sans"/>
              </a:rPr>
              <a:t>of</a:t>
            </a:r>
            <a:r>
              <a:rPr sz="850" spc="-190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choice.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2854" y="1050417"/>
            <a:ext cx="2697480" cy="258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85BB24"/>
                </a:solidFill>
                <a:latin typeface="DejaVu Sans"/>
                <a:cs typeface="DejaVu Sans"/>
              </a:rPr>
              <a:t>Scalability</a:t>
            </a:r>
            <a:endParaRPr sz="1000">
              <a:latin typeface="DejaVu Sans"/>
              <a:cs typeface="DejaVu Sans"/>
            </a:endParaRPr>
          </a:p>
          <a:p>
            <a:pPr marL="12700" marR="122555">
              <a:lnSpc>
                <a:spcPct val="130100"/>
              </a:lnSpc>
              <a:spcBef>
                <a:spcPts val="420"/>
              </a:spcBef>
            </a:pPr>
            <a:r>
              <a:rPr sz="850" spc="-30" dirty="0">
                <a:latin typeface="DejaVu Sans"/>
                <a:cs typeface="DejaVu Sans"/>
              </a:rPr>
              <a:t>Movement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25" dirty="0">
                <a:latin typeface="DejaVu Sans"/>
                <a:cs typeface="DejaVu Sans"/>
              </a:rPr>
              <a:t>workloads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25" dirty="0">
                <a:latin typeface="DejaVu Sans"/>
                <a:cs typeface="DejaVu Sans"/>
              </a:rPr>
              <a:t>Cloud will </a:t>
            </a:r>
            <a:r>
              <a:rPr sz="850" spc="-30" dirty="0">
                <a:latin typeface="DejaVu Sans"/>
                <a:cs typeface="DejaVu Sans"/>
              </a:rPr>
              <a:t>allow </a:t>
            </a:r>
            <a:r>
              <a:rPr sz="850" spc="-35" dirty="0">
                <a:latin typeface="DejaVu Sans"/>
                <a:cs typeface="DejaVu Sans"/>
              </a:rPr>
              <a:t>the  University</a:t>
            </a:r>
            <a:r>
              <a:rPr sz="850" spc="-8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to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instantly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45" dirty="0">
                <a:latin typeface="DejaVu Sans"/>
                <a:cs typeface="DejaVu Sans"/>
              </a:rPr>
              <a:t>scale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up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5" dirty="0">
                <a:latin typeface="DejaVu Sans"/>
                <a:cs typeface="DejaVu Sans"/>
              </a:rPr>
              <a:t>or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down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in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line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with  student </a:t>
            </a:r>
            <a:r>
              <a:rPr sz="850" spc="-35" dirty="0">
                <a:latin typeface="DejaVu Sans"/>
                <a:cs typeface="DejaVu Sans"/>
              </a:rPr>
              <a:t>and researcher demands. This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30" dirty="0">
                <a:latin typeface="DejaVu Sans"/>
                <a:cs typeface="DejaVu Sans"/>
              </a:rPr>
              <a:t>allow  </a:t>
            </a:r>
            <a:r>
              <a:rPr sz="850" spc="-35" dirty="0">
                <a:latin typeface="DejaVu Sans"/>
                <a:cs typeface="DejaVu Sans"/>
              </a:rPr>
              <a:t>the University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35" dirty="0">
                <a:latin typeface="DejaVu Sans"/>
                <a:cs typeface="DejaVu Sans"/>
              </a:rPr>
              <a:t>maintain quality </a:t>
            </a:r>
            <a:r>
              <a:rPr sz="850" spc="-45" dirty="0">
                <a:latin typeface="DejaVu Sans"/>
                <a:cs typeface="DejaVu Sans"/>
              </a:rPr>
              <a:t>services </a:t>
            </a:r>
            <a:r>
              <a:rPr sz="850" spc="-50" dirty="0">
                <a:latin typeface="DejaVu Sans"/>
                <a:cs typeface="DejaVu Sans"/>
              </a:rPr>
              <a:t>as </a:t>
            </a:r>
            <a:r>
              <a:rPr sz="850" spc="-30" dirty="0">
                <a:latin typeface="DejaVu Sans"/>
                <a:cs typeface="DejaVu Sans"/>
              </a:rPr>
              <a:t>it  </a:t>
            </a:r>
            <a:r>
              <a:rPr sz="850" spc="-35" dirty="0">
                <a:latin typeface="DejaVu Sans"/>
                <a:cs typeface="DejaVu Sans"/>
              </a:rPr>
              <a:t>grows and </a:t>
            </a:r>
            <a:r>
              <a:rPr sz="850" spc="-40" dirty="0">
                <a:latin typeface="DejaVu Sans"/>
                <a:cs typeface="DejaVu Sans"/>
              </a:rPr>
              <a:t>account </a:t>
            </a:r>
            <a:r>
              <a:rPr sz="850" spc="-10" dirty="0">
                <a:latin typeface="DejaVu Sans"/>
                <a:cs typeface="DejaVu Sans"/>
              </a:rPr>
              <a:t>for </a:t>
            </a:r>
            <a:r>
              <a:rPr sz="850" spc="-35" dirty="0">
                <a:latin typeface="DejaVu Sans"/>
                <a:cs typeface="DejaVu Sans"/>
              </a:rPr>
              <a:t>volatile </a:t>
            </a:r>
            <a:r>
              <a:rPr sz="850" spc="-5" dirty="0">
                <a:latin typeface="DejaVu Sans"/>
                <a:cs typeface="DejaVu Sans"/>
              </a:rPr>
              <a:t>or </a:t>
            </a:r>
            <a:r>
              <a:rPr sz="850" spc="-35" dirty="0">
                <a:latin typeface="DejaVu Sans"/>
                <a:cs typeface="DejaVu Sans"/>
              </a:rPr>
              <a:t>seasonal  </a:t>
            </a:r>
            <a:r>
              <a:rPr sz="850" spc="-30" dirty="0">
                <a:latin typeface="DejaVu Sans"/>
                <a:cs typeface="DejaVu Sans"/>
              </a:rPr>
              <a:t>application </a:t>
            </a:r>
            <a:r>
              <a:rPr sz="850" spc="-45" dirty="0">
                <a:latin typeface="DejaVu Sans"/>
                <a:cs typeface="DejaVu Sans"/>
              </a:rPr>
              <a:t>usage </a:t>
            </a:r>
            <a:r>
              <a:rPr sz="850" spc="-60" dirty="0">
                <a:latin typeface="DejaVu Sans"/>
                <a:cs typeface="DejaVu Sans"/>
              </a:rPr>
              <a:t>(e.g. </a:t>
            </a:r>
            <a:r>
              <a:rPr sz="850" spc="-40" dirty="0">
                <a:latin typeface="DejaVu Sans"/>
                <a:cs typeface="DejaVu Sans"/>
              </a:rPr>
              <a:t>peak </a:t>
            </a:r>
            <a:r>
              <a:rPr sz="850" spc="-30" dirty="0">
                <a:latin typeface="DejaVu Sans"/>
                <a:cs typeface="DejaVu Sans"/>
              </a:rPr>
              <a:t>enrolment</a:t>
            </a:r>
            <a:r>
              <a:rPr sz="850" spc="-12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periods).</a:t>
            </a:r>
            <a:endParaRPr sz="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000" b="1" spc="-125" dirty="0">
                <a:solidFill>
                  <a:srgbClr val="85BB24"/>
                </a:solidFill>
                <a:latin typeface="DejaVu Sans"/>
                <a:cs typeface="DejaVu Sans"/>
              </a:rPr>
              <a:t>Self </a:t>
            </a:r>
            <a:r>
              <a:rPr sz="1000" b="1" spc="-130" dirty="0">
                <a:solidFill>
                  <a:srgbClr val="85BB24"/>
                </a:solidFill>
                <a:latin typeface="DejaVu Sans"/>
                <a:cs typeface="DejaVu Sans"/>
              </a:rPr>
              <a:t>Service </a:t>
            </a:r>
            <a:r>
              <a:rPr sz="1000" b="1" spc="-145" dirty="0">
                <a:solidFill>
                  <a:srgbClr val="85BB24"/>
                </a:solidFill>
                <a:latin typeface="DejaVu Sans"/>
                <a:cs typeface="DejaVu Sans"/>
              </a:rPr>
              <a:t>&amp; </a:t>
            </a:r>
            <a:r>
              <a:rPr sz="1000" b="1" spc="-120" dirty="0">
                <a:solidFill>
                  <a:srgbClr val="85BB24"/>
                </a:solidFill>
                <a:latin typeface="DejaVu Sans"/>
                <a:cs typeface="DejaVu Sans"/>
              </a:rPr>
              <a:t>Self</a:t>
            </a:r>
            <a:r>
              <a:rPr sz="1000" b="1" spc="-135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1000" b="1" spc="-120" dirty="0">
                <a:solidFill>
                  <a:srgbClr val="85BB24"/>
                </a:solidFill>
                <a:latin typeface="DejaVu Sans"/>
                <a:cs typeface="DejaVu Sans"/>
              </a:rPr>
              <a:t>Provisioning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200"/>
              </a:lnSpc>
              <a:spcBef>
                <a:spcPts val="420"/>
              </a:spcBef>
            </a:pPr>
            <a:r>
              <a:rPr sz="850" spc="-45" dirty="0">
                <a:latin typeface="DejaVu Sans"/>
                <a:cs typeface="DejaVu Sans"/>
              </a:rPr>
              <a:t>A </a:t>
            </a:r>
            <a:r>
              <a:rPr sz="850" spc="-25" dirty="0">
                <a:latin typeface="DejaVu Sans"/>
                <a:cs typeface="DejaVu Sans"/>
              </a:rPr>
              <a:t>Cloud </a:t>
            </a:r>
            <a:r>
              <a:rPr sz="850" spc="-30" dirty="0">
                <a:latin typeface="DejaVu Sans"/>
                <a:cs typeface="DejaVu Sans"/>
              </a:rPr>
              <a:t>environment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30" dirty="0">
                <a:latin typeface="DejaVu Sans"/>
                <a:cs typeface="DejaVu Sans"/>
              </a:rPr>
              <a:t>allow </a:t>
            </a:r>
            <a:r>
              <a:rPr sz="850" spc="-10" dirty="0">
                <a:latin typeface="DejaVu Sans"/>
                <a:cs typeface="DejaVu Sans"/>
              </a:rPr>
              <a:t>for </a:t>
            </a:r>
            <a:r>
              <a:rPr sz="850" spc="-40" dirty="0">
                <a:latin typeface="DejaVu Sans"/>
                <a:cs typeface="DejaVu Sans"/>
              </a:rPr>
              <a:t>greater </a:t>
            </a:r>
            <a:r>
              <a:rPr sz="850" spc="-25" dirty="0">
                <a:latin typeface="DejaVu Sans"/>
                <a:cs typeface="DejaVu Sans"/>
              </a:rPr>
              <a:t>adoption 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40" dirty="0">
                <a:latin typeface="DejaVu Sans"/>
                <a:cs typeface="DejaVu Sans"/>
              </a:rPr>
              <a:t>self-service </a:t>
            </a:r>
            <a:r>
              <a:rPr sz="850" spc="-30" dirty="0">
                <a:latin typeface="DejaVu Sans"/>
                <a:cs typeface="DejaVu Sans"/>
              </a:rPr>
              <a:t>and provisioning, </a:t>
            </a:r>
            <a:r>
              <a:rPr sz="850" spc="-35" dirty="0">
                <a:latin typeface="DejaVu Sans"/>
                <a:cs typeface="DejaVu Sans"/>
              </a:rPr>
              <a:t>particularly </a:t>
            </a:r>
            <a:r>
              <a:rPr sz="850" spc="-20" dirty="0">
                <a:latin typeface="DejaVu Sans"/>
                <a:cs typeface="DejaVu Sans"/>
              </a:rPr>
              <a:t>in </a:t>
            </a:r>
            <a:r>
              <a:rPr sz="850" spc="-30" dirty="0">
                <a:latin typeface="DejaVu Sans"/>
                <a:cs typeface="DejaVu Sans"/>
              </a:rPr>
              <a:t>the  </a:t>
            </a:r>
            <a:r>
              <a:rPr sz="850" spc="-35" dirty="0">
                <a:latin typeface="DejaVu Sans"/>
                <a:cs typeface="DejaVu Sans"/>
              </a:rPr>
              <a:t>research </a:t>
            </a:r>
            <a:r>
              <a:rPr sz="850" spc="-45" dirty="0">
                <a:latin typeface="DejaVu Sans"/>
                <a:cs typeface="DejaVu Sans"/>
              </a:rPr>
              <a:t>space. </a:t>
            </a:r>
            <a:r>
              <a:rPr sz="850" spc="-35" dirty="0">
                <a:latin typeface="DejaVu Sans"/>
                <a:cs typeface="DejaVu Sans"/>
              </a:rPr>
              <a:t>Graphical </a:t>
            </a:r>
            <a:r>
              <a:rPr sz="850" spc="-25" dirty="0">
                <a:latin typeface="DejaVu Sans"/>
                <a:cs typeface="DejaVu Sans"/>
              </a:rPr>
              <a:t>user </a:t>
            </a:r>
            <a:r>
              <a:rPr sz="850" spc="-35" dirty="0">
                <a:latin typeface="DejaVu Sans"/>
                <a:cs typeface="DejaVu Sans"/>
              </a:rPr>
              <a:t>interfaces and </a:t>
            </a:r>
            <a:r>
              <a:rPr sz="850" spc="-25" dirty="0">
                <a:latin typeface="DejaVu Sans"/>
                <a:cs typeface="DejaVu Sans"/>
              </a:rPr>
              <a:t>Cloud  tools </a:t>
            </a:r>
            <a:r>
              <a:rPr sz="850" spc="-45" dirty="0">
                <a:latin typeface="DejaVu Sans"/>
                <a:cs typeface="DejaVu Sans"/>
              </a:rPr>
              <a:t>can </a:t>
            </a:r>
            <a:r>
              <a:rPr sz="850" spc="-30" dirty="0">
                <a:latin typeface="DejaVu Sans"/>
                <a:cs typeface="DejaVu Sans"/>
              </a:rPr>
              <a:t>be set-up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30" dirty="0">
                <a:latin typeface="DejaVu Sans"/>
                <a:cs typeface="DejaVu Sans"/>
              </a:rPr>
              <a:t>allow users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15" dirty="0">
                <a:latin typeface="DejaVu Sans"/>
                <a:cs typeface="DejaVu Sans"/>
              </a:rPr>
              <a:t>run </a:t>
            </a:r>
            <a:r>
              <a:rPr sz="850" spc="-25" dirty="0">
                <a:latin typeface="DejaVu Sans"/>
                <a:cs typeface="DejaVu Sans"/>
              </a:rPr>
              <a:t>their </a:t>
            </a:r>
            <a:r>
              <a:rPr sz="850" spc="-20" dirty="0">
                <a:latin typeface="DejaVu Sans"/>
                <a:cs typeface="DejaVu Sans"/>
              </a:rPr>
              <a:t>own  </a:t>
            </a:r>
            <a:r>
              <a:rPr sz="850" spc="-25" dirty="0">
                <a:latin typeface="DejaVu Sans"/>
                <a:cs typeface="DejaVu Sans"/>
              </a:rPr>
              <a:t>workloads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50" dirty="0">
                <a:latin typeface="DejaVu Sans"/>
                <a:cs typeface="DejaVu Sans"/>
              </a:rPr>
              <a:t>have </a:t>
            </a:r>
            <a:r>
              <a:rPr sz="850" spc="-35" dirty="0">
                <a:latin typeface="DejaVu Sans"/>
                <a:cs typeface="DejaVu Sans"/>
              </a:rPr>
              <a:t>visibility </a:t>
            </a:r>
            <a:r>
              <a:rPr sz="850" spc="-10" dirty="0">
                <a:latin typeface="DejaVu Sans"/>
                <a:cs typeface="DejaVu Sans"/>
              </a:rPr>
              <a:t>of</a:t>
            </a:r>
            <a:r>
              <a:rPr sz="850" spc="-20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the </a:t>
            </a:r>
            <a:r>
              <a:rPr sz="850" spc="-40" dirty="0">
                <a:latin typeface="DejaVu Sans"/>
                <a:cs typeface="DejaVu Sans"/>
              </a:rPr>
              <a:t>costs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40" dirty="0">
                <a:latin typeface="DejaVu Sans"/>
                <a:cs typeface="DejaVu Sans"/>
              </a:rPr>
              <a:t>metrics  associated.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5354" y="1004697"/>
            <a:ext cx="2638425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14" dirty="0">
                <a:solidFill>
                  <a:srgbClr val="85BB24"/>
                </a:solidFill>
                <a:latin typeface="DejaVu Sans"/>
                <a:cs typeface="DejaVu Sans"/>
              </a:rPr>
              <a:t>Automation </a:t>
            </a:r>
            <a:r>
              <a:rPr sz="1000" b="1" spc="-110" dirty="0">
                <a:solidFill>
                  <a:srgbClr val="85BB24"/>
                </a:solidFill>
                <a:latin typeface="DejaVu Sans"/>
                <a:cs typeface="DejaVu Sans"/>
              </a:rPr>
              <a:t>and </a:t>
            </a:r>
            <a:r>
              <a:rPr sz="1000" b="1" spc="-125" dirty="0">
                <a:solidFill>
                  <a:srgbClr val="85BB24"/>
                </a:solidFill>
                <a:latin typeface="DejaVu Sans"/>
                <a:cs typeface="DejaVu Sans"/>
              </a:rPr>
              <a:t>Ease </a:t>
            </a:r>
            <a:r>
              <a:rPr sz="1000" b="1" spc="-90" dirty="0">
                <a:solidFill>
                  <a:srgbClr val="85BB24"/>
                </a:solidFill>
                <a:latin typeface="DejaVu Sans"/>
                <a:cs typeface="DejaVu Sans"/>
              </a:rPr>
              <a:t>of</a:t>
            </a:r>
            <a:r>
              <a:rPr sz="1000" b="1" spc="-220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1000" b="1" spc="-125" dirty="0">
                <a:solidFill>
                  <a:srgbClr val="85BB24"/>
                </a:solidFill>
                <a:latin typeface="DejaVu Sans"/>
                <a:cs typeface="DejaVu Sans"/>
              </a:rPr>
              <a:t>Management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sz="850" spc="-25" dirty="0">
                <a:latin typeface="DejaVu Sans"/>
                <a:cs typeface="DejaVu Sans"/>
              </a:rPr>
              <a:t>Platform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30" dirty="0">
                <a:latin typeface="DejaVu Sans"/>
                <a:cs typeface="DejaVu Sans"/>
              </a:rPr>
              <a:t>application automation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35" dirty="0">
                <a:latin typeface="DejaVu Sans"/>
                <a:cs typeface="DejaVu Sans"/>
              </a:rPr>
              <a:t>enable  </a:t>
            </a:r>
            <a:r>
              <a:rPr sz="850" spc="-40" dirty="0">
                <a:latin typeface="DejaVu Sans"/>
                <a:cs typeface="DejaVu Sans"/>
              </a:rPr>
              <a:t>greater </a:t>
            </a:r>
            <a:r>
              <a:rPr sz="850" spc="-45" dirty="0">
                <a:latin typeface="DejaVu Sans"/>
                <a:cs typeface="DejaVu Sans"/>
              </a:rPr>
              <a:t>ease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45" dirty="0">
                <a:latin typeface="DejaVu Sans"/>
                <a:cs typeface="DejaVu Sans"/>
              </a:rPr>
              <a:t>management </a:t>
            </a:r>
            <a:r>
              <a:rPr sz="850" spc="-35" dirty="0">
                <a:latin typeface="DejaVu Sans"/>
                <a:cs typeface="DejaVu Sans"/>
              </a:rPr>
              <a:t>across </a:t>
            </a:r>
            <a:r>
              <a:rPr sz="850" spc="-40" dirty="0">
                <a:latin typeface="DejaVu Sans"/>
                <a:cs typeface="DejaVu Sans"/>
              </a:rPr>
              <a:t>patching,  </a:t>
            </a:r>
            <a:r>
              <a:rPr sz="850" spc="-45" dirty="0">
                <a:latin typeface="DejaVu Sans"/>
                <a:cs typeface="DejaVu Sans"/>
              </a:rPr>
              <a:t>security, </a:t>
            </a:r>
            <a:r>
              <a:rPr sz="850" spc="-30" dirty="0">
                <a:latin typeface="DejaVu Sans"/>
                <a:cs typeface="DejaVu Sans"/>
              </a:rPr>
              <a:t>provisioning, </a:t>
            </a:r>
            <a:r>
              <a:rPr sz="850" spc="-40" dirty="0">
                <a:latin typeface="DejaVu Sans"/>
                <a:cs typeface="DejaVu Sans"/>
              </a:rPr>
              <a:t>testing, </a:t>
            </a:r>
            <a:r>
              <a:rPr sz="850" spc="-35" dirty="0">
                <a:latin typeface="DejaVu Sans"/>
                <a:cs typeface="DejaVu Sans"/>
              </a:rPr>
              <a:t>deployment and  </a:t>
            </a:r>
            <a:r>
              <a:rPr sz="850" spc="-40" dirty="0">
                <a:latin typeface="DejaVu Sans"/>
                <a:cs typeface="DejaVu Sans"/>
              </a:rPr>
              <a:t>logging. These </a:t>
            </a:r>
            <a:r>
              <a:rPr sz="850" spc="-25" dirty="0">
                <a:latin typeface="DejaVu Sans"/>
                <a:cs typeface="DejaVu Sans"/>
              </a:rPr>
              <a:t>operational </a:t>
            </a:r>
            <a:r>
              <a:rPr sz="850" spc="-45" dirty="0">
                <a:latin typeface="DejaVu Sans"/>
                <a:cs typeface="DejaVu Sans"/>
              </a:rPr>
              <a:t>areas </a:t>
            </a:r>
            <a:r>
              <a:rPr sz="850" spc="-35" dirty="0">
                <a:latin typeface="DejaVu Sans"/>
                <a:cs typeface="DejaVu Sans"/>
              </a:rPr>
              <a:t>become</a:t>
            </a:r>
            <a:r>
              <a:rPr sz="850" spc="-21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integrated  </a:t>
            </a:r>
            <a:r>
              <a:rPr sz="850" spc="-20" dirty="0">
                <a:latin typeface="DejaVu Sans"/>
                <a:cs typeface="DejaVu Sans"/>
              </a:rPr>
              <a:t>into </a:t>
            </a:r>
            <a:r>
              <a:rPr sz="850" spc="-35" dirty="0">
                <a:latin typeface="DejaVu Sans"/>
                <a:cs typeface="DejaVu Sans"/>
              </a:rPr>
              <a:t>the </a:t>
            </a:r>
            <a:r>
              <a:rPr sz="850" spc="-45" dirty="0">
                <a:latin typeface="DejaVu Sans"/>
                <a:cs typeface="DejaVu Sans"/>
              </a:rPr>
              <a:t>service </a:t>
            </a:r>
            <a:r>
              <a:rPr sz="850" spc="-35" dirty="0">
                <a:latin typeface="DejaVu Sans"/>
                <a:cs typeface="DejaVu Sans"/>
              </a:rPr>
              <a:t>that the University consumes  allowing </a:t>
            </a:r>
            <a:r>
              <a:rPr sz="850" spc="-30" dirty="0">
                <a:latin typeface="DejaVu Sans"/>
                <a:cs typeface="DejaVu Sans"/>
              </a:rPr>
              <a:t>quicker deployment </a:t>
            </a:r>
            <a:r>
              <a:rPr sz="850" spc="-10" dirty="0">
                <a:latin typeface="DejaVu Sans"/>
                <a:cs typeface="DejaVu Sans"/>
              </a:rPr>
              <a:t>of</a:t>
            </a:r>
            <a:r>
              <a:rPr sz="850" spc="-180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services.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5354" y="2389123"/>
            <a:ext cx="2631440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14" dirty="0">
                <a:solidFill>
                  <a:srgbClr val="85BB24"/>
                </a:solidFill>
                <a:latin typeface="DejaVu Sans"/>
                <a:cs typeface="DejaVu Sans"/>
              </a:rPr>
              <a:t>Greater </a:t>
            </a:r>
            <a:r>
              <a:rPr sz="1000" b="1" spc="-130" dirty="0">
                <a:solidFill>
                  <a:srgbClr val="85BB24"/>
                </a:solidFill>
                <a:latin typeface="DejaVu Sans"/>
                <a:cs typeface="DejaVu Sans"/>
              </a:rPr>
              <a:t>Security</a:t>
            </a:r>
            <a:r>
              <a:rPr sz="1000" b="1" spc="-155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1000" b="1" spc="-110" dirty="0">
                <a:solidFill>
                  <a:srgbClr val="85BB24"/>
                </a:solidFill>
                <a:latin typeface="DejaVu Sans"/>
                <a:cs typeface="DejaVu Sans"/>
              </a:rPr>
              <a:t>Controls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000"/>
              </a:lnSpc>
              <a:spcBef>
                <a:spcPts val="420"/>
              </a:spcBef>
            </a:pPr>
            <a:r>
              <a:rPr sz="850" spc="-25" dirty="0">
                <a:latin typeface="DejaVu Sans"/>
                <a:cs typeface="DejaVu Sans"/>
              </a:rPr>
              <a:t>Cloud </a:t>
            </a:r>
            <a:r>
              <a:rPr sz="850" spc="-30" dirty="0">
                <a:latin typeface="DejaVu Sans"/>
                <a:cs typeface="DejaVu Sans"/>
              </a:rPr>
              <a:t>environments </a:t>
            </a:r>
            <a:r>
              <a:rPr sz="850" spc="-40" dirty="0">
                <a:latin typeface="DejaVu Sans"/>
                <a:cs typeface="DejaVu Sans"/>
              </a:rPr>
              <a:t>keep </a:t>
            </a:r>
            <a:r>
              <a:rPr sz="850" spc="-45" dirty="0">
                <a:latin typeface="DejaVu Sans"/>
                <a:cs typeface="DejaVu Sans"/>
              </a:rPr>
              <a:t>track </a:t>
            </a:r>
            <a:r>
              <a:rPr sz="850" spc="-10" dirty="0">
                <a:latin typeface="DejaVu Sans"/>
                <a:cs typeface="DejaVu Sans"/>
              </a:rPr>
              <a:t>of</a:t>
            </a:r>
            <a:r>
              <a:rPr sz="850" spc="-20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all </a:t>
            </a:r>
            <a:r>
              <a:rPr sz="850" spc="-45" dirty="0">
                <a:latin typeface="DejaVu Sans"/>
                <a:cs typeface="DejaVu Sans"/>
              </a:rPr>
              <a:t>changes </a:t>
            </a:r>
            <a:r>
              <a:rPr sz="850" spc="-40" dirty="0">
                <a:latin typeface="DejaVu Sans"/>
                <a:cs typeface="DejaVu Sans"/>
              </a:rPr>
              <a:t>made  </a:t>
            </a:r>
            <a:r>
              <a:rPr sz="850" spc="-25" dirty="0">
                <a:latin typeface="DejaVu Sans"/>
                <a:cs typeface="DejaVu Sans"/>
              </a:rPr>
              <a:t>through </a:t>
            </a:r>
            <a:r>
              <a:rPr sz="850" spc="-40" dirty="0">
                <a:latin typeface="DejaVu Sans"/>
                <a:cs typeface="DejaVu Sans"/>
              </a:rPr>
              <a:t>logging </a:t>
            </a:r>
            <a:r>
              <a:rPr sz="850" spc="-30" dirty="0">
                <a:latin typeface="DejaVu Sans"/>
                <a:cs typeface="DejaVu Sans"/>
              </a:rPr>
              <a:t>and </a:t>
            </a:r>
            <a:r>
              <a:rPr sz="850" spc="-50" dirty="0">
                <a:latin typeface="DejaVu Sans"/>
                <a:cs typeface="DejaVu Sans"/>
              </a:rPr>
              <a:t>can make </a:t>
            </a:r>
            <a:r>
              <a:rPr sz="850" spc="-35" dirty="0">
                <a:latin typeface="DejaVu Sans"/>
                <a:cs typeface="DejaVu Sans"/>
              </a:rPr>
              <a:t>use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30" dirty="0">
                <a:latin typeface="DejaVu Sans"/>
                <a:cs typeface="DejaVu Sans"/>
              </a:rPr>
              <a:t>the </a:t>
            </a:r>
            <a:r>
              <a:rPr sz="850" spc="-40" dirty="0">
                <a:latin typeface="DejaVu Sans"/>
                <a:cs typeface="DejaVu Sans"/>
              </a:rPr>
              <a:t>latest  </a:t>
            </a:r>
            <a:r>
              <a:rPr sz="850" spc="-30" dirty="0">
                <a:latin typeface="DejaVu Sans"/>
                <a:cs typeface="DejaVu Sans"/>
              </a:rPr>
              <a:t>firewalls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40" dirty="0">
                <a:latin typeface="DejaVu Sans"/>
                <a:cs typeface="DejaVu Sans"/>
              </a:rPr>
              <a:t>security </a:t>
            </a:r>
            <a:r>
              <a:rPr sz="850" spc="-35" dirty="0">
                <a:latin typeface="DejaVu Sans"/>
                <a:cs typeface="DejaVu Sans"/>
              </a:rPr>
              <a:t>features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35" dirty="0">
                <a:latin typeface="DejaVu Sans"/>
                <a:cs typeface="DejaVu Sans"/>
              </a:rPr>
              <a:t>reduce the  </a:t>
            </a:r>
            <a:r>
              <a:rPr sz="850" spc="-25" dirty="0">
                <a:latin typeface="DejaVu Sans"/>
                <a:cs typeface="DejaVu Sans"/>
              </a:rPr>
              <a:t>likelihood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40" dirty="0">
                <a:latin typeface="DejaVu Sans"/>
                <a:cs typeface="DejaVu Sans"/>
              </a:rPr>
              <a:t>impact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45" dirty="0">
                <a:latin typeface="DejaVu Sans"/>
                <a:cs typeface="DejaVu Sans"/>
              </a:rPr>
              <a:t>cyber </a:t>
            </a:r>
            <a:r>
              <a:rPr sz="850" spc="-50" dirty="0">
                <a:latin typeface="DejaVu Sans"/>
                <a:cs typeface="DejaVu Sans"/>
              </a:rPr>
              <a:t>attacks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30" dirty="0">
                <a:latin typeface="DejaVu Sans"/>
                <a:cs typeface="DejaVu Sans"/>
              </a:rPr>
              <a:t>internal  </a:t>
            </a:r>
            <a:r>
              <a:rPr sz="850" spc="-45" dirty="0">
                <a:latin typeface="DejaVu Sans"/>
                <a:cs typeface="DejaVu Sans"/>
              </a:rPr>
              <a:t>mistakes.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7326" y="3819525"/>
            <a:ext cx="2627630" cy="241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43AF2A"/>
                </a:solidFill>
                <a:latin typeface="DejaVu Sans"/>
                <a:cs typeface="DejaVu Sans"/>
              </a:rPr>
              <a:t>Focus </a:t>
            </a:r>
            <a:r>
              <a:rPr sz="1000" b="1" spc="-95" dirty="0">
                <a:solidFill>
                  <a:srgbClr val="43AF2A"/>
                </a:solidFill>
                <a:latin typeface="DejaVu Sans"/>
                <a:cs typeface="DejaVu Sans"/>
              </a:rPr>
              <a:t>on </a:t>
            </a:r>
            <a:r>
              <a:rPr sz="1000" b="1" spc="-125" dirty="0">
                <a:solidFill>
                  <a:srgbClr val="43AF2A"/>
                </a:solidFill>
                <a:latin typeface="DejaVu Sans"/>
                <a:cs typeface="DejaVu Sans"/>
              </a:rPr>
              <a:t>Value Adding</a:t>
            </a:r>
            <a:r>
              <a:rPr sz="1000" b="1" spc="-225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000" b="1" spc="-125" dirty="0">
                <a:solidFill>
                  <a:srgbClr val="43AF2A"/>
                </a:solidFill>
                <a:latin typeface="DejaVu Sans"/>
                <a:cs typeface="DejaVu Sans"/>
              </a:rPr>
              <a:t>Activities</a:t>
            </a:r>
            <a:endParaRPr sz="1000">
              <a:latin typeface="DejaVu Sans"/>
              <a:cs typeface="DejaVu Sans"/>
            </a:endParaRPr>
          </a:p>
          <a:p>
            <a:pPr marL="12700" marR="19685">
              <a:lnSpc>
                <a:spcPct val="130100"/>
              </a:lnSpc>
              <a:spcBef>
                <a:spcPts val="420"/>
              </a:spcBef>
            </a:pPr>
            <a:r>
              <a:rPr sz="850" spc="-40" dirty="0">
                <a:latin typeface="DejaVu Sans"/>
                <a:cs typeface="DejaVu Sans"/>
              </a:rPr>
              <a:t>The</a:t>
            </a:r>
            <a:r>
              <a:rPr sz="850" spc="-4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University</a:t>
            </a:r>
            <a:r>
              <a:rPr sz="850" spc="-80" dirty="0">
                <a:latin typeface="DejaVu Sans"/>
                <a:cs typeface="DejaVu Sans"/>
              </a:rPr>
              <a:t> </a:t>
            </a:r>
            <a:r>
              <a:rPr sz="850" spc="-45" dirty="0">
                <a:latin typeface="DejaVu Sans"/>
                <a:cs typeface="DejaVu Sans"/>
              </a:rPr>
              <a:t>can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free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up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its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resources</a:t>
            </a:r>
            <a:r>
              <a:rPr sz="850" spc="-80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to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focus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15" dirty="0">
                <a:latin typeface="DejaVu Sans"/>
                <a:cs typeface="DejaVu Sans"/>
              </a:rPr>
              <a:t>on  </a:t>
            </a:r>
            <a:r>
              <a:rPr sz="850" spc="-30" dirty="0">
                <a:latin typeface="DejaVu Sans"/>
                <a:cs typeface="DejaVu Sans"/>
              </a:rPr>
              <a:t>more growth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25" dirty="0">
                <a:latin typeface="DejaVu Sans"/>
                <a:cs typeface="DejaVu Sans"/>
              </a:rPr>
              <a:t>transformation </a:t>
            </a:r>
            <a:r>
              <a:rPr sz="850" spc="-45" dirty="0">
                <a:latin typeface="DejaVu Sans"/>
                <a:cs typeface="DejaVu Sans"/>
              </a:rPr>
              <a:t>activities. </a:t>
            </a:r>
            <a:r>
              <a:rPr sz="850" spc="-35" dirty="0">
                <a:latin typeface="DejaVu Sans"/>
                <a:cs typeface="DejaVu Sans"/>
              </a:rPr>
              <a:t>This</a:t>
            </a:r>
            <a:r>
              <a:rPr sz="850" spc="-15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will  </a:t>
            </a:r>
            <a:r>
              <a:rPr sz="850" spc="-55" dirty="0">
                <a:latin typeface="DejaVu Sans"/>
                <a:cs typeface="DejaVu Sans"/>
              </a:rPr>
              <a:t>give </a:t>
            </a:r>
            <a:r>
              <a:rPr sz="850" spc="-30" dirty="0">
                <a:latin typeface="DejaVu Sans"/>
                <a:cs typeface="DejaVu Sans"/>
              </a:rPr>
              <a:t>staff more </a:t>
            </a:r>
            <a:r>
              <a:rPr sz="850" spc="-35" dirty="0">
                <a:latin typeface="DejaVu Sans"/>
                <a:cs typeface="DejaVu Sans"/>
              </a:rPr>
              <a:t>time </a:t>
            </a:r>
            <a:r>
              <a:rPr sz="850" spc="-20" dirty="0">
                <a:latin typeface="DejaVu Sans"/>
                <a:cs typeface="DejaVu Sans"/>
              </a:rPr>
              <a:t>to uplift </a:t>
            </a:r>
            <a:r>
              <a:rPr sz="850" spc="-35" dirty="0">
                <a:latin typeface="DejaVu Sans"/>
                <a:cs typeface="DejaVu Sans"/>
              </a:rPr>
              <a:t>the environment,  develop new </a:t>
            </a:r>
            <a:r>
              <a:rPr sz="850" spc="-45" dirty="0">
                <a:latin typeface="DejaVu Sans"/>
                <a:cs typeface="DejaVu Sans"/>
              </a:rPr>
              <a:t>service </a:t>
            </a:r>
            <a:r>
              <a:rPr sz="850" spc="-25" dirty="0">
                <a:latin typeface="DejaVu Sans"/>
                <a:cs typeface="DejaVu Sans"/>
              </a:rPr>
              <a:t>offerings </a:t>
            </a:r>
            <a:r>
              <a:rPr sz="850" spc="-35" dirty="0">
                <a:latin typeface="DejaVu Sans"/>
                <a:cs typeface="DejaVu Sans"/>
              </a:rPr>
              <a:t>and </a:t>
            </a:r>
            <a:r>
              <a:rPr sz="850" spc="-30" dirty="0">
                <a:latin typeface="DejaVu Sans"/>
                <a:cs typeface="DejaVu Sans"/>
              </a:rPr>
              <a:t>improve </a:t>
            </a:r>
            <a:r>
              <a:rPr sz="850" spc="-35" dirty="0">
                <a:latin typeface="DejaVu Sans"/>
                <a:cs typeface="DejaVu Sans"/>
              </a:rPr>
              <a:t>the  </a:t>
            </a:r>
            <a:r>
              <a:rPr sz="850" spc="-30" dirty="0">
                <a:latin typeface="DejaVu Sans"/>
                <a:cs typeface="DejaVu Sans"/>
              </a:rPr>
              <a:t>student </a:t>
            </a:r>
            <a:r>
              <a:rPr sz="850" spc="-35" dirty="0">
                <a:latin typeface="DejaVu Sans"/>
                <a:cs typeface="DejaVu Sans"/>
              </a:rPr>
              <a:t>and researcher </a:t>
            </a:r>
            <a:r>
              <a:rPr sz="850" spc="-40" dirty="0">
                <a:latin typeface="DejaVu Sans"/>
                <a:cs typeface="DejaVu Sans"/>
              </a:rPr>
              <a:t>experience </a:t>
            </a:r>
            <a:r>
              <a:rPr sz="850" spc="-30" dirty="0">
                <a:latin typeface="DejaVu Sans"/>
                <a:cs typeface="DejaVu Sans"/>
              </a:rPr>
              <a:t>rather </a:t>
            </a:r>
            <a:r>
              <a:rPr sz="850" spc="-35" dirty="0">
                <a:latin typeface="DejaVu Sans"/>
                <a:cs typeface="DejaVu Sans"/>
              </a:rPr>
              <a:t>than  </a:t>
            </a:r>
            <a:r>
              <a:rPr sz="850" spc="-40" dirty="0">
                <a:latin typeface="DejaVu Sans"/>
                <a:cs typeface="DejaVu Sans"/>
              </a:rPr>
              <a:t>keeping </a:t>
            </a:r>
            <a:r>
              <a:rPr sz="850" spc="-30" dirty="0">
                <a:latin typeface="DejaVu Sans"/>
                <a:cs typeface="DejaVu Sans"/>
              </a:rPr>
              <a:t>the </a:t>
            </a:r>
            <a:r>
              <a:rPr sz="850" spc="-35" dirty="0">
                <a:latin typeface="DejaVu Sans"/>
                <a:cs typeface="DejaVu Sans"/>
              </a:rPr>
              <a:t>lights</a:t>
            </a:r>
            <a:r>
              <a:rPr sz="850" spc="-13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on.</a:t>
            </a:r>
            <a:endParaRPr sz="8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000" b="1" spc="-114" dirty="0">
                <a:solidFill>
                  <a:srgbClr val="43AF2A"/>
                </a:solidFill>
                <a:latin typeface="DejaVu Sans"/>
                <a:cs typeface="DejaVu Sans"/>
              </a:rPr>
              <a:t>Improved </a:t>
            </a:r>
            <a:r>
              <a:rPr sz="1000" b="1" spc="-110" dirty="0">
                <a:solidFill>
                  <a:srgbClr val="43AF2A"/>
                </a:solidFill>
                <a:latin typeface="DejaVu Sans"/>
                <a:cs typeface="DejaVu Sans"/>
              </a:rPr>
              <a:t>Brand</a:t>
            </a:r>
            <a:r>
              <a:rPr sz="1000" b="1" spc="-180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000" b="1" spc="-120" dirty="0">
                <a:solidFill>
                  <a:srgbClr val="43AF2A"/>
                </a:solidFill>
                <a:latin typeface="DejaVu Sans"/>
                <a:cs typeface="DejaVu Sans"/>
              </a:rPr>
              <a:t>Perception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sz="850" spc="-30" dirty="0">
                <a:latin typeface="DejaVu Sans"/>
                <a:cs typeface="DejaVu Sans"/>
              </a:rPr>
              <a:t>Movement</a:t>
            </a:r>
            <a:r>
              <a:rPr sz="850" spc="-8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to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50" dirty="0">
                <a:latin typeface="DejaVu Sans"/>
                <a:cs typeface="DejaVu Sans"/>
              </a:rPr>
              <a:t>a</a:t>
            </a:r>
            <a:r>
              <a:rPr sz="850" spc="-40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full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Cloud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environment</a:t>
            </a:r>
            <a:r>
              <a:rPr sz="850" spc="-8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will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enhance  </a:t>
            </a:r>
            <a:r>
              <a:rPr sz="850" spc="-30" dirty="0">
                <a:latin typeface="DejaVu Sans"/>
                <a:cs typeface="DejaVu Sans"/>
              </a:rPr>
              <a:t>the </a:t>
            </a:r>
            <a:r>
              <a:rPr sz="850" spc="-45" dirty="0">
                <a:latin typeface="DejaVu Sans"/>
                <a:cs typeface="DejaVu Sans"/>
              </a:rPr>
              <a:t>University’s </a:t>
            </a:r>
            <a:r>
              <a:rPr sz="850" spc="-25" dirty="0">
                <a:latin typeface="DejaVu Sans"/>
                <a:cs typeface="DejaVu Sans"/>
              </a:rPr>
              <a:t>brand </a:t>
            </a:r>
            <a:r>
              <a:rPr sz="850" spc="-30" dirty="0">
                <a:latin typeface="DejaVu Sans"/>
                <a:cs typeface="DejaVu Sans"/>
              </a:rPr>
              <a:t>and </a:t>
            </a:r>
            <a:r>
              <a:rPr sz="850" spc="-25" dirty="0">
                <a:latin typeface="DejaVu Sans"/>
                <a:cs typeface="DejaVu Sans"/>
              </a:rPr>
              <a:t>reputation </a:t>
            </a:r>
            <a:r>
              <a:rPr sz="850" spc="-50" dirty="0">
                <a:latin typeface="DejaVu Sans"/>
                <a:cs typeface="DejaVu Sans"/>
              </a:rPr>
              <a:t>as a </a:t>
            </a:r>
            <a:r>
              <a:rPr sz="850" spc="-20" dirty="0">
                <a:latin typeface="DejaVu Sans"/>
                <a:cs typeface="DejaVu Sans"/>
              </a:rPr>
              <a:t>forward-  </a:t>
            </a:r>
            <a:r>
              <a:rPr sz="850" spc="-35" dirty="0">
                <a:latin typeface="DejaVu Sans"/>
                <a:cs typeface="DejaVu Sans"/>
              </a:rPr>
              <a:t>thinking University. </a:t>
            </a:r>
            <a:r>
              <a:rPr sz="850" spc="-15" dirty="0">
                <a:latin typeface="DejaVu Sans"/>
                <a:cs typeface="DejaVu Sans"/>
              </a:rPr>
              <a:t>In </a:t>
            </a:r>
            <a:r>
              <a:rPr sz="850" spc="-30" dirty="0">
                <a:latin typeface="DejaVu Sans"/>
                <a:cs typeface="DejaVu Sans"/>
              </a:rPr>
              <a:t>addition, </a:t>
            </a:r>
            <a:r>
              <a:rPr sz="850" spc="-35" dirty="0">
                <a:latin typeface="DejaVu Sans"/>
                <a:cs typeface="DejaVu Sans"/>
              </a:rPr>
              <a:t>the </a:t>
            </a:r>
            <a:r>
              <a:rPr sz="850" spc="-25" dirty="0">
                <a:latin typeface="DejaVu Sans"/>
                <a:cs typeface="DejaVu Sans"/>
              </a:rPr>
              <a:t>Cloud Platform  </a:t>
            </a:r>
            <a:r>
              <a:rPr sz="850" spc="-45" dirty="0">
                <a:latin typeface="DejaVu Sans"/>
                <a:cs typeface="DejaVu Sans"/>
              </a:rPr>
              <a:t>can </a:t>
            </a:r>
            <a:r>
              <a:rPr sz="850" spc="-35" dirty="0">
                <a:latin typeface="DejaVu Sans"/>
                <a:cs typeface="DejaVu Sans"/>
              </a:rPr>
              <a:t>become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35" dirty="0">
                <a:latin typeface="DejaVu Sans"/>
                <a:cs typeface="DejaVu Sans"/>
              </a:rPr>
              <a:t>selling </a:t>
            </a:r>
            <a:r>
              <a:rPr sz="850" spc="-20" dirty="0">
                <a:latin typeface="DejaVu Sans"/>
                <a:cs typeface="DejaVu Sans"/>
              </a:rPr>
              <a:t>point to </a:t>
            </a:r>
            <a:r>
              <a:rPr sz="850" spc="-40" dirty="0">
                <a:latin typeface="DejaVu Sans"/>
                <a:cs typeface="DejaVu Sans"/>
              </a:rPr>
              <a:t>attract </a:t>
            </a:r>
            <a:r>
              <a:rPr sz="850" spc="-35" dirty="0">
                <a:latin typeface="DejaVu Sans"/>
                <a:cs typeface="DejaVu Sans"/>
              </a:rPr>
              <a:t>technology  </a:t>
            </a:r>
            <a:r>
              <a:rPr sz="850" spc="-30" dirty="0">
                <a:latin typeface="DejaVu Sans"/>
                <a:cs typeface="DejaVu Sans"/>
              </a:rPr>
              <a:t>students </a:t>
            </a:r>
            <a:r>
              <a:rPr sz="850" spc="-35" dirty="0">
                <a:latin typeface="DejaVu Sans"/>
                <a:cs typeface="DejaVu Sans"/>
              </a:rPr>
              <a:t>and researchers </a:t>
            </a:r>
            <a:r>
              <a:rPr sz="850" spc="-20" dirty="0">
                <a:latin typeface="DejaVu Sans"/>
                <a:cs typeface="DejaVu Sans"/>
              </a:rPr>
              <a:t>to</a:t>
            </a:r>
            <a:r>
              <a:rPr sz="850" spc="-14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collaborate.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2854" y="5158232"/>
            <a:ext cx="2705100" cy="124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10" dirty="0">
                <a:solidFill>
                  <a:srgbClr val="43AF2A"/>
                </a:solidFill>
                <a:latin typeface="DejaVu Sans"/>
                <a:cs typeface="DejaVu Sans"/>
              </a:rPr>
              <a:t>Creation </a:t>
            </a:r>
            <a:r>
              <a:rPr sz="1000" b="1" spc="-90" dirty="0">
                <a:solidFill>
                  <a:srgbClr val="43AF2A"/>
                </a:solidFill>
                <a:latin typeface="DejaVu Sans"/>
                <a:cs typeface="DejaVu Sans"/>
              </a:rPr>
              <a:t>of </a:t>
            </a:r>
            <a:r>
              <a:rPr sz="1000" b="1" spc="-120" dirty="0">
                <a:solidFill>
                  <a:srgbClr val="43AF2A"/>
                </a:solidFill>
                <a:latin typeface="DejaVu Sans"/>
                <a:cs typeface="DejaVu Sans"/>
              </a:rPr>
              <a:t>New </a:t>
            </a:r>
            <a:r>
              <a:rPr sz="1000" b="1" spc="-130" dirty="0">
                <a:solidFill>
                  <a:srgbClr val="43AF2A"/>
                </a:solidFill>
                <a:latin typeface="DejaVu Sans"/>
                <a:cs typeface="DejaVu Sans"/>
              </a:rPr>
              <a:t>Revenue</a:t>
            </a:r>
            <a:r>
              <a:rPr sz="1000" b="1" spc="-270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000" b="1" spc="-130" dirty="0">
                <a:solidFill>
                  <a:srgbClr val="43AF2A"/>
                </a:solidFill>
                <a:latin typeface="DejaVu Sans"/>
                <a:cs typeface="DejaVu Sans"/>
              </a:rPr>
              <a:t>Streams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200"/>
              </a:lnSpc>
              <a:spcBef>
                <a:spcPts val="415"/>
              </a:spcBef>
            </a:pPr>
            <a:r>
              <a:rPr sz="850" spc="-40" dirty="0">
                <a:latin typeface="DejaVu Sans"/>
                <a:cs typeface="DejaVu Sans"/>
              </a:rPr>
              <a:t>The </a:t>
            </a:r>
            <a:r>
              <a:rPr sz="850" spc="-35" dirty="0">
                <a:latin typeface="DejaVu Sans"/>
                <a:cs typeface="DejaVu Sans"/>
              </a:rPr>
              <a:t>University </a:t>
            </a:r>
            <a:r>
              <a:rPr sz="850" spc="-45" dirty="0">
                <a:latin typeface="DejaVu Sans"/>
                <a:cs typeface="DejaVu Sans"/>
              </a:rPr>
              <a:t>can </a:t>
            </a:r>
            <a:r>
              <a:rPr sz="850" spc="-35" dirty="0">
                <a:latin typeface="DejaVu Sans"/>
                <a:cs typeface="DejaVu Sans"/>
              </a:rPr>
              <a:t>capture </a:t>
            </a:r>
            <a:r>
              <a:rPr sz="850" spc="-25" dirty="0">
                <a:latin typeface="DejaVu Sans"/>
                <a:cs typeface="DejaVu Sans"/>
              </a:rPr>
              <a:t>additional </a:t>
            </a:r>
            <a:r>
              <a:rPr sz="850" spc="-35" dirty="0">
                <a:latin typeface="DejaVu Sans"/>
                <a:cs typeface="DejaVu Sans"/>
              </a:rPr>
              <a:t>revenue  streams</a:t>
            </a:r>
            <a:r>
              <a:rPr sz="850" spc="-75" dirty="0">
                <a:latin typeface="DejaVu Sans"/>
                <a:cs typeface="DejaVu Sans"/>
              </a:rPr>
              <a:t> </a:t>
            </a:r>
            <a:r>
              <a:rPr sz="850" spc="-45" dirty="0">
                <a:latin typeface="DejaVu Sans"/>
                <a:cs typeface="DejaVu Sans"/>
              </a:rPr>
              <a:t>by</a:t>
            </a:r>
            <a:r>
              <a:rPr sz="850" spc="-6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providing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researchers</a:t>
            </a:r>
            <a:r>
              <a:rPr sz="850" spc="-8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with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Cloud</a:t>
            </a:r>
            <a:r>
              <a:rPr sz="850" spc="-60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services  </a:t>
            </a:r>
            <a:r>
              <a:rPr sz="850" spc="-25" dirty="0">
                <a:latin typeface="DejaVu Sans"/>
                <a:cs typeface="DejaVu Sans"/>
              </a:rPr>
              <a:t>through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25" dirty="0">
                <a:latin typeface="DejaVu Sans"/>
                <a:cs typeface="DejaVu Sans"/>
              </a:rPr>
              <a:t>portal </a:t>
            </a:r>
            <a:r>
              <a:rPr sz="850" spc="-35" dirty="0">
                <a:latin typeface="DejaVu Sans"/>
                <a:cs typeface="DejaVu Sans"/>
              </a:rPr>
              <a:t>that </a:t>
            </a:r>
            <a:r>
              <a:rPr sz="850" spc="-30" dirty="0">
                <a:latin typeface="DejaVu Sans"/>
                <a:cs typeface="DejaVu Sans"/>
              </a:rPr>
              <a:t>is </a:t>
            </a:r>
            <a:r>
              <a:rPr sz="850" spc="-45" dirty="0">
                <a:latin typeface="DejaVu Sans"/>
                <a:cs typeface="DejaVu Sans"/>
              </a:rPr>
              <a:t>managed by </a:t>
            </a:r>
            <a:r>
              <a:rPr sz="850" spc="-35" dirty="0">
                <a:latin typeface="DejaVu Sans"/>
                <a:cs typeface="DejaVu Sans"/>
              </a:rPr>
              <a:t>IT. </a:t>
            </a:r>
            <a:r>
              <a:rPr sz="850" spc="-40" dirty="0">
                <a:latin typeface="DejaVu Sans"/>
                <a:cs typeface="DejaVu Sans"/>
              </a:rPr>
              <a:t>As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35" dirty="0">
                <a:latin typeface="DejaVu Sans"/>
                <a:cs typeface="DejaVu Sans"/>
              </a:rPr>
              <a:t>result,  researchers </a:t>
            </a:r>
            <a:r>
              <a:rPr sz="850" spc="-25" dirty="0">
                <a:latin typeface="DejaVu Sans"/>
                <a:cs typeface="DejaVu Sans"/>
              </a:rPr>
              <a:t>will </a:t>
            </a:r>
            <a:r>
              <a:rPr sz="850" spc="-15" dirty="0">
                <a:latin typeface="DejaVu Sans"/>
                <a:cs typeface="DejaVu Sans"/>
              </a:rPr>
              <a:t>no </a:t>
            </a:r>
            <a:r>
              <a:rPr sz="850" spc="-30" dirty="0">
                <a:latin typeface="DejaVu Sans"/>
                <a:cs typeface="DejaVu Sans"/>
              </a:rPr>
              <a:t>longer </a:t>
            </a:r>
            <a:r>
              <a:rPr sz="850" spc="-35" dirty="0">
                <a:latin typeface="DejaVu Sans"/>
                <a:cs typeface="DejaVu Sans"/>
              </a:rPr>
              <a:t>need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25" dirty="0">
                <a:latin typeface="DejaVu Sans"/>
                <a:cs typeface="DejaVu Sans"/>
              </a:rPr>
              <a:t>procure their </a:t>
            </a:r>
            <a:r>
              <a:rPr sz="850" spc="-20" dirty="0">
                <a:latin typeface="DejaVu Sans"/>
                <a:cs typeface="DejaVu Sans"/>
              </a:rPr>
              <a:t>own  </a:t>
            </a:r>
            <a:r>
              <a:rPr sz="850" spc="-35" dirty="0">
                <a:latin typeface="DejaVu Sans"/>
                <a:cs typeface="DejaVu Sans"/>
              </a:rPr>
              <a:t>hardware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15" dirty="0">
                <a:latin typeface="DejaVu Sans"/>
                <a:cs typeface="DejaVu Sans"/>
              </a:rPr>
              <a:t>run </a:t>
            </a:r>
            <a:r>
              <a:rPr sz="850" spc="-35" dirty="0">
                <a:latin typeface="DejaVu Sans"/>
                <a:cs typeface="DejaVu Sans"/>
              </a:rPr>
              <a:t>research </a:t>
            </a:r>
            <a:r>
              <a:rPr sz="850" spc="-25" dirty="0">
                <a:latin typeface="DejaVu Sans"/>
                <a:cs typeface="DejaVu Sans"/>
              </a:rPr>
              <a:t>workloads </a:t>
            </a:r>
            <a:r>
              <a:rPr sz="850" spc="-35" dirty="0">
                <a:latin typeface="DejaVu Sans"/>
                <a:cs typeface="DejaVu Sans"/>
              </a:rPr>
              <a:t>and the  University</a:t>
            </a:r>
            <a:r>
              <a:rPr sz="850" spc="-8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will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be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able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to</a:t>
            </a:r>
            <a:r>
              <a:rPr sz="850" spc="-4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capture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this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expenditure.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5354" y="3773804"/>
            <a:ext cx="2588895" cy="124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14" dirty="0">
                <a:solidFill>
                  <a:srgbClr val="43AF2A"/>
                </a:solidFill>
                <a:latin typeface="DejaVu Sans"/>
                <a:cs typeface="DejaVu Sans"/>
              </a:rPr>
              <a:t>Greater </a:t>
            </a:r>
            <a:r>
              <a:rPr sz="1000" b="1" spc="-125" dirty="0">
                <a:solidFill>
                  <a:srgbClr val="43AF2A"/>
                </a:solidFill>
                <a:latin typeface="DejaVu Sans"/>
                <a:cs typeface="DejaVu Sans"/>
              </a:rPr>
              <a:t>Agility </a:t>
            </a:r>
            <a:r>
              <a:rPr sz="1000" b="1" spc="-110" dirty="0">
                <a:solidFill>
                  <a:srgbClr val="43AF2A"/>
                </a:solidFill>
                <a:latin typeface="DejaVu Sans"/>
                <a:cs typeface="DejaVu Sans"/>
              </a:rPr>
              <a:t>and </a:t>
            </a:r>
            <a:r>
              <a:rPr sz="1000" b="1" spc="-114" dirty="0">
                <a:solidFill>
                  <a:srgbClr val="43AF2A"/>
                </a:solidFill>
                <a:latin typeface="DejaVu Sans"/>
                <a:cs typeface="DejaVu Sans"/>
              </a:rPr>
              <a:t>Time </a:t>
            </a:r>
            <a:r>
              <a:rPr sz="1000" b="1" spc="-105" dirty="0">
                <a:solidFill>
                  <a:srgbClr val="43AF2A"/>
                </a:solidFill>
                <a:latin typeface="DejaVu Sans"/>
                <a:cs typeface="DejaVu Sans"/>
              </a:rPr>
              <a:t>to</a:t>
            </a:r>
            <a:r>
              <a:rPr sz="1000" b="1" spc="-225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000" b="1" spc="-120" dirty="0">
                <a:solidFill>
                  <a:srgbClr val="43AF2A"/>
                </a:solidFill>
                <a:latin typeface="DejaVu Sans"/>
                <a:cs typeface="DejaVu Sans"/>
              </a:rPr>
              <a:t>Market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sz="850" spc="-55" dirty="0">
                <a:latin typeface="DejaVu Sans"/>
                <a:cs typeface="DejaVu Sans"/>
              </a:rPr>
              <a:t>Ease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35" dirty="0">
                <a:latin typeface="DejaVu Sans"/>
                <a:cs typeface="DejaVu Sans"/>
              </a:rPr>
              <a:t>development and </a:t>
            </a:r>
            <a:r>
              <a:rPr sz="850" spc="-30" dirty="0">
                <a:latin typeface="DejaVu Sans"/>
                <a:cs typeface="DejaVu Sans"/>
              </a:rPr>
              <a:t>provisioning </a:t>
            </a:r>
            <a:r>
              <a:rPr sz="850" spc="-20" dirty="0">
                <a:latin typeface="DejaVu Sans"/>
                <a:cs typeface="DejaVu Sans"/>
              </a:rPr>
              <a:t>in </a:t>
            </a:r>
            <a:r>
              <a:rPr sz="850" spc="-35" dirty="0">
                <a:latin typeface="DejaVu Sans"/>
                <a:cs typeface="DejaVu Sans"/>
              </a:rPr>
              <a:t>the</a:t>
            </a:r>
            <a:r>
              <a:rPr sz="850" spc="-195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Cloud  will </a:t>
            </a:r>
            <a:r>
              <a:rPr sz="850" spc="-35" dirty="0">
                <a:latin typeface="DejaVu Sans"/>
                <a:cs typeface="DejaVu Sans"/>
              </a:rPr>
              <a:t>enable the University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40" dirty="0">
                <a:latin typeface="DejaVu Sans"/>
                <a:cs typeface="DejaVu Sans"/>
              </a:rPr>
              <a:t>quickly </a:t>
            </a:r>
            <a:r>
              <a:rPr sz="850" spc="-25" dirty="0">
                <a:latin typeface="DejaVu Sans"/>
                <a:cs typeface="DejaVu Sans"/>
              </a:rPr>
              <a:t>spin </a:t>
            </a:r>
            <a:r>
              <a:rPr sz="850" spc="-20" dirty="0">
                <a:latin typeface="DejaVu Sans"/>
                <a:cs typeface="DejaVu Sans"/>
              </a:rPr>
              <a:t>up </a:t>
            </a:r>
            <a:r>
              <a:rPr sz="850" spc="-35" dirty="0">
                <a:latin typeface="DejaVu Sans"/>
                <a:cs typeface="DejaVu Sans"/>
              </a:rPr>
              <a:t>new  ideas and </a:t>
            </a:r>
            <a:r>
              <a:rPr sz="850" spc="-40" dirty="0">
                <a:latin typeface="DejaVu Sans"/>
                <a:cs typeface="DejaVu Sans"/>
              </a:rPr>
              <a:t>test </a:t>
            </a:r>
            <a:r>
              <a:rPr sz="850" spc="-35" dirty="0">
                <a:latin typeface="DejaVu Sans"/>
                <a:cs typeface="DejaVu Sans"/>
              </a:rPr>
              <a:t>them. This </a:t>
            </a:r>
            <a:r>
              <a:rPr sz="850" spc="-60" dirty="0">
                <a:latin typeface="DejaVu Sans"/>
                <a:cs typeface="DejaVu Sans"/>
              </a:rPr>
              <a:t>way </a:t>
            </a:r>
            <a:r>
              <a:rPr sz="850" spc="-10" dirty="0">
                <a:latin typeface="DejaVu Sans"/>
                <a:cs typeface="DejaVu Sans"/>
              </a:rPr>
              <a:t>of </a:t>
            </a:r>
            <a:r>
              <a:rPr sz="850" spc="-25" dirty="0">
                <a:latin typeface="DejaVu Sans"/>
                <a:cs typeface="DejaVu Sans"/>
              </a:rPr>
              <a:t>operation lends  </a:t>
            </a:r>
            <a:r>
              <a:rPr sz="850" spc="-30" dirty="0">
                <a:latin typeface="DejaVu Sans"/>
                <a:cs typeface="DejaVu Sans"/>
              </a:rPr>
              <a:t>itself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40" dirty="0">
                <a:latin typeface="DejaVu Sans"/>
                <a:cs typeface="DejaVu Sans"/>
              </a:rPr>
              <a:t>greater </a:t>
            </a:r>
            <a:r>
              <a:rPr sz="850" spc="-45" dirty="0">
                <a:latin typeface="DejaVu Sans"/>
                <a:cs typeface="DejaVu Sans"/>
              </a:rPr>
              <a:t>agility </a:t>
            </a:r>
            <a:r>
              <a:rPr sz="850" spc="-25" dirty="0">
                <a:latin typeface="DejaVu Sans"/>
                <a:cs typeface="DejaVu Sans"/>
              </a:rPr>
              <a:t>through </a:t>
            </a:r>
            <a:r>
              <a:rPr sz="850" spc="-35" dirty="0">
                <a:latin typeface="DejaVu Sans"/>
                <a:cs typeface="DejaVu Sans"/>
              </a:rPr>
              <a:t>learning </a:t>
            </a:r>
            <a:r>
              <a:rPr sz="850" spc="-40" dirty="0">
                <a:latin typeface="DejaVu Sans"/>
                <a:cs typeface="DejaVu Sans"/>
              </a:rPr>
              <a:t>fast </a:t>
            </a:r>
            <a:r>
              <a:rPr sz="850" spc="-35" dirty="0">
                <a:latin typeface="DejaVu Sans"/>
                <a:cs typeface="DejaVu Sans"/>
              </a:rPr>
              <a:t>and  </a:t>
            </a:r>
            <a:r>
              <a:rPr sz="850" spc="-45" dirty="0">
                <a:latin typeface="DejaVu Sans"/>
                <a:cs typeface="DejaVu Sans"/>
              </a:rPr>
              <a:t>taking </a:t>
            </a:r>
            <a:r>
              <a:rPr sz="850" spc="-35" dirty="0">
                <a:latin typeface="DejaVu Sans"/>
                <a:cs typeface="DejaVu Sans"/>
              </a:rPr>
              <a:t>ideas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40" dirty="0">
                <a:latin typeface="DejaVu Sans"/>
                <a:cs typeface="DejaVu Sans"/>
              </a:rPr>
              <a:t>market </a:t>
            </a:r>
            <a:r>
              <a:rPr sz="850" spc="-5" dirty="0">
                <a:latin typeface="DejaVu Sans"/>
                <a:cs typeface="DejaVu Sans"/>
              </a:rPr>
              <a:t>or </a:t>
            </a:r>
            <a:r>
              <a:rPr sz="850" spc="-20" dirty="0">
                <a:latin typeface="DejaVu Sans"/>
                <a:cs typeface="DejaVu Sans"/>
              </a:rPr>
              <a:t>further </a:t>
            </a:r>
            <a:r>
              <a:rPr sz="850" spc="-35" dirty="0">
                <a:latin typeface="DejaVu Sans"/>
                <a:cs typeface="DejaVu Sans"/>
              </a:rPr>
              <a:t>iterating </a:t>
            </a:r>
            <a:r>
              <a:rPr sz="850" spc="-15" dirty="0">
                <a:latin typeface="DejaVu Sans"/>
                <a:cs typeface="DejaVu Sans"/>
              </a:rPr>
              <a:t>upon  </a:t>
            </a:r>
            <a:r>
              <a:rPr sz="850" spc="-35" dirty="0">
                <a:latin typeface="DejaVu Sans"/>
                <a:cs typeface="DejaVu Sans"/>
              </a:rPr>
              <a:t>them.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2854" y="3819525"/>
            <a:ext cx="2491740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43AF2A"/>
                </a:solidFill>
                <a:latin typeface="DejaVu Sans"/>
                <a:cs typeface="DejaVu Sans"/>
              </a:rPr>
              <a:t>Reduced </a:t>
            </a:r>
            <a:r>
              <a:rPr sz="1000" b="1" spc="-120" dirty="0">
                <a:solidFill>
                  <a:srgbClr val="43AF2A"/>
                </a:solidFill>
                <a:latin typeface="DejaVu Sans"/>
                <a:cs typeface="DejaVu Sans"/>
              </a:rPr>
              <a:t>Environmental</a:t>
            </a:r>
            <a:r>
              <a:rPr sz="1000" b="1" spc="-175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000" b="1" spc="-120" dirty="0">
                <a:solidFill>
                  <a:srgbClr val="43AF2A"/>
                </a:solidFill>
                <a:latin typeface="DejaVu Sans"/>
                <a:cs typeface="DejaVu Sans"/>
              </a:rPr>
              <a:t>Impact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000"/>
              </a:lnSpc>
              <a:spcBef>
                <a:spcPts val="420"/>
              </a:spcBef>
            </a:pPr>
            <a:r>
              <a:rPr sz="850" spc="-40" dirty="0">
                <a:latin typeface="DejaVu Sans"/>
                <a:cs typeface="DejaVu Sans"/>
              </a:rPr>
              <a:t>The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University</a:t>
            </a:r>
            <a:r>
              <a:rPr sz="850" spc="-8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will</a:t>
            </a:r>
            <a:r>
              <a:rPr sz="850" spc="-60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not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need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to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disrupt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55" dirty="0">
                <a:latin typeface="DejaVu Sans"/>
                <a:cs typeface="DejaVu Sans"/>
              </a:rPr>
              <a:t>it’s </a:t>
            </a:r>
            <a:r>
              <a:rPr sz="850" spc="-30" dirty="0">
                <a:latin typeface="DejaVu Sans"/>
                <a:cs typeface="DejaVu Sans"/>
              </a:rPr>
              <a:t>natural  environment </a:t>
            </a:r>
            <a:r>
              <a:rPr sz="850" spc="-20" dirty="0">
                <a:latin typeface="DejaVu Sans"/>
                <a:cs typeface="DejaVu Sans"/>
              </a:rPr>
              <a:t>to build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35" dirty="0">
                <a:latin typeface="DejaVu Sans"/>
                <a:cs typeface="DejaVu Sans"/>
              </a:rPr>
              <a:t>new </a:t>
            </a:r>
            <a:r>
              <a:rPr sz="850" spc="-45" dirty="0">
                <a:latin typeface="DejaVu Sans"/>
                <a:cs typeface="DejaVu Sans"/>
              </a:rPr>
              <a:t>Data </a:t>
            </a:r>
            <a:r>
              <a:rPr sz="850" spc="-35" dirty="0">
                <a:latin typeface="DejaVu Sans"/>
                <a:cs typeface="DejaVu Sans"/>
              </a:rPr>
              <a:t>Centre and </a:t>
            </a:r>
            <a:r>
              <a:rPr sz="850" spc="-25" dirty="0">
                <a:latin typeface="DejaVu Sans"/>
                <a:cs typeface="DejaVu Sans"/>
              </a:rPr>
              <a:t>will  contribute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25" dirty="0">
                <a:latin typeface="DejaVu Sans"/>
                <a:cs typeface="DejaVu Sans"/>
              </a:rPr>
              <a:t>lower </a:t>
            </a:r>
            <a:r>
              <a:rPr sz="850" spc="-30" dirty="0">
                <a:latin typeface="DejaVu Sans"/>
                <a:cs typeface="DejaVu Sans"/>
              </a:rPr>
              <a:t>greenhouse </a:t>
            </a:r>
            <a:r>
              <a:rPr sz="850" spc="-55" dirty="0">
                <a:latin typeface="DejaVu Sans"/>
                <a:cs typeface="DejaVu Sans"/>
              </a:rPr>
              <a:t>gas </a:t>
            </a:r>
            <a:r>
              <a:rPr sz="850" spc="-30" dirty="0">
                <a:latin typeface="DejaVu Sans"/>
                <a:cs typeface="DejaVu Sans"/>
              </a:rPr>
              <a:t>emissions  </a:t>
            </a:r>
            <a:r>
              <a:rPr sz="850" spc="-25" dirty="0">
                <a:latin typeface="DejaVu Sans"/>
                <a:cs typeface="DejaVu Sans"/>
              </a:rPr>
              <a:t>through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use</a:t>
            </a:r>
            <a:r>
              <a:rPr sz="850" spc="-60" dirty="0">
                <a:latin typeface="DejaVu Sans"/>
                <a:cs typeface="DejaVu Sans"/>
              </a:rPr>
              <a:t> </a:t>
            </a:r>
            <a:r>
              <a:rPr sz="850" spc="-10" dirty="0">
                <a:latin typeface="DejaVu Sans"/>
                <a:cs typeface="DejaVu Sans"/>
              </a:rPr>
              <a:t>of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more</a:t>
            </a:r>
            <a:r>
              <a:rPr sz="850" spc="-6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efficient</a:t>
            </a:r>
            <a:r>
              <a:rPr sz="850" spc="-80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facilities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offered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45" dirty="0">
                <a:latin typeface="DejaVu Sans"/>
                <a:cs typeface="DejaVu Sans"/>
              </a:rPr>
              <a:t>by  </a:t>
            </a:r>
            <a:r>
              <a:rPr sz="850" spc="-25" dirty="0">
                <a:latin typeface="DejaVu Sans"/>
                <a:cs typeface="DejaVu Sans"/>
              </a:rPr>
              <a:t>public Cloud</a:t>
            </a:r>
            <a:r>
              <a:rPr sz="850" spc="-11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providers.</a:t>
            </a:r>
            <a:endParaRPr sz="85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5354" y="5158232"/>
            <a:ext cx="2723515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10" dirty="0">
                <a:solidFill>
                  <a:srgbClr val="43AF2A"/>
                </a:solidFill>
                <a:latin typeface="DejaVu Sans"/>
                <a:cs typeface="DejaVu Sans"/>
              </a:rPr>
              <a:t>Cost </a:t>
            </a:r>
            <a:r>
              <a:rPr sz="1000" b="1" spc="-125" dirty="0">
                <a:solidFill>
                  <a:srgbClr val="43AF2A"/>
                </a:solidFill>
                <a:latin typeface="DejaVu Sans"/>
                <a:cs typeface="DejaVu Sans"/>
              </a:rPr>
              <a:t>Avoidance </a:t>
            </a:r>
            <a:r>
              <a:rPr sz="1000" b="1" spc="-110" dirty="0">
                <a:solidFill>
                  <a:srgbClr val="43AF2A"/>
                </a:solidFill>
                <a:latin typeface="DejaVu Sans"/>
                <a:cs typeface="DejaVu Sans"/>
              </a:rPr>
              <a:t>and </a:t>
            </a:r>
            <a:r>
              <a:rPr sz="1000" b="1" spc="-114" dirty="0">
                <a:solidFill>
                  <a:srgbClr val="43AF2A"/>
                </a:solidFill>
                <a:latin typeface="DejaVu Sans"/>
                <a:cs typeface="DejaVu Sans"/>
              </a:rPr>
              <a:t>Cost</a:t>
            </a:r>
            <a:r>
              <a:rPr sz="1000" b="1" spc="-210" dirty="0">
                <a:solidFill>
                  <a:srgbClr val="43AF2A"/>
                </a:solidFill>
                <a:latin typeface="DejaVu Sans"/>
                <a:cs typeface="DejaVu Sans"/>
              </a:rPr>
              <a:t> </a:t>
            </a:r>
            <a:r>
              <a:rPr sz="1000" b="1" spc="-140" dirty="0">
                <a:solidFill>
                  <a:srgbClr val="43AF2A"/>
                </a:solidFill>
                <a:latin typeface="DejaVu Sans"/>
                <a:cs typeface="DejaVu Sans"/>
              </a:rPr>
              <a:t>Savings</a:t>
            </a:r>
            <a:endParaRPr sz="1000">
              <a:latin typeface="DejaVu Sans"/>
              <a:cs typeface="DejaVu Sans"/>
            </a:endParaRPr>
          </a:p>
          <a:p>
            <a:pPr marL="12700" marR="5080">
              <a:lnSpc>
                <a:spcPct val="130100"/>
              </a:lnSpc>
              <a:spcBef>
                <a:spcPts val="420"/>
              </a:spcBef>
            </a:pPr>
            <a:r>
              <a:rPr sz="850" spc="-30" dirty="0">
                <a:latin typeface="DejaVu Sans"/>
                <a:cs typeface="DejaVu Sans"/>
              </a:rPr>
              <a:t>Through </a:t>
            </a:r>
            <a:r>
              <a:rPr sz="850" spc="-20" dirty="0">
                <a:latin typeface="DejaVu Sans"/>
                <a:cs typeface="DejaVu Sans"/>
              </a:rPr>
              <a:t>not </a:t>
            </a:r>
            <a:r>
              <a:rPr sz="850" spc="-25" dirty="0">
                <a:latin typeface="DejaVu Sans"/>
                <a:cs typeface="DejaVu Sans"/>
              </a:rPr>
              <a:t>building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45" dirty="0">
                <a:latin typeface="DejaVu Sans"/>
                <a:cs typeface="DejaVu Sans"/>
              </a:rPr>
              <a:t>Data </a:t>
            </a:r>
            <a:r>
              <a:rPr sz="850" spc="-40" dirty="0">
                <a:latin typeface="DejaVu Sans"/>
                <a:cs typeface="DejaVu Sans"/>
              </a:rPr>
              <a:t>Centre, </a:t>
            </a:r>
            <a:r>
              <a:rPr sz="850" spc="-35" dirty="0">
                <a:latin typeface="DejaVu Sans"/>
                <a:cs typeface="DejaVu Sans"/>
              </a:rPr>
              <a:t>the University  </a:t>
            </a:r>
            <a:r>
              <a:rPr sz="850" spc="-25" dirty="0">
                <a:latin typeface="DejaVu Sans"/>
                <a:cs typeface="DejaVu Sans"/>
              </a:rPr>
              <a:t>will</a:t>
            </a:r>
            <a:r>
              <a:rPr sz="850" spc="-60" dirty="0">
                <a:latin typeface="DejaVu Sans"/>
                <a:cs typeface="DejaVu Sans"/>
              </a:rPr>
              <a:t> </a:t>
            </a:r>
            <a:r>
              <a:rPr sz="850" spc="-50" dirty="0">
                <a:latin typeface="DejaVu Sans"/>
                <a:cs typeface="DejaVu Sans"/>
              </a:rPr>
              <a:t>achieve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15" dirty="0">
                <a:latin typeface="DejaVu Sans"/>
                <a:cs typeface="DejaVu Sans"/>
              </a:rPr>
              <a:t>upfront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cost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40" dirty="0">
                <a:latin typeface="DejaVu Sans"/>
                <a:cs typeface="DejaVu Sans"/>
              </a:rPr>
              <a:t>avoidance.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Whilst</a:t>
            </a:r>
            <a:r>
              <a:rPr sz="850" spc="-7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this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will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be  </a:t>
            </a:r>
            <a:r>
              <a:rPr sz="850" spc="-35" dirty="0">
                <a:latin typeface="DejaVu Sans"/>
                <a:cs typeface="DejaVu Sans"/>
              </a:rPr>
              <a:t>partially </a:t>
            </a:r>
            <a:r>
              <a:rPr sz="850" spc="-25" dirty="0">
                <a:latin typeface="DejaVu Sans"/>
                <a:cs typeface="DejaVu Sans"/>
              </a:rPr>
              <a:t>offset </a:t>
            </a:r>
            <a:r>
              <a:rPr sz="850" spc="-45" dirty="0">
                <a:latin typeface="DejaVu Sans"/>
                <a:cs typeface="DejaVu Sans"/>
              </a:rPr>
              <a:t>by </a:t>
            </a:r>
            <a:r>
              <a:rPr sz="850" spc="-35" dirty="0">
                <a:latin typeface="DejaVu Sans"/>
                <a:cs typeface="DejaVu Sans"/>
              </a:rPr>
              <a:t>the need </a:t>
            </a:r>
            <a:r>
              <a:rPr sz="850" spc="-20" dirty="0">
                <a:latin typeface="DejaVu Sans"/>
                <a:cs typeface="DejaVu Sans"/>
              </a:rPr>
              <a:t>to </a:t>
            </a:r>
            <a:r>
              <a:rPr sz="850" spc="-40" dirty="0">
                <a:latin typeface="DejaVu Sans"/>
                <a:cs typeface="DejaVu Sans"/>
              </a:rPr>
              <a:t>increase </a:t>
            </a:r>
            <a:r>
              <a:rPr sz="850" spc="-35" dirty="0">
                <a:latin typeface="DejaVu Sans"/>
                <a:cs typeface="DejaVu Sans"/>
              </a:rPr>
              <a:t>investment </a:t>
            </a:r>
            <a:r>
              <a:rPr sz="850" spc="-20" dirty="0">
                <a:latin typeface="DejaVu Sans"/>
                <a:cs typeface="DejaVu Sans"/>
              </a:rPr>
              <a:t>in  </a:t>
            </a:r>
            <a:r>
              <a:rPr sz="850" spc="-25" dirty="0">
                <a:latin typeface="DejaVu Sans"/>
                <a:cs typeface="DejaVu Sans"/>
              </a:rPr>
              <a:t>Cloud</a:t>
            </a:r>
            <a:r>
              <a:rPr sz="850" spc="-6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migration,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it</a:t>
            </a:r>
            <a:r>
              <a:rPr sz="850" spc="-50" dirty="0">
                <a:latin typeface="DejaVu Sans"/>
                <a:cs typeface="DejaVu Sans"/>
              </a:rPr>
              <a:t> </a:t>
            </a:r>
            <a:r>
              <a:rPr sz="850" spc="-25" dirty="0">
                <a:latin typeface="DejaVu Sans"/>
                <a:cs typeface="DejaVu Sans"/>
              </a:rPr>
              <a:t>will</a:t>
            </a:r>
            <a:r>
              <a:rPr sz="850" spc="-5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drive</a:t>
            </a:r>
            <a:r>
              <a:rPr sz="850" spc="-50" dirty="0">
                <a:latin typeface="DejaVu Sans"/>
                <a:cs typeface="DejaVu Sans"/>
              </a:rPr>
              <a:t> a</a:t>
            </a:r>
            <a:r>
              <a:rPr sz="850" spc="-4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reduction</a:t>
            </a:r>
            <a:r>
              <a:rPr sz="850" spc="-75" dirty="0">
                <a:latin typeface="DejaVu Sans"/>
                <a:cs typeface="DejaVu Sans"/>
              </a:rPr>
              <a:t> </a:t>
            </a:r>
            <a:r>
              <a:rPr sz="850" spc="-20" dirty="0">
                <a:latin typeface="DejaVu Sans"/>
                <a:cs typeface="DejaVu Sans"/>
              </a:rPr>
              <a:t>in</a:t>
            </a:r>
            <a:r>
              <a:rPr sz="850" spc="-40" dirty="0">
                <a:latin typeface="DejaVu Sans"/>
                <a:cs typeface="DejaVu Sans"/>
              </a:rPr>
              <a:t> costs</a:t>
            </a:r>
            <a:r>
              <a:rPr sz="850" spc="-75" dirty="0">
                <a:latin typeface="DejaVu Sans"/>
                <a:cs typeface="DejaVu Sans"/>
              </a:rPr>
              <a:t> </a:t>
            </a:r>
            <a:r>
              <a:rPr sz="850" spc="-30" dirty="0">
                <a:latin typeface="DejaVu Sans"/>
                <a:cs typeface="DejaVu Sans"/>
              </a:rPr>
              <a:t>long-  term </a:t>
            </a:r>
            <a:r>
              <a:rPr sz="850" spc="-25" dirty="0">
                <a:latin typeface="DejaVu Sans"/>
                <a:cs typeface="DejaVu Sans"/>
              </a:rPr>
              <a:t>through </a:t>
            </a:r>
            <a:r>
              <a:rPr sz="850" spc="-50" dirty="0">
                <a:latin typeface="DejaVu Sans"/>
                <a:cs typeface="DejaVu Sans"/>
              </a:rPr>
              <a:t>a </a:t>
            </a:r>
            <a:r>
              <a:rPr sz="850" spc="-30" dirty="0">
                <a:latin typeface="DejaVu Sans"/>
                <a:cs typeface="DejaVu Sans"/>
              </a:rPr>
              <a:t>reduction </a:t>
            </a:r>
            <a:r>
              <a:rPr sz="850" spc="-20" dirty="0">
                <a:latin typeface="DejaVu Sans"/>
                <a:cs typeface="DejaVu Sans"/>
              </a:rPr>
              <a:t>in </a:t>
            </a:r>
            <a:r>
              <a:rPr sz="850" spc="-35" dirty="0">
                <a:latin typeface="DejaVu Sans"/>
                <a:cs typeface="DejaVu Sans"/>
              </a:rPr>
              <a:t>IT</a:t>
            </a:r>
            <a:r>
              <a:rPr sz="850" spc="-165" dirty="0">
                <a:latin typeface="DejaVu Sans"/>
                <a:cs typeface="DejaVu Sans"/>
              </a:rPr>
              <a:t> </a:t>
            </a:r>
            <a:r>
              <a:rPr sz="850" spc="-35" dirty="0">
                <a:latin typeface="DejaVu Sans"/>
                <a:cs typeface="DejaVu Sans"/>
              </a:rPr>
              <a:t>overheads.</a:t>
            </a:r>
            <a:endParaRPr sz="8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8651875" cy="626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60" dirty="0">
                <a:solidFill>
                  <a:srgbClr val="000000"/>
                </a:solidFill>
              </a:rPr>
              <a:t>Cloud </a:t>
            </a:r>
            <a:r>
              <a:rPr spc="-90" dirty="0">
                <a:solidFill>
                  <a:srgbClr val="000000"/>
                </a:solidFill>
              </a:rPr>
              <a:t>Feasibility Assessment </a:t>
            </a:r>
            <a:r>
              <a:rPr dirty="0">
                <a:solidFill>
                  <a:srgbClr val="000000"/>
                </a:solidFill>
              </a:rPr>
              <a:t>– </a:t>
            </a:r>
            <a:r>
              <a:rPr spc="-100" dirty="0"/>
              <a:t>Risks </a:t>
            </a:r>
            <a:r>
              <a:rPr spc="-70" dirty="0"/>
              <a:t>and</a:t>
            </a:r>
            <a:r>
              <a:rPr spc="-465" dirty="0"/>
              <a:t> </a:t>
            </a:r>
            <a:r>
              <a:rPr spc="-65" dirty="0"/>
              <a:t>Mitigations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5" dirty="0">
                <a:solidFill>
                  <a:srgbClr val="565656"/>
                </a:solidFill>
              </a:rPr>
              <a:t>Detailed</a:t>
            </a:r>
            <a:r>
              <a:rPr sz="1400" spc="-105" dirty="0">
                <a:solidFill>
                  <a:srgbClr val="565656"/>
                </a:solidFill>
              </a:rPr>
              <a:t> </a:t>
            </a:r>
            <a:r>
              <a:rPr sz="1400" spc="-40" dirty="0">
                <a:solidFill>
                  <a:srgbClr val="565656"/>
                </a:solidFill>
              </a:rPr>
              <a:t>below</a:t>
            </a:r>
            <a:r>
              <a:rPr sz="1400" spc="-95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are</a:t>
            </a:r>
            <a:r>
              <a:rPr sz="1400" spc="-95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some</a:t>
            </a:r>
            <a:r>
              <a:rPr sz="1400" spc="-105" dirty="0">
                <a:solidFill>
                  <a:srgbClr val="565656"/>
                </a:solidFill>
              </a:rPr>
              <a:t> </a:t>
            </a:r>
            <a:r>
              <a:rPr sz="1400" spc="-15" dirty="0">
                <a:solidFill>
                  <a:srgbClr val="565656"/>
                </a:solidFill>
              </a:rPr>
              <a:t>of</a:t>
            </a:r>
            <a:r>
              <a:rPr sz="1400" spc="-75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the</a:t>
            </a:r>
            <a:r>
              <a:rPr sz="1400" spc="-85" dirty="0">
                <a:solidFill>
                  <a:srgbClr val="565656"/>
                </a:solidFill>
              </a:rPr>
              <a:t> </a:t>
            </a:r>
            <a:r>
              <a:rPr sz="1400" spc="-95" dirty="0">
                <a:solidFill>
                  <a:srgbClr val="565656"/>
                </a:solidFill>
              </a:rPr>
              <a:t>key</a:t>
            </a:r>
            <a:r>
              <a:rPr sz="1400" spc="-85" dirty="0">
                <a:solidFill>
                  <a:srgbClr val="565656"/>
                </a:solidFill>
              </a:rPr>
              <a:t> </a:t>
            </a:r>
            <a:r>
              <a:rPr sz="1400" spc="-50" dirty="0">
                <a:solidFill>
                  <a:srgbClr val="565656"/>
                </a:solidFill>
              </a:rPr>
              <a:t>risks</a:t>
            </a:r>
            <a:r>
              <a:rPr sz="1400" spc="-110" dirty="0">
                <a:solidFill>
                  <a:srgbClr val="565656"/>
                </a:solidFill>
              </a:rPr>
              <a:t> </a:t>
            </a:r>
            <a:r>
              <a:rPr sz="1400" spc="-50" dirty="0">
                <a:solidFill>
                  <a:srgbClr val="565656"/>
                </a:solidFill>
              </a:rPr>
              <a:t>and</a:t>
            </a:r>
            <a:r>
              <a:rPr sz="1400" spc="-85" dirty="0">
                <a:solidFill>
                  <a:srgbClr val="565656"/>
                </a:solidFill>
              </a:rPr>
              <a:t> </a:t>
            </a:r>
            <a:r>
              <a:rPr sz="1400" spc="-45" dirty="0">
                <a:solidFill>
                  <a:srgbClr val="565656"/>
                </a:solidFill>
              </a:rPr>
              <a:t>considerations</a:t>
            </a:r>
            <a:r>
              <a:rPr sz="1400" spc="-114" dirty="0">
                <a:solidFill>
                  <a:srgbClr val="565656"/>
                </a:solidFill>
              </a:rPr>
              <a:t> </a:t>
            </a:r>
            <a:r>
              <a:rPr sz="1400" spc="-15" dirty="0">
                <a:solidFill>
                  <a:srgbClr val="565656"/>
                </a:solidFill>
              </a:rPr>
              <a:t>of</a:t>
            </a:r>
            <a:r>
              <a:rPr sz="1400" spc="-90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conducting</a:t>
            </a:r>
            <a:r>
              <a:rPr sz="1400" spc="-110" dirty="0">
                <a:solidFill>
                  <a:srgbClr val="565656"/>
                </a:solidFill>
              </a:rPr>
              <a:t> </a:t>
            </a:r>
            <a:r>
              <a:rPr sz="1400" spc="-80" dirty="0">
                <a:solidFill>
                  <a:srgbClr val="565656"/>
                </a:solidFill>
              </a:rPr>
              <a:t>a</a:t>
            </a:r>
            <a:r>
              <a:rPr sz="1400" spc="-90" dirty="0">
                <a:solidFill>
                  <a:srgbClr val="565656"/>
                </a:solidFill>
              </a:rPr>
              <a:t> </a:t>
            </a:r>
            <a:r>
              <a:rPr sz="1400" spc="-65" dirty="0">
                <a:solidFill>
                  <a:srgbClr val="565656"/>
                </a:solidFill>
              </a:rPr>
              <a:t>large</a:t>
            </a:r>
            <a:r>
              <a:rPr sz="1400" spc="-110" dirty="0">
                <a:solidFill>
                  <a:srgbClr val="565656"/>
                </a:solidFill>
              </a:rPr>
              <a:t> </a:t>
            </a:r>
            <a:r>
              <a:rPr sz="1400" spc="-40" dirty="0">
                <a:solidFill>
                  <a:srgbClr val="565656"/>
                </a:solidFill>
              </a:rPr>
              <a:t>Cloud</a:t>
            </a:r>
            <a:r>
              <a:rPr sz="1400" spc="-90" dirty="0">
                <a:solidFill>
                  <a:srgbClr val="565656"/>
                </a:solidFill>
              </a:rPr>
              <a:t> </a:t>
            </a:r>
            <a:r>
              <a:rPr sz="1400" spc="-40" dirty="0">
                <a:solidFill>
                  <a:srgbClr val="565656"/>
                </a:solidFill>
              </a:rPr>
              <a:t>Transformation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26719" y="1046988"/>
            <a:ext cx="3459479" cy="360045"/>
          </a:xfrm>
          <a:prstGeom prst="rect">
            <a:avLst/>
          </a:prstGeom>
          <a:solidFill>
            <a:srgbClr val="56575A"/>
          </a:solidFill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50" b="1" spc="-135" dirty="0">
                <a:solidFill>
                  <a:srgbClr val="FFFFFF"/>
                </a:solidFill>
                <a:latin typeface="DejaVu Sans"/>
                <a:cs typeface="DejaVu Sans"/>
              </a:rPr>
              <a:t>Risks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466088"/>
            <a:ext cx="719455" cy="1594485"/>
          </a:xfrm>
          <a:custGeom>
            <a:avLst/>
            <a:gdLst/>
            <a:ahLst/>
            <a:cxnLst/>
            <a:rect l="l" t="t" r="r" b="b"/>
            <a:pathLst>
              <a:path w="719455" h="1594485">
                <a:moveTo>
                  <a:pt x="719328" y="0"/>
                </a:moveTo>
                <a:lnTo>
                  <a:pt x="0" y="0"/>
                </a:lnTo>
                <a:lnTo>
                  <a:pt x="0" y="1594103"/>
                </a:lnTo>
                <a:lnTo>
                  <a:pt x="719328" y="1594103"/>
                </a:lnTo>
                <a:lnTo>
                  <a:pt x="719328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719" y="1466088"/>
            <a:ext cx="719455" cy="159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</a:pPr>
            <a:endParaRPr sz="14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</a:pPr>
            <a:endParaRPr sz="14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DejaVu Serif"/>
              <a:cs typeface="DejaVu Serif"/>
            </a:endParaRPr>
          </a:p>
          <a:p>
            <a:pPr marL="147955">
              <a:lnSpc>
                <a:spcPct val="100000"/>
              </a:lnSpc>
              <a:spcBef>
                <a:spcPts val="5"/>
              </a:spcBef>
            </a:pPr>
            <a:r>
              <a:rPr sz="1050" b="1" spc="-120" dirty="0">
                <a:solidFill>
                  <a:srgbClr val="FFFFFF"/>
                </a:solidFill>
                <a:latin typeface="DejaVu Sans"/>
                <a:cs typeface="DejaVu Sans"/>
              </a:rPr>
              <a:t>People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54679"/>
            <a:ext cx="3467100" cy="2005964"/>
            <a:chOff x="426719" y="3154679"/>
            <a:chExt cx="3467100" cy="2005964"/>
          </a:xfrm>
        </p:grpSpPr>
        <p:sp>
          <p:nvSpPr>
            <p:cNvPr id="7" name="object 7"/>
            <p:cNvSpPr/>
            <p:nvPr/>
          </p:nvSpPr>
          <p:spPr>
            <a:xfrm>
              <a:off x="426719" y="3154679"/>
              <a:ext cx="719455" cy="2005964"/>
            </a:xfrm>
            <a:custGeom>
              <a:avLst/>
              <a:gdLst/>
              <a:ahLst/>
              <a:cxnLst/>
              <a:rect l="l" t="t" r="r" b="b"/>
              <a:pathLst>
                <a:path w="719455" h="2005964">
                  <a:moveTo>
                    <a:pt x="719328" y="0"/>
                  </a:moveTo>
                  <a:lnTo>
                    <a:pt x="0" y="0"/>
                  </a:lnTo>
                  <a:lnTo>
                    <a:pt x="0" y="2005584"/>
                  </a:lnTo>
                  <a:lnTo>
                    <a:pt x="719328" y="2005584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43A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2623" y="3662171"/>
              <a:ext cx="2707005" cy="986155"/>
            </a:xfrm>
            <a:custGeom>
              <a:avLst/>
              <a:gdLst/>
              <a:ahLst/>
              <a:cxnLst/>
              <a:rect l="l" t="t" r="r" b="b"/>
              <a:pathLst>
                <a:path w="2707004" h="986154">
                  <a:moveTo>
                    <a:pt x="0" y="467867"/>
                  </a:moveTo>
                  <a:lnTo>
                    <a:pt x="2706624" y="467867"/>
                  </a:lnTo>
                  <a:lnTo>
                    <a:pt x="2706624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  <a:path w="2707004" h="986154">
                  <a:moveTo>
                    <a:pt x="0" y="986027"/>
                  </a:moveTo>
                  <a:lnTo>
                    <a:pt x="2706624" y="986027"/>
                  </a:lnTo>
                  <a:lnTo>
                    <a:pt x="2706624" y="518159"/>
                  </a:lnTo>
                  <a:lnTo>
                    <a:pt x="0" y="518159"/>
                  </a:lnTo>
                  <a:lnTo>
                    <a:pt x="0" y="986027"/>
                  </a:lnTo>
                  <a:close/>
                </a:path>
              </a:pathLst>
            </a:custGeom>
            <a:ln w="9144">
              <a:solidFill>
                <a:srgbClr val="43A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399" y="3881627"/>
              <a:ext cx="495300" cy="399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26719" y="3140964"/>
          <a:ext cx="3462654" cy="202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2707004"/>
              </a:tblGrid>
              <a:tr h="46786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050" b="1" spc="-12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Process</a:t>
                      </a:r>
                      <a:endParaRPr sz="105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R w="12700">
                      <a:solidFill>
                        <a:srgbClr val="43AF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800" b="1" spc="-9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E. </a:t>
                      </a:r>
                      <a:r>
                        <a:rPr sz="800" b="1" spc="-8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Manual </a:t>
                      </a:r>
                      <a:r>
                        <a:rPr sz="800" b="1" spc="-9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Workload </a:t>
                      </a:r>
                      <a:r>
                        <a:rPr sz="800" b="1" spc="-90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Increase </a:t>
                      </a:r>
                      <a:r>
                        <a:rPr sz="800" dirty="0">
                          <a:latin typeface="DejaVu Sans"/>
                          <a:cs typeface="DejaVu Sans"/>
                        </a:rPr>
                        <a:t>– </a:t>
                      </a:r>
                      <a:r>
                        <a:rPr sz="800" spc="-45" dirty="0">
                          <a:latin typeface="DejaVu Sans"/>
                          <a:cs typeface="DejaVu Sans"/>
                        </a:rPr>
                        <a:t>Early</a:t>
                      </a:r>
                      <a:r>
                        <a:rPr sz="800" spc="-18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migration</a:t>
                      </a:r>
                      <a:endParaRPr sz="800">
                        <a:latin typeface="DejaVu Sans"/>
                        <a:cs typeface="DejaVu Sans"/>
                      </a:endParaRPr>
                    </a:p>
                    <a:p>
                      <a:pPr marL="71120" marR="150495">
                        <a:lnSpc>
                          <a:spcPct val="130000"/>
                        </a:lnSpc>
                      </a:pPr>
                      <a:r>
                        <a:rPr sz="800" spc="-40" dirty="0">
                          <a:latin typeface="DejaVu Sans"/>
                          <a:cs typeface="DejaVu Sans"/>
                        </a:rPr>
                        <a:t>activities </a:t>
                      </a:r>
                      <a:r>
                        <a:rPr sz="800" spc="-55" dirty="0">
                          <a:latin typeface="DejaVu Sans"/>
                          <a:cs typeface="DejaVu Sans"/>
                        </a:rPr>
                        <a:t>may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initially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delay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current IT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processes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and 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increase manual</a:t>
                      </a:r>
                      <a:r>
                        <a:rPr sz="800" spc="-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workloads.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T="13335" marB="0">
                    <a:lnL w="12700" cap="flat" cmpd="sng" algn="ctr">
                      <a:solidFill>
                        <a:srgbClr val="43A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43AF2A"/>
                      </a:solidFill>
                      <a:prstDash val="solid"/>
                    </a:lnR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  <a:tr h="10850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3AF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 marR="90805">
                        <a:lnSpc>
                          <a:spcPct val="130000"/>
                        </a:lnSpc>
                        <a:spcBef>
                          <a:spcPts val="210"/>
                        </a:spcBef>
                      </a:pPr>
                      <a:r>
                        <a:rPr sz="800" b="1" spc="-114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F. </a:t>
                      </a:r>
                      <a:r>
                        <a:rPr sz="800" b="1" spc="-10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Legal </a:t>
                      </a:r>
                      <a:r>
                        <a:rPr sz="800" b="1" spc="-9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Requirements Mandated </a:t>
                      </a:r>
                      <a:r>
                        <a:rPr sz="800" dirty="0">
                          <a:latin typeface="DejaVu Sans"/>
                          <a:cs typeface="DejaVu Sans"/>
                        </a:rPr>
                        <a:t>–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The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University  needs </a:t>
                      </a:r>
                      <a:r>
                        <a:rPr sz="800" spc="-20" dirty="0">
                          <a:latin typeface="DejaVu Sans"/>
                          <a:cs typeface="DejaVu Sans"/>
                        </a:rPr>
                        <a:t>to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ensure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compliance </a:t>
                      </a:r>
                      <a:r>
                        <a:rPr sz="800" spc="-25" dirty="0">
                          <a:latin typeface="DejaVu Sans"/>
                          <a:cs typeface="DejaVu Sans"/>
                        </a:rPr>
                        <a:t>with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changing</a:t>
                      </a:r>
                      <a:r>
                        <a:rPr sz="800" spc="-19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regulatory 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requirements.</a:t>
                      </a:r>
                      <a:endParaRPr sz="800">
                        <a:latin typeface="DejaVu Sans"/>
                        <a:cs typeface="DejaVu Sans"/>
                      </a:endParaRPr>
                    </a:p>
                    <a:p>
                      <a:pPr marL="71120" marR="354330">
                        <a:lnSpc>
                          <a:spcPct val="130000"/>
                        </a:lnSpc>
                        <a:spcBef>
                          <a:spcPts val="960"/>
                        </a:spcBef>
                      </a:pPr>
                      <a:r>
                        <a:rPr sz="800" b="1" spc="-8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G. </a:t>
                      </a:r>
                      <a:r>
                        <a:rPr sz="800" b="1" spc="-100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Security </a:t>
                      </a:r>
                      <a:r>
                        <a:rPr sz="800" b="1" spc="-9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Breach </a:t>
                      </a:r>
                      <a:r>
                        <a:rPr sz="800" dirty="0">
                          <a:latin typeface="DejaVu Sans"/>
                          <a:cs typeface="DejaVu Sans"/>
                        </a:rPr>
                        <a:t>–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Security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policies </a:t>
                      </a:r>
                      <a:r>
                        <a:rPr sz="800" spc="-55" dirty="0">
                          <a:latin typeface="DejaVu Sans"/>
                          <a:cs typeface="DejaVu Sans"/>
                        </a:rPr>
                        <a:t>may </a:t>
                      </a:r>
                      <a:r>
                        <a:rPr sz="800" spc="-20" dirty="0">
                          <a:latin typeface="DejaVu Sans"/>
                          <a:cs typeface="DejaVu Sans"/>
                        </a:rPr>
                        <a:t>not</a:t>
                      </a:r>
                      <a:r>
                        <a:rPr sz="800" spc="-18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be  </a:t>
                      </a:r>
                      <a:r>
                        <a:rPr sz="800" spc="-25" dirty="0">
                          <a:latin typeface="DejaVu Sans"/>
                          <a:cs typeface="DejaVu Sans"/>
                        </a:rPr>
                        <a:t>enforced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leading </a:t>
                      </a:r>
                      <a:r>
                        <a:rPr sz="800" spc="-20" dirty="0">
                          <a:latin typeface="DejaVu Sans"/>
                          <a:cs typeface="DejaVu Sans"/>
                        </a:rPr>
                        <a:t>to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data</a:t>
                      </a:r>
                      <a:r>
                        <a:rPr sz="800" spc="-1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compromise.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T="26670" marB="0"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  <a:tr h="4678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3AF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800" b="1" spc="-8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H. </a:t>
                      </a:r>
                      <a:r>
                        <a:rPr sz="800" b="1" spc="-95" dirty="0">
                          <a:solidFill>
                            <a:srgbClr val="43AF2A"/>
                          </a:solidFill>
                          <a:latin typeface="DejaVu Sans"/>
                          <a:cs typeface="DejaVu Sans"/>
                        </a:rPr>
                        <a:t>Procurement </a:t>
                      </a:r>
                      <a:r>
                        <a:rPr sz="800" b="1" dirty="0">
                          <a:solidFill>
                            <a:srgbClr val="1B91C6"/>
                          </a:solidFill>
                          <a:latin typeface="DejaVu Sans"/>
                          <a:cs typeface="DejaVu Sans"/>
                        </a:rPr>
                        <a:t>–</a:t>
                      </a:r>
                      <a:r>
                        <a:rPr sz="800" b="1" spc="-185" dirty="0">
                          <a:solidFill>
                            <a:srgbClr val="1B91C6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Risk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that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delays </a:t>
                      </a:r>
                      <a:r>
                        <a:rPr sz="800" spc="-20" dirty="0">
                          <a:latin typeface="DejaVu Sans"/>
                          <a:cs typeface="DejaVu Sans"/>
                        </a:rPr>
                        <a:t>in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approval </a:t>
                      </a:r>
                      <a:r>
                        <a:rPr sz="800" spc="-25" dirty="0">
                          <a:latin typeface="DejaVu Sans"/>
                          <a:cs typeface="DejaVu Sans"/>
                        </a:rPr>
                        <a:t>slow</a:t>
                      </a:r>
                      <a:endParaRPr sz="800">
                        <a:latin typeface="DejaVu Sans"/>
                        <a:cs typeface="DejaVu Sans"/>
                      </a:endParaRPr>
                    </a:p>
                    <a:p>
                      <a:pPr marL="74295" marR="156210">
                        <a:lnSpc>
                          <a:spcPct val="130000"/>
                        </a:lnSpc>
                      </a:pPr>
                      <a:r>
                        <a:rPr sz="800" spc="-30" dirty="0">
                          <a:latin typeface="DejaVu Sans"/>
                          <a:cs typeface="DejaVu Sans"/>
                        </a:rPr>
                        <a:t>the procurement process and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reduce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the amount</a:t>
                      </a:r>
                      <a:r>
                        <a:rPr sz="800" spc="-16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15" dirty="0">
                          <a:latin typeface="DejaVu Sans"/>
                          <a:cs typeface="DejaVu Sans"/>
                        </a:rPr>
                        <a:t>of  </a:t>
                      </a:r>
                      <a:r>
                        <a:rPr sz="800" spc="-35" dirty="0">
                          <a:latin typeface="DejaVu Sans"/>
                          <a:cs typeface="DejaVu Sans"/>
                        </a:rPr>
                        <a:t>time </a:t>
                      </a:r>
                      <a:r>
                        <a:rPr sz="800" spc="-40" dirty="0">
                          <a:latin typeface="DejaVu Sans"/>
                          <a:cs typeface="DejaVu Sans"/>
                        </a:rPr>
                        <a:t>available </a:t>
                      </a:r>
                      <a:r>
                        <a:rPr sz="800" spc="-10" dirty="0">
                          <a:latin typeface="DejaVu Sans"/>
                          <a:cs typeface="DejaVu Sans"/>
                        </a:rPr>
                        <a:t>for</a:t>
                      </a:r>
                      <a:r>
                        <a:rPr sz="800" spc="-7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800" spc="-30" dirty="0">
                          <a:latin typeface="DejaVu Sans"/>
                          <a:cs typeface="DejaVu Sans"/>
                        </a:rPr>
                        <a:t>migrations.</a:t>
                      </a:r>
                      <a:endParaRPr sz="800">
                        <a:latin typeface="DejaVu Sans"/>
                        <a:cs typeface="DejaVu Sans"/>
                      </a:endParaRPr>
                    </a:p>
                  </a:txBody>
                  <a:tcPr marL="0" marR="0" marT="13970" marB="0">
                    <a:lnL w="9525">
                      <a:solidFill>
                        <a:srgbClr val="43AF2A"/>
                      </a:solidFill>
                      <a:prstDash val="solid"/>
                    </a:lnL>
                    <a:lnR w="9525">
                      <a:solidFill>
                        <a:srgbClr val="43AF2A"/>
                      </a:solidFill>
                      <a:prstDash val="solid"/>
                    </a:lnR>
                    <a:lnT w="9525">
                      <a:solidFill>
                        <a:srgbClr val="43AF2A"/>
                      </a:solidFill>
                      <a:prstDash val="solid"/>
                    </a:lnT>
                    <a:lnB w="9525">
                      <a:solidFill>
                        <a:srgbClr val="43AF2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78052" y="1455419"/>
            <a:ext cx="2708275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2390" marR="165735">
              <a:lnSpc>
                <a:spcPct val="130000"/>
              </a:lnSpc>
              <a:spcBef>
                <a:spcPts val="25"/>
              </a:spcBef>
            </a:pPr>
            <a:r>
              <a:rPr sz="800" b="1" spc="-100" dirty="0">
                <a:solidFill>
                  <a:srgbClr val="85BB24"/>
                </a:solidFill>
                <a:latin typeface="DejaVu Sans"/>
                <a:cs typeface="DejaVu Sans"/>
              </a:rPr>
              <a:t>A. </a:t>
            </a:r>
            <a:r>
              <a:rPr sz="800" b="1" spc="-95" dirty="0">
                <a:solidFill>
                  <a:srgbClr val="85BB24"/>
                </a:solidFill>
                <a:latin typeface="DejaVu Sans"/>
                <a:cs typeface="DejaVu Sans"/>
              </a:rPr>
              <a:t>Skills</a:t>
            </a:r>
            <a:r>
              <a:rPr sz="800" b="1" spc="-85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dirty="0">
                <a:latin typeface="DejaVu Sans"/>
                <a:cs typeface="DejaVu Sans"/>
              </a:rPr>
              <a:t>–</a:t>
            </a:r>
            <a:r>
              <a:rPr sz="800" spc="-70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The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IT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45" dirty="0">
                <a:latin typeface="DejaVu Sans"/>
                <a:cs typeface="DejaVu Sans"/>
              </a:rPr>
              <a:t>Team </a:t>
            </a:r>
            <a:r>
              <a:rPr sz="800" spc="-30" dirty="0">
                <a:latin typeface="DejaVu Sans"/>
                <a:cs typeface="DejaVu Sans"/>
              </a:rPr>
              <a:t>is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not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equipped</a:t>
            </a:r>
            <a:r>
              <a:rPr sz="800" spc="-7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with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the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skills  </a:t>
            </a:r>
            <a:r>
              <a:rPr sz="800" spc="-20" dirty="0">
                <a:latin typeface="DejaVu Sans"/>
                <a:cs typeface="DejaVu Sans"/>
              </a:rPr>
              <a:t>to </a:t>
            </a:r>
            <a:r>
              <a:rPr sz="800" spc="-45" dirty="0">
                <a:latin typeface="DejaVu Sans"/>
                <a:cs typeface="DejaVu Sans"/>
              </a:rPr>
              <a:t>manage </a:t>
            </a:r>
            <a:r>
              <a:rPr sz="800" spc="-30" dirty="0">
                <a:latin typeface="DejaVu Sans"/>
                <a:cs typeface="DejaVu Sans"/>
              </a:rPr>
              <a:t>the </a:t>
            </a:r>
            <a:r>
              <a:rPr sz="800" spc="-25" dirty="0">
                <a:latin typeface="DejaVu Sans"/>
                <a:cs typeface="DejaVu Sans"/>
              </a:rPr>
              <a:t>transition </a:t>
            </a:r>
            <a:r>
              <a:rPr sz="800" spc="-20" dirty="0">
                <a:latin typeface="DejaVu Sans"/>
                <a:cs typeface="DejaVu Sans"/>
              </a:rPr>
              <a:t>to </a:t>
            </a:r>
            <a:r>
              <a:rPr sz="800" spc="-30" dirty="0">
                <a:latin typeface="DejaVu Sans"/>
                <a:cs typeface="DejaVu Sans"/>
              </a:rPr>
              <a:t>the </a:t>
            </a:r>
            <a:r>
              <a:rPr sz="800" spc="-25" dirty="0">
                <a:latin typeface="DejaVu Sans"/>
                <a:cs typeface="DejaVu Sans"/>
              </a:rPr>
              <a:t>Cloud</a:t>
            </a:r>
            <a:r>
              <a:rPr sz="800" spc="-15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Platform.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8052" y="5265420"/>
            <a:ext cx="2708275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sz="800" b="1" spc="-85" dirty="0">
                <a:solidFill>
                  <a:srgbClr val="009A44"/>
                </a:solidFill>
                <a:latin typeface="DejaVu Sans"/>
                <a:cs typeface="DejaVu Sans"/>
              </a:rPr>
              <a:t>I. </a:t>
            </a:r>
            <a:r>
              <a:rPr sz="800" b="1" spc="-95" dirty="0">
                <a:solidFill>
                  <a:srgbClr val="009A44"/>
                </a:solidFill>
                <a:latin typeface="DejaVu Sans"/>
                <a:cs typeface="DejaVu Sans"/>
              </a:rPr>
              <a:t>Vendor </a:t>
            </a:r>
            <a:r>
              <a:rPr sz="800" b="1" spc="-90" dirty="0">
                <a:solidFill>
                  <a:srgbClr val="009A44"/>
                </a:solidFill>
                <a:latin typeface="DejaVu Sans"/>
                <a:cs typeface="DejaVu Sans"/>
              </a:rPr>
              <a:t>Lock-In </a:t>
            </a:r>
            <a:r>
              <a:rPr sz="800" dirty="0">
                <a:latin typeface="DejaVu Sans"/>
                <a:cs typeface="DejaVu Sans"/>
              </a:rPr>
              <a:t>– </a:t>
            </a:r>
            <a:r>
              <a:rPr sz="800" spc="-30" dirty="0">
                <a:latin typeface="DejaVu Sans"/>
                <a:cs typeface="DejaVu Sans"/>
              </a:rPr>
              <a:t>Movement </a:t>
            </a:r>
            <a:r>
              <a:rPr sz="800" spc="-15" dirty="0">
                <a:latin typeface="DejaVu Sans"/>
                <a:cs typeface="DejaVu Sans"/>
              </a:rPr>
              <a:t>of </a:t>
            </a:r>
            <a:r>
              <a:rPr sz="800" spc="-35" dirty="0">
                <a:latin typeface="DejaVu Sans"/>
                <a:cs typeface="DejaVu Sans"/>
              </a:rPr>
              <a:t>an</a:t>
            </a:r>
            <a:r>
              <a:rPr sz="800" spc="-17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entire</a:t>
            </a:r>
            <a:endParaRPr sz="800">
              <a:latin typeface="DejaVu Sans"/>
              <a:cs typeface="DejaVu Sans"/>
            </a:endParaRPr>
          </a:p>
          <a:p>
            <a:pPr marL="72390" marR="191770">
              <a:lnSpc>
                <a:spcPct val="130000"/>
              </a:lnSpc>
            </a:pPr>
            <a:r>
              <a:rPr sz="800" spc="-30" dirty="0">
                <a:latin typeface="DejaVu Sans"/>
                <a:cs typeface="DejaVu Sans"/>
              </a:rPr>
              <a:t>environment</a:t>
            </a:r>
            <a:r>
              <a:rPr sz="800" spc="-7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Cloud</a:t>
            </a:r>
            <a:r>
              <a:rPr sz="800" spc="-60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creates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45" dirty="0">
                <a:latin typeface="DejaVu Sans"/>
                <a:cs typeface="DejaVu Sans"/>
              </a:rPr>
              <a:t>a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dependency</a:t>
            </a:r>
            <a:r>
              <a:rPr sz="800" spc="-60" dirty="0">
                <a:latin typeface="DejaVu Sans"/>
                <a:cs typeface="DejaVu Sans"/>
              </a:rPr>
              <a:t> </a:t>
            </a:r>
            <a:r>
              <a:rPr sz="800" spc="-15" dirty="0">
                <a:latin typeface="DejaVu Sans"/>
                <a:cs typeface="DejaVu Sans"/>
              </a:rPr>
              <a:t>on</a:t>
            </a:r>
            <a:r>
              <a:rPr sz="800" spc="-7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the  provider.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8052" y="5783579"/>
            <a:ext cx="2708275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2390" marR="239395">
              <a:lnSpc>
                <a:spcPct val="130000"/>
              </a:lnSpc>
              <a:spcBef>
                <a:spcPts val="450"/>
              </a:spcBef>
            </a:pPr>
            <a:r>
              <a:rPr sz="800" b="1" spc="-85" dirty="0">
                <a:solidFill>
                  <a:srgbClr val="009A44"/>
                </a:solidFill>
                <a:latin typeface="DejaVu Sans"/>
                <a:cs typeface="DejaVu Sans"/>
              </a:rPr>
              <a:t>J.</a:t>
            </a:r>
            <a:r>
              <a:rPr sz="800" b="1" spc="-100" dirty="0">
                <a:solidFill>
                  <a:srgbClr val="009A44"/>
                </a:solidFill>
                <a:latin typeface="DejaVu Sans"/>
                <a:cs typeface="DejaVu Sans"/>
              </a:rPr>
              <a:t> Changes</a:t>
            </a:r>
            <a:r>
              <a:rPr sz="800" b="1" spc="-125" dirty="0">
                <a:solidFill>
                  <a:srgbClr val="009A44"/>
                </a:solidFill>
                <a:latin typeface="DejaVu Sans"/>
                <a:cs typeface="DejaVu Sans"/>
              </a:rPr>
              <a:t> </a:t>
            </a:r>
            <a:r>
              <a:rPr sz="800" b="1" spc="-85" dirty="0">
                <a:solidFill>
                  <a:srgbClr val="009A44"/>
                </a:solidFill>
                <a:latin typeface="DejaVu Sans"/>
                <a:cs typeface="DejaVu Sans"/>
              </a:rPr>
              <a:t>to</a:t>
            </a:r>
            <a:r>
              <a:rPr sz="800" b="1" spc="-105" dirty="0">
                <a:solidFill>
                  <a:srgbClr val="009A44"/>
                </a:solidFill>
                <a:latin typeface="DejaVu Sans"/>
                <a:cs typeface="DejaVu Sans"/>
              </a:rPr>
              <a:t> </a:t>
            </a:r>
            <a:r>
              <a:rPr sz="800" b="1" spc="-75" dirty="0">
                <a:solidFill>
                  <a:srgbClr val="009A44"/>
                </a:solidFill>
                <a:latin typeface="DejaVu Sans"/>
                <a:cs typeface="DejaVu Sans"/>
              </a:rPr>
              <a:t>Cloud</a:t>
            </a:r>
            <a:r>
              <a:rPr sz="800" b="1" spc="-135" dirty="0">
                <a:solidFill>
                  <a:srgbClr val="009A44"/>
                </a:solidFill>
                <a:latin typeface="DejaVu Sans"/>
                <a:cs typeface="DejaVu Sans"/>
              </a:rPr>
              <a:t> </a:t>
            </a:r>
            <a:r>
              <a:rPr sz="800" b="1" spc="-90" dirty="0">
                <a:solidFill>
                  <a:srgbClr val="009A44"/>
                </a:solidFill>
                <a:latin typeface="DejaVu Sans"/>
                <a:cs typeface="DejaVu Sans"/>
              </a:rPr>
              <a:t>Costs</a:t>
            </a:r>
            <a:r>
              <a:rPr sz="800" b="1" spc="-114" dirty="0">
                <a:solidFill>
                  <a:srgbClr val="009A44"/>
                </a:solidFill>
                <a:latin typeface="DejaVu Sans"/>
                <a:cs typeface="DejaVu Sans"/>
              </a:rPr>
              <a:t> </a:t>
            </a:r>
            <a:r>
              <a:rPr sz="800" dirty="0">
                <a:latin typeface="DejaVu Sans"/>
                <a:cs typeface="DejaVu Sans"/>
              </a:rPr>
              <a:t>–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Risk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that costs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15" dirty="0">
                <a:latin typeface="DejaVu Sans"/>
                <a:cs typeface="DejaVu Sans"/>
              </a:rPr>
              <a:t>of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Cloud  </a:t>
            </a:r>
            <a:r>
              <a:rPr sz="800" spc="-40" dirty="0">
                <a:latin typeface="DejaVu Sans"/>
                <a:cs typeface="DejaVu Sans"/>
              </a:rPr>
              <a:t>services </a:t>
            </a:r>
            <a:r>
              <a:rPr sz="800" spc="-25" dirty="0">
                <a:latin typeface="DejaVu Sans"/>
                <a:cs typeface="DejaVu Sans"/>
              </a:rPr>
              <a:t>will </a:t>
            </a:r>
            <a:r>
              <a:rPr sz="800" spc="-40" dirty="0">
                <a:latin typeface="DejaVu Sans"/>
                <a:cs typeface="DejaVu Sans"/>
              </a:rPr>
              <a:t>increase, </a:t>
            </a:r>
            <a:r>
              <a:rPr sz="800" spc="-30" dirty="0">
                <a:latin typeface="DejaVu Sans"/>
                <a:cs typeface="DejaVu Sans"/>
              </a:rPr>
              <a:t>straining the IT</a:t>
            </a:r>
            <a:r>
              <a:rPr sz="800" spc="-17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Budget.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8052" y="1865376"/>
            <a:ext cx="2708275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2390" marR="377190">
              <a:lnSpc>
                <a:spcPct val="130000"/>
              </a:lnSpc>
              <a:spcBef>
                <a:spcPts val="25"/>
              </a:spcBef>
            </a:pPr>
            <a:r>
              <a:rPr sz="800" b="1" spc="-90" dirty="0">
                <a:solidFill>
                  <a:srgbClr val="85BB24"/>
                </a:solidFill>
                <a:latin typeface="DejaVu Sans"/>
                <a:cs typeface="DejaVu Sans"/>
              </a:rPr>
              <a:t>B. </a:t>
            </a:r>
            <a:r>
              <a:rPr sz="800" b="1" spc="-95" dirty="0">
                <a:solidFill>
                  <a:srgbClr val="85BB24"/>
                </a:solidFill>
                <a:latin typeface="DejaVu Sans"/>
                <a:cs typeface="DejaVu Sans"/>
              </a:rPr>
              <a:t>Capability </a:t>
            </a:r>
            <a:r>
              <a:rPr sz="800" dirty="0">
                <a:latin typeface="DejaVu Sans"/>
                <a:cs typeface="DejaVu Sans"/>
              </a:rPr>
              <a:t>–</a:t>
            </a:r>
            <a:r>
              <a:rPr sz="800" spc="-18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Unable </a:t>
            </a:r>
            <a:r>
              <a:rPr sz="800" spc="-20" dirty="0">
                <a:latin typeface="DejaVu Sans"/>
                <a:cs typeface="DejaVu Sans"/>
              </a:rPr>
              <a:t>to </a:t>
            </a:r>
            <a:r>
              <a:rPr sz="800" spc="-35" dirty="0">
                <a:latin typeface="DejaVu Sans"/>
                <a:cs typeface="DejaVu Sans"/>
              </a:rPr>
              <a:t>develop </a:t>
            </a:r>
            <a:r>
              <a:rPr sz="800" spc="-30" dirty="0">
                <a:latin typeface="DejaVu Sans"/>
                <a:cs typeface="DejaVu Sans"/>
              </a:rPr>
              <a:t>new </a:t>
            </a:r>
            <a:r>
              <a:rPr sz="800" spc="-35" dirty="0">
                <a:latin typeface="DejaVu Sans"/>
                <a:cs typeface="DejaVu Sans"/>
              </a:rPr>
              <a:t>capability  quickly </a:t>
            </a:r>
            <a:r>
              <a:rPr sz="800" spc="-20" dirty="0">
                <a:latin typeface="DejaVu Sans"/>
                <a:cs typeface="DejaVu Sans"/>
              </a:rPr>
              <a:t>in </a:t>
            </a:r>
            <a:r>
              <a:rPr sz="800" spc="-25" dirty="0">
                <a:latin typeface="DejaVu Sans"/>
                <a:cs typeface="DejaVu Sans"/>
              </a:rPr>
              <a:t>line with platform</a:t>
            </a:r>
            <a:r>
              <a:rPr sz="800" spc="-18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migration.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8052" y="2275332"/>
            <a:ext cx="2708275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72390" marR="162560">
              <a:lnSpc>
                <a:spcPct val="130000"/>
              </a:lnSpc>
              <a:spcBef>
                <a:spcPts val="20"/>
              </a:spcBef>
            </a:pPr>
            <a:r>
              <a:rPr sz="800" b="1" spc="-85" dirty="0">
                <a:solidFill>
                  <a:srgbClr val="85BB24"/>
                </a:solidFill>
                <a:latin typeface="DejaVu Sans"/>
                <a:cs typeface="DejaVu Sans"/>
              </a:rPr>
              <a:t>C.</a:t>
            </a:r>
            <a:r>
              <a:rPr sz="800" b="1" spc="-105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b="1" spc="-95" dirty="0">
                <a:solidFill>
                  <a:srgbClr val="85BB24"/>
                </a:solidFill>
                <a:latin typeface="DejaVu Sans"/>
                <a:cs typeface="DejaVu Sans"/>
              </a:rPr>
              <a:t>Future</a:t>
            </a:r>
            <a:r>
              <a:rPr sz="800" b="1" spc="-130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b="1" spc="-95" dirty="0">
                <a:solidFill>
                  <a:srgbClr val="85BB24"/>
                </a:solidFill>
                <a:latin typeface="DejaVu Sans"/>
                <a:cs typeface="DejaVu Sans"/>
              </a:rPr>
              <a:t>Needs</a:t>
            </a:r>
            <a:r>
              <a:rPr sz="800" b="1" spc="-80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dirty="0">
                <a:latin typeface="DejaVu Sans"/>
                <a:cs typeface="DejaVu Sans"/>
              </a:rPr>
              <a:t>–</a:t>
            </a:r>
            <a:r>
              <a:rPr sz="800" spc="-70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The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University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is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not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able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35" dirty="0">
                <a:latin typeface="DejaVu Sans"/>
                <a:cs typeface="DejaVu Sans"/>
              </a:rPr>
              <a:t> adapt  </a:t>
            </a:r>
            <a:r>
              <a:rPr sz="800" spc="-20" dirty="0">
                <a:latin typeface="DejaVu Sans"/>
                <a:cs typeface="DejaVu Sans"/>
              </a:rPr>
              <a:t>to support </a:t>
            </a:r>
            <a:r>
              <a:rPr sz="800" spc="-30" dirty="0">
                <a:latin typeface="DejaVu Sans"/>
                <a:cs typeface="DejaVu Sans"/>
              </a:rPr>
              <a:t>unanticipated </a:t>
            </a:r>
            <a:r>
              <a:rPr sz="800" spc="-20" dirty="0">
                <a:latin typeface="DejaVu Sans"/>
                <a:cs typeface="DejaVu Sans"/>
              </a:rPr>
              <a:t>future</a:t>
            </a:r>
            <a:r>
              <a:rPr sz="800" spc="-15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needs.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719" y="5265420"/>
            <a:ext cx="719455" cy="1001394"/>
          </a:xfrm>
          <a:custGeom>
            <a:avLst/>
            <a:gdLst/>
            <a:ahLst/>
            <a:cxnLst/>
            <a:rect l="l" t="t" r="r" b="b"/>
            <a:pathLst>
              <a:path w="719455" h="1001395">
                <a:moveTo>
                  <a:pt x="719328" y="0"/>
                </a:moveTo>
                <a:lnTo>
                  <a:pt x="0" y="0"/>
                </a:lnTo>
                <a:lnTo>
                  <a:pt x="0" y="1001267"/>
                </a:lnTo>
                <a:lnTo>
                  <a:pt x="719328" y="1001267"/>
                </a:lnTo>
                <a:lnTo>
                  <a:pt x="719328" y="0"/>
                </a:lnTo>
                <a:close/>
              </a:path>
            </a:pathLst>
          </a:custGeom>
          <a:solidFill>
            <a:srgbClr val="009A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6719" y="5265420"/>
            <a:ext cx="719455" cy="1001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</a:pPr>
            <a:endParaRPr sz="1400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DejaVu Serif"/>
              <a:cs typeface="DejaVu Serif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50" b="1" spc="-114" dirty="0">
                <a:solidFill>
                  <a:srgbClr val="FFFFFF"/>
                </a:solidFill>
                <a:latin typeface="DejaVu Sans"/>
                <a:cs typeface="DejaVu Sans"/>
              </a:rPr>
              <a:t>Platform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719" y="5212079"/>
            <a:ext cx="6516370" cy="641985"/>
            <a:chOff x="426719" y="5212079"/>
            <a:chExt cx="6516370" cy="641985"/>
          </a:xfrm>
        </p:grpSpPr>
        <p:sp>
          <p:nvSpPr>
            <p:cNvPr id="19" name="object 19"/>
            <p:cNvSpPr/>
            <p:nvPr/>
          </p:nvSpPr>
          <p:spPr>
            <a:xfrm>
              <a:off x="521207" y="5521451"/>
              <a:ext cx="518159" cy="326390"/>
            </a:xfrm>
            <a:custGeom>
              <a:avLst/>
              <a:gdLst/>
              <a:ahLst/>
              <a:cxnLst/>
              <a:rect l="l" t="t" r="r" b="b"/>
              <a:pathLst>
                <a:path w="518159" h="326389">
                  <a:moveTo>
                    <a:pt x="518160" y="290880"/>
                  </a:moveTo>
                  <a:lnTo>
                    <a:pt x="515438" y="304752"/>
                  </a:lnTo>
                  <a:lnTo>
                    <a:pt x="507963" y="315942"/>
                  </a:lnTo>
                  <a:lnTo>
                    <a:pt x="496766" y="323415"/>
                  </a:lnTo>
                  <a:lnTo>
                    <a:pt x="482879" y="326136"/>
                  </a:lnTo>
                  <a:lnTo>
                    <a:pt x="224111" y="326136"/>
                  </a:lnTo>
                  <a:lnTo>
                    <a:pt x="91230" y="326136"/>
                  </a:lnTo>
                  <a:lnTo>
                    <a:pt x="42274" y="326136"/>
                  </a:lnTo>
                  <a:lnTo>
                    <a:pt x="35280" y="326136"/>
                  </a:lnTo>
                  <a:lnTo>
                    <a:pt x="21393" y="323415"/>
                  </a:lnTo>
                  <a:lnTo>
                    <a:pt x="10196" y="315942"/>
                  </a:lnTo>
                  <a:lnTo>
                    <a:pt x="2721" y="304752"/>
                  </a:lnTo>
                  <a:lnTo>
                    <a:pt x="0" y="290880"/>
                  </a:lnTo>
                  <a:lnTo>
                    <a:pt x="272791" y="290880"/>
                  </a:lnTo>
                  <a:lnTo>
                    <a:pt x="412873" y="290880"/>
                  </a:lnTo>
                  <a:lnTo>
                    <a:pt x="464483" y="290880"/>
                  </a:lnTo>
                  <a:lnTo>
                    <a:pt x="471855" y="290880"/>
                  </a:lnTo>
                  <a:lnTo>
                    <a:pt x="471855" y="122715"/>
                  </a:lnTo>
                  <a:lnTo>
                    <a:pt x="471855" y="36360"/>
                  </a:lnTo>
                  <a:lnTo>
                    <a:pt x="471855" y="4545"/>
                  </a:lnTo>
                  <a:lnTo>
                    <a:pt x="471855" y="0"/>
                  </a:lnTo>
                  <a:lnTo>
                    <a:pt x="225833" y="0"/>
                  </a:lnTo>
                  <a:lnTo>
                    <a:pt x="99498" y="0"/>
                  </a:lnTo>
                  <a:lnTo>
                    <a:pt x="52953" y="0"/>
                  </a:lnTo>
                  <a:lnTo>
                    <a:pt x="46304" y="0"/>
                  </a:lnTo>
                  <a:lnTo>
                    <a:pt x="46304" y="145235"/>
                  </a:lnTo>
                  <a:lnTo>
                    <a:pt x="46304" y="219816"/>
                  </a:lnTo>
                  <a:lnTo>
                    <a:pt x="46304" y="247293"/>
                  </a:lnTo>
                  <a:lnTo>
                    <a:pt x="46304" y="251218"/>
                  </a:lnTo>
                </a:path>
                <a:path w="518159" h="326389">
                  <a:moveTo>
                    <a:pt x="173736" y="243840"/>
                  </a:moveTo>
                  <a:lnTo>
                    <a:pt x="175260" y="245364"/>
                  </a:lnTo>
                </a:path>
                <a:path w="518159" h="326389">
                  <a:moveTo>
                    <a:pt x="219456" y="112369"/>
                  </a:moveTo>
                  <a:lnTo>
                    <a:pt x="227903" y="92078"/>
                  </a:lnTo>
                  <a:lnTo>
                    <a:pt x="242354" y="75768"/>
                  </a:lnTo>
                  <a:lnTo>
                    <a:pt x="261357" y="64906"/>
                  </a:lnTo>
                  <a:lnTo>
                    <a:pt x="283464" y="60960"/>
                  </a:lnTo>
                  <a:lnTo>
                    <a:pt x="304292" y="64871"/>
                  </a:lnTo>
                  <a:lnTo>
                    <a:pt x="322640" y="75488"/>
                  </a:lnTo>
                  <a:lnTo>
                    <a:pt x="336849" y="91135"/>
                  </a:lnTo>
                  <a:lnTo>
                    <a:pt x="345262" y="110134"/>
                  </a:lnTo>
                  <a:lnTo>
                    <a:pt x="347472" y="116840"/>
                  </a:lnTo>
                  <a:lnTo>
                    <a:pt x="347472" y="121310"/>
                  </a:lnTo>
                  <a:lnTo>
                    <a:pt x="347472" y="128016"/>
                  </a:lnTo>
                </a:path>
                <a:path w="518159" h="326389">
                  <a:moveTo>
                    <a:pt x="269748" y="89471"/>
                  </a:moveTo>
                  <a:lnTo>
                    <a:pt x="274193" y="87401"/>
                  </a:lnTo>
                  <a:lnTo>
                    <a:pt x="280860" y="85344"/>
                  </a:lnTo>
                  <a:lnTo>
                    <a:pt x="285305" y="85344"/>
                  </a:lnTo>
                  <a:lnTo>
                    <a:pt x="291973" y="85344"/>
                  </a:lnTo>
                  <a:lnTo>
                    <a:pt x="321490" y="110347"/>
                  </a:lnTo>
                  <a:lnTo>
                    <a:pt x="323088" y="120396"/>
                  </a:lnTo>
                </a:path>
                <a:path w="518159" h="326389">
                  <a:moveTo>
                    <a:pt x="391604" y="166116"/>
                  </a:moveTo>
                  <a:lnTo>
                    <a:pt x="397681" y="170083"/>
                  </a:lnTo>
                  <a:lnTo>
                    <a:pt x="402532" y="175450"/>
                  </a:lnTo>
                  <a:lnTo>
                    <a:pt x="405745" y="182017"/>
                  </a:lnTo>
                  <a:lnTo>
                    <a:pt x="406908" y="189585"/>
                  </a:lnTo>
                  <a:lnTo>
                    <a:pt x="404584" y="201453"/>
                  </a:lnTo>
                  <a:lnTo>
                    <a:pt x="398162" y="210921"/>
                  </a:lnTo>
                  <a:lnTo>
                    <a:pt x="388461" y="217189"/>
                  </a:lnTo>
                  <a:lnTo>
                    <a:pt x="376301" y="219456"/>
                  </a:lnTo>
                  <a:lnTo>
                    <a:pt x="369735" y="219456"/>
                  </a:lnTo>
                  <a:lnTo>
                    <a:pt x="360984" y="215188"/>
                  </a:lnTo>
                  <a:lnTo>
                    <a:pt x="356616" y="210921"/>
                  </a:lnTo>
                </a:path>
                <a:path w="518159" h="326389">
                  <a:moveTo>
                    <a:pt x="380492" y="185928"/>
                  </a:moveTo>
                  <a:lnTo>
                    <a:pt x="382523" y="187960"/>
                  </a:lnTo>
                  <a:lnTo>
                    <a:pt x="382523" y="189992"/>
                  </a:lnTo>
                  <a:lnTo>
                    <a:pt x="382523" y="192024"/>
                  </a:lnTo>
                  <a:lnTo>
                    <a:pt x="382523" y="194056"/>
                  </a:lnTo>
                  <a:lnTo>
                    <a:pt x="380492" y="198120"/>
                  </a:lnTo>
                  <a:lnTo>
                    <a:pt x="376428" y="198120"/>
                  </a:lnTo>
                </a:path>
                <a:path w="518159" h="326389">
                  <a:moveTo>
                    <a:pt x="213360" y="217932"/>
                  </a:moveTo>
                  <a:lnTo>
                    <a:pt x="206799" y="217932"/>
                  </a:lnTo>
                  <a:lnTo>
                    <a:pt x="192366" y="217932"/>
                  </a:lnTo>
                  <a:lnTo>
                    <a:pt x="177934" y="217932"/>
                  </a:lnTo>
                  <a:lnTo>
                    <a:pt x="171373" y="217932"/>
                  </a:lnTo>
                  <a:lnTo>
                    <a:pt x="152935" y="214149"/>
                  </a:lnTo>
                  <a:lnTo>
                    <a:pt x="138226" y="203881"/>
                  </a:lnTo>
                  <a:lnTo>
                    <a:pt x="128489" y="188747"/>
                  </a:lnTo>
                  <a:lnTo>
                    <a:pt x="124968" y="170370"/>
                  </a:lnTo>
                  <a:lnTo>
                    <a:pt x="128489" y="152330"/>
                  </a:lnTo>
                  <a:lnTo>
                    <a:pt x="138226" y="137939"/>
                  </a:lnTo>
                  <a:lnTo>
                    <a:pt x="152935" y="128413"/>
                  </a:lnTo>
                  <a:lnTo>
                    <a:pt x="171373" y="124968"/>
                  </a:lnTo>
                  <a:lnTo>
                    <a:pt x="178003" y="124968"/>
                  </a:lnTo>
                  <a:lnTo>
                    <a:pt x="182422" y="124968"/>
                  </a:lnTo>
                  <a:lnTo>
                    <a:pt x="186842" y="127127"/>
                  </a:lnTo>
                </a:path>
                <a:path w="518159" h="326389">
                  <a:moveTo>
                    <a:pt x="173736" y="147828"/>
                  </a:moveTo>
                  <a:lnTo>
                    <a:pt x="178003" y="150368"/>
                  </a:lnTo>
                  <a:lnTo>
                    <a:pt x="182270" y="152908"/>
                  </a:lnTo>
                  <a:lnTo>
                    <a:pt x="184404" y="155448"/>
                  </a:lnTo>
                </a:path>
                <a:path w="518159" h="326389">
                  <a:moveTo>
                    <a:pt x="170687" y="192024"/>
                  </a:moveTo>
                  <a:lnTo>
                    <a:pt x="164287" y="192024"/>
                  </a:lnTo>
                  <a:lnTo>
                    <a:pt x="157886" y="189826"/>
                  </a:lnTo>
                  <a:lnTo>
                    <a:pt x="155752" y="185445"/>
                  </a:lnTo>
                  <a:lnTo>
                    <a:pt x="151485" y="181063"/>
                  </a:lnTo>
                  <a:lnTo>
                    <a:pt x="149351" y="176682"/>
                  </a:lnTo>
                  <a:lnTo>
                    <a:pt x="149351" y="170116"/>
                  </a:lnTo>
                  <a:lnTo>
                    <a:pt x="149351" y="165735"/>
                  </a:lnTo>
                  <a:lnTo>
                    <a:pt x="149351" y="159156"/>
                  </a:lnTo>
                  <a:lnTo>
                    <a:pt x="153619" y="156972"/>
                  </a:lnTo>
                </a:path>
                <a:path w="518159" h="326389">
                  <a:moveTo>
                    <a:pt x="375335" y="243840"/>
                  </a:moveTo>
                  <a:lnTo>
                    <a:pt x="395689" y="239573"/>
                  </a:lnTo>
                  <a:lnTo>
                    <a:pt x="412534" y="228022"/>
                  </a:lnTo>
                  <a:lnTo>
                    <a:pt x="424006" y="211060"/>
                  </a:lnTo>
                  <a:lnTo>
                    <a:pt x="428244" y="190563"/>
                  </a:lnTo>
                  <a:lnTo>
                    <a:pt x="424006" y="169128"/>
                  </a:lnTo>
                  <a:lnTo>
                    <a:pt x="412534" y="152271"/>
                  </a:lnTo>
                  <a:lnTo>
                    <a:pt x="395689" y="141241"/>
                  </a:lnTo>
                  <a:lnTo>
                    <a:pt x="375335" y="137287"/>
                  </a:lnTo>
                  <a:lnTo>
                    <a:pt x="373126" y="137287"/>
                  </a:lnTo>
                  <a:lnTo>
                    <a:pt x="373126" y="135077"/>
                  </a:lnTo>
                  <a:lnTo>
                    <a:pt x="373126" y="132854"/>
                  </a:lnTo>
                  <a:lnTo>
                    <a:pt x="366098" y="96748"/>
                  </a:lnTo>
                  <a:lnTo>
                    <a:pt x="346668" y="67094"/>
                  </a:lnTo>
                  <a:lnTo>
                    <a:pt x="317319" y="47011"/>
                  </a:lnTo>
                  <a:lnTo>
                    <a:pt x="280530" y="39624"/>
                  </a:lnTo>
                  <a:lnTo>
                    <a:pt x="252211" y="44345"/>
                  </a:lnTo>
                  <a:lnTo>
                    <a:pt x="227614" y="57394"/>
                  </a:lnTo>
                  <a:lnTo>
                    <a:pt x="207976" y="77096"/>
                  </a:lnTo>
                  <a:lnTo>
                    <a:pt x="194538" y="101777"/>
                  </a:lnTo>
                  <a:lnTo>
                    <a:pt x="187934" y="99555"/>
                  </a:lnTo>
                  <a:lnTo>
                    <a:pt x="179108" y="97332"/>
                  </a:lnTo>
                  <a:lnTo>
                    <a:pt x="170294" y="97332"/>
                  </a:lnTo>
                  <a:lnTo>
                    <a:pt x="142182" y="103160"/>
                  </a:lnTo>
                  <a:lnTo>
                    <a:pt x="119032" y="118976"/>
                  </a:lnTo>
                  <a:lnTo>
                    <a:pt x="103323" y="142284"/>
                  </a:lnTo>
                  <a:lnTo>
                    <a:pt x="97536" y="170586"/>
                  </a:lnTo>
                  <a:lnTo>
                    <a:pt x="103323" y="199825"/>
                  </a:lnTo>
                  <a:lnTo>
                    <a:pt x="119032" y="223029"/>
                  </a:lnTo>
                  <a:lnTo>
                    <a:pt x="142182" y="238325"/>
                  </a:lnTo>
                  <a:lnTo>
                    <a:pt x="170294" y="243840"/>
                  </a:lnTo>
                  <a:lnTo>
                    <a:pt x="185141" y="243840"/>
                  </a:lnTo>
                  <a:lnTo>
                    <a:pt x="204741" y="243840"/>
                  </a:lnTo>
                  <a:lnTo>
                    <a:pt x="231368" y="243840"/>
                  </a:lnTo>
                  <a:lnTo>
                    <a:pt x="267296" y="24384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719" y="5216651"/>
              <a:ext cx="6516370" cy="0"/>
            </a:xfrm>
            <a:custGeom>
              <a:avLst/>
              <a:gdLst/>
              <a:ahLst/>
              <a:cxnLst/>
              <a:rect l="l" t="t" r="r" b="b"/>
              <a:pathLst>
                <a:path w="6516370">
                  <a:moveTo>
                    <a:pt x="0" y="0"/>
                  </a:moveTo>
                  <a:lnTo>
                    <a:pt x="6515988" y="0"/>
                  </a:lnTo>
                </a:path>
              </a:pathLst>
            </a:custGeom>
            <a:ln w="9144">
              <a:solidFill>
                <a:srgbClr val="C7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26719" y="1927860"/>
            <a:ext cx="6516370" cy="1172210"/>
            <a:chOff x="426719" y="1927860"/>
            <a:chExt cx="6516370" cy="1172210"/>
          </a:xfrm>
        </p:grpSpPr>
        <p:sp>
          <p:nvSpPr>
            <p:cNvPr id="22" name="object 22"/>
            <p:cNvSpPr/>
            <p:nvPr/>
          </p:nvSpPr>
          <p:spPr>
            <a:xfrm>
              <a:off x="573023" y="1927860"/>
              <a:ext cx="426720" cy="388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719" y="3095244"/>
              <a:ext cx="6516370" cy="0"/>
            </a:xfrm>
            <a:custGeom>
              <a:avLst/>
              <a:gdLst/>
              <a:ahLst/>
              <a:cxnLst/>
              <a:rect l="l" t="t" r="r" b="b"/>
              <a:pathLst>
                <a:path w="6516370">
                  <a:moveTo>
                    <a:pt x="0" y="0"/>
                  </a:moveTo>
                  <a:lnTo>
                    <a:pt x="6515988" y="0"/>
                  </a:lnTo>
                </a:path>
              </a:pathLst>
            </a:custGeom>
            <a:ln w="9144">
              <a:solidFill>
                <a:srgbClr val="C7C8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78052" y="2685288"/>
            <a:ext cx="2708275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72390" marR="193675">
              <a:lnSpc>
                <a:spcPct val="130000"/>
              </a:lnSpc>
              <a:spcBef>
                <a:spcPts val="20"/>
              </a:spcBef>
            </a:pPr>
            <a:r>
              <a:rPr sz="800" b="1" spc="-85" dirty="0">
                <a:solidFill>
                  <a:srgbClr val="85BB24"/>
                </a:solidFill>
                <a:latin typeface="DejaVu Sans"/>
                <a:cs typeface="DejaVu Sans"/>
              </a:rPr>
              <a:t>D.</a:t>
            </a:r>
            <a:r>
              <a:rPr sz="800" b="1" spc="-100" dirty="0">
                <a:solidFill>
                  <a:srgbClr val="85BB24"/>
                </a:solidFill>
                <a:latin typeface="DejaVu Sans"/>
                <a:cs typeface="DejaVu Sans"/>
              </a:rPr>
              <a:t> Risk</a:t>
            </a:r>
            <a:r>
              <a:rPr sz="800" b="1" spc="-114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b="1" spc="-105" dirty="0">
                <a:solidFill>
                  <a:srgbClr val="85BB24"/>
                </a:solidFill>
                <a:latin typeface="DejaVu Sans"/>
                <a:cs typeface="DejaVu Sans"/>
              </a:rPr>
              <a:t>Averse</a:t>
            </a:r>
            <a:r>
              <a:rPr sz="800" b="1" spc="-120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b="1" spc="-85" dirty="0">
                <a:solidFill>
                  <a:srgbClr val="85BB24"/>
                </a:solidFill>
                <a:latin typeface="DejaVu Sans"/>
                <a:cs typeface="DejaVu Sans"/>
              </a:rPr>
              <a:t>Culture</a:t>
            </a:r>
            <a:r>
              <a:rPr sz="800" b="1" spc="-125" dirty="0">
                <a:solidFill>
                  <a:srgbClr val="85BB24"/>
                </a:solidFill>
                <a:latin typeface="DejaVu Sans"/>
                <a:cs typeface="DejaVu Sans"/>
              </a:rPr>
              <a:t> </a:t>
            </a:r>
            <a:r>
              <a:rPr sz="800" dirty="0">
                <a:latin typeface="DejaVu Sans"/>
                <a:cs typeface="DejaVu Sans"/>
              </a:rPr>
              <a:t>–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The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IT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team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is</a:t>
            </a:r>
            <a:r>
              <a:rPr sz="800" spc="-40" dirty="0">
                <a:latin typeface="DejaVu Sans"/>
                <a:cs typeface="DejaVu Sans"/>
              </a:rPr>
              <a:t> averse</a:t>
            </a:r>
            <a:r>
              <a:rPr sz="800" spc="-6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2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the  </a:t>
            </a:r>
            <a:r>
              <a:rPr sz="800" spc="-45" dirty="0">
                <a:latin typeface="DejaVu Sans"/>
                <a:cs typeface="DejaVu Sans"/>
              </a:rPr>
              <a:t>change </a:t>
            </a:r>
            <a:r>
              <a:rPr sz="800" spc="-15" dirty="0">
                <a:latin typeface="DejaVu Sans"/>
                <a:cs typeface="DejaVu Sans"/>
              </a:rPr>
              <a:t>from </a:t>
            </a:r>
            <a:r>
              <a:rPr sz="800" spc="-30" dirty="0">
                <a:latin typeface="DejaVu Sans"/>
                <a:cs typeface="DejaVu Sans"/>
              </a:rPr>
              <a:t>the current </a:t>
            </a:r>
            <a:r>
              <a:rPr sz="800" spc="-45" dirty="0">
                <a:latin typeface="DejaVu Sans"/>
                <a:cs typeface="DejaVu Sans"/>
              </a:rPr>
              <a:t>ways </a:t>
            </a:r>
            <a:r>
              <a:rPr sz="800" spc="-15" dirty="0">
                <a:latin typeface="DejaVu Sans"/>
                <a:cs typeface="DejaVu Sans"/>
              </a:rPr>
              <a:t>of</a:t>
            </a:r>
            <a:r>
              <a:rPr sz="800" spc="-14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working.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1064" y="1046988"/>
            <a:ext cx="3009900" cy="360045"/>
          </a:xfrm>
          <a:prstGeom prst="rect">
            <a:avLst/>
          </a:prstGeom>
          <a:solidFill>
            <a:srgbClr val="56575A"/>
          </a:solidFill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50" b="1" spc="-125" dirty="0">
                <a:solidFill>
                  <a:srgbClr val="FFFFFF"/>
                </a:solidFill>
                <a:latin typeface="DejaVu Sans"/>
                <a:cs typeface="DejaVu Sans"/>
              </a:rPr>
              <a:t>Mitigations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1064" y="1865376"/>
            <a:ext cx="3009900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2390" marR="444500">
              <a:lnSpc>
                <a:spcPct val="130000"/>
              </a:lnSpc>
              <a:spcBef>
                <a:spcPts val="25"/>
              </a:spcBef>
            </a:pPr>
            <a:r>
              <a:rPr sz="800" spc="-35" dirty="0">
                <a:latin typeface="DejaVu Sans"/>
                <a:cs typeface="DejaVu Sans"/>
              </a:rPr>
              <a:t>Develop </a:t>
            </a:r>
            <a:r>
              <a:rPr sz="800" spc="-30" dirty="0">
                <a:latin typeface="DejaVu Sans"/>
                <a:cs typeface="DejaVu Sans"/>
              </a:rPr>
              <a:t>standards and </a:t>
            </a:r>
            <a:r>
              <a:rPr sz="800" spc="-20" dirty="0">
                <a:latin typeface="DejaVu Sans"/>
                <a:cs typeface="DejaVu Sans"/>
              </a:rPr>
              <a:t>build </a:t>
            </a:r>
            <a:r>
              <a:rPr sz="800" spc="-30" dirty="0">
                <a:latin typeface="DejaVu Sans"/>
                <a:cs typeface="DejaVu Sans"/>
              </a:rPr>
              <a:t>patterns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19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be used </a:t>
            </a:r>
            <a:r>
              <a:rPr sz="800" spc="-10" dirty="0">
                <a:latin typeface="DejaVu Sans"/>
                <a:cs typeface="DejaVu Sans"/>
              </a:rPr>
              <a:t>for  </a:t>
            </a:r>
            <a:r>
              <a:rPr sz="800" spc="-30" dirty="0">
                <a:latin typeface="DejaVu Sans"/>
                <a:cs typeface="DejaVu Sans"/>
              </a:rPr>
              <a:t>application deployments </a:t>
            </a:r>
            <a:r>
              <a:rPr sz="800" spc="-20" dirty="0">
                <a:latin typeface="DejaVu Sans"/>
                <a:cs typeface="DejaVu Sans"/>
              </a:rPr>
              <a:t>in </a:t>
            </a:r>
            <a:r>
              <a:rPr sz="800" spc="-30" dirty="0">
                <a:latin typeface="DejaVu Sans"/>
                <a:cs typeface="DejaVu Sans"/>
              </a:rPr>
              <a:t>the</a:t>
            </a:r>
            <a:r>
              <a:rPr sz="800" spc="-15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Cloud.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1064" y="1455419"/>
            <a:ext cx="3009900" cy="36131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72390" marR="183515">
              <a:lnSpc>
                <a:spcPct val="130000"/>
              </a:lnSpc>
              <a:spcBef>
                <a:spcPts val="25"/>
              </a:spcBef>
            </a:pPr>
            <a:r>
              <a:rPr sz="800" spc="-35" dirty="0">
                <a:latin typeface="DejaVu Sans"/>
                <a:cs typeface="DejaVu Sans"/>
              </a:rPr>
              <a:t>Establish </a:t>
            </a:r>
            <a:r>
              <a:rPr sz="800" spc="-25" dirty="0">
                <a:latin typeface="DejaVu Sans"/>
                <a:cs typeface="DejaVu Sans"/>
              </a:rPr>
              <a:t>Cloud </a:t>
            </a:r>
            <a:r>
              <a:rPr sz="800" spc="-30" dirty="0">
                <a:latin typeface="DejaVu Sans"/>
                <a:cs typeface="DejaVu Sans"/>
              </a:rPr>
              <a:t>Function and training program </a:t>
            </a:r>
            <a:r>
              <a:rPr sz="800" spc="-20" dirty="0">
                <a:latin typeface="DejaVu Sans"/>
                <a:cs typeface="DejaVu Sans"/>
              </a:rPr>
              <a:t>in </a:t>
            </a:r>
            <a:r>
              <a:rPr sz="800" spc="-25" dirty="0">
                <a:latin typeface="DejaVu Sans"/>
                <a:cs typeface="DejaVu Sans"/>
              </a:rPr>
              <a:t>line</a:t>
            </a:r>
            <a:r>
              <a:rPr sz="800" spc="-17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with  </a:t>
            </a:r>
            <a:r>
              <a:rPr sz="800" spc="-30" dirty="0">
                <a:latin typeface="DejaVu Sans"/>
                <a:cs typeface="DejaVu Sans"/>
              </a:rPr>
              <a:t>recommendations </a:t>
            </a:r>
            <a:r>
              <a:rPr sz="800" spc="-15" dirty="0">
                <a:latin typeface="DejaVu Sans"/>
                <a:cs typeface="DejaVu Sans"/>
              </a:rPr>
              <a:t>from </a:t>
            </a:r>
            <a:r>
              <a:rPr sz="800" spc="-30" dirty="0">
                <a:latin typeface="DejaVu Sans"/>
                <a:cs typeface="DejaVu Sans"/>
              </a:rPr>
              <a:t>the Operating</a:t>
            </a:r>
            <a:r>
              <a:rPr sz="800" spc="-13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Model.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1064" y="2275332"/>
            <a:ext cx="3009900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72390" marR="374015">
              <a:lnSpc>
                <a:spcPct val="130000"/>
              </a:lnSpc>
              <a:spcBef>
                <a:spcPts val="20"/>
              </a:spcBef>
            </a:pPr>
            <a:r>
              <a:rPr sz="800" spc="-35" dirty="0">
                <a:latin typeface="DejaVu Sans"/>
                <a:cs typeface="DejaVu Sans"/>
              </a:rPr>
              <a:t>Augment capabilities </a:t>
            </a:r>
            <a:r>
              <a:rPr sz="800" spc="-15" dirty="0">
                <a:latin typeface="DejaVu Sans"/>
                <a:cs typeface="DejaVu Sans"/>
              </a:rPr>
              <a:t>of </a:t>
            </a:r>
            <a:r>
              <a:rPr sz="800" spc="-30" dirty="0">
                <a:latin typeface="DejaVu Sans"/>
                <a:cs typeface="DejaVu Sans"/>
              </a:rPr>
              <a:t>University staff </a:t>
            </a:r>
            <a:r>
              <a:rPr sz="800" spc="-25" dirty="0">
                <a:latin typeface="DejaVu Sans"/>
                <a:cs typeface="DejaVu Sans"/>
              </a:rPr>
              <a:t>with</a:t>
            </a:r>
            <a:r>
              <a:rPr sz="800" spc="-185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managed  services </a:t>
            </a:r>
            <a:r>
              <a:rPr sz="800" spc="-25" dirty="0">
                <a:latin typeface="DejaVu Sans"/>
                <a:cs typeface="DejaVu Sans"/>
              </a:rPr>
              <a:t>providers </a:t>
            </a:r>
            <a:r>
              <a:rPr sz="800" spc="-30" dirty="0">
                <a:latin typeface="DejaVu Sans"/>
                <a:cs typeface="DejaVu Sans"/>
              </a:rPr>
              <a:t>and</a:t>
            </a:r>
            <a:r>
              <a:rPr sz="800" spc="-114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partners.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1064" y="5783579"/>
            <a:ext cx="3009900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15"/>
              </a:spcBef>
            </a:pPr>
            <a:r>
              <a:rPr sz="800" spc="-35" dirty="0">
                <a:latin typeface="DejaVu Sans"/>
                <a:cs typeface="DejaVu Sans"/>
              </a:rPr>
              <a:t>Negotiate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price-protection</a:t>
            </a:r>
            <a:r>
              <a:rPr sz="800" spc="-9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with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Cloud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providers</a:t>
            </a:r>
            <a:r>
              <a:rPr sz="800" spc="-6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during</a:t>
            </a:r>
            <a:endParaRPr sz="800">
              <a:latin typeface="DejaVu Sans"/>
              <a:cs typeface="DejaVu Sans"/>
            </a:endParaRPr>
          </a:p>
          <a:p>
            <a:pPr marL="72390" marR="440055">
              <a:lnSpc>
                <a:spcPct val="130000"/>
              </a:lnSpc>
            </a:pPr>
            <a:r>
              <a:rPr sz="800" spc="-30" dirty="0">
                <a:latin typeface="DejaVu Sans"/>
                <a:cs typeface="DejaVu Sans"/>
              </a:rPr>
              <a:t>procurement process and optimise the environment  </a:t>
            </a:r>
            <a:r>
              <a:rPr sz="800" spc="-40" dirty="0">
                <a:latin typeface="DejaVu Sans"/>
                <a:cs typeface="DejaVu Sans"/>
              </a:rPr>
              <a:t>against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cost.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1064" y="3662171"/>
            <a:ext cx="300990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sz="800" spc="-30" dirty="0">
                <a:latin typeface="DejaVu Sans"/>
                <a:cs typeface="DejaVu Sans"/>
              </a:rPr>
              <a:t>University</a:t>
            </a:r>
            <a:r>
              <a:rPr sz="800" spc="-80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legal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team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be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15" dirty="0">
                <a:latin typeface="DejaVu Sans"/>
                <a:cs typeface="DejaVu Sans"/>
              </a:rPr>
              <a:t>up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date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15" dirty="0">
                <a:latin typeface="DejaVu Sans"/>
                <a:cs typeface="DejaVu Sans"/>
              </a:rPr>
              <a:t>on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Cloud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service</a:t>
            </a:r>
            <a:endParaRPr sz="800">
              <a:latin typeface="DejaVu Sans"/>
              <a:cs typeface="DejaVu Sans"/>
            </a:endParaRPr>
          </a:p>
          <a:p>
            <a:pPr marL="72390" marR="591185">
              <a:lnSpc>
                <a:spcPct val="130000"/>
              </a:lnSpc>
            </a:pPr>
            <a:r>
              <a:rPr sz="800" spc="-25" dirty="0">
                <a:latin typeface="DejaVu Sans"/>
                <a:cs typeface="DejaVu Sans"/>
              </a:rPr>
              <a:t>adoption </a:t>
            </a:r>
            <a:r>
              <a:rPr sz="800" spc="-30" dirty="0">
                <a:latin typeface="DejaVu Sans"/>
                <a:cs typeface="DejaVu Sans"/>
              </a:rPr>
              <a:t>and conduct regular audits </a:t>
            </a:r>
            <a:r>
              <a:rPr sz="800" spc="-15" dirty="0">
                <a:latin typeface="DejaVu Sans"/>
                <a:cs typeface="DejaVu Sans"/>
              </a:rPr>
              <a:t>of </a:t>
            </a:r>
            <a:r>
              <a:rPr sz="800" spc="-30" dirty="0">
                <a:latin typeface="DejaVu Sans"/>
                <a:cs typeface="DejaVu Sans"/>
              </a:rPr>
              <a:t>the</a:t>
            </a:r>
            <a:r>
              <a:rPr sz="800" spc="-19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Cloud  </a:t>
            </a:r>
            <a:r>
              <a:rPr sz="800" spc="-35" dirty="0">
                <a:latin typeface="DejaVu Sans"/>
                <a:cs typeface="DejaVu Sans"/>
              </a:rPr>
              <a:t>Enablement </a:t>
            </a:r>
            <a:r>
              <a:rPr sz="800" spc="-30" dirty="0">
                <a:latin typeface="DejaVu Sans"/>
                <a:cs typeface="DejaVu Sans"/>
              </a:rPr>
              <a:t>Function </a:t>
            </a:r>
            <a:r>
              <a:rPr sz="800" spc="-10" dirty="0">
                <a:latin typeface="DejaVu Sans"/>
                <a:cs typeface="DejaVu Sans"/>
              </a:rPr>
              <a:t>for</a:t>
            </a:r>
            <a:r>
              <a:rPr sz="800" spc="-114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compliance.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41064" y="4180332"/>
            <a:ext cx="300990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15"/>
              </a:spcBef>
            </a:pPr>
            <a:r>
              <a:rPr sz="800" spc="-25" dirty="0">
                <a:latin typeface="DejaVu Sans"/>
                <a:cs typeface="DejaVu Sans"/>
              </a:rPr>
              <a:t>Define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and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15" dirty="0">
                <a:latin typeface="DejaVu Sans"/>
                <a:cs typeface="DejaVu Sans"/>
              </a:rPr>
              <a:t>run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regular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security</a:t>
            </a:r>
            <a:r>
              <a:rPr sz="800" spc="-7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audits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and</a:t>
            </a:r>
            <a:r>
              <a:rPr sz="800" spc="-6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penetration</a:t>
            </a:r>
            <a:endParaRPr sz="800">
              <a:latin typeface="DejaVu Sans"/>
              <a:cs typeface="DejaVu Sans"/>
            </a:endParaRPr>
          </a:p>
          <a:p>
            <a:pPr marL="72390" marR="244475">
              <a:lnSpc>
                <a:spcPct val="130000"/>
              </a:lnSpc>
            </a:pPr>
            <a:r>
              <a:rPr sz="800" spc="-35" dirty="0">
                <a:latin typeface="DejaVu Sans"/>
                <a:cs typeface="DejaVu Sans"/>
              </a:rPr>
              <a:t>testing</a:t>
            </a:r>
            <a:r>
              <a:rPr sz="800" spc="-65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ensure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Cloud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security</a:t>
            </a:r>
            <a:r>
              <a:rPr sz="800" spc="-7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is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maintained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across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the  network.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41064" y="3145535"/>
            <a:ext cx="300990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5"/>
              </a:spcBef>
            </a:pPr>
            <a:r>
              <a:rPr sz="800" spc="-30" dirty="0">
                <a:latin typeface="DejaVu Sans"/>
                <a:cs typeface="DejaVu Sans"/>
              </a:rPr>
              <a:t>Optimise </a:t>
            </a:r>
            <a:r>
              <a:rPr sz="800" spc="-25" dirty="0">
                <a:latin typeface="DejaVu Sans"/>
                <a:cs typeface="DejaVu Sans"/>
              </a:rPr>
              <a:t>Cloud </a:t>
            </a:r>
            <a:r>
              <a:rPr sz="800" spc="-30" dirty="0">
                <a:latin typeface="DejaVu Sans"/>
                <a:cs typeface="DejaVu Sans"/>
              </a:rPr>
              <a:t>environments </a:t>
            </a:r>
            <a:r>
              <a:rPr sz="800" spc="-10" dirty="0">
                <a:latin typeface="DejaVu Sans"/>
                <a:cs typeface="DejaVu Sans"/>
              </a:rPr>
              <a:t>for </a:t>
            </a:r>
            <a:r>
              <a:rPr sz="800" spc="-30" dirty="0">
                <a:latin typeface="DejaVu Sans"/>
                <a:cs typeface="DejaVu Sans"/>
              </a:rPr>
              <a:t>automation</a:t>
            </a:r>
            <a:r>
              <a:rPr sz="800" spc="-135" dirty="0">
                <a:latin typeface="DejaVu Sans"/>
                <a:cs typeface="DejaVu Sans"/>
              </a:rPr>
              <a:t> </a:t>
            </a:r>
            <a:r>
              <a:rPr sz="800" spc="-45" dirty="0">
                <a:latin typeface="DejaVu Sans"/>
                <a:cs typeface="DejaVu Sans"/>
              </a:rPr>
              <a:t>by</a:t>
            </a:r>
            <a:endParaRPr sz="800">
              <a:latin typeface="DejaVu Sans"/>
              <a:cs typeface="DejaVu Sans"/>
            </a:endParaRPr>
          </a:p>
          <a:p>
            <a:pPr marL="72390" marR="191770">
              <a:lnSpc>
                <a:spcPct val="130000"/>
              </a:lnSpc>
            </a:pPr>
            <a:r>
              <a:rPr sz="800" spc="-35" dirty="0">
                <a:latin typeface="DejaVu Sans"/>
                <a:cs typeface="DejaVu Sans"/>
              </a:rPr>
              <a:t>developing </a:t>
            </a:r>
            <a:r>
              <a:rPr sz="800" spc="-30" dirty="0">
                <a:latin typeface="DejaVu Sans"/>
                <a:cs typeface="DejaVu Sans"/>
              </a:rPr>
              <a:t>decision criteria </a:t>
            </a:r>
            <a:r>
              <a:rPr sz="800" spc="-35" dirty="0">
                <a:latin typeface="DejaVu Sans"/>
                <a:cs typeface="DejaVu Sans"/>
              </a:rPr>
              <a:t>that </a:t>
            </a:r>
            <a:r>
              <a:rPr sz="800" spc="-30" dirty="0">
                <a:latin typeface="DejaVu Sans"/>
                <a:cs typeface="DejaVu Sans"/>
              </a:rPr>
              <a:t>is </a:t>
            </a:r>
            <a:r>
              <a:rPr sz="800" spc="-25" dirty="0">
                <a:latin typeface="DejaVu Sans"/>
                <a:cs typeface="DejaVu Sans"/>
              </a:rPr>
              <a:t>independent</a:t>
            </a:r>
            <a:r>
              <a:rPr sz="800" spc="-200" dirty="0">
                <a:latin typeface="DejaVu Sans"/>
                <a:cs typeface="DejaVu Sans"/>
              </a:rPr>
              <a:t> </a:t>
            </a:r>
            <a:r>
              <a:rPr sz="800" spc="-15" dirty="0">
                <a:latin typeface="DejaVu Sans"/>
                <a:cs typeface="DejaVu Sans"/>
              </a:rPr>
              <a:t>of </a:t>
            </a:r>
            <a:r>
              <a:rPr sz="800" spc="-30" dirty="0">
                <a:latin typeface="DejaVu Sans"/>
                <a:cs typeface="DejaVu Sans"/>
              </a:rPr>
              <a:t>human  intervention.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41064" y="5265420"/>
            <a:ext cx="3009900" cy="467995"/>
          </a:xfrm>
          <a:prstGeom prst="rect">
            <a:avLst/>
          </a:prstGeom>
          <a:ln w="9144">
            <a:solidFill>
              <a:srgbClr val="009A44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14"/>
              </a:spcBef>
            </a:pPr>
            <a:r>
              <a:rPr sz="800" spc="-45" dirty="0">
                <a:latin typeface="DejaVu Sans"/>
                <a:cs typeface="DejaVu Sans"/>
              </a:rPr>
              <a:t>Leverage </a:t>
            </a:r>
            <a:r>
              <a:rPr sz="800" spc="-25" dirty="0">
                <a:latin typeface="DejaVu Sans"/>
                <a:cs typeface="DejaVu Sans"/>
              </a:rPr>
              <a:t>non-proprietary Cloud </a:t>
            </a:r>
            <a:r>
              <a:rPr sz="800" spc="-40" dirty="0">
                <a:latin typeface="DejaVu Sans"/>
                <a:cs typeface="DejaVu Sans"/>
              </a:rPr>
              <a:t>services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16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enable</a:t>
            </a:r>
            <a:endParaRPr sz="800">
              <a:latin typeface="DejaVu Sans"/>
              <a:cs typeface="DejaVu Sans"/>
            </a:endParaRPr>
          </a:p>
          <a:p>
            <a:pPr marL="72390" marR="104775">
              <a:lnSpc>
                <a:spcPct val="130000"/>
              </a:lnSpc>
            </a:pPr>
            <a:r>
              <a:rPr sz="800" spc="-30" dirty="0">
                <a:latin typeface="DejaVu Sans"/>
                <a:cs typeface="DejaVu Sans"/>
              </a:rPr>
              <a:t>interoperability and enable </a:t>
            </a:r>
            <a:r>
              <a:rPr sz="800" spc="-25" dirty="0">
                <a:latin typeface="DejaVu Sans"/>
                <a:cs typeface="DejaVu Sans"/>
              </a:rPr>
              <a:t>multi-Cloud platform </a:t>
            </a:r>
            <a:r>
              <a:rPr sz="800" spc="-20" dirty="0">
                <a:latin typeface="DejaVu Sans"/>
                <a:cs typeface="DejaVu Sans"/>
              </a:rPr>
              <a:t>to</a:t>
            </a:r>
            <a:r>
              <a:rPr sz="800" spc="-12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prevent  </a:t>
            </a:r>
            <a:r>
              <a:rPr sz="800" spc="-30" dirty="0">
                <a:latin typeface="DejaVu Sans"/>
                <a:cs typeface="DejaVu Sans"/>
              </a:rPr>
              <a:t>lock-in.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41064" y="2685288"/>
            <a:ext cx="3009900" cy="360045"/>
          </a:xfrm>
          <a:prstGeom prst="rect">
            <a:avLst/>
          </a:prstGeom>
          <a:ln w="9144">
            <a:solidFill>
              <a:srgbClr val="85BB2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72390" marR="238125">
              <a:lnSpc>
                <a:spcPct val="130000"/>
              </a:lnSpc>
              <a:spcBef>
                <a:spcPts val="20"/>
              </a:spcBef>
            </a:pPr>
            <a:r>
              <a:rPr sz="800" spc="-35" dirty="0">
                <a:latin typeface="DejaVu Sans"/>
                <a:cs typeface="DejaVu Sans"/>
              </a:rPr>
              <a:t>Run </a:t>
            </a:r>
            <a:r>
              <a:rPr sz="800" spc="-30" dirty="0">
                <a:latin typeface="DejaVu Sans"/>
                <a:cs typeface="DejaVu Sans"/>
              </a:rPr>
              <a:t>sessions </a:t>
            </a:r>
            <a:r>
              <a:rPr sz="800" spc="-25" dirty="0">
                <a:latin typeface="DejaVu Sans"/>
                <a:cs typeface="DejaVu Sans"/>
              </a:rPr>
              <a:t>with </a:t>
            </a:r>
            <a:r>
              <a:rPr sz="800" spc="-30" dirty="0">
                <a:latin typeface="DejaVu Sans"/>
                <a:cs typeface="DejaVu Sans"/>
              </a:rPr>
              <a:t>Senior Leadership and </a:t>
            </a:r>
            <a:r>
              <a:rPr sz="800" spc="-45" dirty="0">
                <a:latin typeface="DejaVu Sans"/>
                <a:cs typeface="DejaVu Sans"/>
              </a:rPr>
              <a:t>have</a:t>
            </a:r>
            <a:r>
              <a:rPr sz="800" spc="-160" dirty="0">
                <a:latin typeface="DejaVu Sans"/>
                <a:cs typeface="DejaVu Sans"/>
              </a:rPr>
              <a:t> </a:t>
            </a:r>
            <a:r>
              <a:rPr sz="800" spc="-40" dirty="0">
                <a:latin typeface="DejaVu Sans"/>
                <a:cs typeface="DejaVu Sans"/>
              </a:rPr>
              <a:t>managers  </a:t>
            </a:r>
            <a:r>
              <a:rPr sz="800" spc="-35" dirty="0">
                <a:latin typeface="DejaVu Sans"/>
                <a:cs typeface="DejaVu Sans"/>
              </a:rPr>
              <a:t>lead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the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45" dirty="0">
                <a:latin typeface="DejaVu Sans"/>
                <a:cs typeface="DejaVu Sans"/>
              </a:rPr>
              <a:t>change.</a:t>
            </a:r>
            <a:r>
              <a:rPr sz="800" spc="-75" dirty="0">
                <a:latin typeface="DejaVu Sans"/>
                <a:cs typeface="DejaVu Sans"/>
              </a:rPr>
              <a:t> </a:t>
            </a:r>
            <a:r>
              <a:rPr sz="800" spc="-35" dirty="0">
                <a:latin typeface="DejaVu Sans"/>
                <a:cs typeface="DejaVu Sans"/>
              </a:rPr>
              <a:t>Run</a:t>
            </a:r>
            <a:r>
              <a:rPr sz="800" spc="-45" dirty="0">
                <a:latin typeface="DejaVu Sans"/>
                <a:cs typeface="DejaVu Sans"/>
              </a:rPr>
              <a:t> a </a:t>
            </a:r>
            <a:r>
              <a:rPr sz="800" spc="-25" dirty="0">
                <a:latin typeface="DejaVu Sans"/>
                <a:cs typeface="DejaVu Sans"/>
              </a:rPr>
              <a:t>town</a:t>
            </a:r>
            <a:r>
              <a:rPr sz="800" spc="-45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hall</a:t>
            </a:r>
            <a:r>
              <a:rPr sz="800" spc="-50" dirty="0">
                <a:latin typeface="DejaVu Sans"/>
                <a:cs typeface="DejaVu Sans"/>
              </a:rPr>
              <a:t> </a:t>
            </a:r>
            <a:r>
              <a:rPr sz="800" spc="-25" dirty="0">
                <a:latin typeface="DejaVu Sans"/>
                <a:cs typeface="DejaVu Sans"/>
              </a:rPr>
              <a:t>with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all</a:t>
            </a:r>
            <a:r>
              <a:rPr sz="800" spc="-40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IT</a:t>
            </a:r>
            <a:r>
              <a:rPr sz="800" spc="-55" dirty="0">
                <a:latin typeface="DejaVu Sans"/>
                <a:cs typeface="DejaVu Sans"/>
              </a:rPr>
              <a:t> </a:t>
            </a:r>
            <a:r>
              <a:rPr sz="800" spc="-30" dirty="0">
                <a:latin typeface="DejaVu Sans"/>
                <a:cs typeface="DejaVu Sans"/>
              </a:rPr>
              <a:t>staff.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47159" y="4698491"/>
            <a:ext cx="3008630" cy="467995"/>
          </a:xfrm>
          <a:prstGeom prst="rect">
            <a:avLst/>
          </a:prstGeom>
          <a:ln w="9144">
            <a:solidFill>
              <a:srgbClr val="43AF2A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latin typeface="DejaVu Sans"/>
                <a:cs typeface="DejaVu Sans"/>
              </a:rPr>
              <a:t>Migration partner </a:t>
            </a:r>
            <a:r>
              <a:rPr sz="800" spc="-20" dirty="0">
                <a:latin typeface="DejaVu Sans"/>
                <a:cs typeface="DejaVu Sans"/>
              </a:rPr>
              <a:t>to </a:t>
            </a:r>
            <a:r>
              <a:rPr sz="800" spc="-25" dirty="0">
                <a:latin typeface="DejaVu Sans"/>
                <a:cs typeface="DejaVu Sans"/>
              </a:rPr>
              <a:t>work </a:t>
            </a:r>
            <a:r>
              <a:rPr sz="800" spc="-40" dirty="0">
                <a:latin typeface="DejaVu Sans"/>
                <a:cs typeface="DejaVu Sans"/>
              </a:rPr>
              <a:t>closely </a:t>
            </a:r>
            <a:r>
              <a:rPr sz="800" spc="-25" dirty="0">
                <a:latin typeface="DejaVu Sans"/>
                <a:cs typeface="DejaVu Sans"/>
              </a:rPr>
              <a:t>with </a:t>
            </a:r>
            <a:r>
              <a:rPr sz="800" spc="-30" dirty="0">
                <a:latin typeface="DejaVu Sans"/>
                <a:cs typeface="DejaVu Sans"/>
              </a:rPr>
              <a:t>procurement</a:t>
            </a:r>
            <a:r>
              <a:rPr sz="800" spc="-175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</a:t>
            </a:r>
            <a:endParaRPr sz="800">
              <a:latin typeface="DejaVu Sans"/>
              <a:cs typeface="DejaVu Sans"/>
            </a:endParaRPr>
          </a:p>
          <a:p>
            <a:pPr marL="71755" marR="153670">
              <a:lnSpc>
                <a:spcPct val="130000"/>
              </a:lnSpc>
            </a:pPr>
            <a:r>
              <a:rPr sz="800" spc="-30" dirty="0">
                <a:latin typeface="DejaVu Sans"/>
                <a:cs typeface="DejaVu Sans"/>
              </a:rPr>
              <a:t>provide all </a:t>
            </a:r>
            <a:r>
              <a:rPr sz="800" spc="-25" dirty="0">
                <a:latin typeface="DejaVu Sans"/>
                <a:cs typeface="DejaVu Sans"/>
              </a:rPr>
              <a:t>required </a:t>
            </a:r>
            <a:r>
              <a:rPr sz="800" spc="-20" dirty="0">
                <a:latin typeface="DejaVu Sans"/>
                <a:cs typeface="DejaVu Sans"/>
              </a:rPr>
              <a:t>information in </a:t>
            </a:r>
            <a:r>
              <a:rPr sz="800" spc="-45" dirty="0">
                <a:latin typeface="DejaVu Sans"/>
                <a:cs typeface="DejaVu Sans"/>
              </a:rPr>
              <a:t>a </a:t>
            </a:r>
            <a:r>
              <a:rPr sz="800" spc="-40" dirty="0">
                <a:latin typeface="DejaVu Sans"/>
                <a:cs typeface="DejaVu Sans"/>
              </a:rPr>
              <a:t>timely </a:t>
            </a:r>
            <a:r>
              <a:rPr sz="800" spc="-35" dirty="0">
                <a:latin typeface="DejaVu Sans"/>
                <a:cs typeface="DejaVu Sans"/>
              </a:rPr>
              <a:t>manner, </a:t>
            </a:r>
            <a:r>
              <a:rPr sz="800" spc="-20" dirty="0">
                <a:latin typeface="DejaVu Sans"/>
                <a:cs typeface="DejaVu Sans"/>
              </a:rPr>
              <a:t>not</a:t>
            </a:r>
            <a:r>
              <a:rPr sz="800" spc="-160" dirty="0">
                <a:latin typeface="DejaVu Sans"/>
                <a:cs typeface="DejaVu Sans"/>
              </a:rPr>
              <a:t> </a:t>
            </a:r>
            <a:r>
              <a:rPr sz="800" spc="-20" dirty="0">
                <a:latin typeface="DejaVu Sans"/>
                <a:cs typeface="DejaVu Sans"/>
              </a:rPr>
              <a:t>to  </a:t>
            </a:r>
            <a:r>
              <a:rPr sz="800" spc="-45" dirty="0">
                <a:latin typeface="DejaVu Sans"/>
                <a:cs typeface="DejaVu Sans"/>
              </a:rPr>
              <a:t>exceed </a:t>
            </a:r>
            <a:r>
              <a:rPr sz="800" spc="-50" dirty="0">
                <a:latin typeface="DejaVu Sans"/>
                <a:cs typeface="DejaVu Sans"/>
              </a:rPr>
              <a:t>2</a:t>
            </a:r>
            <a:r>
              <a:rPr sz="800" spc="-70" dirty="0">
                <a:latin typeface="DejaVu Sans"/>
                <a:cs typeface="DejaVu Sans"/>
              </a:rPr>
              <a:t> </a:t>
            </a:r>
            <a:r>
              <a:rPr sz="800" spc="-45" dirty="0">
                <a:latin typeface="DejaVu Sans"/>
                <a:cs typeface="DejaVu Sans"/>
              </a:rPr>
              <a:t>days.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877681" y="3864051"/>
            <a:ext cx="2954020" cy="1845945"/>
            <a:chOff x="8877681" y="3864051"/>
            <a:chExt cx="2954020" cy="1845945"/>
          </a:xfrm>
        </p:grpSpPr>
        <p:sp>
          <p:nvSpPr>
            <p:cNvPr id="37" name="object 37"/>
            <p:cNvSpPr/>
            <p:nvPr/>
          </p:nvSpPr>
          <p:spPr>
            <a:xfrm>
              <a:off x="8877681" y="3864051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77681" y="4786909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85BB2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54437" y="4786909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49512" y="5167884"/>
              <a:ext cx="252984" cy="251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50908" y="5198364"/>
              <a:ext cx="252984" cy="2514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35440" y="4581144"/>
              <a:ext cx="251459" cy="25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66376" y="5378196"/>
              <a:ext cx="251459" cy="2514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059924" y="4639056"/>
              <a:ext cx="251459" cy="25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76588" y="4177284"/>
              <a:ext cx="251459" cy="25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72828" y="4437888"/>
              <a:ext cx="252983" cy="252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63200" y="4962144"/>
              <a:ext cx="251459" cy="25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739884" y="4933188"/>
              <a:ext cx="251460" cy="2514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76004" y="4905756"/>
              <a:ext cx="251460" cy="2529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8871331" y="3857752"/>
          <a:ext cx="2954020" cy="1847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010"/>
                <a:gridCol w="1477010"/>
              </a:tblGrid>
              <a:tr h="922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DejaVu Serif"/>
                        <a:cs typeface="DejaVu Serif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G</a:t>
                      </a:r>
                      <a:endParaRPr sz="1000">
                        <a:latin typeface="DejaVu Sans"/>
                        <a:cs typeface="DejaVu Sans"/>
                      </a:endParaRPr>
                    </a:p>
                    <a:p>
                      <a:pPr marL="368935" algn="ctr">
                        <a:lnSpc>
                          <a:spcPts val="1165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I</a:t>
                      </a:r>
                      <a:endParaRPr sz="1000">
                        <a:latin typeface="DejaVu Sans"/>
                        <a:cs typeface="DejaVu Sans"/>
                      </a:endParaRPr>
                    </a:p>
                    <a:p>
                      <a:pPr marL="307340" algn="ctr">
                        <a:lnSpc>
                          <a:spcPts val="1110"/>
                        </a:lnSpc>
                        <a:tabLst>
                          <a:tab pos="1141095" algn="l"/>
                        </a:tabLst>
                      </a:pPr>
                      <a:r>
                        <a:rPr sz="1000" spc="-8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	</a:t>
                      </a:r>
                      <a:r>
                        <a:rPr sz="1500" spc="-157" baseline="-250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F</a:t>
                      </a:r>
                      <a:endParaRPr sz="1500" baseline="-250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DejaVu Serif"/>
                        <a:cs typeface="DejaVu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EBA"/>
                    </a:solidFill>
                  </a:tcPr>
                </a:tc>
              </a:tr>
              <a:tr h="922858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1310"/>
                        </a:spcBef>
                        <a:tabLst>
                          <a:tab pos="945515" algn="l"/>
                        </a:tabLst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H	</a:t>
                      </a:r>
                      <a:r>
                        <a:rPr sz="1500" spc="-135" baseline="-1111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</a:t>
                      </a:r>
                      <a:endParaRPr sz="1500" baseline="-11111">
                        <a:latin typeface="DejaVu Sans"/>
                        <a:cs typeface="DejaVu Sans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764540" algn="l"/>
                        </a:tabLst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A	</a:t>
                      </a:r>
                      <a:r>
                        <a:rPr sz="1500" spc="-195" baseline="-13888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B</a:t>
                      </a:r>
                      <a:endParaRPr sz="1500" baseline="-13888">
                        <a:latin typeface="DejaVu Sans"/>
                        <a:cs typeface="DejaVu Sans"/>
                      </a:endParaRPr>
                    </a:p>
                    <a:p>
                      <a:pPr marL="1083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E</a:t>
                      </a:r>
                      <a:endParaRPr sz="1000">
                        <a:latin typeface="DejaVu Sans"/>
                        <a:cs typeface="DejaVu Sans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DejaVu Serif"/>
                        <a:cs typeface="DejaVu Serif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J</a:t>
                      </a:r>
                      <a:endParaRPr sz="1000">
                        <a:latin typeface="DejaVu Sans"/>
                        <a:cs typeface="DejaVu Sans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8859646" y="1525650"/>
            <a:ext cx="2979420" cy="1871345"/>
            <a:chOff x="8859646" y="1525650"/>
            <a:chExt cx="2979420" cy="1871345"/>
          </a:xfrm>
        </p:grpSpPr>
        <p:sp>
          <p:nvSpPr>
            <p:cNvPr id="52" name="object 52"/>
            <p:cNvSpPr/>
            <p:nvPr/>
          </p:nvSpPr>
          <p:spPr>
            <a:xfrm>
              <a:off x="8872346" y="1538300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349102" y="1538300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DA291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72346" y="2461082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85BB2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349102" y="2461082"/>
              <a:ext cx="1477010" cy="923290"/>
            </a:xfrm>
            <a:custGeom>
              <a:avLst/>
              <a:gdLst/>
              <a:ahLst/>
              <a:cxnLst/>
              <a:rect l="l" t="t" r="r" b="b"/>
              <a:pathLst>
                <a:path w="1477009" h="923289">
                  <a:moveTo>
                    <a:pt x="1476755" y="0"/>
                  </a:moveTo>
                  <a:lnTo>
                    <a:pt x="0" y="0"/>
                  </a:lnTo>
                  <a:lnTo>
                    <a:pt x="0" y="922832"/>
                  </a:lnTo>
                  <a:lnTo>
                    <a:pt x="1476755" y="922832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FCD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65996" y="1532000"/>
              <a:ext cx="2966720" cy="1858645"/>
            </a:xfrm>
            <a:custGeom>
              <a:avLst/>
              <a:gdLst/>
              <a:ahLst/>
              <a:cxnLst/>
              <a:rect l="l" t="t" r="r" b="b"/>
              <a:pathLst>
                <a:path w="2966720" h="1858645">
                  <a:moveTo>
                    <a:pt x="1483105" y="0"/>
                  </a:moveTo>
                  <a:lnTo>
                    <a:pt x="1483105" y="1858264"/>
                  </a:lnTo>
                </a:path>
                <a:path w="2966720" h="1858645">
                  <a:moveTo>
                    <a:pt x="0" y="929132"/>
                  </a:moveTo>
                  <a:lnTo>
                    <a:pt x="2966211" y="929132"/>
                  </a:lnTo>
                </a:path>
                <a:path w="2966720" h="1858645">
                  <a:moveTo>
                    <a:pt x="6350" y="0"/>
                  </a:moveTo>
                  <a:lnTo>
                    <a:pt x="6350" y="1858264"/>
                  </a:lnTo>
                </a:path>
                <a:path w="2966720" h="1858645">
                  <a:moveTo>
                    <a:pt x="2959861" y="0"/>
                  </a:moveTo>
                  <a:lnTo>
                    <a:pt x="2959861" y="1858264"/>
                  </a:lnTo>
                </a:path>
                <a:path w="2966720" h="1858645">
                  <a:moveTo>
                    <a:pt x="0" y="6350"/>
                  </a:moveTo>
                  <a:lnTo>
                    <a:pt x="2966211" y="6350"/>
                  </a:lnTo>
                </a:path>
                <a:path w="2966720" h="1858645">
                  <a:moveTo>
                    <a:pt x="0" y="1851914"/>
                  </a:moveTo>
                  <a:lnTo>
                    <a:pt x="2966211" y="1851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478767" y="2526791"/>
              <a:ext cx="251459" cy="2514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596230" y="1637326"/>
            <a:ext cx="207010" cy="73787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i="1" spc="-40" dirty="0">
                <a:latin typeface="URW Gothic L"/>
                <a:cs typeface="URW Gothic L"/>
              </a:rPr>
              <a:t>High</a:t>
            </a:r>
            <a:r>
              <a:rPr sz="1050" i="1" spc="-80" dirty="0">
                <a:latin typeface="URW Gothic L"/>
                <a:cs typeface="URW Gothic L"/>
              </a:rPr>
              <a:t> Impact</a:t>
            </a:r>
            <a:endParaRPr sz="1050">
              <a:latin typeface="URW Gothic L"/>
              <a:cs typeface="URW Gothic 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43238" y="3390282"/>
            <a:ext cx="9080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5" dirty="0">
                <a:latin typeface="URW Gothic L"/>
                <a:cs typeface="URW Gothic L"/>
              </a:rPr>
              <a:t>Low</a:t>
            </a:r>
            <a:r>
              <a:rPr sz="1050" i="1" spc="-80" dirty="0">
                <a:latin typeface="URW Gothic L"/>
                <a:cs typeface="URW Gothic L"/>
              </a:rPr>
              <a:t> </a:t>
            </a:r>
            <a:r>
              <a:rPr sz="1050" i="1" spc="-40" dirty="0">
                <a:latin typeface="URW Gothic L"/>
                <a:cs typeface="URW Gothic L"/>
              </a:rPr>
              <a:t>Likelihood</a:t>
            </a:r>
            <a:endParaRPr sz="1050">
              <a:latin typeface="URW Gothic L"/>
              <a:cs typeface="URW Gothic 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65635" y="2561336"/>
            <a:ext cx="93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1027664" y="1959864"/>
            <a:ext cx="417830" cy="858519"/>
            <a:chOff x="11027664" y="1959864"/>
            <a:chExt cx="417830" cy="858519"/>
          </a:xfrm>
        </p:grpSpPr>
        <p:sp>
          <p:nvSpPr>
            <p:cNvPr id="62" name="object 62"/>
            <p:cNvSpPr/>
            <p:nvPr/>
          </p:nvSpPr>
          <p:spPr>
            <a:xfrm>
              <a:off x="11027664" y="2564892"/>
              <a:ext cx="252983" cy="252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93780" y="1959864"/>
              <a:ext cx="251460" cy="2529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1119739" y="2600070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solidFill>
                  <a:srgbClr val="FFFFFF"/>
                </a:solidFill>
                <a:latin typeface="DejaVu Sans"/>
                <a:cs typeface="DejaVu Sans"/>
              </a:rPr>
              <a:t>B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280902" y="1995042"/>
            <a:ext cx="9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082783" y="1609344"/>
            <a:ext cx="1504315" cy="1647825"/>
            <a:chOff x="10082783" y="1609344"/>
            <a:chExt cx="1504315" cy="1647825"/>
          </a:xfrm>
        </p:grpSpPr>
        <p:sp>
          <p:nvSpPr>
            <p:cNvPr id="67" name="object 67"/>
            <p:cNvSpPr/>
            <p:nvPr/>
          </p:nvSpPr>
          <p:spPr>
            <a:xfrm>
              <a:off x="11333987" y="3003804"/>
              <a:ext cx="252983" cy="2529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82783" y="1609344"/>
              <a:ext cx="252984" cy="2529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1432158" y="3038982"/>
            <a:ext cx="73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solidFill>
                  <a:srgbClr val="FFFFFF"/>
                </a:solidFill>
                <a:latin typeface="DejaVu Sans"/>
                <a:cs typeface="DejaVu Sans"/>
              </a:rPr>
              <a:t>F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178542" y="1644142"/>
            <a:ext cx="76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1114531" y="1569719"/>
            <a:ext cx="251460" cy="251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1198986" y="1603374"/>
            <a:ext cx="98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solidFill>
                  <a:srgbClr val="FFFFFF"/>
                </a:solidFill>
                <a:latin typeface="DejaVu Sans"/>
                <a:cs typeface="DejaVu Sans"/>
              </a:rPr>
              <a:t>G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463783" y="2086355"/>
            <a:ext cx="252984" cy="2529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575925" y="2121154"/>
            <a:ext cx="44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FFFF"/>
                </a:solidFill>
                <a:latin typeface="DejaVu Sans"/>
                <a:cs typeface="DejaVu Sans"/>
              </a:rPr>
              <a:t>I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612359" y="2576429"/>
            <a:ext cx="207010" cy="7061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i="1" spc="-35" dirty="0">
                <a:latin typeface="URW Gothic L"/>
                <a:cs typeface="URW Gothic L"/>
              </a:rPr>
              <a:t>Low</a:t>
            </a:r>
            <a:r>
              <a:rPr sz="1050" i="1" spc="-75" dirty="0">
                <a:latin typeface="URW Gothic L"/>
                <a:cs typeface="URW Gothic L"/>
              </a:rPr>
              <a:t> </a:t>
            </a:r>
            <a:r>
              <a:rPr sz="1050" i="1" spc="-80" dirty="0">
                <a:latin typeface="URW Gothic L"/>
                <a:cs typeface="URW Gothic L"/>
              </a:rPr>
              <a:t>Impact</a:t>
            </a:r>
            <a:endParaRPr sz="1050">
              <a:latin typeface="URW Gothic L"/>
              <a:cs typeface="URW Gothic 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701908" y="3391280"/>
            <a:ext cx="848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0" dirty="0">
                <a:latin typeface="URW Palladio L"/>
                <a:cs typeface="URW Palladio L"/>
              </a:rPr>
              <a:t>High</a:t>
            </a:r>
            <a:r>
              <a:rPr sz="1000" i="1" spc="-10" dirty="0">
                <a:latin typeface="URW Palladio L"/>
                <a:cs typeface="URW Palladio L"/>
              </a:rPr>
              <a:t> </a:t>
            </a:r>
            <a:r>
              <a:rPr sz="1000" i="1" spc="5" dirty="0">
                <a:latin typeface="URW Palladio L"/>
                <a:cs typeface="URW Palladio L"/>
              </a:rPr>
              <a:t>Likelihood</a:t>
            </a:r>
            <a:endParaRPr sz="1000">
              <a:latin typeface="URW Palladio L"/>
              <a:cs typeface="URW Palladio 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319516" y="1519427"/>
            <a:ext cx="216535" cy="1885314"/>
          </a:xfrm>
          <a:custGeom>
            <a:avLst/>
            <a:gdLst/>
            <a:ahLst/>
            <a:cxnLst/>
            <a:rect l="l" t="t" r="r" b="b"/>
            <a:pathLst>
              <a:path w="216534" h="1885314">
                <a:moveTo>
                  <a:pt x="216407" y="0"/>
                </a:moveTo>
                <a:lnTo>
                  <a:pt x="0" y="0"/>
                </a:lnTo>
                <a:lnTo>
                  <a:pt x="0" y="1885188"/>
                </a:lnTo>
                <a:lnTo>
                  <a:pt x="216407" y="1885188"/>
                </a:lnTo>
                <a:lnTo>
                  <a:pt x="216407" y="0"/>
                </a:lnTo>
                <a:close/>
              </a:path>
            </a:pathLst>
          </a:custGeom>
          <a:solidFill>
            <a:srgbClr val="969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325539" y="1953903"/>
            <a:ext cx="198120" cy="101663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b="1" spc="-105" dirty="0">
                <a:solidFill>
                  <a:srgbClr val="FFFFFF"/>
                </a:solidFill>
                <a:latin typeface="DejaVu Sans"/>
                <a:cs typeface="DejaVu Sans"/>
              </a:rPr>
              <a:t>Initial </a:t>
            </a:r>
            <a:r>
              <a:rPr sz="1000" b="1" spc="-125" dirty="0">
                <a:solidFill>
                  <a:srgbClr val="FFFFFF"/>
                </a:solidFill>
                <a:latin typeface="DejaVu Sans"/>
                <a:cs typeface="DejaVu Sans"/>
              </a:rPr>
              <a:t>Risk</a:t>
            </a:r>
            <a:r>
              <a:rPr sz="1000" b="1" spc="-2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00" b="1" spc="-130" dirty="0">
                <a:solidFill>
                  <a:srgbClr val="FFFFFF"/>
                </a:solidFill>
                <a:latin typeface="DejaVu Sans"/>
                <a:cs typeface="DejaVu Sans"/>
              </a:rPr>
              <a:t>Rating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12359" y="3946821"/>
            <a:ext cx="207010" cy="73787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i="1" spc="-40" dirty="0">
                <a:latin typeface="URW Gothic L"/>
                <a:cs typeface="URW Gothic L"/>
              </a:rPr>
              <a:t>High</a:t>
            </a:r>
            <a:r>
              <a:rPr sz="1050" i="1" spc="-80" dirty="0">
                <a:latin typeface="URW Gothic L"/>
                <a:cs typeface="URW Gothic L"/>
              </a:rPr>
              <a:t> Impact</a:t>
            </a:r>
            <a:endParaRPr sz="1050">
              <a:latin typeface="URW Gothic L"/>
              <a:cs typeface="URW Gothic 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41714" y="5724719"/>
            <a:ext cx="9080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i="1" spc="-35" dirty="0">
                <a:latin typeface="URW Gothic L"/>
                <a:cs typeface="URW Gothic L"/>
              </a:rPr>
              <a:t>Low</a:t>
            </a:r>
            <a:r>
              <a:rPr sz="1050" i="1" spc="-80" dirty="0">
                <a:latin typeface="URW Gothic L"/>
                <a:cs typeface="URW Gothic L"/>
              </a:rPr>
              <a:t> </a:t>
            </a:r>
            <a:r>
              <a:rPr sz="1050" i="1" spc="-40" dirty="0">
                <a:latin typeface="URW Gothic L"/>
                <a:cs typeface="URW Gothic L"/>
              </a:rPr>
              <a:t>Likelihood</a:t>
            </a:r>
            <a:endParaRPr sz="1050">
              <a:latin typeface="URW Gothic L"/>
              <a:cs typeface="URW Gothic 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12359" y="4910944"/>
            <a:ext cx="207010" cy="70612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i="1" spc="-35" dirty="0">
                <a:latin typeface="URW Gothic L"/>
                <a:cs typeface="URW Gothic L"/>
              </a:rPr>
              <a:t>Low</a:t>
            </a:r>
            <a:r>
              <a:rPr sz="1050" i="1" spc="-75" dirty="0">
                <a:latin typeface="URW Gothic L"/>
                <a:cs typeface="URW Gothic L"/>
              </a:rPr>
              <a:t> </a:t>
            </a:r>
            <a:r>
              <a:rPr sz="1050" i="1" spc="-80" dirty="0">
                <a:latin typeface="URW Gothic L"/>
                <a:cs typeface="URW Gothic L"/>
              </a:rPr>
              <a:t>Impact</a:t>
            </a:r>
            <a:endParaRPr sz="1050">
              <a:latin typeface="URW Gothic L"/>
              <a:cs typeface="URW Gothic 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307323" y="3887723"/>
            <a:ext cx="215265" cy="1865630"/>
          </a:xfrm>
          <a:custGeom>
            <a:avLst/>
            <a:gdLst/>
            <a:ahLst/>
            <a:cxnLst/>
            <a:rect l="l" t="t" r="r" b="b"/>
            <a:pathLst>
              <a:path w="215265" h="1865629">
                <a:moveTo>
                  <a:pt x="214883" y="0"/>
                </a:moveTo>
                <a:lnTo>
                  <a:pt x="0" y="0"/>
                </a:lnTo>
                <a:lnTo>
                  <a:pt x="0" y="1865376"/>
                </a:lnTo>
                <a:lnTo>
                  <a:pt x="214883" y="1865376"/>
                </a:lnTo>
                <a:lnTo>
                  <a:pt x="214883" y="0"/>
                </a:lnTo>
                <a:close/>
              </a:path>
            </a:pathLst>
          </a:custGeom>
          <a:solidFill>
            <a:srgbClr val="969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312458" y="4227414"/>
            <a:ext cx="198120" cy="118808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b="1" spc="-120" dirty="0">
                <a:solidFill>
                  <a:srgbClr val="FFFFFF"/>
                </a:solidFill>
                <a:latin typeface="DejaVu Sans"/>
                <a:cs typeface="DejaVu Sans"/>
              </a:rPr>
              <a:t>Residual </a:t>
            </a:r>
            <a:r>
              <a:rPr sz="1000" b="1" spc="-130" dirty="0">
                <a:solidFill>
                  <a:srgbClr val="FFFFFF"/>
                </a:solidFill>
                <a:latin typeface="DejaVu Sans"/>
                <a:cs typeface="DejaVu Sans"/>
              </a:rPr>
              <a:t>Risk</a:t>
            </a:r>
            <a:r>
              <a:rPr sz="1000" b="1" spc="-19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00" b="1" spc="-130" dirty="0">
                <a:solidFill>
                  <a:srgbClr val="FFFFFF"/>
                </a:solidFill>
                <a:latin typeface="DejaVu Sans"/>
                <a:cs typeface="DejaVu Sans"/>
              </a:rPr>
              <a:t>Rating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19516" y="1046988"/>
            <a:ext cx="3529965" cy="360045"/>
          </a:xfrm>
          <a:prstGeom prst="rect">
            <a:avLst/>
          </a:prstGeom>
          <a:solidFill>
            <a:srgbClr val="56575A"/>
          </a:solidFill>
        </p:spPr>
        <p:txBody>
          <a:bodyPr vert="horz" wrap="square" lIns="0" tIns="914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20"/>
              </a:spcBef>
            </a:pPr>
            <a:r>
              <a:rPr sz="1050" b="1" spc="-125" dirty="0">
                <a:solidFill>
                  <a:srgbClr val="FFFFFF"/>
                </a:solidFill>
                <a:latin typeface="DejaVu Sans"/>
                <a:cs typeface="DejaVu Sans"/>
              </a:rPr>
              <a:t>Risk/Impact</a:t>
            </a:r>
            <a:r>
              <a:rPr sz="1050" b="1" spc="-14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114" dirty="0">
                <a:solidFill>
                  <a:srgbClr val="FFFFFF"/>
                </a:solidFill>
                <a:latin typeface="DejaVu Sans"/>
                <a:cs typeface="DejaVu Sans"/>
              </a:rPr>
              <a:t>Matrix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9255252" y="3628644"/>
            <a:ext cx="2186940" cy="177165"/>
          </a:xfrm>
          <a:custGeom>
            <a:avLst/>
            <a:gdLst/>
            <a:ahLst/>
            <a:cxnLst/>
            <a:rect l="l" t="t" r="r" b="b"/>
            <a:pathLst>
              <a:path w="2186940" h="177164">
                <a:moveTo>
                  <a:pt x="2186940" y="0"/>
                </a:moveTo>
                <a:lnTo>
                  <a:pt x="0" y="0"/>
                </a:lnTo>
                <a:lnTo>
                  <a:pt x="1093470" y="176783"/>
                </a:lnTo>
                <a:lnTo>
                  <a:pt x="2186940" y="0"/>
                </a:lnTo>
                <a:close/>
              </a:path>
            </a:pathLst>
          </a:custGeom>
          <a:solidFill>
            <a:srgbClr val="EB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875264" y="2118360"/>
            <a:ext cx="251460" cy="253365"/>
          </a:xfrm>
          <a:custGeom>
            <a:avLst/>
            <a:gdLst/>
            <a:ahLst/>
            <a:cxnLst/>
            <a:rect l="l" t="t" r="r" b="b"/>
            <a:pathLst>
              <a:path w="251459" h="253364">
                <a:moveTo>
                  <a:pt x="125729" y="0"/>
                </a:moveTo>
                <a:lnTo>
                  <a:pt x="76777" y="9941"/>
                </a:lnTo>
                <a:lnTo>
                  <a:pt x="36814" y="37052"/>
                </a:lnTo>
                <a:lnTo>
                  <a:pt x="9876" y="77259"/>
                </a:lnTo>
                <a:lnTo>
                  <a:pt x="0" y="126491"/>
                </a:lnTo>
                <a:lnTo>
                  <a:pt x="9876" y="175724"/>
                </a:lnTo>
                <a:lnTo>
                  <a:pt x="36814" y="215931"/>
                </a:lnTo>
                <a:lnTo>
                  <a:pt x="76777" y="243042"/>
                </a:lnTo>
                <a:lnTo>
                  <a:pt x="125729" y="252984"/>
                </a:lnTo>
                <a:lnTo>
                  <a:pt x="174682" y="243042"/>
                </a:lnTo>
                <a:lnTo>
                  <a:pt x="214645" y="215931"/>
                </a:lnTo>
                <a:lnTo>
                  <a:pt x="241583" y="175724"/>
                </a:lnTo>
                <a:lnTo>
                  <a:pt x="251459" y="126491"/>
                </a:lnTo>
                <a:lnTo>
                  <a:pt x="241583" y="77259"/>
                </a:lnTo>
                <a:lnTo>
                  <a:pt x="214645" y="37052"/>
                </a:lnTo>
                <a:lnTo>
                  <a:pt x="174682" y="9941"/>
                </a:lnTo>
                <a:lnTo>
                  <a:pt x="125729" y="0"/>
                </a:lnTo>
                <a:close/>
              </a:path>
            </a:pathLst>
          </a:custGeom>
          <a:solidFill>
            <a:srgbClr val="56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0981308" y="2153157"/>
            <a:ext cx="55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FFFFFF"/>
                </a:solidFill>
                <a:latin typeface="DejaVu Sans"/>
                <a:cs typeface="DejaVu Sans"/>
              </a:rPr>
              <a:t>J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288780" y="6006084"/>
            <a:ext cx="227329" cy="226060"/>
          </a:xfrm>
          <a:custGeom>
            <a:avLst/>
            <a:gdLst/>
            <a:ahLst/>
            <a:cxnLst/>
            <a:rect l="l" t="t" r="r" b="b"/>
            <a:pathLst>
              <a:path w="227329" h="226060">
                <a:moveTo>
                  <a:pt x="227075" y="0"/>
                </a:moveTo>
                <a:lnTo>
                  <a:pt x="0" y="0"/>
                </a:lnTo>
                <a:lnTo>
                  <a:pt x="0" y="225551"/>
                </a:lnTo>
                <a:lnTo>
                  <a:pt x="227075" y="225551"/>
                </a:lnTo>
                <a:lnTo>
                  <a:pt x="227075" y="0"/>
                </a:lnTo>
                <a:close/>
              </a:path>
            </a:pathLst>
          </a:custGeom>
          <a:solidFill>
            <a:srgbClr val="DAE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334247" y="6045200"/>
            <a:ext cx="8991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10" dirty="0">
                <a:latin typeface="DejaVu Sans"/>
                <a:cs typeface="DejaVu Sans"/>
              </a:rPr>
              <a:t>Risk </a:t>
            </a:r>
            <a:r>
              <a:rPr sz="900" b="1" spc="-100" dirty="0">
                <a:latin typeface="DejaVu Sans"/>
                <a:cs typeface="DejaVu Sans"/>
              </a:rPr>
              <a:t>Priority</a:t>
            </a:r>
            <a:r>
              <a:rPr sz="900" b="1" spc="-210" dirty="0">
                <a:latin typeface="DejaVu Sans"/>
                <a:cs typeface="DejaVu Sans"/>
              </a:rPr>
              <a:t> </a:t>
            </a:r>
            <a:r>
              <a:rPr sz="900" b="1" spc="-125" dirty="0">
                <a:latin typeface="DejaVu Sans"/>
                <a:cs typeface="DejaVu Sans"/>
              </a:rPr>
              <a:t>Key: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076688" y="600608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225551" y="0"/>
                </a:moveTo>
                <a:lnTo>
                  <a:pt x="0" y="0"/>
                </a:lnTo>
                <a:lnTo>
                  <a:pt x="0" y="225551"/>
                </a:lnTo>
                <a:lnTo>
                  <a:pt x="225551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FFE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067288" y="600608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59" h="226060">
                <a:moveTo>
                  <a:pt x="225551" y="0"/>
                </a:moveTo>
                <a:lnTo>
                  <a:pt x="0" y="0"/>
                </a:lnTo>
                <a:lnTo>
                  <a:pt x="0" y="225551"/>
                </a:lnTo>
                <a:lnTo>
                  <a:pt x="225551" y="225551"/>
                </a:lnTo>
                <a:lnTo>
                  <a:pt x="225551" y="0"/>
                </a:lnTo>
                <a:close/>
              </a:path>
            </a:pathLst>
          </a:custGeom>
          <a:solidFill>
            <a:srgbClr val="F4BD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0343768" y="5732949"/>
            <a:ext cx="14414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1050" i="1" spc="-40" dirty="0">
                <a:latin typeface="URW Gothic L"/>
                <a:cs typeface="URW Gothic L"/>
              </a:rPr>
              <a:t>High</a:t>
            </a:r>
            <a:r>
              <a:rPr sz="1050" i="1" spc="-30" dirty="0">
                <a:latin typeface="URW Gothic L"/>
                <a:cs typeface="URW Gothic L"/>
              </a:rPr>
              <a:t> </a:t>
            </a:r>
            <a:r>
              <a:rPr sz="1050" i="1" spc="-40" dirty="0">
                <a:latin typeface="URW Gothic L"/>
                <a:cs typeface="URW Gothic L"/>
              </a:rPr>
              <a:t>Likelihood</a:t>
            </a:r>
            <a:endParaRPr sz="1050">
              <a:latin typeface="URW Gothic L"/>
              <a:cs typeface="URW Gothic 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1002665" algn="l"/>
              </a:tabLst>
            </a:pPr>
            <a:r>
              <a:rPr sz="950" i="1" spc="-50" dirty="0">
                <a:latin typeface="URW Gothic L"/>
                <a:cs typeface="URW Gothic L"/>
              </a:rPr>
              <a:t>Medium </a:t>
            </a:r>
            <a:r>
              <a:rPr sz="950" i="1" spc="-80" dirty="0">
                <a:latin typeface="URW Gothic L"/>
                <a:cs typeface="URW Gothic L"/>
              </a:rPr>
              <a:t>(M)	</a:t>
            </a:r>
            <a:r>
              <a:rPr sz="950" i="1" spc="-35" dirty="0">
                <a:latin typeface="URW Gothic L"/>
                <a:cs typeface="URW Gothic L"/>
              </a:rPr>
              <a:t>High</a:t>
            </a:r>
            <a:r>
              <a:rPr sz="950" i="1" spc="-95" dirty="0">
                <a:latin typeface="URW Gothic L"/>
                <a:cs typeface="URW Gothic L"/>
              </a:rPr>
              <a:t> </a:t>
            </a:r>
            <a:r>
              <a:rPr sz="950" i="1" spc="-65" dirty="0">
                <a:latin typeface="URW Gothic L"/>
                <a:cs typeface="URW Gothic L"/>
              </a:rPr>
              <a:t>(H)</a:t>
            </a:r>
            <a:endParaRPr sz="950">
              <a:latin typeface="URW Gothic L"/>
              <a:cs typeface="URW Gothic 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561068" y="6017682"/>
            <a:ext cx="3981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30" dirty="0">
                <a:latin typeface="URW Gothic L"/>
                <a:cs typeface="URW Gothic L"/>
              </a:rPr>
              <a:t>Low</a:t>
            </a:r>
            <a:r>
              <a:rPr sz="950" i="1" spc="-105" dirty="0">
                <a:latin typeface="URW Gothic L"/>
                <a:cs typeface="URW Gothic L"/>
              </a:rPr>
              <a:t> </a:t>
            </a:r>
            <a:r>
              <a:rPr sz="950" i="1" spc="-50" dirty="0">
                <a:latin typeface="URW Gothic L"/>
                <a:cs typeface="URW Gothic L"/>
              </a:rPr>
              <a:t>(L)</a:t>
            </a:r>
            <a:endParaRPr sz="950">
              <a:latin typeface="URW Gothic L"/>
              <a:cs typeface="URW Gothic 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0654283" y="2263139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125730" y="0"/>
                </a:moveTo>
                <a:lnTo>
                  <a:pt x="76777" y="9876"/>
                </a:lnTo>
                <a:lnTo>
                  <a:pt x="36814" y="36814"/>
                </a:lnTo>
                <a:lnTo>
                  <a:pt x="9876" y="76777"/>
                </a:lnTo>
                <a:lnTo>
                  <a:pt x="0" y="125730"/>
                </a:lnTo>
                <a:lnTo>
                  <a:pt x="9876" y="174682"/>
                </a:lnTo>
                <a:lnTo>
                  <a:pt x="36814" y="214645"/>
                </a:lnTo>
                <a:lnTo>
                  <a:pt x="76777" y="241583"/>
                </a:lnTo>
                <a:lnTo>
                  <a:pt x="125730" y="251460"/>
                </a:lnTo>
                <a:lnTo>
                  <a:pt x="174682" y="241583"/>
                </a:lnTo>
                <a:lnTo>
                  <a:pt x="214645" y="214645"/>
                </a:lnTo>
                <a:lnTo>
                  <a:pt x="241583" y="174682"/>
                </a:lnTo>
                <a:lnTo>
                  <a:pt x="251460" y="125730"/>
                </a:lnTo>
                <a:lnTo>
                  <a:pt x="241583" y="76777"/>
                </a:lnTo>
                <a:lnTo>
                  <a:pt x="214645" y="36814"/>
                </a:lnTo>
                <a:lnTo>
                  <a:pt x="174682" y="9876"/>
                </a:lnTo>
                <a:lnTo>
                  <a:pt x="125730" y="0"/>
                </a:lnTo>
                <a:close/>
              </a:path>
            </a:pathLst>
          </a:custGeom>
          <a:solidFill>
            <a:srgbClr val="565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0738357" y="2297048"/>
            <a:ext cx="9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950195" y="2122932"/>
            <a:ext cx="251459" cy="251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0033127" y="2157222"/>
            <a:ext cx="100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048500" y="1426463"/>
            <a:ext cx="704215" cy="4810125"/>
            <a:chOff x="7048500" y="1426463"/>
            <a:chExt cx="704215" cy="4810125"/>
          </a:xfrm>
        </p:grpSpPr>
        <p:sp>
          <p:nvSpPr>
            <p:cNvPr id="99" name="object 99"/>
            <p:cNvSpPr/>
            <p:nvPr/>
          </p:nvSpPr>
          <p:spPr>
            <a:xfrm>
              <a:off x="7061453" y="1439417"/>
              <a:ext cx="678180" cy="4784090"/>
            </a:xfrm>
            <a:custGeom>
              <a:avLst/>
              <a:gdLst/>
              <a:ahLst/>
              <a:cxnLst/>
              <a:rect l="l" t="t" r="r" b="b"/>
              <a:pathLst>
                <a:path w="678179" h="4784090">
                  <a:moveTo>
                    <a:pt x="37592" y="0"/>
                  </a:moveTo>
                  <a:lnTo>
                    <a:pt x="0" y="0"/>
                  </a:lnTo>
                  <a:lnTo>
                    <a:pt x="640588" y="2391918"/>
                  </a:lnTo>
                  <a:lnTo>
                    <a:pt x="0" y="4783836"/>
                  </a:lnTo>
                  <a:lnTo>
                    <a:pt x="37592" y="4783836"/>
                  </a:lnTo>
                  <a:lnTo>
                    <a:pt x="678179" y="2391918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061453" y="1439417"/>
              <a:ext cx="678180" cy="4784090"/>
            </a:xfrm>
            <a:custGeom>
              <a:avLst/>
              <a:gdLst/>
              <a:ahLst/>
              <a:cxnLst/>
              <a:rect l="l" t="t" r="r" b="b"/>
              <a:pathLst>
                <a:path w="678179" h="4784090">
                  <a:moveTo>
                    <a:pt x="0" y="0"/>
                  </a:moveTo>
                  <a:lnTo>
                    <a:pt x="37592" y="0"/>
                  </a:lnTo>
                  <a:lnTo>
                    <a:pt x="678179" y="2391918"/>
                  </a:lnTo>
                  <a:lnTo>
                    <a:pt x="37592" y="4783836"/>
                  </a:lnTo>
                  <a:lnTo>
                    <a:pt x="0" y="4783836"/>
                  </a:lnTo>
                  <a:lnTo>
                    <a:pt x="640588" y="239191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5BB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85952" y="6275897"/>
            <a:ext cx="7388859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spc="-50" dirty="0">
                <a:latin typeface="URW Gothic L"/>
                <a:cs typeface="URW Gothic L"/>
              </a:rPr>
              <a:t>Please </a:t>
            </a:r>
            <a:r>
              <a:rPr sz="850" i="1" spc="-40" dirty="0">
                <a:latin typeface="URW Gothic L"/>
                <a:cs typeface="URW Gothic L"/>
              </a:rPr>
              <a:t>note, </a:t>
            </a:r>
            <a:r>
              <a:rPr sz="850" i="1" spc="-30" dirty="0">
                <a:latin typeface="URW Gothic L"/>
                <a:cs typeface="URW Gothic L"/>
              </a:rPr>
              <a:t>mitigations </a:t>
            </a:r>
            <a:r>
              <a:rPr sz="850" i="1" spc="-70" dirty="0">
                <a:latin typeface="URW Gothic L"/>
                <a:cs typeface="URW Gothic L"/>
              </a:rPr>
              <a:t>and </a:t>
            </a:r>
            <a:r>
              <a:rPr sz="850" i="1" spc="-30" dirty="0">
                <a:latin typeface="URW Gothic L"/>
                <a:cs typeface="URW Gothic L"/>
              </a:rPr>
              <a:t>the </a:t>
            </a:r>
            <a:r>
              <a:rPr sz="850" i="1" spc="-45" dirty="0">
                <a:latin typeface="URW Gothic L"/>
                <a:cs typeface="URW Gothic L"/>
              </a:rPr>
              <a:t>risk/impact </a:t>
            </a:r>
            <a:r>
              <a:rPr sz="850" i="1" spc="-30" dirty="0">
                <a:latin typeface="URW Gothic L"/>
                <a:cs typeface="URW Gothic L"/>
              </a:rPr>
              <a:t>matrix </a:t>
            </a:r>
            <a:r>
              <a:rPr sz="850" i="1" spc="-50" dirty="0">
                <a:latin typeface="URW Gothic L"/>
                <a:cs typeface="URW Gothic L"/>
              </a:rPr>
              <a:t>were </a:t>
            </a:r>
            <a:r>
              <a:rPr sz="850" i="1" spc="-20" dirty="0">
                <a:latin typeface="URW Gothic L"/>
                <a:cs typeface="URW Gothic L"/>
              </a:rPr>
              <a:t>not </a:t>
            </a:r>
            <a:r>
              <a:rPr sz="850" i="1" spc="-114" dirty="0">
                <a:latin typeface="URW Gothic L"/>
                <a:cs typeface="URW Gothic L"/>
              </a:rPr>
              <a:t>a </a:t>
            </a:r>
            <a:r>
              <a:rPr sz="850" i="1" spc="-85" dirty="0">
                <a:latin typeface="URW Gothic L"/>
                <a:cs typeface="URW Gothic L"/>
              </a:rPr>
              <a:t>key </a:t>
            </a:r>
            <a:r>
              <a:rPr sz="850" i="1" spc="-30" dirty="0">
                <a:latin typeface="URW Gothic L"/>
                <a:cs typeface="URW Gothic L"/>
              </a:rPr>
              <a:t>part </a:t>
            </a:r>
            <a:r>
              <a:rPr sz="850" i="1" spc="-20" dirty="0">
                <a:latin typeface="URW Gothic L"/>
                <a:cs typeface="URW Gothic L"/>
              </a:rPr>
              <a:t>of </a:t>
            </a:r>
            <a:r>
              <a:rPr sz="850" i="1" spc="-30" dirty="0">
                <a:latin typeface="URW Gothic L"/>
                <a:cs typeface="URW Gothic L"/>
              </a:rPr>
              <a:t>the </a:t>
            </a:r>
            <a:r>
              <a:rPr sz="850" i="1" spc="-60" dirty="0">
                <a:latin typeface="URW Gothic L"/>
                <a:cs typeface="URW Gothic L"/>
              </a:rPr>
              <a:t>ideal </a:t>
            </a:r>
            <a:r>
              <a:rPr sz="850" i="1" spc="-40" dirty="0">
                <a:latin typeface="URW Gothic L"/>
                <a:cs typeface="URW Gothic L"/>
              </a:rPr>
              <a:t>answer, </a:t>
            </a:r>
            <a:r>
              <a:rPr sz="850" i="1" spc="-25" dirty="0">
                <a:latin typeface="URW Gothic L"/>
                <a:cs typeface="URW Gothic L"/>
              </a:rPr>
              <a:t>but </a:t>
            </a:r>
            <a:r>
              <a:rPr sz="850" i="1" spc="-55" dirty="0">
                <a:latin typeface="URW Gothic L"/>
                <a:cs typeface="URW Gothic L"/>
              </a:rPr>
              <a:t>are </a:t>
            </a:r>
            <a:r>
              <a:rPr sz="850" i="1" spc="-114" dirty="0">
                <a:latin typeface="URW Gothic L"/>
                <a:cs typeface="URW Gothic L"/>
              </a:rPr>
              <a:t>a </a:t>
            </a:r>
            <a:r>
              <a:rPr sz="850" i="1" spc="-85" dirty="0">
                <a:latin typeface="URW Gothic L"/>
                <a:cs typeface="URW Gothic L"/>
              </a:rPr>
              <a:t>good </a:t>
            </a:r>
            <a:r>
              <a:rPr sz="850" i="1" spc="-40" dirty="0">
                <a:latin typeface="URW Gothic L"/>
                <a:cs typeface="URW Gothic L"/>
              </a:rPr>
              <a:t>frame </a:t>
            </a:r>
            <a:r>
              <a:rPr sz="850" i="1" spc="-20" dirty="0">
                <a:latin typeface="URW Gothic L"/>
                <a:cs typeface="URW Gothic L"/>
              </a:rPr>
              <a:t>of </a:t>
            </a:r>
            <a:r>
              <a:rPr sz="850" i="1" spc="-50" dirty="0">
                <a:latin typeface="URW Gothic L"/>
                <a:cs typeface="URW Gothic L"/>
              </a:rPr>
              <a:t>reference </a:t>
            </a:r>
            <a:r>
              <a:rPr sz="850" i="1" spc="-15" dirty="0">
                <a:latin typeface="URW Gothic L"/>
                <a:cs typeface="URW Gothic L"/>
              </a:rPr>
              <a:t>to </a:t>
            </a:r>
            <a:r>
              <a:rPr sz="850" i="1" spc="-35" dirty="0">
                <a:latin typeface="URW Gothic L"/>
                <a:cs typeface="URW Gothic L"/>
              </a:rPr>
              <a:t>use </a:t>
            </a:r>
            <a:r>
              <a:rPr sz="850" i="1" spc="-50" dirty="0">
                <a:latin typeface="URW Gothic L"/>
                <a:cs typeface="URW Gothic L"/>
              </a:rPr>
              <a:t>when </a:t>
            </a:r>
            <a:r>
              <a:rPr sz="850" i="1" spc="-40" dirty="0">
                <a:latin typeface="URW Gothic L"/>
                <a:cs typeface="URW Gothic L"/>
              </a:rPr>
              <a:t>discussing</a:t>
            </a:r>
            <a:r>
              <a:rPr sz="850" i="1" spc="150" dirty="0">
                <a:latin typeface="URW Gothic L"/>
                <a:cs typeface="URW Gothic L"/>
              </a:rPr>
              <a:t> </a:t>
            </a:r>
            <a:r>
              <a:rPr sz="850" i="1" spc="-10" dirty="0">
                <a:latin typeface="URW Gothic L"/>
                <a:cs typeface="URW Gothic L"/>
              </a:rPr>
              <a:t>risks.</a:t>
            </a:r>
            <a:endParaRPr sz="850">
              <a:latin typeface="URW Gothic L"/>
              <a:cs typeface="URW Gothic 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50917"/>
            <a:ext cx="11056620" cy="626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60" dirty="0">
                <a:solidFill>
                  <a:srgbClr val="000000"/>
                </a:solidFill>
              </a:rPr>
              <a:t>Cloud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Feasibility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Assessment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65" dirty="0"/>
              <a:t>Considerations</a:t>
            </a:r>
            <a:r>
              <a:rPr spc="-165" dirty="0"/>
              <a:t> </a:t>
            </a:r>
            <a:r>
              <a:rPr spc="-15" dirty="0"/>
              <a:t>for</a:t>
            </a:r>
            <a:r>
              <a:rPr spc="-114" dirty="0"/>
              <a:t> </a:t>
            </a:r>
            <a:r>
              <a:rPr spc="-70" dirty="0"/>
              <a:t>Transitioning</a:t>
            </a:r>
            <a:r>
              <a:rPr spc="-140" dirty="0"/>
              <a:t> </a:t>
            </a:r>
            <a:r>
              <a:rPr spc="-50" dirty="0"/>
              <a:t>to</a:t>
            </a:r>
            <a:r>
              <a:rPr spc="-110" dirty="0"/>
              <a:t> </a:t>
            </a:r>
            <a:r>
              <a:rPr spc="-60" dirty="0"/>
              <a:t>Cloud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40" dirty="0">
                <a:solidFill>
                  <a:srgbClr val="565656"/>
                </a:solidFill>
              </a:rPr>
              <a:t>Before</a:t>
            </a:r>
            <a:r>
              <a:rPr sz="1400" spc="-90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the</a:t>
            </a:r>
            <a:r>
              <a:rPr sz="1400" spc="-80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University</a:t>
            </a:r>
            <a:r>
              <a:rPr sz="1400" spc="-120" dirty="0">
                <a:solidFill>
                  <a:srgbClr val="565656"/>
                </a:solidFill>
              </a:rPr>
              <a:t> </a:t>
            </a:r>
            <a:r>
              <a:rPr sz="1400" spc="-60" dirty="0">
                <a:solidFill>
                  <a:srgbClr val="565656"/>
                </a:solidFill>
              </a:rPr>
              <a:t>embarks</a:t>
            </a:r>
            <a:r>
              <a:rPr sz="1400" spc="-100" dirty="0">
                <a:solidFill>
                  <a:srgbClr val="565656"/>
                </a:solidFill>
              </a:rPr>
              <a:t> </a:t>
            </a:r>
            <a:r>
              <a:rPr sz="1400" spc="-20" dirty="0">
                <a:solidFill>
                  <a:srgbClr val="565656"/>
                </a:solidFill>
              </a:rPr>
              <a:t>on</a:t>
            </a:r>
            <a:r>
              <a:rPr sz="1400" spc="-80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the</a:t>
            </a:r>
            <a:r>
              <a:rPr sz="1400" spc="-65" dirty="0">
                <a:solidFill>
                  <a:srgbClr val="565656"/>
                </a:solidFill>
              </a:rPr>
              <a:t> </a:t>
            </a:r>
            <a:r>
              <a:rPr sz="1400" spc="-40" dirty="0">
                <a:solidFill>
                  <a:srgbClr val="565656"/>
                </a:solidFill>
              </a:rPr>
              <a:t>transition</a:t>
            </a:r>
            <a:r>
              <a:rPr sz="1400" spc="-105" dirty="0">
                <a:solidFill>
                  <a:srgbClr val="565656"/>
                </a:solidFill>
              </a:rPr>
              <a:t> </a:t>
            </a:r>
            <a:r>
              <a:rPr sz="1400" spc="-50" dirty="0">
                <a:solidFill>
                  <a:srgbClr val="565656"/>
                </a:solidFill>
              </a:rPr>
              <a:t>journey,</a:t>
            </a:r>
            <a:r>
              <a:rPr sz="1400" spc="-114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the</a:t>
            </a:r>
            <a:r>
              <a:rPr sz="1400" spc="-80" dirty="0">
                <a:solidFill>
                  <a:srgbClr val="565656"/>
                </a:solidFill>
              </a:rPr>
              <a:t> </a:t>
            </a:r>
            <a:r>
              <a:rPr sz="1400" spc="-40" dirty="0">
                <a:solidFill>
                  <a:srgbClr val="565656"/>
                </a:solidFill>
              </a:rPr>
              <a:t>following</a:t>
            </a:r>
            <a:r>
              <a:rPr sz="1400" spc="-114" dirty="0">
                <a:solidFill>
                  <a:srgbClr val="565656"/>
                </a:solidFill>
              </a:rPr>
              <a:t> </a:t>
            </a:r>
            <a:r>
              <a:rPr sz="1400" spc="-35" dirty="0">
                <a:solidFill>
                  <a:srgbClr val="565656"/>
                </a:solidFill>
              </a:rPr>
              <a:t>should</a:t>
            </a:r>
            <a:r>
              <a:rPr sz="1400" spc="-100" dirty="0">
                <a:solidFill>
                  <a:srgbClr val="565656"/>
                </a:solidFill>
              </a:rPr>
              <a:t> </a:t>
            </a:r>
            <a:r>
              <a:rPr sz="1400" spc="-65" dirty="0">
                <a:solidFill>
                  <a:srgbClr val="565656"/>
                </a:solidFill>
              </a:rPr>
              <a:t>already</a:t>
            </a:r>
            <a:r>
              <a:rPr sz="1400" spc="-114" dirty="0">
                <a:solidFill>
                  <a:srgbClr val="565656"/>
                </a:solidFill>
              </a:rPr>
              <a:t> </a:t>
            </a:r>
            <a:r>
              <a:rPr sz="1400" spc="-55" dirty="0">
                <a:solidFill>
                  <a:srgbClr val="565656"/>
                </a:solidFill>
              </a:rPr>
              <a:t>be</a:t>
            </a:r>
            <a:r>
              <a:rPr sz="1400" spc="-70" dirty="0">
                <a:solidFill>
                  <a:srgbClr val="565656"/>
                </a:solidFill>
              </a:rPr>
              <a:t> </a:t>
            </a:r>
            <a:r>
              <a:rPr sz="1400" spc="-30" dirty="0">
                <a:solidFill>
                  <a:srgbClr val="565656"/>
                </a:solidFill>
              </a:rPr>
              <a:t>in</a:t>
            </a:r>
            <a:r>
              <a:rPr sz="1400" spc="-90" dirty="0">
                <a:solidFill>
                  <a:srgbClr val="565656"/>
                </a:solidFill>
              </a:rPr>
              <a:t> </a:t>
            </a:r>
            <a:r>
              <a:rPr sz="1400" spc="-65" dirty="0">
                <a:solidFill>
                  <a:srgbClr val="565656"/>
                </a:solidFill>
              </a:rPr>
              <a:t>place</a:t>
            </a:r>
            <a:r>
              <a:rPr sz="1400" spc="-100" dirty="0">
                <a:solidFill>
                  <a:srgbClr val="565656"/>
                </a:solidFill>
              </a:rPr>
              <a:t> </a:t>
            </a:r>
            <a:r>
              <a:rPr sz="1400" spc="-35" dirty="0">
                <a:solidFill>
                  <a:srgbClr val="565656"/>
                </a:solidFill>
              </a:rPr>
              <a:t>to</a:t>
            </a:r>
            <a:r>
              <a:rPr sz="1400" spc="-65" dirty="0">
                <a:solidFill>
                  <a:srgbClr val="565656"/>
                </a:solidFill>
              </a:rPr>
              <a:t> </a:t>
            </a:r>
            <a:r>
              <a:rPr sz="1400" spc="-45" dirty="0">
                <a:solidFill>
                  <a:srgbClr val="565656"/>
                </a:solidFill>
              </a:rPr>
              <a:t>ensure</a:t>
            </a:r>
            <a:r>
              <a:rPr sz="1400" spc="-105" dirty="0">
                <a:solidFill>
                  <a:srgbClr val="565656"/>
                </a:solidFill>
              </a:rPr>
              <a:t> </a:t>
            </a:r>
            <a:r>
              <a:rPr sz="1400" spc="-60" dirty="0">
                <a:solidFill>
                  <a:srgbClr val="565656"/>
                </a:solidFill>
              </a:rPr>
              <a:t>successful</a:t>
            </a:r>
            <a:r>
              <a:rPr sz="1400" spc="-90" dirty="0">
                <a:solidFill>
                  <a:srgbClr val="565656"/>
                </a:solidFill>
              </a:rPr>
              <a:t> </a:t>
            </a:r>
            <a:r>
              <a:rPr sz="1400" spc="-45" dirty="0">
                <a:solidFill>
                  <a:srgbClr val="565656"/>
                </a:solidFill>
              </a:rPr>
              <a:t>cloud</a:t>
            </a:r>
            <a:r>
              <a:rPr sz="1400" dirty="0">
                <a:solidFill>
                  <a:srgbClr val="565656"/>
                </a:solidFill>
              </a:rPr>
              <a:t> </a:t>
            </a:r>
            <a:r>
              <a:rPr sz="1400" spc="-35" dirty="0">
                <a:solidFill>
                  <a:srgbClr val="565656"/>
                </a:solidFill>
              </a:rPr>
              <a:t>adoption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6723888" y="1613916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5" y="812291"/>
                </a:lnTo>
                <a:lnTo>
                  <a:pt x="4585715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51903" y="1672107"/>
            <a:ext cx="3810000" cy="7150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10" dirty="0">
                <a:latin typeface="DejaVu Sans"/>
                <a:cs typeface="DejaVu Sans"/>
              </a:rPr>
              <a:t>Cloud</a:t>
            </a:r>
            <a:r>
              <a:rPr sz="1100" b="1" spc="-165" dirty="0">
                <a:latin typeface="DejaVu Sans"/>
                <a:cs typeface="DejaVu Sans"/>
              </a:rPr>
              <a:t> </a:t>
            </a:r>
            <a:r>
              <a:rPr sz="1100" b="1" spc="-155" dirty="0">
                <a:latin typeface="DejaVu Sans"/>
                <a:cs typeface="DejaVu Sans"/>
              </a:rPr>
              <a:t>Strategy</a:t>
            </a:r>
            <a:endParaRPr sz="1100">
              <a:latin typeface="DejaVu Sans"/>
              <a:cs typeface="DejaVu San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sz="1050" spc="-30" dirty="0">
                <a:latin typeface="DejaVu Sans"/>
                <a:cs typeface="DejaVu Sans"/>
              </a:rPr>
              <a:t>It </a:t>
            </a:r>
            <a:r>
              <a:rPr sz="1050" spc="-35" dirty="0">
                <a:latin typeface="DejaVu Sans"/>
                <a:cs typeface="DejaVu Sans"/>
              </a:rPr>
              <a:t>is </a:t>
            </a:r>
            <a:r>
              <a:rPr sz="1050" spc="-45" dirty="0">
                <a:latin typeface="DejaVu Sans"/>
                <a:cs typeface="DejaVu Sans"/>
              </a:rPr>
              <a:t>critical </a:t>
            </a:r>
            <a:r>
              <a:rPr sz="1050" spc="-25" dirty="0">
                <a:latin typeface="DejaVu Sans"/>
                <a:cs typeface="DejaVu Sans"/>
              </a:rPr>
              <a:t>to </a:t>
            </a:r>
            <a:r>
              <a:rPr sz="1050" spc="-35" dirty="0">
                <a:latin typeface="DejaVu Sans"/>
                <a:cs typeface="DejaVu Sans"/>
              </a:rPr>
              <a:t>define cloud </a:t>
            </a:r>
            <a:r>
              <a:rPr sz="1050" spc="-60" dirty="0">
                <a:latin typeface="DejaVu Sans"/>
                <a:cs typeface="DejaVu Sans"/>
              </a:rPr>
              <a:t>strategy, </a:t>
            </a:r>
            <a:r>
              <a:rPr sz="1050" spc="-40" dirty="0">
                <a:latin typeface="DejaVu Sans"/>
                <a:cs typeface="DejaVu Sans"/>
              </a:rPr>
              <a:t>charter </a:t>
            </a:r>
            <a:r>
              <a:rPr sz="1050" spc="-35" dirty="0">
                <a:latin typeface="DejaVu Sans"/>
                <a:cs typeface="DejaVu Sans"/>
              </a:rPr>
              <a:t>and </a:t>
            </a:r>
            <a:r>
              <a:rPr sz="1050" spc="-45" dirty="0">
                <a:latin typeface="DejaVu Sans"/>
                <a:cs typeface="DejaVu Sans"/>
              </a:rPr>
              <a:t>guiding  </a:t>
            </a:r>
            <a:r>
              <a:rPr sz="1050" spc="-35" dirty="0">
                <a:latin typeface="DejaVu Sans"/>
                <a:cs typeface="DejaVu Sans"/>
              </a:rPr>
              <a:t>principles focused </a:t>
            </a:r>
            <a:r>
              <a:rPr sz="1050" spc="-15" dirty="0">
                <a:latin typeface="DejaVu Sans"/>
                <a:cs typeface="DejaVu Sans"/>
              </a:rPr>
              <a:t>on </a:t>
            </a:r>
            <a:r>
              <a:rPr sz="1050" spc="-35" dirty="0">
                <a:latin typeface="DejaVu Sans"/>
                <a:cs typeface="DejaVu Sans"/>
              </a:rPr>
              <a:t>cloud adoption, </a:t>
            </a:r>
            <a:r>
              <a:rPr sz="1050" spc="-40" dirty="0">
                <a:latin typeface="DejaVu Sans"/>
                <a:cs typeface="DejaVu Sans"/>
              </a:rPr>
              <a:t>migration</a:t>
            </a:r>
            <a:r>
              <a:rPr sz="1050" spc="-250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repeatability  </a:t>
            </a:r>
            <a:r>
              <a:rPr sz="1050" spc="-35" dirty="0">
                <a:latin typeface="DejaVu Sans"/>
                <a:cs typeface="DejaVu Sans"/>
              </a:rPr>
              <a:t>and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50" dirty="0">
                <a:latin typeface="DejaVu Sans"/>
                <a:cs typeface="DejaVu Sans"/>
              </a:rPr>
              <a:t>efficiency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58128" y="1609344"/>
            <a:ext cx="914400" cy="864235"/>
            <a:chOff x="6358128" y="1609344"/>
            <a:chExt cx="914400" cy="864235"/>
          </a:xfrm>
        </p:grpSpPr>
        <p:sp>
          <p:nvSpPr>
            <p:cNvPr id="6" name="object 6"/>
            <p:cNvSpPr/>
            <p:nvPr/>
          </p:nvSpPr>
          <p:spPr>
            <a:xfrm>
              <a:off x="6358128" y="1609344"/>
              <a:ext cx="914400" cy="864235"/>
            </a:xfrm>
            <a:custGeom>
              <a:avLst/>
              <a:gdLst/>
              <a:ahLst/>
              <a:cxnLst/>
              <a:rect l="l" t="t" r="r" b="b"/>
              <a:pathLst>
                <a:path w="914400" h="864235">
                  <a:moveTo>
                    <a:pt x="457200" y="0"/>
                  </a:moveTo>
                  <a:lnTo>
                    <a:pt x="407388" y="2535"/>
                  </a:lnTo>
                  <a:lnTo>
                    <a:pt x="359128" y="9964"/>
                  </a:lnTo>
                  <a:lnTo>
                    <a:pt x="312700" y="22024"/>
                  </a:lnTo>
                  <a:lnTo>
                    <a:pt x="268382" y="38452"/>
                  </a:lnTo>
                  <a:lnTo>
                    <a:pt x="226455" y="58984"/>
                  </a:lnTo>
                  <a:lnTo>
                    <a:pt x="187195" y="83356"/>
                  </a:lnTo>
                  <a:lnTo>
                    <a:pt x="150884" y="111305"/>
                  </a:lnTo>
                  <a:lnTo>
                    <a:pt x="117800" y="142568"/>
                  </a:lnTo>
                  <a:lnTo>
                    <a:pt x="88221" y="176881"/>
                  </a:lnTo>
                  <a:lnTo>
                    <a:pt x="62427" y="213980"/>
                  </a:lnTo>
                  <a:lnTo>
                    <a:pt x="40697" y="253603"/>
                  </a:lnTo>
                  <a:lnTo>
                    <a:pt x="23311" y="295485"/>
                  </a:lnTo>
                  <a:lnTo>
                    <a:pt x="10546" y="339363"/>
                  </a:lnTo>
                  <a:lnTo>
                    <a:pt x="2683" y="384974"/>
                  </a:lnTo>
                  <a:lnTo>
                    <a:pt x="0" y="432053"/>
                  </a:lnTo>
                  <a:lnTo>
                    <a:pt x="2683" y="479133"/>
                  </a:lnTo>
                  <a:lnTo>
                    <a:pt x="10546" y="524744"/>
                  </a:lnTo>
                  <a:lnTo>
                    <a:pt x="23311" y="568622"/>
                  </a:lnTo>
                  <a:lnTo>
                    <a:pt x="40697" y="610504"/>
                  </a:lnTo>
                  <a:lnTo>
                    <a:pt x="62427" y="650127"/>
                  </a:lnTo>
                  <a:lnTo>
                    <a:pt x="88221" y="687226"/>
                  </a:lnTo>
                  <a:lnTo>
                    <a:pt x="117800" y="721539"/>
                  </a:lnTo>
                  <a:lnTo>
                    <a:pt x="150884" y="752802"/>
                  </a:lnTo>
                  <a:lnTo>
                    <a:pt x="187195" y="780751"/>
                  </a:lnTo>
                  <a:lnTo>
                    <a:pt x="226455" y="805123"/>
                  </a:lnTo>
                  <a:lnTo>
                    <a:pt x="268382" y="825655"/>
                  </a:lnTo>
                  <a:lnTo>
                    <a:pt x="312700" y="842083"/>
                  </a:lnTo>
                  <a:lnTo>
                    <a:pt x="359128" y="854143"/>
                  </a:lnTo>
                  <a:lnTo>
                    <a:pt x="407388" y="861572"/>
                  </a:lnTo>
                  <a:lnTo>
                    <a:pt x="457200" y="864107"/>
                  </a:lnTo>
                  <a:lnTo>
                    <a:pt x="507011" y="861572"/>
                  </a:lnTo>
                  <a:lnTo>
                    <a:pt x="555271" y="854143"/>
                  </a:lnTo>
                  <a:lnTo>
                    <a:pt x="601699" y="842083"/>
                  </a:lnTo>
                  <a:lnTo>
                    <a:pt x="646017" y="825655"/>
                  </a:lnTo>
                  <a:lnTo>
                    <a:pt x="687944" y="805123"/>
                  </a:lnTo>
                  <a:lnTo>
                    <a:pt x="727204" y="780751"/>
                  </a:lnTo>
                  <a:lnTo>
                    <a:pt x="763515" y="752802"/>
                  </a:lnTo>
                  <a:lnTo>
                    <a:pt x="796599" y="721539"/>
                  </a:lnTo>
                  <a:lnTo>
                    <a:pt x="826178" y="687226"/>
                  </a:lnTo>
                  <a:lnTo>
                    <a:pt x="851972" y="650127"/>
                  </a:lnTo>
                  <a:lnTo>
                    <a:pt x="873702" y="610504"/>
                  </a:lnTo>
                  <a:lnTo>
                    <a:pt x="891088" y="568622"/>
                  </a:lnTo>
                  <a:lnTo>
                    <a:pt x="903853" y="524744"/>
                  </a:lnTo>
                  <a:lnTo>
                    <a:pt x="911716" y="479133"/>
                  </a:lnTo>
                  <a:lnTo>
                    <a:pt x="914400" y="432053"/>
                  </a:lnTo>
                  <a:lnTo>
                    <a:pt x="911716" y="384974"/>
                  </a:lnTo>
                  <a:lnTo>
                    <a:pt x="903853" y="339363"/>
                  </a:lnTo>
                  <a:lnTo>
                    <a:pt x="891088" y="295485"/>
                  </a:lnTo>
                  <a:lnTo>
                    <a:pt x="873702" y="253603"/>
                  </a:lnTo>
                  <a:lnTo>
                    <a:pt x="851972" y="213980"/>
                  </a:lnTo>
                  <a:lnTo>
                    <a:pt x="826178" y="176881"/>
                  </a:lnTo>
                  <a:lnTo>
                    <a:pt x="796599" y="142568"/>
                  </a:lnTo>
                  <a:lnTo>
                    <a:pt x="763515" y="111305"/>
                  </a:lnTo>
                  <a:lnTo>
                    <a:pt x="727204" y="83356"/>
                  </a:lnTo>
                  <a:lnTo>
                    <a:pt x="687944" y="58984"/>
                  </a:lnTo>
                  <a:lnTo>
                    <a:pt x="646017" y="38452"/>
                  </a:lnTo>
                  <a:lnTo>
                    <a:pt x="601699" y="22024"/>
                  </a:lnTo>
                  <a:lnTo>
                    <a:pt x="555271" y="9964"/>
                  </a:lnTo>
                  <a:lnTo>
                    <a:pt x="507011" y="25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6728" y="1825751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358140" y="216408"/>
                  </a:moveTo>
                  <a:lnTo>
                    <a:pt x="356704" y="209804"/>
                  </a:lnTo>
                  <a:lnTo>
                    <a:pt x="356311" y="207962"/>
                  </a:lnTo>
                  <a:lnTo>
                    <a:pt x="351358" y="201015"/>
                  </a:lnTo>
                  <a:lnTo>
                    <a:pt x="344043" y="196303"/>
                  </a:lnTo>
                  <a:lnTo>
                    <a:pt x="335153" y="194564"/>
                  </a:lnTo>
                  <a:lnTo>
                    <a:pt x="327685" y="195732"/>
                  </a:lnTo>
                  <a:lnTo>
                    <a:pt x="321297" y="198945"/>
                  </a:lnTo>
                  <a:lnTo>
                    <a:pt x="316255" y="203784"/>
                  </a:lnTo>
                  <a:lnTo>
                    <a:pt x="312801" y="209804"/>
                  </a:lnTo>
                  <a:lnTo>
                    <a:pt x="256286" y="209804"/>
                  </a:lnTo>
                  <a:lnTo>
                    <a:pt x="254889" y="204470"/>
                  </a:lnTo>
                  <a:lnTo>
                    <a:pt x="252095" y="199263"/>
                  </a:lnTo>
                  <a:lnTo>
                    <a:pt x="249008" y="195199"/>
                  </a:lnTo>
                  <a:lnTo>
                    <a:pt x="248539" y="194564"/>
                  </a:lnTo>
                  <a:lnTo>
                    <a:pt x="253352" y="189992"/>
                  </a:lnTo>
                  <a:lnTo>
                    <a:pt x="292481" y="152908"/>
                  </a:lnTo>
                  <a:lnTo>
                    <a:pt x="298831" y="156972"/>
                  </a:lnTo>
                  <a:lnTo>
                    <a:pt x="307213" y="156210"/>
                  </a:lnTo>
                  <a:lnTo>
                    <a:pt x="310756" y="152908"/>
                  </a:lnTo>
                  <a:lnTo>
                    <a:pt x="312801" y="151003"/>
                  </a:lnTo>
                  <a:lnTo>
                    <a:pt x="319024" y="145034"/>
                  </a:lnTo>
                  <a:lnTo>
                    <a:pt x="319024" y="135128"/>
                  </a:lnTo>
                  <a:lnTo>
                    <a:pt x="312801" y="129159"/>
                  </a:lnTo>
                  <a:lnTo>
                    <a:pt x="307403" y="125806"/>
                  </a:lnTo>
                  <a:lnTo>
                    <a:pt x="301244" y="124688"/>
                  </a:lnTo>
                  <a:lnTo>
                    <a:pt x="295084" y="125806"/>
                  </a:lnTo>
                  <a:lnTo>
                    <a:pt x="289687" y="129159"/>
                  </a:lnTo>
                  <a:lnTo>
                    <a:pt x="284099" y="134493"/>
                  </a:lnTo>
                  <a:lnTo>
                    <a:pt x="283464" y="142367"/>
                  </a:lnTo>
                  <a:lnTo>
                    <a:pt x="287655" y="148336"/>
                  </a:lnTo>
                  <a:lnTo>
                    <a:pt x="243713" y="189293"/>
                  </a:lnTo>
                  <a:lnTo>
                    <a:pt x="243713" y="216408"/>
                  </a:lnTo>
                  <a:lnTo>
                    <a:pt x="241858" y="224866"/>
                  </a:lnTo>
                  <a:lnTo>
                    <a:pt x="236867" y="231813"/>
                  </a:lnTo>
                  <a:lnTo>
                    <a:pt x="229514" y="236524"/>
                  </a:lnTo>
                  <a:lnTo>
                    <a:pt x="220599" y="238252"/>
                  </a:lnTo>
                  <a:lnTo>
                    <a:pt x="212115" y="236524"/>
                  </a:lnTo>
                  <a:lnTo>
                    <a:pt x="204990" y="231813"/>
                  </a:lnTo>
                  <a:lnTo>
                    <a:pt x="200075" y="224866"/>
                  </a:lnTo>
                  <a:lnTo>
                    <a:pt x="199809" y="223647"/>
                  </a:lnTo>
                  <a:lnTo>
                    <a:pt x="198247" y="216408"/>
                  </a:lnTo>
                  <a:lnTo>
                    <a:pt x="199694" y="209804"/>
                  </a:lnTo>
                  <a:lnTo>
                    <a:pt x="200075" y="208064"/>
                  </a:lnTo>
                  <a:lnTo>
                    <a:pt x="204990" y="201333"/>
                  </a:lnTo>
                  <a:lnTo>
                    <a:pt x="212115" y="196837"/>
                  </a:lnTo>
                  <a:lnTo>
                    <a:pt x="220599" y="195199"/>
                  </a:lnTo>
                  <a:lnTo>
                    <a:pt x="229514" y="196837"/>
                  </a:lnTo>
                  <a:lnTo>
                    <a:pt x="236867" y="201333"/>
                  </a:lnTo>
                  <a:lnTo>
                    <a:pt x="241858" y="208064"/>
                  </a:lnTo>
                  <a:lnTo>
                    <a:pt x="243713" y="216408"/>
                  </a:lnTo>
                  <a:lnTo>
                    <a:pt x="243713" y="189293"/>
                  </a:lnTo>
                  <a:lnTo>
                    <a:pt x="242951" y="189992"/>
                  </a:lnTo>
                  <a:lnTo>
                    <a:pt x="238760" y="186690"/>
                  </a:lnTo>
                  <a:lnTo>
                    <a:pt x="233934" y="184023"/>
                  </a:lnTo>
                  <a:lnTo>
                    <a:pt x="227584" y="183388"/>
                  </a:lnTo>
                  <a:lnTo>
                    <a:pt x="227584" y="129794"/>
                  </a:lnTo>
                  <a:lnTo>
                    <a:pt x="234226" y="126504"/>
                  </a:lnTo>
                  <a:lnTo>
                    <a:pt x="239306" y="121729"/>
                  </a:lnTo>
                  <a:lnTo>
                    <a:pt x="242557" y="115722"/>
                  </a:lnTo>
                  <a:lnTo>
                    <a:pt x="243713" y="108712"/>
                  </a:lnTo>
                  <a:lnTo>
                    <a:pt x="241858" y="100266"/>
                  </a:lnTo>
                  <a:lnTo>
                    <a:pt x="236867" y="93319"/>
                  </a:lnTo>
                  <a:lnTo>
                    <a:pt x="229514" y="88607"/>
                  </a:lnTo>
                  <a:lnTo>
                    <a:pt x="220599" y="86868"/>
                  </a:lnTo>
                  <a:lnTo>
                    <a:pt x="211696" y="88607"/>
                  </a:lnTo>
                  <a:lnTo>
                    <a:pt x="204381" y="93319"/>
                  </a:lnTo>
                  <a:lnTo>
                    <a:pt x="199428" y="100266"/>
                  </a:lnTo>
                  <a:lnTo>
                    <a:pt x="197612" y="108712"/>
                  </a:lnTo>
                  <a:lnTo>
                    <a:pt x="198843" y="115722"/>
                  </a:lnTo>
                  <a:lnTo>
                    <a:pt x="202222" y="121729"/>
                  </a:lnTo>
                  <a:lnTo>
                    <a:pt x="207302" y="126504"/>
                  </a:lnTo>
                  <a:lnTo>
                    <a:pt x="213614" y="129794"/>
                  </a:lnTo>
                  <a:lnTo>
                    <a:pt x="213614" y="183388"/>
                  </a:lnTo>
                  <a:lnTo>
                    <a:pt x="207391" y="184023"/>
                  </a:lnTo>
                  <a:lnTo>
                    <a:pt x="202438" y="186690"/>
                  </a:lnTo>
                  <a:lnTo>
                    <a:pt x="198247" y="189992"/>
                  </a:lnTo>
                  <a:lnTo>
                    <a:pt x="159372" y="153670"/>
                  </a:lnTo>
                  <a:lnTo>
                    <a:pt x="153670" y="148336"/>
                  </a:lnTo>
                  <a:lnTo>
                    <a:pt x="157861" y="142367"/>
                  </a:lnTo>
                  <a:lnTo>
                    <a:pt x="157099" y="134493"/>
                  </a:lnTo>
                  <a:lnTo>
                    <a:pt x="151511" y="129159"/>
                  </a:lnTo>
                  <a:lnTo>
                    <a:pt x="146164" y="125806"/>
                  </a:lnTo>
                  <a:lnTo>
                    <a:pt x="140017" y="124688"/>
                  </a:lnTo>
                  <a:lnTo>
                    <a:pt x="133858" y="125806"/>
                  </a:lnTo>
                  <a:lnTo>
                    <a:pt x="128524" y="129159"/>
                  </a:lnTo>
                  <a:lnTo>
                    <a:pt x="122174" y="135128"/>
                  </a:lnTo>
                  <a:lnTo>
                    <a:pt x="122174" y="145034"/>
                  </a:lnTo>
                  <a:lnTo>
                    <a:pt x="134112" y="156210"/>
                  </a:lnTo>
                  <a:lnTo>
                    <a:pt x="142494" y="156972"/>
                  </a:lnTo>
                  <a:lnTo>
                    <a:pt x="148717" y="153670"/>
                  </a:lnTo>
                  <a:lnTo>
                    <a:pt x="192659" y="195199"/>
                  </a:lnTo>
                  <a:lnTo>
                    <a:pt x="189230" y="199263"/>
                  </a:lnTo>
                  <a:lnTo>
                    <a:pt x="186436" y="204470"/>
                  </a:lnTo>
                  <a:lnTo>
                    <a:pt x="185674" y="209804"/>
                  </a:lnTo>
                  <a:lnTo>
                    <a:pt x="128524" y="209804"/>
                  </a:lnTo>
                  <a:lnTo>
                    <a:pt x="125425" y="203784"/>
                  </a:lnTo>
                  <a:lnTo>
                    <a:pt x="120561" y="198945"/>
                  </a:lnTo>
                  <a:lnTo>
                    <a:pt x="114249" y="195732"/>
                  </a:lnTo>
                  <a:lnTo>
                    <a:pt x="106807" y="194564"/>
                  </a:lnTo>
                  <a:lnTo>
                    <a:pt x="97904" y="196303"/>
                  </a:lnTo>
                  <a:lnTo>
                    <a:pt x="90589" y="201015"/>
                  </a:lnTo>
                  <a:lnTo>
                    <a:pt x="85636" y="207962"/>
                  </a:lnTo>
                  <a:lnTo>
                    <a:pt x="83820" y="216408"/>
                  </a:lnTo>
                  <a:lnTo>
                    <a:pt x="85636" y="225132"/>
                  </a:lnTo>
                  <a:lnTo>
                    <a:pt x="90589" y="232054"/>
                  </a:lnTo>
                  <a:lnTo>
                    <a:pt x="97904" y="236613"/>
                  </a:lnTo>
                  <a:lnTo>
                    <a:pt x="106807" y="238252"/>
                  </a:lnTo>
                  <a:lnTo>
                    <a:pt x="114249" y="237185"/>
                  </a:lnTo>
                  <a:lnTo>
                    <a:pt x="120561" y="234188"/>
                  </a:lnTo>
                  <a:lnTo>
                    <a:pt x="125425" y="229577"/>
                  </a:lnTo>
                  <a:lnTo>
                    <a:pt x="128524" y="223647"/>
                  </a:lnTo>
                  <a:lnTo>
                    <a:pt x="185674" y="223647"/>
                  </a:lnTo>
                  <a:lnTo>
                    <a:pt x="186436" y="228981"/>
                  </a:lnTo>
                  <a:lnTo>
                    <a:pt x="189230" y="233553"/>
                  </a:lnTo>
                  <a:lnTo>
                    <a:pt x="192659" y="238252"/>
                  </a:lnTo>
                  <a:lnTo>
                    <a:pt x="148717" y="279908"/>
                  </a:lnTo>
                  <a:lnTo>
                    <a:pt x="142494" y="275844"/>
                  </a:lnTo>
                  <a:lnTo>
                    <a:pt x="134112" y="276606"/>
                  </a:lnTo>
                  <a:lnTo>
                    <a:pt x="122174" y="287782"/>
                  </a:lnTo>
                  <a:lnTo>
                    <a:pt x="122174" y="297688"/>
                  </a:lnTo>
                  <a:lnTo>
                    <a:pt x="128524" y="303657"/>
                  </a:lnTo>
                  <a:lnTo>
                    <a:pt x="133858" y="307022"/>
                  </a:lnTo>
                  <a:lnTo>
                    <a:pt x="140017" y="308140"/>
                  </a:lnTo>
                  <a:lnTo>
                    <a:pt x="146164" y="307022"/>
                  </a:lnTo>
                  <a:lnTo>
                    <a:pt x="151511" y="303657"/>
                  </a:lnTo>
                  <a:lnTo>
                    <a:pt x="157099" y="298323"/>
                  </a:lnTo>
                  <a:lnTo>
                    <a:pt x="157861" y="290449"/>
                  </a:lnTo>
                  <a:lnTo>
                    <a:pt x="153670" y="284480"/>
                  </a:lnTo>
                  <a:lnTo>
                    <a:pt x="158483" y="279908"/>
                  </a:lnTo>
                  <a:lnTo>
                    <a:pt x="197612" y="242824"/>
                  </a:lnTo>
                  <a:lnTo>
                    <a:pt x="202438" y="246126"/>
                  </a:lnTo>
                  <a:lnTo>
                    <a:pt x="207391" y="248793"/>
                  </a:lnTo>
                  <a:lnTo>
                    <a:pt x="213614" y="250063"/>
                  </a:lnTo>
                  <a:lnTo>
                    <a:pt x="213614" y="303657"/>
                  </a:lnTo>
                  <a:lnTo>
                    <a:pt x="207302" y="306679"/>
                  </a:lnTo>
                  <a:lnTo>
                    <a:pt x="202222" y="311416"/>
                  </a:lnTo>
                  <a:lnTo>
                    <a:pt x="198843" y="317373"/>
                  </a:lnTo>
                  <a:lnTo>
                    <a:pt x="197612" y="324104"/>
                  </a:lnTo>
                  <a:lnTo>
                    <a:pt x="199428" y="332828"/>
                  </a:lnTo>
                  <a:lnTo>
                    <a:pt x="204381" y="339750"/>
                  </a:lnTo>
                  <a:lnTo>
                    <a:pt x="211696" y="344309"/>
                  </a:lnTo>
                  <a:lnTo>
                    <a:pt x="220599" y="345948"/>
                  </a:lnTo>
                  <a:lnTo>
                    <a:pt x="229514" y="344309"/>
                  </a:lnTo>
                  <a:lnTo>
                    <a:pt x="236867" y="339750"/>
                  </a:lnTo>
                  <a:lnTo>
                    <a:pt x="241858" y="332828"/>
                  </a:lnTo>
                  <a:lnTo>
                    <a:pt x="243713" y="324104"/>
                  </a:lnTo>
                  <a:lnTo>
                    <a:pt x="242557" y="317373"/>
                  </a:lnTo>
                  <a:lnTo>
                    <a:pt x="239306" y="311416"/>
                  </a:lnTo>
                  <a:lnTo>
                    <a:pt x="234226" y="306679"/>
                  </a:lnTo>
                  <a:lnTo>
                    <a:pt x="227584" y="303657"/>
                  </a:lnTo>
                  <a:lnTo>
                    <a:pt x="227584" y="250063"/>
                  </a:lnTo>
                  <a:lnTo>
                    <a:pt x="233934" y="248793"/>
                  </a:lnTo>
                  <a:lnTo>
                    <a:pt x="238760" y="246126"/>
                  </a:lnTo>
                  <a:lnTo>
                    <a:pt x="243713" y="242824"/>
                  </a:lnTo>
                  <a:lnTo>
                    <a:pt x="287655" y="284480"/>
                  </a:lnTo>
                  <a:lnTo>
                    <a:pt x="283464" y="290449"/>
                  </a:lnTo>
                  <a:lnTo>
                    <a:pt x="284099" y="298323"/>
                  </a:lnTo>
                  <a:lnTo>
                    <a:pt x="289687" y="303657"/>
                  </a:lnTo>
                  <a:lnTo>
                    <a:pt x="295084" y="307022"/>
                  </a:lnTo>
                  <a:lnTo>
                    <a:pt x="301244" y="308140"/>
                  </a:lnTo>
                  <a:lnTo>
                    <a:pt x="307403" y="307022"/>
                  </a:lnTo>
                  <a:lnTo>
                    <a:pt x="312801" y="303657"/>
                  </a:lnTo>
                  <a:lnTo>
                    <a:pt x="319024" y="297688"/>
                  </a:lnTo>
                  <a:lnTo>
                    <a:pt x="319024" y="287782"/>
                  </a:lnTo>
                  <a:lnTo>
                    <a:pt x="312801" y="281813"/>
                  </a:lnTo>
                  <a:lnTo>
                    <a:pt x="310756" y="279908"/>
                  </a:lnTo>
                  <a:lnTo>
                    <a:pt x="307213" y="276606"/>
                  </a:lnTo>
                  <a:lnTo>
                    <a:pt x="298831" y="275844"/>
                  </a:lnTo>
                  <a:lnTo>
                    <a:pt x="292481" y="279908"/>
                  </a:lnTo>
                  <a:lnTo>
                    <a:pt x="253352" y="242824"/>
                  </a:lnTo>
                  <a:lnTo>
                    <a:pt x="248539" y="238252"/>
                  </a:lnTo>
                  <a:lnTo>
                    <a:pt x="252095" y="233553"/>
                  </a:lnTo>
                  <a:lnTo>
                    <a:pt x="254889" y="228981"/>
                  </a:lnTo>
                  <a:lnTo>
                    <a:pt x="256286" y="223647"/>
                  </a:lnTo>
                  <a:lnTo>
                    <a:pt x="312801" y="223647"/>
                  </a:lnTo>
                  <a:lnTo>
                    <a:pt x="316255" y="229577"/>
                  </a:lnTo>
                  <a:lnTo>
                    <a:pt x="321297" y="234188"/>
                  </a:lnTo>
                  <a:lnTo>
                    <a:pt x="327685" y="237185"/>
                  </a:lnTo>
                  <a:lnTo>
                    <a:pt x="335153" y="238252"/>
                  </a:lnTo>
                  <a:lnTo>
                    <a:pt x="344043" y="236613"/>
                  </a:lnTo>
                  <a:lnTo>
                    <a:pt x="351358" y="232054"/>
                  </a:lnTo>
                  <a:lnTo>
                    <a:pt x="356311" y="225132"/>
                  </a:lnTo>
                  <a:lnTo>
                    <a:pt x="356616" y="223647"/>
                  </a:lnTo>
                  <a:lnTo>
                    <a:pt x="358140" y="216408"/>
                  </a:lnTo>
                  <a:close/>
                </a:path>
                <a:path w="457200" h="431800">
                  <a:moveTo>
                    <a:pt x="457200" y="215646"/>
                  </a:moveTo>
                  <a:lnTo>
                    <a:pt x="452539" y="172034"/>
                  </a:lnTo>
                  <a:lnTo>
                    <a:pt x="439178" y="131483"/>
                  </a:lnTo>
                  <a:lnTo>
                    <a:pt x="437515" y="128600"/>
                  </a:lnTo>
                  <a:lnTo>
                    <a:pt x="437515" y="215646"/>
                  </a:lnTo>
                  <a:lnTo>
                    <a:pt x="431977" y="260794"/>
                  </a:lnTo>
                  <a:lnTo>
                    <a:pt x="416242" y="302272"/>
                  </a:lnTo>
                  <a:lnTo>
                    <a:pt x="391553" y="338874"/>
                  </a:lnTo>
                  <a:lnTo>
                    <a:pt x="359181" y="369404"/>
                  </a:lnTo>
                  <a:lnTo>
                    <a:pt x="320382" y="392696"/>
                  </a:lnTo>
                  <a:lnTo>
                    <a:pt x="276440" y="407543"/>
                  </a:lnTo>
                  <a:lnTo>
                    <a:pt x="228600" y="412750"/>
                  </a:lnTo>
                  <a:lnTo>
                    <a:pt x="180416" y="407543"/>
                  </a:lnTo>
                  <a:lnTo>
                    <a:pt x="136232" y="392696"/>
                  </a:lnTo>
                  <a:lnTo>
                    <a:pt x="97282" y="369404"/>
                  </a:lnTo>
                  <a:lnTo>
                    <a:pt x="64820" y="338874"/>
                  </a:lnTo>
                  <a:lnTo>
                    <a:pt x="40081" y="302272"/>
                  </a:lnTo>
                  <a:lnTo>
                    <a:pt x="24320" y="260794"/>
                  </a:lnTo>
                  <a:lnTo>
                    <a:pt x="18796" y="215646"/>
                  </a:lnTo>
                  <a:lnTo>
                    <a:pt x="24320" y="170218"/>
                  </a:lnTo>
                  <a:lnTo>
                    <a:pt x="40081" y="128524"/>
                  </a:lnTo>
                  <a:lnTo>
                    <a:pt x="64820" y="91770"/>
                  </a:lnTo>
                  <a:lnTo>
                    <a:pt x="97282" y="61112"/>
                  </a:lnTo>
                  <a:lnTo>
                    <a:pt x="136232" y="37757"/>
                  </a:lnTo>
                  <a:lnTo>
                    <a:pt x="180416" y="22885"/>
                  </a:lnTo>
                  <a:lnTo>
                    <a:pt x="228600" y="17653"/>
                  </a:lnTo>
                  <a:lnTo>
                    <a:pt x="276440" y="22885"/>
                  </a:lnTo>
                  <a:lnTo>
                    <a:pt x="320382" y="37757"/>
                  </a:lnTo>
                  <a:lnTo>
                    <a:pt x="359181" y="61112"/>
                  </a:lnTo>
                  <a:lnTo>
                    <a:pt x="391553" y="91770"/>
                  </a:lnTo>
                  <a:lnTo>
                    <a:pt x="416242" y="128524"/>
                  </a:lnTo>
                  <a:lnTo>
                    <a:pt x="431977" y="170218"/>
                  </a:lnTo>
                  <a:lnTo>
                    <a:pt x="437515" y="215646"/>
                  </a:lnTo>
                  <a:lnTo>
                    <a:pt x="437515" y="128600"/>
                  </a:lnTo>
                  <a:lnTo>
                    <a:pt x="418045" y="94843"/>
                  </a:lnTo>
                  <a:lnTo>
                    <a:pt x="390093" y="62966"/>
                  </a:lnTo>
                  <a:lnTo>
                    <a:pt x="356235" y="36690"/>
                  </a:lnTo>
                  <a:lnTo>
                    <a:pt x="318935" y="17653"/>
                  </a:lnTo>
                  <a:lnTo>
                    <a:pt x="274548" y="4368"/>
                  </a:lnTo>
                  <a:lnTo>
                    <a:pt x="228600" y="0"/>
                  </a:lnTo>
                  <a:lnTo>
                    <a:pt x="182384" y="4368"/>
                  </a:lnTo>
                  <a:lnTo>
                    <a:pt x="139407" y="16878"/>
                  </a:lnTo>
                  <a:lnTo>
                    <a:pt x="100558" y="36690"/>
                  </a:lnTo>
                  <a:lnTo>
                    <a:pt x="66763" y="62966"/>
                  </a:lnTo>
                  <a:lnTo>
                    <a:pt x="38900" y="94843"/>
                  </a:lnTo>
                  <a:lnTo>
                    <a:pt x="17894" y="131483"/>
                  </a:lnTo>
                  <a:lnTo>
                    <a:pt x="4622" y="172034"/>
                  </a:lnTo>
                  <a:lnTo>
                    <a:pt x="0" y="215646"/>
                  </a:lnTo>
                  <a:lnTo>
                    <a:pt x="4622" y="259016"/>
                  </a:lnTo>
                  <a:lnTo>
                    <a:pt x="17894" y="299440"/>
                  </a:lnTo>
                  <a:lnTo>
                    <a:pt x="38900" y="336067"/>
                  </a:lnTo>
                  <a:lnTo>
                    <a:pt x="66763" y="368007"/>
                  </a:lnTo>
                  <a:lnTo>
                    <a:pt x="100558" y="394373"/>
                  </a:lnTo>
                  <a:lnTo>
                    <a:pt x="139407" y="414299"/>
                  </a:lnTo>
                  <a:lnTo>
                    <a:pt x="182384" y="426897"/>
                  </a:lnTo>
                  <a:lnTo>
                    <a:pt x="228600" y="431292"/>
                  </a:lnTo>
                  <a:lnTo>
                    <a:pt x="274548" y="426897"/>
                  </a:lnTo>
                  <a:lnTo>
                    <a:pt x="317411" y="414299"/>
                  </a:lnTo>
                  <a:lnTo>
                    <a:pt x="320421" y="412750"/>
                  </a:lnTo>
                  <a:lnTo>
                    <a:pt x="356235" y="394373"/>
                  </a:lnTo>
                  <a:lnTo>
                    <a:pt x="390093" y="368007"/>
                  </a:lnTo>
                  <a:lnTo>
                    <a:pt x="418045" y="336067"/>
                  </a:lnTo>
                  <a:lnTo>
                    <a:pt x="439178" y="299440"/>
                  </a:lnTo>
                  <a:lnTo>
                    <a:pt x="452539" y="259016"/>
                  </a:lnTo>
                  <a:lnTo>
                    <a:pt x="457200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723888" y="50490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5" y="812291"/>
                </a:lnTo>
                <a:lnTo>
                  <a:pt x="4585715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51903" y="5108981"/>
            <a:ext cx="3839845" cy="7156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25" dirty="0">
                <a:latin typeface="DejaVu Sans"/>
                <a:cs typeface="DejaVu Sans"/>
              </a:rPr>
              <a:t>Migration</a:t>
            </a:r>
            <a:r>
              <a:rPr sz="1100" b="1" spc="-170" dirty="0">
                <a:latin typeface="DejaVu Sans"/>
                <a:cs typeface="DejaVu Sans"/>
              </a:rPr>
              <a:t> </a:t>
            </a:r>
            <a:r>
              <a:rPr sz="1100" b="1" spc="-130" dirty="0">
                <a:latin typeface="DejaVu Sans"/>
                <a:cs typeface="DejaVu Sans"/>
              </a:rPr>
              <a:t>Methodology</a:t>
            </a:r>
            <a:endParaRPr sz="1100">
              <a:latin typeface="DejaVu Sans"/>
              <a:cs typeface="DejaVu San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sz="1050" spc="-30" dirty="0">
                <a:latin typeface="DejaVu Sans"/>
                <a:cs typeface="DejaVu Sans"/>
              </a:rPr>
              <a:t>Migration </a:t>
            </a:r>
            <a:r>
              <a:rPr sz="1050" spc="-40" dirty="0">
                <a:latin typeface="DejaVu Sans"/>
                <a:cs typeface="DejaVu Sans"/>
              </a:rPr>
              <a:t>methodology which </a:t>
            </a:r>
            <a:r>
              <a:rPr sz="1050" spc="-35" dirty="0">
                <a:latin typeface="DejaVu Sans"/>
                <a:cs typeface="DejaVu Sans"/>
              </a:rPr>
              <a:t>is </a:t>
            </a:r>
            <a:r>
              <a:rPr sz="1050" spc="-45" dirty="0">
                <a:latin typeface="DejaVu Sans"/>
                <a:cs typeface="DejaVu Sans"/>
              </a:rPr>
              <a:t>designed </a:t>
            </a:r>
            <a:r>
              <a:rPr sz="1050" spc="-40" dirty="0">
                <a:latin typeface="DejaVu Sans"/>
                <a:cs typeface="DejaVu Sans"/>
              </a:rPr>
              <a:t>based </a:t>
            </a:r>
            <a:r>
              <a:rPr sz="1050" spc="-15" dirty="0">
                <a:latin typeface="DejaVu Sans"/>
                <a:cs typeface="DejaVu Sans"/>
              </a:rPr>
              <a:t>on </a:t>
            </a:r>
            <a:r>
              <a:rPr sz="1050" spc="-35" dirty="0">
                <a:latin typeface="DejaVu Sans"/>
                <a:cs typeface="DejaVu Sans"/>
              </a:rPr>
              <a:t>industry  </a:t>
            </a:r>
            <a:r>
              <a:rPr sz="1050" spc="-45" dirty="0">
                <a:latin typeface="DejaVu Sans"/>
                <a:cs typeface="DejaVu Sans"/>
              </a:rPr>
              <a:t>best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practices</a:t>
            </a:r>
            <a:r>
              <a:rPr sz="1050" spc="-100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and</a:t>
            </a:r>
            <a:r>
              <a:rPr sz="1050" spc="-60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has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60" dirty="0">
                <a:latin typeface="DejaVu Sans"/>
                <a:cs typeface="DejaVu Sans"/>
              </a:rPr>
              <a:t>a </a:t>
            </a:r>
            <a:r>
              <a:rPr sz="1050" spc="-35" dirty="0">
                <a:latin typeface="DejaVu Sans"/>
                <a:cs typeface="DejaVu Sans"/>
              </a:rPr>
              <a:t>proven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30" dirty="0">
                <a:latin typeface="DejaVu Sans"/>
                <a:cs typeface="DejaVu Sans"/>
              </a:rPr>
              <a:t>record</a:t>
            </a:r>
            <a:r>
              <a:rPr sz="1050" spc="-9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is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crucial</a:t>
            </a:r>
            <a:r>
              <a:rPr sz="1050" spc="-85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to</a:t>
            </a:r>
            <a:r>
              <a:rPr sz="1050" spc="-50" dirty="0">
                <a:latin typeface="DejaVu Sans"/>
                <a:cs typeface="DejaVu Sans"/>
              </a:rPr>
              <a:t> program’s  </a:t>
            </a:r>
            <a:r>
              <a:rPr sz="1050" spc="-55" dirty="0">
                <a:latin typeface="DejaVu Sans"/>
                <a:cs typeface="DejaVu Sans"/>
              </a:rPr>
              <a:t>success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58128" y="5036820"/>
            <a:ext cx="914400" cy="862965"/>
            <a:chOff x="6358128" y="5036820"/>
            <a:chExt cx="914400" cy="862965"/>
          </a:xfrm>
        </p:grpSpPr>
        <p:sp>
          <p:nvSpPr>
            <p:cNvPr id="11" name="object 11"/>
            <p:cNvSpPr/>
            <p:nvPr/>
          </p:nvSpPr>
          <p:spPr>
            <a:xfrm>
              <a:off x="6358128" y="5036820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8" y="2530"/>
                  </a:lnTo>
                  <a:lnTo>
                    <a:pt x="359128" y="9945"/>
                  </a:lnTo>
                  <a:lnTo>
                    <a:pt x="312700" y="21982"/>
                  </a:lnTo>
                  <a:lnTo>
                    <a:pt x="268382" y="38378"/>
                  </a:lnTo>
                  <a:lnTo>
                    <a:pt x="226455" y="58871"/>
                  </a:lnTo>
                  <a:lnTo>
                    <a:pt x="187195" y="83198"/>
                  </a:lnTo>
                  <a:lnTo>
                    <a:pt x="150884" y="111095"/>
                  </a:lnTo>
                  <a:lnTo>
                    <a:pt x="117800" y="142301"/>
                  </a:lnTo>
                  <a:lnTo>
                    <a:pt x="88221" y="176552"/>
                  </a:lnTo>
                  <a:lnTo>
                    <a:pt x="62427" y="213585"/>
                  </a:lnTo>
                  <a:lnTo>
                    <a:pt x="40697" y="253138"/>
                  </a:lnTo>
                  <a:lnTo>
                    <a:pt x="23311" y="294948"/>
                  </a:lnTo>
                  <a:lnTo>
                    <a:pt x="10546" y="338752"/>
                  </a:lnTo>
                  <a:lnTo>
                    <a:pt x="2683" y="384288"/>
                  </a:lnTo>
                  <a:lnTo>
                    <a:pt x="0" y="431291"/>
                  </a:lnTo>
                  <a:lnTo>
                    <a:pt x="2683" y="478286"/>
                  </a:lnTo>
                  <a:lnTo>
                    <a:pt x="10546" y="523815"/>
                  </a:lnTo>
                  <a:lnTo>
                    <a:pt x="23311" y="567615"/>
                  </a:lnTo>
                  <a:lnTo>
                    <a:pt x="40697" y="609423"/>
                  </a:lnTo>
                  <a:lnTo>
                    <a:pt x="62427" y="648975"/>
                  </a:lnTo>
                  <a:lnTo>
                    <a:pt x="88221" y="686009"/>
                  </a:lnTo>
                  <a:lnTo>
                    <a:pt x="117800" y="720262"/>
                  </a:lnTo>
                  <a:lnTo>
                    <a:pt x="150884" y="751470"/>
                  </a:lnTo>
                  <a:lnTo>
                    <a:pt x="187195" y="779371"/>
                  </a:lnTo>
                  <a:lnTo>
                    <a:pt x="226455" y="803701"/>
                  </a:lnTo>
                  <a:lnTo>
                    <a:pt x="268382" y="824197"/>
                  </a:lnTo>
                  <a:lnTo>
                    <a:pt x="312700" y="840596"/>
                  </a:lnTo>
                  <a:lnTo>
                    <a:pt x="359128" y="852636"/>
                  </a:lnTo>
                  <a:lnTo>
                    <a:pt x="407388" y="860053"/>
                  </a:lnTo>
                  <a:lnTo>
                    <a:pt x="457200" y="862583"/>
                  </a:lnTo>
                  <a:lnTo>
                    <a:pt x="507011" y="860053"/>
                  </a:lnTo>
                  <a:lnTo>
                    <a:pt x="555271" y="852636"/>
                  </a:lnTo>
                  <a:lnTo>
                    <a:pt x="601699" y="840596"/>
                  </a:lnTo>
                  <a:lnTo>
                    <a:pt x="646017" y="824197"/>
                  </a:lnTo>
                  <a:lnTo>
                    <a:pt x="687944" y="803701"/>
                  </a:lnTo>
                  <a:lnTo>
                    <a:pt x="727204" y="779371"/>
                  </a:lnTo>
                  <a:lnTo>
                    <a:pt x="763515" y="751470"/>
                  </a:lnTo>
                  <a:lnTo>
                    <a:pt x="796599" y="720262"/>
                  </a:lnTo>
                  <a:lnTo>
                    <a:pt x="826178" y="686009"/>
                  </a:lnTo>
                  <a:lnTo>
                    <a:pt x="851972" y="648975"/>
                  </a:lnTo>
                  <a:lnTo>
                    <a:pt x="873702" y="609423"/>
                  </a:lnTo>
                  <a:lnTo>
                    <a:pt x="891088" y="567615"/>
                  </a:lnTo>
                  <a:lnTo>
                    <a:pt x="903853" y="523815"/>
                  </a:lnTo>
                  <a:lnTo>
                    <a:pt x="911716" y="478286"/>
                  </a:lnTo>
                  <a:lnTo>
                    <a:pt x="914400" y="431291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1112" y="5285232"/>
              <a:ext cx="407034" cy="384175"/>
            </a:xfrm>
            <a:custGeom>
              <a:avLst/>
              <a:gdLst/>
              <a:ahLst/>
              <a:cxnLst/>
              <a:rect l="l" t="t" r="r" b="b"/>
              <a:pathLst>
                <a:path w="407034" h="384175">
                  <a:moveTo>
                    <a:pt x="203454" y="0"/>
                  </a:moveTo>
                  <a:lnTo>
                    <a:pt x="156634" y="5045"/>
                  </a:lnTo>
                  <a:lnTo>
                    <a:pt x="113744" y="19429"/>
                  </a:lnTo>
                  <a:lnTo>
                    <a:pt x="75977" y="42027"/>
                  </a:lnTo>
                  <a:lnTo>
                    <a:pt x="44527" y="71712"/>
                  </a:lnTo>
                  <a:lnTo>
                    <a:pt x="20585" y="107357"/>
                  </a:lnTo>
                  <a:lnTo>
                    <a:pt x="5345" y="147836"/>
                  </a:lnTo>
                  <a:lnTo>
                    <a:pt x="0" y="192024"/>
                  </a:lnTo>
                  <a:lnTo>
                    <a:pt x="5345" y="235971"/>
                  </a:lnTo>
                  <a:lnTo>
                    <a:pt x="20585" y="276357"/>
                  </a:lnTo>
                  <a:lnTo>
                    <a:pt x="44527" y="312015"/>
                  </a:lnTo>
                  <a:lnTo>
                    <a:pt x="75977" y="341780"/>
                  </a:lnTo>
                  <a:lnTo>
                    <a:pt x="113744" y="364484"/>
                  </a:lnTo>
                  <a:lnTo>
                    <a:pt x="156634" y="378962"/>
                  </a:lnTo>
                  <a:lnTo>
                    <a:pt x="203454" y="384048"/>
                  </a:lnTo>
                  <a:lnTo>
                    <a:pt x="249993" y="378962"/>
                  </a:lnTo>
                  <a:lnTo>
                    <a:pt x="283715" y="367550"/>
                  </a:lnTo>
                  <a:lnTo>
                    <a:pt x="203454" y="367550"/>
                  </a:lnTo>
                  <a:lnTo>
                    <a:pt x="153720" y="361269"/>
                  </a:lnTo>
                  <a:lnTo>
                    <a:pt x="109074" y="343549"/>
                  </a:lnTo>
                  <a:lnTo>
                    <a:pt x="71278" y="316077"/>
                  </a:lnTo>
                  <a:lnTo>
                    <a:pt x="42098" y="280541"/>
                  </a:lnTo>
                  <a:lnTo>
                    <a:pt x="23296" y="238628"/>
                  </a:lnTo>
                  <a:lnTo>
                    <a:pt x="16637" y="192024"/>
                  </a:lnTo>
                  <a:lnTo>
                    <a:pt x="23296" y="145099"/>
                  </a:lnTo>
                  <a:lnTo>
                    <a:pt x="42098" y="102973"/>
                  </a:lnTo>
                  <a:lnTo>
                    <a:pt x="71278" y="67310"/>
                  </a:lnTo>
                  <a:lnTo>
                    <a:pt x="109074" y="39774"/>
                  </a:lnTo>
                  <a:lnTo>
                    <a:pt x="153720" y="22032"/>
                  </a:lnTo>
                  <a:lnTo>
                    <a:pt x="203454" y="15748"/>
                  </a:lnTo>
                  <a:lnTo>
                    <a:pt x="281824" y="15748"/>
                  </a:lnTo>
                  <a:lnTo>
                    <a:pt x="249993" y="5045"/>
                  </a:lnTo>
                  <a:lnTo>
                    <a:pt x="203454" y="0"/>
                  </a:lnTo>
                  <a:close/>
                </a:path>
                <a:path w="407034" h="384175">
                  <a:moveTo>
                    <a:pt x="281824" y="15748"/>
                  </a:moveTo>
                  <a:lnTo>
                    <a:pt x="203454" y="15748"/>
                  </a:lnTo>
                  <a:lnTo>
                    <a:pt x="252812" y="22032"/>
                  </a:lnTo>
                  <a:lnTo>
                    <a:pt x="297208" y="39774"/>
                  </a:lnTo>
                  <a:lnTo>
                    <a:pt x="334851" y="67310"/>
                  </a:lnTo>
                  <a:lnTo>
                    <a:pt x="363953" y="102973"/>
                  </a:lnTo>
                  <a:lnTo>
                    <a:pt x="382726" y="145099"/>
                  </a:lnTo>
                  <a:lnTo>
                    <a:pt x="389382" y="192024"/>
                  </a:lnTo>
                  <a:lnTo>
                    <a:pt x="382726" y="238628"/>
                  </a:lnTo>
                  <a:lnTo>
                    <a:pt x="363953" y="280541"/>
                  </a:lnTo>
                  <a:lnTo>
                    <a:pt x="334851" y="316077"/>
                  </a:lnTo>
                  <a:lnTo>
                    <a:pt x="297208" y="343549"/>
                  </a:lnTo>
                  <a:lnTo>
                    <a:pt x="252812" y="361269"/>
                  </a:lnTo>
                  <a:lnTo>
                    <a:pt x="203454" y="367550"/>
                  </a:lnTo>
                  <a:lnTo>
                    <a:pt x="283715" y="367550"/>
                  </a:lnTo>
                  <a:lnTo>
                    <a:pt x="330556" y="341780"/>
                  </a:lnTo>
                  <a:lnTo>
                    <a:pt x="362101" y="312015"/>
                  </a:lnTo>
                  <a:lnTo>
                    <a:pt x="386167" y="276357"/>
                  </a:lnTo>
                  <a:lnTo>
                    <a:pt x="401516" y="235971"/>
                  </a:lnTo>
                  <a:lnTo>
                    <a:pt x="406908" y="192024"/>
                  </a:lnTo>
                  <a:lnTo>
                    <a:pt x="401516" y="147836"/>
                  </a:lnTo>
                  <a:lnTo>
                    <a:pt x="386167" y="107357"/>
                  </a:lnTo>
                  <a:lnTo>
                    <a:pt x="362101" y="71712"/>
                  </a:lnTo>
                  <a:lnTo>
                    <a:pt x="330556" y="42027"/>
                  </a:lnTo>
                  <a:lnTo>
                    <a:pt x="292774" y="19429"/>
                  </a:lnTo>
                  <a:lnTo>
                    <a:pt x="281824" y="15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88836" y="5373624"/>
              <a:ext cx="236220" cy="2072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728459" y="2795016"/>
            <a:ext cx="4585970" cy="810895"/>
          </a:xfrm>
          <a:custGeom>
            <a:avLst/>
            <a:gdLst/>
            <a:ahLst/>
            <a:cxnLst/>
            <a:rect l="l" t="t" r="r" b="b"/>
            <a:pathLst>
              <a:path w="4585970" h="810895">
                <a:moveTo>
                  <a:pt x="0" y="810767"/>
                </a:moveTo>
                <a:lnTo>
                  <a:pt x="4585715" y="810767"/>
                </a:lnTo>
                <a:lnTo>
                  <a:pt x="4585715" y="0"/>
                </a:lnTo>
                <a:lnTo>
                  <a:pt x="0" y="0"/>
                </a:lnTo>
                <a:lnTo>
                  <a:pt x="0" y="810767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56729" y="2853207"/>
            <a:ext cx="3789045" cy="7156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30" dirty="0">
                <a:latin typeface="DejaVu Sans"/>
                <a:cs typeface="DejaVu Sans"/>
              </a:rPr>
              <a:t>Operating</a:t>
            </a:r>
            <a:r>
              <a:rPr sz="1100" b="1" spc="-165" dirty="0">
                <a:latin typeface="DejaVu Sans"/>
                <a:cs typeface="DejaVu Sans"/>
              </a:rPr>
              <a:t> </a:t>
            </a:r>
            <a:r>
              <a:rPr sz="1100" b="1" spc="-114" dirty="0">
                <a:latin typeface="DejaVu Sans"/>
                <a:cs typeface="DejaVu Sans"/>
              </a:rPr>
              <a:t>Model</a:t>
            </a:r>
            <a:endParaRPr sz="1100">
              <a:latin typeface="DejaVu Sans"/>
              <a:cs typeface="DejaVu San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sz="1050" spc="-45" dirty="0">
                <a:latin typeface="DejaVu Sans"/>
                <a:cs typeface="DejaVu Sans"/>
              </a:rPr>
              <a:t>The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right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Operating</a:t>
            </a:r>
            <a:r>
              <a:rPr sz="1050" spc="-90" dirty="0">
                <a:latin typeface="DejaVu Sans"/>
                <a:cs typeface="DejaVu Sans"/>
              </a:rPr>
              <a:t> </a:t>
            </a:r>
            <a:r>
              <a:rPr sz="1050" spc="-15" dirty="0">
                <a:latin typeface="DejaVu Sans"/>
                <a:cs typeface="DejaVu Sans"/>
              </a:rPr>
              <a:t>Model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60" dirty="0">
                <a:latin typeface="DejaVu Sans"/>
                <a:cs typeface="DejaVu Sans"/>
              </a:rPr>
              <a:t>lays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the</a:t>
            </a:r>
            <a:r>
              <a:rPr sz="1050" spc="-6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foundation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of</a:t>
            </a:r>
            <a:r>
              <a:rPr sz="1050" spc="-55" dirty="0">
                <a:latin typeface="DejaVu Sans"/>
                <a:cs typeface="DejaVu Sans"/>
              </a:rPr>
              <a:t> success</a:t>
            </a:r>
            <a:r>
              <a:rPr sz="1050" spc="-80" dirty="0">
                <a:latin typeface="DejaVu Sans"/>
                <a:cs typeface="DejaVu Sans"/>
              </a:rPr>
              <a:t> </a:t>
            </a:r>
            <a:r>
              <a:rPr sz="1050" spc="-10" dirty="0">
                <a:latin typeface="DejaVu Sans"/>
                <a:cs typeface="DejaVu Sans"/>
              </a:rPr>
              <a:t>for  </a:t>
            </a:r>
            <a:r>
              <a:rPr sz="1050" spc="-35" dirty="0">
                <a:latin typeface="DejaVu Sans"/>
                <a:cs typeface="DejaVu Sans"/>
              </a:rPr>
              <a:t>both, </a:t>
            </a:r>
            <a:r>
              <a:rPr sz="1050" spc="-40" dirty="0">
                <a:latin typeface="DejaVu Sans"/>
                <a:cs typeface="DejaVu Sans"/>
              </a:rPr>
              <a:t>the ongoing migration </a:t>
            </a:r>
            <a:r>
              <a:rPr sz="1050" spc="-25" dirty="0">
                <a:latin typeface="DejaVu Sans"/>
                <a:cs typeface="DejaVu Sans"/>
              </a:rPr>
              <a:t>efforts </a:t>
            </a:r>
            <a:r>
              <a:rPr sz="1050" spc="-35" dirty="0">
                <a:latin typeface="DejaVu Sans"/>
                <a:cs typeface="DejaVu Sans"/>
              </a:rPr>
              <a:t>and </a:t>
            </a:r>
            <a:r>
              <a:rPr sz="1050" spc="-40" dirty="0">
                <a:latin typeface="DejaVu Sans"/>
                <a:cs typeface="DejaVu Sans"/>
              </a:rPr>
              <a:t>the </a:t>
            </a:r>
            <a:r>
              <a:rPr sz="1050" spc="-50" dirty="0">
                <a:latin typeface="DejaVu Sans"/>
                <a:cs typeface="DejaVu Sans"/>
              </a:rPr>
              <a:t>target </a:t>
            </a:r>
            <a:r>
              <a:rPr sz="1050" spc="-55" dirty="0">
                <a:latin typeface="DejaVu Sans"/>
                <a:cs typeface="DejaVu Sans"/>
              </a:rPr>
              <a:t>state  </a:t>
            </a:r>
            <a:r>
              <a:rPr sz="1050" spc="-50" dirty="0">
                <a:latin typeface="DejaVu Sans"/>
                <a:cs typeface="DejaVu Sans"/>
              </a:rPr>
              <a:t>objectives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62700" y="2790444"/>
            <a:ext cx="914400" cy="862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3888" y="3899915"/>
            <a:ext cx="4585970" cy="810895"/>
          </a:xfrm>
          <a:custGeom>
            <a:avLst/>
            <a:gdLst/>
            <a:ahLst/>
            <a:cxnLst/>
            <a:rect l="l" t="t" r="r" b="b"/>
            <a:pathLst>
              <a:path w="4585970" h="810895">
                <a:moveTo>
                  <a:pt x="0" y="810768"/>
                </a:moveTo>
                <a:lnTo>
                  <a:pt x="4585715" y="810768"/>
                </a:lnTo>
                <a:lnTo>
                  <a:pt x="4585715" y="0"/>
                </a:lnTo>
                <a:lnTo>
                  <a:pt x="0" y="0"/>
                </a:lnTo>
                <a:lnTo>
                  <a:pt x="0" y="810768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51903" y="3958361"/>
            <a:ext cx="3280410" cy="5448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40" dirty="0">
                <a:latin typeface="DejaVu Sans"/>
                <a:cs typeface="DejaVu Sans"/>
              </a:rPr>
              <a:t>Security </a:t>
            </a:r>
            <a:r>
              <a:rPr sz="1100" b="1" spc="-155" dirty="0">
                <a:latin typeface="DejaVu Sans"/>
                <a:cs typeface="DejaVu Sans"/>
              </a:rPr>
              <a:t>&amp; </a:t>
            </a:r>
            <a:r>
              <a:rPr sz="1100" b="1" spc="-140" dirty="0">
                <a:latin typeface="DejaVu Sans"/>
                <a:cs typeface="DejaVu Sans"/>
              </a:rPr>
              <a:t>Risk</a:t>
            </a:r>
            <a:r>
              <a:rPr sz="1100" b="1" spc="-155" dirty="0">
                <a:latin typeface="DejaVu Sans"/>
                <a:cs typeface="DejaVu Sans"/>
              </a:rPr>
              <a:t> </a:t>
            </a:r>
            <a:r>
              <a:rPr sz="1100" b="1" spc="-140" dirty="0">
                <a:latin typeface="DejaVu Sans"/>
                <a:cs typeface="DejaVu Sans"/>
              </a:rPr>
              <a:t>Management</a:t>
            </a:r>
            <a:endParaRPr sz="1100">
              <a:latin typeface="DejaVu Sans"/>
              <a:cs typeface="DejaVu Sans"/>
            </a:endParaRPr>
          </a:p>
          <a:p>
            <a:pPr marL="12700" marR="5080">
              <a:lnSpc>
                <a:spcPct val="105700"/>
              </a:lnSpc>
              <a:spcBef>
                <a:spcPts val="15"/>
              </a:spcBef>
            </a:pPr>
            <a:r>
              <a:rPr sz="1050" spc="-55" dirty="0">
                <a:latin typeface="DejaVu Sans"/>
                <a:cs typeface="DejaVu Sans"/>
              </a:rPr>
              <a:t>Security </a:t>
            </a:r>
            <a:r>
              <a:rPr sz="1050" spc="-35" dirty="0">
                <a:latin typeface="DejaVu Sans"/>
                <a:cs typeface="DejaVu Sans"/>
              </a:rPr>
              <a:t>and risk </a:t>
            </a:r>
            <a:r>
              <a:rPr sz="1050" spc="-55" dirty="0">
                <a:latin typeface="DejaVu Sans"/>
                <a:cs typeface="DejaVu Sans"/>
              </a:rPr>
              <a:t>management </a:t>
            </a:r>
            <a:r>
              <a:rPr sz="1050" spc="-40" dirty="0">
                <a:latin typeface="DejaVu Sans"/>
                <a:cs typeface="DejaVu Sans"/>
              </a:rPr>
              <a:t>need </a:t>
            </a:r>
            <a:r>
              <a:rPr sz="1050" spc="-25" dirty="0">
                <a:latin typeface="DejaVu Sans"/>
                <a:cs typeface="DejaVu Sans"/>
              </a:rPr>
              <a:t>to </a:t>
            </a:r>
            <a:r>
              <a:rPr sz="1050" spc="-40" dirty="0">
                <a:latin typeface="DejaVu Sans"/>
                <a:cs typeface="DejaVu Sans"/>
              </a:rPr>
              <a:t>be</a:t>
            </a:r>
            <a:r>
              <a:rPr sz="1050" spc="-254" dirty="0">
                <a:latin typeface="DejaVu Sans"/>
                <a:cs typeface="DejaVu Sans"/>
              </a:rPr>
              <a:t> </a:t>
            </a:r>
            <a:r>
              <a:rPr sz="1050" spc="-50" dirty="0">
                <a:latin typeface="DejaVu Sans"/>
                <a:cs typeface="DejaVu Sans"/>
              </a:rPr>
              <a:t>taken </a:t>
            </a:r>
            <a:r>
              <a:rPr sz="1050" spc="-25" dirty="0">
                <a:latin typeface="DejaVu Sans"/>
                <a:cs typeface="DejaVu Sans"/>
              </a:rPr>
              <a:t>into  </a:t>
            </a:r>
            <a:r>
              <a:rPr sz="1050" spc="-35" dirty="0">
                <a:latin typeface="DejaVu Sans"/>
                <a:cs typeface="DejaVu Sans"/>
              </a:rPr>
              <a:t>consideration</a:t>
            </a:r>
            <a:r>
              <a:rPr sz="1050" spc="-260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while </a:t>
            </a:r>
            <a:r>
              <a:rPr sz="1050" spc="-45" dirty="0">
                <a:latin typeface="DejaVu Sans"/>
                <a:cs typeface="DejaVu Sans"/>
              </a:rPr>
              <a:t>designing </a:t>
            </a:r>
            <a:r>
              <a:rPr sz="1050" spc="-40" dirty="0">
                <a:latin typeface="DejaVu Sans"/>
                <a:cs typeface="DejaVu Sans"/>
              </a:rPr>
              <a:t>the </a:t>
            </a:r>
            <a:r>
              <a:rPr sz="1050" spc="-35" dirty="0">
                <a:latin typeface="DejaVu Sans"/>
                <a:cs typeface="DejaVu Sans"/>
              </a:rPr>
              <a:t>app </a:t>
            </a:r>
            <a:r>
              <a:rPr sz="1050" spc="-50" dirty="0">
                <a:latin typeface="DejaVu Sans"/>
                <a:cs typeface="DejaVu Sans"/>
              </a:rPr>
              <a:t>target </a:t>
            </a:r>
            <a:r>
              <a:rPr sz="1050" spc="-55" dirty="0">
                <a:latin typeface="DejaVu Sans"/>
                <a:cs typeface="DejaVu Sans"/>
              </a:rPr>
              <a:t>state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58128" y="3886200"/>
            <a:ext cx="914400" cy="864235"/>
            <a:chOff x="6358128" y="3886200"/>
            <a:chExt cx="914400" cy="864235"/>
          </a:xfrm>
        </p:grpSpPr>
        <p:sp>
          <p:nvSpPr>
            <p:cNvPr id="20" name="object 20"/>
            <p:cNvSpPr/>
            <p:nvPr/>
          </p:nvSpPr>
          <p:spPr>
            <a:xfrm>
              <a:off x="6358128" y="3886200"/>
              <a:ext cx="914400" cy="864235"/>
            </a:xfrm>
            <a:custGeom>
              <a:avLst/>
              <a:gdLst/>
              <a:ahLst/>
              <a:cxnLst/>
              <a:rect l="l" t="t" r="r" b="b"/>
              <a:pathLst>
                <a:path w="914400" h="864235">
                  <a:moveTo>
                    <a:pt x="457200" y="0"/>
                  </a:moveTo>
                  <a:lnTo>
                    <a:pt x="407388" y="2535"/>
                  </a:lnTo>
                  <a:lnTo>
                    <a:pt x="359128" y="9964"/>
                  </a:lnTo>
                  <a:lnTo>
                    <a:pt x="312700" y="22024"/>
                  </a:lnTo>
                  <a:lnTo>
                    <a:pt x="268382" y="38452"/>
                  </a:lnTo>
                  <a:lnTo>
                    <a:pt x="226455" y="58984"/>
                  </a:lnTo>
                  <a:lnTo>
                    <a:pt x="187195" y="83356"/>
                  </a:lnTo>
                  <a:lnTo>
                    <a:pt x="150884" y="111305"/>
                  </a:lnTo>
                  <a:lnTo>
                    <a:pt x="117800" y="142568"/>
                  </a:lnTo>
                  <a:lnTo>
                    <a:pt x="88221" y="176881"/>
                  </a:lnTo>
                  <a:lnTo>
                    <a:pt x="62427" y="213980"/>
                  </a:lnTo>
                  <a:lnTo>
                    <a:pt x="40697" y="253603"/>
                  </a:lnTo>
                  <a:lnTo>
                    <a:pt x="23311" y="295485"/>
                  </a:lnTo>
                  <a:lnTo>
                    <a:pt x="10546" y="339363"/>
                  </a:lnTo>
                  <a:lnTo>
                    <a:pt x="2683" y="384974"/>
                  </a:lnTo>
                  <a:lnTo>
                    <a:pt x="0" y="432054"/>
                  </a:lnTo>
                  <a:lnTo>
                    <a:pt x="2683" y="479133"/>
                  </a:lnTo>
                  <a:lnTo>
                    <a:pt x="10546" y="524744"/>
                  </a:lnTo>
                  <a:lnTo>
                    <a:pt x="23311" y="568622"/>
                  </a:lnTo>
                  <a:lnTo>
                    <a:pt x="40697" y="610504"/>
                  </a:lnTo>
                  <a:lnTo>
                    <a:pt x="62427" y="650127"/>
                  </a:lnTo>
                  <a:lnTo>
                    <a:pt x="88221" y="687226"/>
                  </a:lnTo>
                  <a:lnTo>
                    <a:pt x="117800" y="721539"/>
                  </a:lnTo>
                  <a:lnTo>
                    <a:pt x="150884" y="752802"/>
                  </a:lnTo>
                  <a:lnTo>
                    <a:pt x="187195" y="780751"/>
                  </a:lnTo>
                  <a:lnTo>
                    <a:pt x="226455" y="805123"/>
                  </a:lnTo>
                  <a:lnTo>
                    <a:pt x="268382" y="825655"/>
                  </a:lnTo>
                  <a:lnTo>
                    <a:pt x="312700" y="842083"/>
                  </a:lnTo>
                  <a:lnTo>
                    <a:pt x="359128" y="854143"/>
                  </a:lnTo>
                  <a:lnTo>
                    <a:pt x="407388" y="861572"/>
                  </a:lnTo>
                  <a:lnTo>
                    <a:pt x="457200" y="864107"/>
                  </a:lnTo>
                  <a:lnTo>
                    <a:pt x="507011" y="861572"/>
                  </a:lnTo>
                  <a:lnTo>
                    <a:pt x="555271" y="854143"/>
                  </a:lnTo>
                  <a:lnTo>
                    <a:pt x="601699" y="842083"/>
                  </a:lnTo>
                  <a:lnTo>
                    <a:pt x="646017" y="825655"/>
                  </a:lnTo>
                  <a:lnTo>
                    <a:pt x="687944" y="805123"/>
                  </a:lnTo>
                  <a:lnTo>
                    <a:pt x="727204" y="780751"/>
                  </a:lnTo>
                  <a:lnTo>
                    <a:pt x="763515" y="752802"/>
                  </a:lnTo>
                  <a:lnTo>
                    <a:pt x="796599" y="721539"/>
                  </a:lnTo>
                  <a:lnTo>
                    <a:pt x="826178" y="687226"/>
                  </a:lnTo>
                  <a:lnTo>
                    <a:pt x="851972" y="650127"/>
                  </a:lnTo>
                  <a:lnTo>
                    <a:pt x="873702" y="610504"/>
                  </a:lnTo>
                  <a:lnTo>
                    <a:pt x="891088" y="568622"/>
                  </a:lnTo>
                  <a:lnTo>
                    <a:pt x="903853" y="524744"/>
                  </a:lnTo>
                  <a:lnTo>
                    <a:pt x="911716" y="479133"/>
                  </a:lnTo>
                  <a:lnTo>
                    <a:pt x="914400" y="432054"/>
                  </a:lnTo>
                  <a:lnTo>
                    <a:pt x="911716" y="384974"/>
                  </a:lnTo>
                  <a:lnTo>
                    <a:pt x="903853" y="339363"/>
                  </a:lnTo>
                  <a:lnTo>
                    <a:pt x="891088" y="295485"/>
                  </a:lnTo>
                  <a:lnTo>
                    <a:pt x="873702" y="253603"/>
                  </a:lnTo>
                  <a:lnTo>
                    <a:pt x="851972" y="213980"/>
                  </a:lnTo>
                  <a:lnTo>
                    <a:pt x="826178" y="176881"/>
                  </a:lnTo>
                  <a:lnTo>
                    <a:pt x="796599" y="142568"/>
                  </a:lnTo>
                  <a:lnTo>
                    <a:pt x="763515" y="111305"/>
                  </a:lnTo>
                  <a:lnTo>
                    <a:pt x="727204" y="83356"/>
                  </a:lnTo>
                  <a:lnTo>
                    <a:pt x="687944" y="58984"/>
                  </a:lnTo>
                  <a:lnTo>
                    <a:pt x="646017" y="38452"/>
                  </a:lnTo>
                  <a:lnTo>
                    <a:pt x="601699" y="22024"/>
                  </a:lnTo>
                  <a:lnTo>
                    <a:pt x="555271" y="9964"/>
                  </a:lnTo>
                  <a:lnTo>
                    <a:pt x="507011" y="25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0233" y="4209288"/>
              <a:ext cx="247142" cy="252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86728" y="4111752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28600" y="0"/>
                  </a:moveTo>
                  <a:lnTo>
                    <a:pt x="182387" y="4359"/>
                  </a:lnTo>
                  <a:lnTo>
                    <a:pt x="139410" y="16871"/>
                  </a:lnTo>
                  <a:lnTo>
                    <a:pt x="100570" y="36687"/>
                  </a:lnTo>
                  <a:lnTo>
                    <a:pt x="66770" y="62960"/>
                  </a:lnTo>
                  <a:lnTo>
                    <a:pt x="38911" y="94840"/>
                  </a:lnTo>
                  <a:lnTo>
                    <a:pt x="17895" y="131480"/>
                  </a:lnTo>
                  <a:lnTo>
                    <a:pt x="4624" y="172031"/>
                  </a:lnTo>
                  <a:lnTo>
                    <a:pt x="0" y="215646"/>
                  </a:lnTo>
                  <a:lnTo>
                    <a:pt x="4624" y="259004"/>
                  </a:lnTo>
                  <a:lnTo>
                    <a:pt x="17895" y="299436"/>
                  </a:lnTo>
                  <a:lnTo>
                    <a:pt x="38911" y="336060"/>
                  </a:lnTo>
                  <a:lnTo>
                    <a:pt x="66770" y="367998"/>
                  </a:lnTo>
                  <a:lnTo>
                    <a:pt x="100570" y="394369"/>
                  </a:lnTo>
                  <a:lnTo>
                    <a:pt x="139410" y="414295"/>
                  </a:lnTo>
                  <a:lnTo>
                    <a:pt x="182387" y="426896"/>
                  </a:lnTo>
                  <a:lnTo>
                    <a:pt x="228600" y="431292"/>
                  </a:lnTo>
                  <a:lnTo>
                    <a:pt x="274557" y="426896"/>
                  </a:lnTo>
                  <a:lnTo>
                    <a:pt x="317414" y="414295"/>
                  </a:lnTo>
                  <a:lnTo>
                    <a:pt x="320426" y="412750"/>
                  </a:lnTo>
                  <a:lnTo>
                    <a:pt x="228600" y="412750"/>
                  </a:lnTo>
                  <a:lnTo>
                    <a:pt x="180428" y="407536"/>
                  </a:lnTo>
                  <a:lnTo>
                    <a:pt x="136243" y="392690"/>
                  </a:lnTo>
                  <a:lnTo>
                    <a:pt x="97291" y="369402"/>
                  </a:lnTo>
                  <a:lnTo>
                    <a:pt x="64822" y="338863"/>
                  </a:lnTo>
                  <a:lnTo>
                    <a:pt x="40084" y="302263"/>
                  </a:lnTo>
                  <a:lnTo>
                    <a:pt x="24326" y="260794"/>
                  </a:lnTo>
                  <a:lnTo>
                    <a:pt x="18796" y="215646"/>
                  </a:lnTo>
                  <a:lnTo>
                    <a:pt x="24326" y="170208"/>
                  </a:lnTo>
                  <a:lnTo>
                    <a:pt x="40084" y="128518"/>
                  </a:lnTo>
                  <a:lnTo>
                    <a:pt x="64822" y="91758"/>
                  </a:lnTo>
                  <a:lnTo>
                    <a:pt x="97291" y="61110"/>
                  </a:lnTo>
                  <a:lnTo>
                    <a:pt x="136243" y="37755"/>
                  </a:lnTo>
                  <a:lnTo>
                    <a:pt x="180428" y="22875"/>
                  </a:lnTo>
                  <a:lnTo>
                    <a:pt x="228600" y="17653"/>
                  </a:lnTo>
                  <a:lnTo>
                    <a:pt x="318946" y="17653"/>
                  </a:lnTo>
                  <a:lnTo>
                    <a:pt x="317414" y="16871"/>
                  </a:lnTo>
                  <a:lnTo>
                    <a:pt x="274557" y="4359"/>
                  </a:lnTo>
                  <a:lnTo>
                    <a:pt x="228600" y="0"/>
                  </a:lnTo>
                  <a:close/>
                </a:path>
                <a:path w="457200" h="431800">
                  <a:moveTo>
                    <a:pt x="318946" y="17653"/>
                  </a:moveTo>
                  <a:lnTo>
                    <a:pt x="228600" y="17653"/>
                  </a:lnTo>
                  <a:lnTo>
                    <a:pt x="276441" y="22875"/>
                  </a:lnTo>
                  <a:lnTo>
                    <a:pt x="320391" y="37755"/>
                  </a:lnTo>
                  <a:lnTo>
                    <a:pt x="359185" y="61110"/>
                  </a:lnTo>
                  <a:lnTo>
                    <a:pt x="391558" y="91758"/>
                  </a:lnTo>
                  <a:lnTo>
                    <a:pt x="416247" y="128518"/>
                  </a:lnTo>
                  <a:lnTo>
                    <a:pt x="431987" y="170208"/>
                  </a:lnTo>
                  <a:lnTo>
                    <a:pt x="437515" y="215646"/>
                  </a:lnTo>
                  <a:lnTo>
                    <a:pt x="431987" y="260794"/>
                  </a:lnTo>
                  <a:lnTo>
                    <a:pt x="416247" y="302263"/>
                  </a:lnTo>
                  <a:lnTo>
                    <a:pt x="391558" y="338863"/>
                  </a:lnTo>
                  <a:lnTo>
                    <a:pt x="359185" y="369402"/>
                  </a:lnTo>
                  <a:lnTo>
                    <a:pt x="320391" y="392690"/>
                  </a:lnTo>
                  <a:lnTo>
                    <a:pt x="276441" y="407536"/>
                  </a:lnTo>
                  <a:lnTo>
                    <a:pt x="228600" y="412750"/>
                  </a:lnTo>
                  <a:lnTo>
                    <a:pt x="320426" y="412750"/>
                  </a:lnTo>
                  <a:lnTo>
                    <a:pt x="356238" y="394369"/>
                  </a:lnTo>
                  <a:lnTo>
                    <a:pt x="390096" y="367998"/>
                  </a:lnTo>
                  <a:lnTo>
                    <a:pt x="418054" y="336060"/>
                  </a:lnTo>
                  <a:lnTo>
                    <a:pt x="439179" y="299436"/>
                  </a:lnTo>
                  <a:lnTo>
                    <a:pt x="452539" y="259004"/>
                  </a:lnTo>
                  <a:lnTo>
                    <a:pt x="457200" y="215646"/>
                  </a:lnTo>
                  <a:lnTo>
                    <a:pt x="452539" y="172031"/>
                  </a:lnTo>
                  <a:lnTo>
                    <a:pt x="439179" y="131480"/>
                  </a:lnTo>
                  <a:lnTo>
                    <a:pt x="418054" y="94840"/>
                  </a:lnTo>
                  <a:lnTo>
                    <a:pt x="390096" y="62960"/>
                  </a:lnTo>
                  <a:lnTo>
                    <a:pt x="356238" y="36687"/>
                  </a:lnTo>
                  <a:lnTo>
                    <a:pt x="318946" y="17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990600" y="50490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6" y="812291"/>
                </a:lnTo>
                <a:lnTo>
                  <a:pt x="4585716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7725" y="5108981"/>
            <a:ext cx="3392170" cy="7156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5"/>
              </a:spcBef>
            </a:pPr>
            <a:r>
              <a:rPr sz="1100" b="1" spc="-125" dirty="0">
                <a:latin typeface="DejaVu Sans"/>
                <a:cs typeface="DejaVu Sans"/>
              </a:rPr>
              <a:t>Application</a:t>
            </a:r>
            <a:r>
              <a:rPr sz="1100" b="1" spc="-170" dirty="0">
                <a:latin typeface="DejaVu Sans"/>
                <a:cs typeface="DejaVu Sans"/>
              </a:rPr>
              <a:t> </a:t>
            </a:r>
            <a:r>
              <a:rPr sz="1100" b="1" spc="-145" dirty="0">
                <a:latin typeface="DejaVu Sans"/>
                <a:cs typeface="DejaVu Sans"/>
              </a:rPr>
              <a:t>Assessment</a:t>
            </a:r>
            <a:endParaRPr sz="1100">
              <a:latin typeface="DejaVu Sans"/>
              <a:cs typeface="DejaVu Sans"/>
            </a:endParaRPr>
          </a:p>
          <a:p>
            <a:pPr marL="12700" marR="5080" algn="just">
              <a:lnSpc>
                <a:spcPct val="106200"/>
              </a:lnSpc>
              <a:spcBef>
                <a:spcPts val="10"/>
              </a:spcBef>
            </a:pPr>
            <a:r>
              <a:rPr sz="1050" spc="-40" dirty="0">
                <a:latin typeface="DejaVu Sans"/>
                <a:cs typeface="DejaVu Sans"/>
              </a:rPr>
              <a:t>Application </a:t>
            </a:r>
            <a:r>
              <a:rPr sz="1050" spc="-50" dirty="0">
                <a:latin typeface="DejaVu Sans"/>
                <a:cs typeface="DejaVu Sans"/>
              </a:rPr>
              <a:t>assessment </a:t>
            </a:r>
            <a:r>
              <a:rPr sz="1050" spc="-45" dirty="0">
                <a:latin typeface="DejaVu Sans"/>
                <a:cs typeface="DejaVu Sans"/>
              </a:rPr>
              <a:t>enables </a:t>
            </a:r>
            <a:r>
              <a:rPr sz="1050" spc="-35" dirty="0">
                <a:latin typeface="DejaVu Sans"/>
                <a:cs typeface="DejaVu Sans"/>
              </a:rPr>
              <a:t>identification </a:t>
            </a:r>
            <a:r>
              <a:rPr sz="1050" spc="-10" dirty="0">
                <a:latin typeface="DejaVu Sans"/>
                <a:cs typeface="DejaVu Sans"/>
              </a:rPr>
              <a:t>of</a:t>
            </a:r>
            <a:r>
              <a:rPr sz="1050" spc="-17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cloud  </a:t>
            </a:r>
            <a:r>
              <a:rPr sz="1050" spc="-40" dirty="0">
                <a:latin typeface="DejaVu Sans"/>
                <a:cs typeface="DejaVu Sans"/>
              </a:rPr>
              <a:t>suitable</a:t>
            </a:r>
            <a:r>
              <a:rPr sz="1050" spc="-90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candidates</a:t>
            </a:r>
            <a:r>
              <a:rPr sz="1050" spc="-100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and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drives</a:t>
            </a:r>
            <a:r>
              <a:rPr sz="1050" spc="-105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concentrated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efforts</a:t>
            </a:r>
            <a:r>
              <a:rPr sz="1050" spc="-90" dirty="0">
                <a:latin typeface="DejaVu Sans"/>
                <a:cs typeface="DejaVu Sans"/>
              </a:rPr>
              <a:t> </a:t>
            </a:r>
            <a:r>
              <a:rPr sz="1050" spc="-30" dirty="0">
                <a:latin typeface="DejaVu Sans"/>
                <a:cs typeface="DejaVu Sans"/>
              </a:rPr>
              <a:t>to  </a:t>
            </a:r>
            <a:r>
              <a:rPr sz="1050" spc="-50" dirty="0">
                <a:latin typeface="DejaVu Sans"/>
                <a:cs typeface="DejaVu Sans"/>
              </a:rPr>
              <a:t>migrate </a:t>
            </a:r>
            <a:r>
              <a:rPr sz="1050" spc="-35" dirty="0">
                <a:latin typeface="DejaVu Sans"/>
                <a:cs typeface="DejaVu Sans"/>
              </a:rPr>
              <a:t>shortlisted</a:t>
            </a:r>
            <a:r>
              <a:rPr sz="1050" spc="-114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applications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4840" y="5036820"/>
            <a:ext cx="914400" cy="862965"/>
            <a:chOff x="624840" y="5036820"/>
            <a:chExt cx="914400" cy="862965"/>
          </a:xfrm>
        </p:grpSpPr>
        <p:sp>
          <p:nvSpPr>
            <p:cNvPr id="26" name="object 26"/>
            <p:cNvSpPr/>
            <p:nvPr/>
          </p:nvSpPr>
          <p:spPr>
            <a:xfrm>
              <a:off x="624840" y="5036820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1"/>
                  </a:lnTo>
                  <a:lnTo>
                    <a:pt x="2682" y="478286"/>
                  </a:lnTo>
                  <a:lnTo>
                    <a:pt x="10545" y="523815"/>
                  </a:lnTo>
                  <a:lnTo>
                    <a:pt x="23308" y="567615"/>
                  </a:lnTo>
                  <a:lnTo>
                    <a:pt x="40693" y="609423"/>
                  </a:lnTo>
                  <a:lnTo>
                    <a:pt x="62421" y="648975"/>
                  </a:lnTo>
                  <a:lnTo>
                    <a:pt x="88213" y="686009"/>
                  </a:lnTo>
                  <a:lnTo>
                    <a:pt x="117791" y="720262"/>
                  </a:lnTo>
                  <a:lnTo>
                    <a:pt x="150874" y="751470"/>
                  </a:lnTo>
                  <a:lnTo>
                    <a:pt x="187184" y="779371"/>
                  </a:lnTo>
                  <a:lnTo>
                    <a:pt x="226443" y="803701"/>
                  </a:lnTo>
                  <a:lnTo>
                    <a:pt x="268372" y="824197"/>
                  </a:lnTo>
                  <a:lnTo>
                    <a:pt x="312690" y="840596"/>
                  </a:lnTo>
                  <a:lnTo>
                    <a:pt x="359120" y="852636"/>
                  </a:lnTo>
                  <a:lnTo>
                    <a:pt x="407383" y="860053"/>
                  </a:lnTo>
                  <a:lnTo>
                    <a:pt x="457200" y="862583"/>
                  </a:lnTo>
                  <a:lnTo>
                    <a:pt x="507011" y="860053"/>
                  </a:lnTo>
                  <a:lnTo>
                    <a:pt x="555271" y="852636"/>
                  </a:lnTo>
                  <a:lnTo>
                    <a:pt x="601699" y="840596"/>
                  </a:lnTo>
                  <a:lnTo>
                    <a:pt x="646017" y="824197"/>
                  </a:lnTo>
                  <a:lnTo>
                    <a:pt x="687944" y="803701"/>
                  </a:lnTo>
                  <a:lnTo>
                    <a:pt x="727204" y="779371"/>
                  </a:lnTo>
                  <a:lnTo>
                    <a:pt x="763515" y="751470"/>
                  </a:lnTo>
                  <a:lnTo>
                    <a:pt x="796599" y="720262"/>
                  </a:lnTo>
                  <a:lnTo>
                    <a:pt x="826178" y="686009"/>
                  </a:lnTo>
                  <a:lnTo>
                    <a:pt x="851972" y="648975"/>
                  </a:lnTo>
                  <a:lnTo>
                    <a:pt x="873702" y="609423"/>
                  </a:lnTo>
                  <a:lnTo>
                    <a:pt x="891088" y="567615"/>
                  </a:lnTo>
                  <a:lnTo>
                    <a:pt x="903853" y="523815"/>
                  </a:lnTo>
                  <a:lnTo>
                    <a:pt x="911716" y="478286"/>
                  </a:lnTo>
                  <a:lnTo>
                    <a:pt x="914400" y="431291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3440" y="5262372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37528" y="298704"/>
                  </a:moveTo>
                  <a:lnTo>
                    <a:pt x="233959" y="295402"/>
                  </a:lnTo>
                  <a:lnTo>
                    <a:pt x="146443" y="295402"/>
                  </a:lnTo>
                  <a:lnTo>
                    <a:pt x="142875" y="298704"/>
                  </a:lnTo>
                  <a:lnTo>
                    <a:pt x="142875" y="308737"/>
                  </a:lnTo>
                  <a:lnTo>
                    <a:pt x="146443" y="312928"/>
                  </a:lnTo>
                  <a:lnTo>
                    <a:pt x="233959" y="312928"/>
                  </a:lnTo>
                  <a:lnTo>
                    <a:pt x="237528" y="308737"/>
                  </a:lnTo>
                  <a:lnTo>
                    <a:pt x="237528" y="298704"/>
                  </a:lnTo>
                  <a:close/>
                </a:path>
                <a:path w="457200" h="431800">
                  <a:moveTo>
                    <a:pt x="237528" y="263525"/>
                  </a:moveTo>
                  <a:lnTo>
                    <a:pt x="233959" y="259334"/>
                  </a:lnTo>
                  <a:lnTo>
                    <a:pt x="146443" y="259334"/>
                  </a:lnTo>
                  <a:lnTo>
                    <a:pt x="142875" y="263525"/>
                  </a:lnTo>
                  <a:lnTo>
                    <a:pt x="142875" y="273558"/>
                  </a:lnTo>
                  <a:lnTo>
                    <a:pt x="146443" y="276860"/>
                  </a:lnTo>
                  <a:lnTo>
                    <a:pt x="233959" y="276860"/>
                  </a:lnTo>
                  <a:lnTo>
                    <a:pt x="237528" y="273558"/>
                  </a:lnTo>
                  <a:lnTo>
                    <a:pt x="237528" y="263525"/>
                  </a:lnTo>
                  <a:close/>
                </a:path>
                <a:path w="457200" h="431800">
                  <a:moveTo>
                    <a:pt x="237528" y="227457"/>
                  </a:moveTo>
                  <a:lnTo>
                    <a:pt x="233959" y="223266"/>
                  </a:lnTo>
                  <a:lnTo>
                    <a:pt x="146443" y="223266"/>
                  </a:lnTo>
                  <a:lnTo>
                    <a:pt x="142875" y="227457"/>
                  </a:lnTo>
                  <a:lnTo>
                    <a:pt x="142875" y="237490"/>
                  </a:lnTo>
                  <a:lnTo>
                    <a:pt x="146443" y="241681"/>
                  </a:lnTo>
                  <a:lnTo>
                    <a:pt x="233959" y="241681"/>
                  </a:lnTo>
                  <a:lnTo>
                    <a:pt x="237528" y="237490"/>
                  </a:lnTo>
                  <a:lnTo>
                    <a:pt x="237528" y="227457"/>
                  </a:lnTo>
                  <a:close/>
                </a:path>
                <a:path w="457200" h="431800">
                  <a:moveTo>
                    <a:pt x="237528" y="191389"/>
                  </a:moveTo>
                  <a:lnTo>
                    <a:pt x="233959" y="188087"/>
                  </a:lnTo>
                  <a:lnTo>
                    <a:pt x="146443" y="188087"/>
                  </a:lnTo>
                  <a:lnTo>
                    <a:pt x="142875" y="191389"/>
                  </a:lnTo>
                  <a:lnTo>
                    <a:pt x="142875" y="201422"/>
                  </a:lnTo>
                  <a:lnTo>
                    <a:pt x="146443" y="205613"/>
                  </a:lnTo>
                  <a:lnTo>
                    <a:pt x="233959" y="205613"/>
                  </a:lnTo>
                  <a:lnTo>
                    <a:pt x="237528" y="201422"/>
                  </a:lnTo>
                  <a:lnTo>
                    <a:pt x="237528" y="191389"/>
                  </a:lnTo>
                  <a:close/>
                </a:path>
                <a:path w="457200" h="431800">
                  <a:moveTo>
                    <a:pt x="266103" y="156210"/>
                  </a:moveTo>
                  <a:lnTo>
                    <a:pt x="262534" y="152019"/>
                  </a:lnTo>
                  <a:lnTo>
                    <a:pt x="247357" y="152019"/>
                  </a:lnTo>
                  <a:lnTo>
                    <a:pt x="247357" y="169672"/>
                  </a:lnTo>
                  <a:lnTo>
                    <a:pt x="247357" y="330555"/>
                  </a:lnTo>
                  <a:lnTo>
                    <a:pt x="133057" y="330555"/>
                  </a:lnTo>
                  <a:lnTo>
                    <a:pt x="133057" y="169672"/>
                  </a:lnTo>
                  <a:lnTo>
                    <a:pt x="247357" y="169672"/>
                  </a:lnTo>
                  <a:lnTo>
                    <a:pt x="247357" y="152019"/>
                  </a:lnTo>
                  <a:lnTo>
                    <a:pt x="117868" y="152019"/>
                  </a:lnTo>
                  <a:lnTo>
                    <a:pt x="114300" y="156210"/>
                  </a:lnTo>
                  <a:lnTo>
                    <a:pt x="114300" y="344805"/>
                  </a:lnTo>
                  <a:lnTo>
                    <a:pt x="117868" y="348996"/>
                  </a:lnTo>
                  <a:lnTo>
                    <a:pt x="262534" y="348996"/>
                  </a:lnTo>
                  <a:lnTo>
                    <a:pt x="266103" y="344805"/>
                  </a:lnTo>
                  <a:lnTo>
                    <a:pt x="266103" y="330555"/>
                  </a:lnTo>
                  <a:lnTo>
                    <a:pt x="266103" y="169672"/>
                  </a:lnTo>
                  <a:lnTo>
                    <a:pt x="266103" y="156210"/>
                  </a:lnTo>
                  <a:close/>
                </a:path>
                <a:path w="457200" h="431800">
                  <a:moveTo>
                    <a:pt x="304507" y="120142"/>
                  </a:moveTo>
                  <a:lnTo>
                    <a:pt x="300037" y="115951"/>
                  </a:lnTo>
                  <a:lnTo>
                    <a:pt x="156273" y="115951"/>
                  </a:lnTo>
                  <a:lnTo>
                    <a:pt x="151803" y="120142"/>
                  </a:lnTo>
                  <a:lnTo>
                    <a:pt x="151803" y="130175"/>
                  </a:lnTo>
                  <a:lnTo>
                    <a:pt x="156273" y="134366"/>
                  </a:lnTo>
                  <a:lnTo>
                    <a:pt x="285750" y="134366"/>
                  </a:lnTo>
                  <a:lnTo>
                    <a:pt x="285750" y="308737"/>
                  </a:lnTo>
                  <a:lnTo>
                    <a:pt x="289318" y="312928"/>
                  </a:lnTo>
                  <a:lnTo>
                    <a:pt x="300037" y="312928"/>
                  </a:lnTo>
                  <a:lnTo>
                    <a:pt x="304507" y="308737"/>
                  </a:lnTo>
                  <a:lnTo>
                    <a:pt x="304507" y="120142"/>
                  </a:lnTo>
                  <a:close/>
                </a:path>
                <a:path w="457200" h="431800">
                  <a:moveTo>
                    <a:pt x="342900" y="84074"/>
                  </a:moveTo>
                  <a:lnTo>
                    <a:pt x="338429" y="80772"/>
                  </a:lnTo>
                  <a:lnTo>
                    <a:pt x="194665" y="80772"/>
                  </a:lnTo>
                  <a:lnTo>
                    <a:pt x="190207" y="84074"/>
                  </a:lnTo>
                  <a:lnTo>
                    <a:pt x="190207" y="94234"/>
                  </a:lnTo>
                  <a:lnTo>
                    <a:pt x="194665" y="98425"/>
                  </a:lnTo>
                  <a:lnTo>
                    <a:pt x="323253" y="98425"/>
                  </a:lnTo>
                  <a:lnTo>
                    <a:pt x="323253" y="273558"/>
                  </a:lnTo>
                  <a:lnTo>
                    <a:pt x="327723" y="276860"/>
                  </a:lnTo>
                  <a:lnTo>
                    <a:pt x="338429" y="276860"/>
                  </a:lnTo>
                  <a:lnTo>
                    <a:pt x="342900" y="273558"/>
                  </a:lnTo>
                  <a:lnTo>
                    <a:pt x="342900" y="84074"/>
                  </a:lnTo>
                  <a:close/>
                </a:path>
                <a:path w="457200" h="431800">
                  <a:moveTo>
                    <a:pt x="457200" y="215646"/>
                  </a:moveTo>
                  <a:lnTo>
                    <a:pt x="452539" y="172034"/>
                  </a:lnTo>
                  <a:lnTo>
                    <a:pt x="439178" y="131483"/>
                  </a:lnTo>
                  <a:lnTo>
                    <a:pt x="437515" y="128600"/>
                  </a:lnTo>
                  <a:lnTo>
                    <a:pt x="437515" y="215646"/>
                  </a:lnTo>
                  <a:lnTo>
                    <a:pt x="431977" y="260807"/>
                  </a:lnTo>
                  <a:lnTo>
                    <a:pt x="416242" y="302272"/>
                  </a:lnTo>
                  <a:lnTo>
                    <a:pt x="391553" y="338874"/>
                  </a:lnTo>
                  <a:lnTo>
                    <a:pt x="359181" y="369417"/>
                  </a:lnTo>
                  <a:lnTo>
                    <a:pt x="320382" y="392709"/>
                  </a:lnTo>
                  <a:lnTo>
                    <a:pt x="276440" y="407555"/>
                  </a:lnTo>
                  <a:lnTo>
                    <a:pt x="228600" y="412762"/>
                  </a:lnTo>
                  <a:lnTo>
                    <a:pt x="180416" y="407555"/>
                  </a:lnTo>
                  <a:lnTo>
                    <a:pt x="136220" y="392709"/>
                  </a:lnTo>
                  <a:lnTo>
                    <a:pt x="97269" y="369417"/>
                  </a:lnTo>
                  <a:lnTo>
                    <a:pt x="64795" y="338874"/>
                  </a:lnTo>
                  <a:lnTo>
                    <a:pt x="40043" y="302272"/>
                  </a:lnTo>
                  <a:lnTo>
                    <a:pt x="24282" y="260807"/>
                  </a:lnTo>
                  <a:lnTo>
                    <a:pt x="18757" y="215646"/>
                  </a:lnTo>
                  <a:lnTo>
                    <a:pt x="24282" y="170218"/>
                  </a:lnTo>
                  <a:lnTo>
                    <a:pt x="40043" y="128524"/>
                  </a:lnTo>
                  <a:lnTo>
                    <a:pt x="64795" y="91770"/>
                  </a:lnTo>
                  <a:lnTo>
                    <a:pt x="97269" y="61112"/>
                  </a:lnTo>
                  <a:lnTo>
                    <a:pt x="136220" y="37757"/>
                  </a:lnTo>
                  <a:lnTo>
                    <a:pt x="180416" y="22885"/>
                  </a:lnTo>
                  <a:lnTo>
                    <a:pt x="228600" y="17653"/>
                  </a:lnTo>
                  <a:lnTo>
                    <a:pt x="276440" y="22885"/>
                  </a:lnTo>
                  <a:lnTo>
                    <a:pt x="320382" y="37757"/>
                  </a:lnTo>
                  <a:lnTo>
                    <a:pt x="359181" y="61112"/>
                  </a:lnTo>
                  <a:lnTo>
                    <a:pt x="391553" y="91770"/>
                  </a:lnTo>
                  <a:lnTo>
                    <a:pt x="416242" y="128524"/>
                  </a:lnTo>
                  <a:lnTo>
                    <a:pt x="431977" y="170218"/>
                  </a:lnTo>
                  <a:lnTo>
                    <a:pt x="437515" y="215646"/>
                  </a:lnTo>
                  <a:lnTo>
                    <a:pt x="437515" y="128600"/>
                  </a:lnTo>
                  <a:lnTo>
                    <a:pt x="418058" y="94843"/>
                  </a:lnTo>
                  <a:lnTo>
                    <a:pt x="390105" y="62966"/>
                  </a:lnTo>
                  <a:lnTo>
                    <a:pt x="356260" y="36690"/>
                  </a:lnTo>
                  <a:lnTo>
                    <a:pt x="318960" y="17653"/>
                  </a:lnTo>
                  <a:lnTo>
                    <a:pt x="274561" y="4368"/>
                  </a:lnTo>
                  <a:lnTo>
                    <a:pt x="228600" y="0"/>
                  </a:lnTo>
                  <a:lnTo>
                    <a:pt x="182372" y="4368"/>
                  </a:lnTo>
                  <a:lnTo>
                    <a:pt x="139382" y="16878"/>
                  </a:lnTo>
                  <a:lnTo>
                    <a:pt x="100545" y="36690"/>
                  </a:lnTo>
                  <a:lnTo>
                    <a:pt x="66751" y="62966"/>
                  </a:lnTo>
                  <a:lnTo>
                    <a:pt x="38887" y="94843"/>
                  </a:lnTo>
                  <a:lnTo>
                    <a:pt x="17881" y="131483"/>
                  </a:lnTo>
                  <a:lnTo>
                    <a:pt x="4610" y="172034"/>
                  </a:lnTo>
                  <a:lnTo>
                    <a:pt x="0" y="215646"/>
                  </a:lnTo>
                  <a:lnTo>
                    <a:pt x="4610" y="259016"/>
                  </a:lnTo>
                  <a:lnTo>
                    <a:pt x="17881" y="299453"/>
                  </a:lnTo>
                  <a:lnTo>
                    <a:pt x="38887" y="336080"/>
                  </a:lnTo>
                  <a:lnTo>
                    <a:pt x="66751" y="368007"/>
                  </a:lnTo>
                  <a:lnTo>
                    <a:pt x="100545" y="394385"/>
                  </a:lnTo>
                  <a:lnTo>
                    <a:pt x="139382" y="414299"/>
                  </a:lnTo>
                  <a:lnTo>
                    <a:pt x="182372" y="426897"/>
                  </a:lnTo>
                  <a:lnTo>
                    <a:pt x="228600" y="431292"/>
                  </a:lnTo>
                  <a:lnTo>
                    <a:pt x="274561" y="426897"/>
                  </a:lnTo>
                  <a:lnTo>
                    <a:pt x="317423" y="414299"/>
                  </a:lnTo>
                  <a:lnTo>
                    <a:pt x="356260" y="394385"/>
                  </a:lnTo>
                  <a:lnTo>
                    <a:pt x="390105" y="368007"/>
                  </a:lnTo>
                  <a:lnTo>
                    <a:pt x="418058" y="336080"/>
                  </a:lnTo>
                  <a:lnTo>
                    <a:pt x="439178" y="299453"/>
                  </a:lnTo>
                  <a:lnTo>
                    <a:pt x="452539" y="259016"/>
                  </a:lnTo>
                  <a:lnTo>
                    <a:pt x="457200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990600" y="3925823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2"/>
                </a:moveTo>
                <a:lnTo>
                  <a:pt x="4585716" y="812292"/>
                </a:lnTo>
                <a:lnTo>
                  <a:pt x="4585716" y="0"/>
                </a:lnTo>
                <a:lnTo>
                  <a:pt x="0" y="0"/>
                </a:lnTo>
                <a:lnTo>
                  <a:pt x="0" y="812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17725" y="3984650"/>
            <a:ext cx="3791585" cy="7156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30" dirty="0">
                <a:latin typeface="DejaVu Sans"/>
                <a:cs typeface="DejaVu Sans"/>
              </a:rPr>
              <a:t>Business</a:t>
            </a:r>
            <a:r>
              <a:rPr sz="1100" b="1" spc="-160" dirty="0">
                <a:latin typeface="DejaVu Sans"/>
                <a:cs typeface="DejaVu Sans"/>
              </a:rPr>
              <a:t> </a:t>
            </a:r>
            <a:r>
              <a:rPr sz="1100" b="1" spc="-130" dirty="0">
                <a:latin typeface="DejaVu Sans"/>
                <a:cs typeface="DejaVu Sans"/>
              </a:rPr>
              <a:t>Case</a:t>
            </a:r>
            <a:endParaRPr sz="1100">
              <a:latin typeface="DejaVu Sans"/>
              <a:cs typeface="DejaVu Sans"/>
            </a:endParaRPr>
          </a:p>
          <a:p>
            <a:pPr marL="12700" marR="5080">
              <a:lnSpc>
                <a:spcPct val="106300"/>
              </a:lnSpc>
              <a:spcBef>
                <a:spcPts val="5"/>
              </a:spcBef>
            </a:pPr>
            <a:r>
              <a:rPr sz="1050" spc="-30" dirty="0">
                <a:latin typeface="DejaVu Sans"/>
                <a:cs typeface="DejaVu Sans"/>
              </a:rPr>
              <a:t>It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is</a:t>
            </a:r>
            <a:r>
              <a:rPr sz="1050" spc="-60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essential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to</a:t>
            </a:r>
            <a:r>
              <a:rPr sz="1050" spc="-60" dirty="0">
                <a:latin typeface="DejaVu Sans"/>
                <a:cs typeface="DejaVu Sans"/>
              </a:rPr>
              <a:t> </a:t>
            </a:r>
            <a:r>
              <a:rPr sz="1050" spc="-55" dirty="0">
                <a:latin typeface="DejaVu Sans"/>
                <a:cs typeface="DejaVu Sans"/>
              </a:rPr>
              <a:t>create</a:t>
            </a:r>
            <a:r>
              <a:rPr sz="1050" spc="-80" dirty="0">
                <a:latin typeface="DejaVu Sans"/>
                <a:cs typeface="DejaVu Sans"/>
              </a:rPr>
              <a:t> </a:t>
            </a:r>
            <a:r>
              <a:rPr sz="1050" spc="-60" dirty="0">
                <a:latin typeface="DejaVu Sans"/>
                <a:cs typeface="DejaVu Sans"/>
              </a:rPr>
              <a:t>a</a:t>
            </a:r>
            <a:r>
              <a:rPr sz="1050" spc="-5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business</a:t>
            </a:r>
            <a:r>
              <a:rPr sz="1050" spc="-85" dirty="0">
                <a:latin typeface="DejaVu Sans"/>
                <a:cs typeface="DejaVu Sans"/>
              </a:rPr>
              <a:t> </a:t>
            </a:r>
            <a:r>
              <a:rPr sz="1050" spc="-65" dirty="0">
                <a:latin typeface="DejaVu Sans"/>
                <a:cs typeface="DejaVu Sans"/>
              </a:rPr>
              <a:t>case</a:t>
            </a:r>
            <a:r>
              <a:rPr sz="1050" spc="-5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and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perform</a:t>
            </a:r>
            <a:r>
              <a:rPr sz="1050" spc="-10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financial  </a:t>
            </a:r>
            <a:r>
              <a:rPr sz="1050" spc="-50" dirty="0">
                <a:latin typeface="DejaVu Sans"/>
                <a:cs typeface="DejaVu Sans"/>
              </a:rPr>
              <a:t>analysis </a:t>
            </a:r>
            <a:r>
              <a:rPr sz="1050" spc="-25" dirty="0">
                <a:latin typeface="DejaVu Sans"/>
                <a:cs typeface="DejaVu Sans"/>
              </a:rPr>
              <a:t>to </a:t>
            </a:r>
            <a:r>
              <a:rPr sz="1050" spc="-55" dirty="0">
                <a:latin typeface="DejaVu Sans"/>
                <a:cs typeface="DejaVu Sans"/>
              </a:rPr>
              <a:t>assess expected </a:t>
            </a:r>
            <a:r>
              <a:rPr sz="1050" spc="-35" dirty="0">
                <a:latin typeface="DejaVu Sans"/>
                <a:cs typeface="DejaVu Sans"/>
              </a:rPr>
              <a:t>business </a:t>
            </a:r>
            <a:r>
              <a:rPr sz="1050" spc="-40" dirty="0">
                <a:latin typeface="DejaVu Sans"/>
                <a:cs typeface="DejaVu Sans"/>
              </a:rPr>
              <a:t>benefits, migration  </a:t>
            </a:r>
            <a:r>
              <a:rPr sz="1050" spc="-55" dirty="0">
                <a:latin typeface="DejaVu Sans"/>
                <a:cs typeface="DejaVu Sans"/>
              </a:rPr>
              <a:t>costs, </a:t>
            </a:r>
            <a:r>
              <a:rPr sz="1050" spc="-35" dirty="0">
                <a:latin typeface="DejaVu Sans"/>
                <a:cs typeface="DejaVu Sans"/>
              </a:rPr>
              <a:t>and cloud</a:t>
            </a:r>
            <a:r>
              <a:rPr sz="1050" spc="-125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TCO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4840" y="3922776"/>
            <a:ext cx="914400" cy="862965"/>
            <a:chOff x="624840" y="3922776"/>
            <a:chExt cx="914400" cy="862965"/>
          </a:xfrm>
        </p:grpSpPr>
        <p:sp>
          <p:nvSpPr>
            <p:cNvPr id="31" name="object 31"/>
            <p:cNvSpPr/>
            <p:nvPr/>
          </p:nvSpPr>
          <p:spPr>
            <a:xfrm>
              <a:off x="624840" y="3922776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2"/>
                  </a:lnTo>
                  <a:lnTo>
                    <a:pt x="2682" y="478295"/>
                  </a:lnTo>
                  <a:lnTo>
                    <a:pt x="10545" y="523831"/>
                  </a:lnTo>
                  <a:lnTo>
                    <a:pt x="23308" y="567635"/>
                  </a:lnTo>
                  <a:lnTo>
                    <a:pt x="40693" y="609445"/>
                  </a:lnTo>
                  <a:lnTo>
                    <a:pt x="62421" y="648998"/>
                  </a:lnTo>
                  <a:lnTo>
                    <a:pt x="88213" y="686031"/>
                  </a:lnTo>
                  <a:lnTo>
                    <a:pt x="117791" y="720282"/>
                  </a:lnTo>
                  <a:lnTo>
                    <a:pt x="150874" y="751488"/>
                  </a:lnTo>
                  <a:lnTo>
                    <a:pt x="187184" y="779385"/>
                  </a:lnTo>
                  <a:lnTo>
                    <a:pt x="226443" y="803712"/>
                  </a:lnTo>
                  <a:lnTo>
                    <a:pt x="268372" y="824205"/>
                  </a:lnTo>
                  <a:lnTo>
                    <a:pt x="312690" y="840601"/>
                  </a:lnTo>
                  <a:lnTo>
                    <a:pt x="359120" y="852638"/>
                  </a:lnTo>
                  <a:lnTo>
                    <a:pt x="407383" y="860053"/>
                  </a:lnTo>
                  <a:lnTo>
                    <a:pt x="457200" y="862584"/>
                  </a:lnTo>
                  <a:lnTo>
                    <a:pt x="507011" y="860053"/>
                  </a:lnTo>
                  <a:lnTo>
                    <a:pt x="555271" y="852638"/>
                  </a:lnTo>
                  <a:lnTo>
                    <a:pt x="601699" y="840601"/>
                  </a:lnTo>
                  <a:lnTo>
                    <a:pt x="646017" y="824205"/>
                  </a:lnTo>
                  <a:lnTo>
                    <a:pt x="687944" y="803712"/>
                  </a:lnTo>
                  <a:lnTo>
                    <a:pt x="727204" y="779385"/>
                  </a:lnTo>
                  <a:lnTo>
                    <a:pt x="763515" y="751488"/>
                  </a:lnTo>
                  <a:lnTo>
                    <a:pt x="796599" y="720282"/>
                  </a:lnTo>
                  <a:lnTo>
                    <a:pt x="826178" y="686031"/>
                  </a:lnTo>
                  <a:lnTo>
                    <a:pt x="851972" y="648998"/>
                  </a:lnTo>
                  <a:lnTo>
                    <a:pt x="873702" y="609445"/>
                  </a:lnTo>
                  <a:lnTo>
                    <a:pt x="891088" y="567635"/>
                  </a:lnTo>
                  <a:lnTo>
                    <a:pt x="903853" y="523831"/>
                  </a:lnTo>
                  <a:lnTo>
                    <a:pt x="911716" y="478295"/>
                  </a:lnTo>
                  <a:lnTo>
                    <a:pt x="914400" y="431292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3440" y="4137659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62534" y="245999"/>
                  </a:moveTo>
                  <a:lnTo>
                    <a:pt x="223240" y="220726"/>
                  </a:lnTo>
                  <a:lnTo>
                    <a:pt x="220560" y="218948"/>
                  </a:lnTo>
                  <a:lnTo>
                    <a:pt x="217881" y="218186"/>
                  </a:lnTo>
                  <a:lnTo>
                    <a:pt x="216992" y="216408"/>
                  </a:lnTo>
                  <a:lnTo>
                    <a:pt x="215201" y="215646"/>
                  </a:lnTo>
                  <a:lnTo>
                    <a:pt x="214312" y="213868"/>
                  </a:lnTo>
                  <a:lnTo>
                    <a:pt x="214312" y="208026"/>
                  </a:lnTo>
                  <a:lnTo>
                    <a:pt x="217881" y="206375"/>
                  </a:lnTo>
                  <a:lnTo>
                    <a:pt x="223240" y="205486"/>
                  </a:lnTo>
                  <a:lnTo>
                    <a:pt x="225920" y="204597"/>
                  </a:lnTo>
                  <a:lnTo>
                    <a:pt x="233070" y="204597"/>
                  </a:lnTo>
                  <a:lnTo>
                    <a:pt x="240207" y="205486"/>
                  </a:lnTo>
                  <a:lnTo>
                    <a:pt x="247357" y="207137"/>
                  </a:lnTo>
                  <a:lnTo>
                    <a:pt x="254495" y="209677"/>
                  </a:lnTo>
                  <a:lnTo>
                    <a:pt x="256578" y="204597"/>
                  </a:lnTo>
                  <a:lnTo>
                    <a:pt x="233070" y="188595"/>
                  </a:lnTo>
                  <a:lnTo>
                    <a:pt x="233070" y="179324"/>
                  </a:lnTo>
                  <a:lnTo>
                    <a:pt x="223240" y="179324"/>
                  </a:lnTo>
                  <a:lnTo>
                    <a:pt x="223151" y="189369"/>
                  </a:lnTo>
                  <a:lnTo>
                    <a:pt x="214312" y="190246"/>
                  </a:lnTo>
                  <a:lnTo>
                    <a:pt x="207175" y="192786"/>
                  </a:lnTo>
                  <a:lnTo>
                    <a:pt x="201815" y="196215"/>
                  </a:lnTo>
                  <a:lnTo>
                    <a:pt x="196456" y="200406"/>
                  </a:lnTo>
                  <a:lnTo>
                    <a:pt x="193776" y="205486"/>
                  </a:lnTo>
                  <a:lnTo>
                    <a:pt x="193776" y="218186"/>
                  </a:lnTo>
                  <a:lnTo>
                    <a:pt x="233070" y="242697"/>
                  </a:lnTo>
                  <a:lnTo>
                    <a:pt x="235750" y="244348"/>
                  </a:lnTo>
                  <a:lnTo>
                    <a:pt x="238417" y="245237"/>
                  </a:lnTo>
                  <a:lnTo>
                    <a:pt x="239318" y="246888"/>
                  </a:lnTo>
                  <a:lnTo>
                    <a:pt x="241096" y="247777"/>
                  </a:lnTo>
                  <a:lnTo>
                    <a:pt x="241998" y="249428"/>
                  </a:lnTo>
                  <a:lnTo>
                    <a:pt x="241998" y="255270"/>
                  </a:lnTo>
                  <a:lnTo>
                    <a:pt x="239318" y="257810"/>
                  </a:lnTo>
                  <a:lnTo>
                    <a:pt x="233070" y="258699"/>
                  </a:lnTo>
                  <a:lnTo>
                    <a:pt x="230390" y="259588"/>
                  </a:lnTo>
                  <a:lnTo>
                    <a:pt x="223240" y="259588"/>
                  </a:lnTo>
                  <a:lnTo>
                    <a:pt x="214312" y="257810"/>
                  </a:lnTo>
                  <a:lnTo>
                    <a:pt x="208064" y="257048"/>
                  </a:lnTo>
                  <a:lnTo>
                    <a:pt x="202704" y="255270"/>
                  </a:lnTo>
                  <a:lnTo>
                    <a:pt x="193776" y="251968"/>
                  </a:lnTo>
                  <a:lnTo>
                    <a:pt x="193776" y="268859"/>
                  </a:lnTo>
                  <a:lnTo>
                    <a:pt x="200634" y="271119"/>
                  </a:lnTo>
                  <a:lnTo>
                    <a:pt x="207835" y="272796"/>
                  </a:lnTo>
                  <a:lnTo>
                    <a:pt x="215366" y="274002"/>
                  </a:lnTo>
                  <a:lnTo>
                    <a:pt x="223240" y="274828"/>
                  </a:lnTo>
                  <a:lnTo>
                    <a:pt x="223240" y="287401"/>
                  </a:lnTo>
                  <a:lnTo>
                    <a:pt x="233070" y="287401"/>
                  </a:lnTo>
                  <a:lnTo>
                    <a:pt x="233070" y="273939"/>
                  </a:lnTo>
                  <a:lnTo>
                    <a:pt x="241998" y="273050"/>
                  </a:lnTo>
                  <a:lnTo>
                    <a:pt x="249135" y="270510"/>
                  </a:lnTo>
                  <a:lnTo>
                    <a:pt x="254495" y="266319"/>
                  </a:lnTo>
                  <a:lnTo>
                    <a:pt x="259854" y="262890"/>
                  </a:lnTo>
                  <a:lnTo>
                    <a:pt x="261366" y="259588"/>
                  </a:lnTo>
                  <a:lnTo>
                    <a:pt x="262534" y="257048"/>
                  </a:lnTo>
                  <a:lnTo>
                    <a:pt x="262534" y="245999"/>
                  </a:lnTo>
                  <a:close/>
                </a:path>
                <a:path w="457200" h="431800">
                  <a:moveTo>
                    <a:pt x="333971" y="322072"/>
                  </a:moveTo>
                  <a:lnTo>
                    <a:pt x="332181" y="319532"/>
                  </a:lnTo>
                  <a:lnTo>
                    <a:pt x="329869" y="314452"/>
                  </a:lnTo>
                  <a:lnTo>
                    <a:pt x="326872" y="307873"/>
                  </a:lnTo>
                  <a:lnTo>
                    <a:pt x="321233" y="294513"/>
                  </a:lnTo>
                  <a:lnTo>
                    <a:pt x="316611" y="281635"/>
                  </a:lnTo>
                  <a:lnTo>
                    <a:pt x="314325" y="271399"/>
                  </a:lnTo>
                  <a:lnTo>
                    <a:pt x="319798" y="252082"/>
                  </a:lnTo>
                  <a:lnTo>
                    <a:pt x="320687" y="217830"/>
                  </a:lnTo>
                  <a:lnTo>
                    <a:pt x="308965" y="183349"/>
                  </a:lnTo>
                  <a:lnTo>
                    <a:pt x="308965" y="314452"/>
                  </a:lnTo>
                  <a:lnTo>
                    <a:pt x="147345" y="314452"/>
                  </a:lnTo>
                  <a:lnTo>
                    <a:pt x="161518" y="270510"/>
                  </a:lnTo>
                  <a:lnTo>
                    <a:pt x="161632" y="266319"/>
                  </a:lnTo>
                  <a:lnTo>
                    <a:pt x="160731" y="265430"/>
                  </a:lnTo>
                  <a:lnTo>
                    <a:pt x="156108" y="253047"/>
                  </a:lnTo>
                  <a:lnTo>
                    <a:pt x="153924" y="223405"/>
                  </a:lnTo>
                  <a:lnTo>
                    <a:pt x="167640" y="182029"/>
                  </a:lnTo>
                  <a:lnTo>
                    <a:pt x="210743" y="134493"/>
                  </a:lnTo>
                  <a:lnTo>
                    <a:pt x="245567" y="134493"/>
                  </a:lnTo>
                  <a:lnTo>
                    <a:pt x="288658" y="182029"/>
                  </a:lnTo>
                  <a:lnTo>
                    <a:pt x="302374" y="223405"/>
                  </a:lnTo>
                  <a:lnTo>
                    <a:pt x="300177" y="253047"/>
                  </a:lnTo>
                  <a:lnTo>
                    <a:pt x="295567" y="265430"/>
                  </a:lnTo>
                  <a:lnTo>
                    <a:pt x="295567" y="266319"/>
                  </a:lnTo>
                  <a:lnTo>
                    <a:pt x="304088" y="303453"/>
                  </a:lnTo>
                  <a:lnTo>
                    <a:pt x="308965" y="314452"/>
                  </a:lnTo>
                  <a:lnTo>
                    <a:pt x="308965" y="183349"/>
                  </a:lnTo>
                  <a:lnTo>
                    <a:pt x="305650" y="173583"/>
                  </a:lnTo>
                  <a:lnTo>
                    <a:pt x="272135" y="134493"/>
                  </a:lnTo>
                  <a:lnTo>
                    <a:pt x="263423" y="124333"/>
                  </a:lnTo>
                  <a:lnTo>
                    <a:pt x="271767" y="115951"/>
                  </a:lnTo>
                  <a:lnTo>
                    <a:pt x="291998" y="95631"/>
                  </a:lnTo>
                  <a:lnTo>
                    <a:pt x="294678" y="93091"/>
                  </a:lnTo>
                  <a:lnTo>
                    <a:pt x="295567" y="89662"/>
                  </a:lnTo>
                  <a:lnTo>
                    <a:pt x="295160" y="88531"/>
                  </a:lnTo>
                  <a:lnTo>
                    <a:pt x="294678" y="87122"/>
                  </a:lnTo>
                  <a:lnTo>
                    <a:pt x="294678" y="85471"/>
                  </a:lnTo>
                  <a:lnTo>
                    <a:pt x="292569" y="79502"/>
                  </a:lnTo>
                  <a:lnTo>
                    <a:pt x="291998" y="77851"/>
                  </a:lnTo>
                  <a:lnTo>
                    <a:pt x="282181" y="73660"/>
                  </a:lnTo>
                  <a:lnTo>
                    <a:pt x="272351" y="71272"/>
                  </a:lnTo>
                  <a:lnTo>
                    <a:pt x="272351" y="88900"/>
                  </a:lnTo>
                  <a:lnTo>
                    <a:pt x="245567" y="115951"/>
                  </a:lnTo>
                  <a:lnTo>
                    <a:pt x="211632" y="115951"/>
                  </a:lnTo>
                  <a:lnTo>
                    <a:pt x="184848" y="89662"/>
                  </a:lnTo>
                  <a:lnTo>
                    <a:pt x="189598" y="88734"/>
                  </a:lnTo>
                  <a:lnTo>
                    <a:pt x="197446" y="89052"/>
                  </a:lnTo>
                  <a:lnTo>
                    <a:pt x="208813" y="91579"/>
                  </a:lnTo>
                  <a:lnTo>
                    <a:pt x="224129" y="97282"/>
                  </a:lnTo>
                  <a:lnTo>
                    <a:pt x="226809" y="98171"/>
                  </a:lnTo>
                  <a:lnTo>
                    <a:pt x="229489" y="98171"/>
                  </a:lnTo>
                  <a:lnTo>
                    <a:pt x="232168" y="97282"/>
                  </a:lnTo>
                  <a:lnTo>
                    <a:pt x="247103" y="91948"/>
                  </a:lnTo>
                  <a:lnTo>
                    <a:pt x="258622" y="89281"/>
                  </a:lnTo>
                  <a:lnTo>
                    <a:pt x="264769" y="88734"/>
                  </a:lnTo>
                  <a:lnTo>
                    <a:pt x="266941" y="88531"/>
                  </a:lnTo>
                  <a:lnTo>
                    <a:pt x="272351" y="88900"/>
                  </a:lnTo>
                  <a:lnTo>
                    <a:pt x="272351" y="71272"/>
                  </a:lnTo>
                  <a:lnTo>
                    <a:pt x="271792" y="71132"/>
                  </a:lnTo>
                  <a:lnTo>
                    <a:pt x="259397" y="71208"/>
                  </a:lnTo>
                  <a:lnTo>
                    <a:pt x="244995" y="73964"/>
                  </a:lnTo>
                  <a:lnTo>
                    <a:pt x="228600" y="79502"/>
                  </a:lnTo>
                  <a:lnTo>
                    <a:pt x="211670" y="73964"/>
                  </a:lnTo>
                  <a:lnTo>
                    <a:pt x="197002" y="71208"/>
                  </a:lnTo>
                  <a:lnTo>
                    <a:pt x="184518" y="71132"/>
                  </a:lnTo>
                  <a:lnTo>
                    <a:pt x="174129" y="73660"/>
                  </a:lnTo>
                  <a:lnTo>
                    <a:pt x="165201" y="77851"/>
                  </a:lnTo>
                  <a:lnTo>
                    <a:pt x="162521" y="85471"/>
                  </a:lnTo>
                  <a:lnTo>
                    <a:pt x="161632" y="87122"/>
                  </a:lnTo>
                  <a:lnTo>
                    <a:pt x="160731" y="89662"/>
                  </a:lnTo>
                  <a:lnTo>
                    <a:pt x="161632" y="93091"/>
                  </a:lnTo>
                  <a:lnTo>
                    <a:pt x="164312" y="95631"/>
                  </a:lnTo>
                  <a:lnTo>
                    <a:pt x="193776" y="124333"/>
                  </a:lnTo>
                  <a:lnTo>
                    <a:pt x="151409" y="173583"/>
                  </a:lnTo>
                  <a:lnTo>
                    <a:pt x="136169" y="217830"/>
                  </a:lnTo>
                  <a:lnTo>
                    <a:pt x="137007" y="252082"/>
                  </a:lnTo>
                  <a:lnTo>
                    <a:pt x="142875" y="271399"/>
                  </a:lnTo>
                  <a:lnTo>
                    <a:pt x="140182" y="281635"/>
                  </a:lnTo>
                  <a:lnTo>
                    <a:pt x="135496" y="294513"/>
                  </a:lnTo>
                  <a:lnTo>
                    <a:pt x="129806" y="307873"/>
                  </a:lnTo>
                  <a:lnTo>
                    <a:pt x="124117" y="319532"/>
                  </a:lnTo>
                  <a:lnTo>
                    <a:pt x="123228" y="322072"/>
                  </a:lnTo>
                  <a:lnTo>
                    <a:pt x="123228" y="325501"/>
                  </a:lnTo>
                  <a:lnTo>
                    <a:pt x="126796" y="330581"/>
                  </a:lnTo>
                  <a:lnTo>
                    <a:pt x="129476" y="332232"/>
                  </a:lnTo>
                  <a:lnTo>
                    <a:pt x="326821" y="332232"/>
                  </a:lnTo>
                  <a:lnTo>
                    <a:pt x="329501" y="330581"/>
                  </a:lnTo>
                  <a:lnTo>
                    <a:pt x="333082" y="325501"/>
                  </a:lnTo>
                  <a:lnTo>
                    <a:pt x="333971" y="322072"/>
                  </a:lnTo>
                  <a:close/>
                </a:path>
                <a:path w="457200" h="431800">
                  <a:moveTo>
                    <a:pt x="457200" y="215646"/>
                  </a:moveTo>
                  <a:lnTo>
                    <a:pt x="452539" y="172034"/>
                  </a:lnTo>
                  <a:lnTo>
                    <a:pt x="439178" y="131483"/>
                  </a:lnTo>
                  <a:lnTo>
                    <a:pt x="437515" y="128600"/>
                  </a:lnTo>
                  <a:lnTo>
                    <a:pt x="437515" y="215646"/>
                  </a:lnTo>
                  <a:lnTo>
                    <a:pt x="431977" y="260794"/>
                  </a:lnTo>
                  <a:lnTo>
                    <a:pt x="416242" y="302272"/>
                  </a:lnTo>
                  <a:lnTo>
                    <a:pt x="391553" y="338874"/>
                  </a:lnTo>
                  <a:lnTo>
                    <a:pt x="359181" y="369404"/>
                  </a:lnTo>
                  <a:lnTo>
                    <a:pt x="320382" y="392696"/>
                  </a:lnTo>
                  <a:lnTo>
                    <a:pt x="276440" y="407543"/>
                  </a:lnTo>
                  <a:lnTo>
                    <a:pt x="228600" y="412750"/>
                  </a:lnTo>
                  <a:lnTo>
                    <a:pt x="180416" y="407543"/>
                  </a:lnTo>
                  <a:lnTo>
                    <a:pt x="136220" y="392696"/>
                  </a:lnTo>
                  <a:lnTo>
                    <a:pt x="97269" y="369404"/>
                  </a:lnTo>
                  <a:lnTo>
                    <a:pt x="64795" y="338874"/>
                  </a:lnTo>
                  <a:lnTo>
                    <a:pt x="40043" y="302272"/>
                  </a:lnTo>
                  <a:lnTo>
                    <a:pt x="24282" y="260794"/>
                  </a:lnTo>
                  <a:lnTo>
                    <a:pt x="18757" y="215646"/>
                  </a:lnTo>
                  <a:lnTo>
                    <a:pt x="24282" y="170218"/>
                  </a:lnTo>
                  <a:lnTo>
                    <a:pt x="40043" y="128524"/>
                  </a:lnTo>
                  <a:lnTo>
                    <a:pt x="64795" y="91770"/>
                  </a:lnTo>
                  <a:lnTo>
                    <a:pt x="97269" y="61112"/>
                  </a:lnTo>
                  <a:lnTo>
                    <a:pt x="136220" y="37757"/>
                  </a:lnTo>
                  <a:lnTo>
                    <a:pt x="180416" y="22885"/>
                  </a:lnTo>
                  <a:lnTo>
                    <a:pt x="228600" y="17653"/>
                  </a:lnTo>
                  <a:lnTo>
                    <a:pt x="276440" y="22885"/>
                  </a:lnTo>
                  <a:lnTo>
                    <a:pt x="320382" y="37757"/>
                  </a:lnTo>
                  <a:lnTo>
                    <a:pt x="359181" y="61112"/>
                  </a:lnTo>
                  <a:lnTo>
                    <a:pt x="391553" y="91770"/>
                  </a:lnTo>
                  <a:lnTo>
                    <a:pt x="416242" y="128524"/>
                  </a:lnTo>
                  <a:lnTo>
                    <a:pt x="431977" y="170218"/>
                  </a:lnTo>
                  <a:lnTo>
                    <a:pt x="437515" y="215646"/>
                  </a:lnTo>
                  <a:lnTo>
                    <a:pt x="437515" y="128600"/>
                  </a:lnTo>
                  <a:lnTo>
                    <a:pt x="418058" y="94843"/>
                  </a:lnTo>
                  <a:lnTo>
                    <a:pt x="390105" y="62966"/>
                  </a:lnTo>
                  <a:lnTo>
                    <a:pt x="356260" y="36690"/>
                  </a:lnTo>
                  <a:lnTo>
                    <a:pt x="318960" y="17653"/>
                  </a:lnTo>
                  <a:lnTo>
                    <a:pt x="274561" y="4368"/>
                  </a:lnTo>
                  <a:lnTo>
                    <a:pt x="228600" y="0"/>
                  </a:lnTo>
                  <a:lnTo>
                    <a:pt x="182372" y="4368"/>
                  </a:lnTo>
                  <a:lnTo>
                    <a:pt x="139382" y="16878"/>
                  </a:lnTo>
                  <a:lnTo>
                    <a:pt x="100545" y="36690"/>
                  </a:lnTo>
                  <a:lnTo>
                    <a:pt x="66738" y="62966"/>
                  </a:lnTo>
                  <a:lnTo>
                    <a:pt x="38887" y="94843"/>
                  </a:lnTo>
                  <a:lnTo>
                    <a:pt x="17881" y="131483"/>
                  </a:lnTo>
                  <a:lnTo>
                    <a:pt x="4610" y="172034"/>
                  </a:lnTo>
                  <a:lnTo>
                    <a:pt x="0" y="215646"/>
                  </a:lnTo>
                  <a:lnTo>
                    <a:pt x="4610" y="259016"/>
                  </a:lnTo>
                  <a:lnTo>
                    <a:pt x="17881" y="299440"/>
                  </a:lnTo>
                  <a:lnTo>
                    <a:pt x="38887" y="336067"/>
                  </a:lnTo>
                  <a:lnTo>
                    <a:pt x="66751" y="368007"/>
                  </a:lnTo>
                  <a:lnTo>
                    <a:pt x="100545" y="394373"/>
                  </a:lnTo>
                  <a:lnTo>
                    <a:pt x="139382" y="414299"/>
                  </a:lnTo>
                  <a:lnTo>
                    <a:pt x="182372" y="426897"/>
                  </a:lnTo>
                  <a:lnTo>
                    <a:pt x="228600" y="431292"/>
                  </a:lnTo>
                  <a:lnTo>
                    <a:pt x="274561" y="426897"/>
                  </a:lnTo>
                  <a:lnTo>
                    <a:pt x="317423" y="414299"/>
                  </a:lnTo>
                  <a:lnTo>
                    <a:pt x="356260" y="394373"/>
                  </a:lnTo>
                  <a:lnTo>
                    <a:pt x="390105" y="368007"/>
                  </a:lnTo>
                  <a:lnTo>
                    <a:pt x="418058" y="336067"/>
                  </a:lnTo>
                  <a:lnTo>
                    <a:pt x="439178" y="299440"/>
                  </a:lnTo>
                  <a:lnTo>
                    <a:pt x="452539" y="259016"/>
                  </a:lnTo>
                  <a:lnTo>
                    <a:pt x="457200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990600" y="2801111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2"/>
                </a:moveTo>
                <a:lnTo>
                  <a:pt x="4585716" y="812292"/>
                </a:lnTo>
                <a:lnTo>
                  <a:pt x="4585716" y="0"/>
                </a:lnTo>
                <a:lnTo>
                  <a:pt x="0" y="0"/>
                </a:lnTo>
                <a:lnTo>
                  <a:pt x="0" y="812292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17725" y="2859557"/>
            <a:ext cx="3752850" cy="7150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5"/>
              </a:spcBef>
            </a:pPr>
            <a:r>
              <a:rPr sz="1100" b="1" spc="-135" dirty="0">
                <a:latin typeface="DejaVu Sans"/>
                <a:cs typeface="DejaVu Sans"/>
              </a:rPr>
              <a:t>Program</a:t>
            </a:r>
            <a:r>
              <a:rPr sz="1100" b="1" spc="-180" dirty="0">
                <a:latin typeface="DejaVu Sans"/>
                <a:cs typeface="DejaVu Sans"/>
              </a:rPr>
              <a:t> </a:t>
            </a:r>
            <a:r>
              <a:rPr sz="1100" b="1" spc="-130" dirty="0">
                <a:latin typeface="DejaVu Sans"/>
                <a:cs typeface="DejaVu Sans"/>
              </a:rPr>
              <a:t>Governance</a:t>
            </a:r>
            <a:endParaRPr sz="1100">
              <a:latin typeface="DejaVu Sans"/>
              <a:cs typeface="DejaVu Sans"/>
            </a:endParaRPr>
          </a:p>
          <a:p>
            <a:pPr marL="12700" marR="5080" algn="just">
              <a:lnSpc>
                <a:spcPct val="106200"/>
              </a:lnSpc>
              <a:spcBef>
                <a:spcPts val="10"/>
              </a:spcBef>
            </a:pPr>
            <a:r>
              <a:rPr sz="1050" spc="-50" dirty="0">
                <a:latin typeface="DejaVu Sans"/>
                <a:cs typeface="DejaVu Sans"/>
              </a:rPr>
              <a:t>A </a:t>
            </a:r>
            <a:r>
              <a:rPr sz="1050" spc="-40" dirty="0">
                <a:latin typeface="DejaVu Sans"/>
                <a:cs typeface="DejaVu Sans"/>
              </a:rPr>
              <a:t>well </a:t>
            </a:r>
            <a:r>
              <a:rPr sz="1050" spc="-45" dirty="0">
                <a:latin typeface="DejaVu Sans"/>
                <a:cs typeface="DejaVu Sans"/>
              </a:rPr>
              <a:t>designed </a:t>
            </a:r>
            <a:r>
              <a:rPr sz="1050" spc="-50" dirty="0">
                <a:latin typeface="DejaVu Sans"/>
                <a:cs typeface="DejaVu Sans"/>
              </a:rPr>
              <a:t>governance </a:t>
            </a:r>
            <a:r>
              <a:rPr sz="1050" spc="-45" dirty="0">
                <a:latin typeface="DejaVu Sans"/>
                <a:cs typeface="DejaVu Sans"/>
              </a:rPr>
              <a:t>enables consistent </a:t>
            </a:r>
            <a:r>
              <a:rPr sz="1050" spc="-35" dirty="0">
                <a:latin typeface="DejaVu Sans"/>
                <a:cs typeface="DejaVu Sans"/>
              </a:rPr>
              <a:t>and</a:t>
            </a:r>
            <a:r>
              <a:rPr sz="1050" spc="-210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efficient  </a:t>
            </a:r>
            <a:r>
              <a:rPr sz="1050" spc="-45" dirty="0">
                <a:latin typeface="DejaVu Sans"/>
                <a:cs typeface="DejaVu Sans"/>
              </a:rPr>
              <a:t>execution </a:t>
            </a:r>
            <a:r>
              <a:rPr sz="1050" spc="-10" dirty="0">
                <a:latin typeface="DejaVu Sans"/>
                <a:cs typeface="DejaVu Sans"/>
              </a:rPr>
              <a:t>of </a:t>
            </a:r>
            <a:r>
              <a:rPr sz="1050" spc="-40" dirty="0">
                <a:latin typeface="DejaVu Sans"/>
                <a:cs typeface="DejaVu Sans"/>
              </a:rPr>
              <a:t>the </a:t>
            </a:r>
            <a:r>
              <a:rPr sz="1050" spc="-50" dirty="0">
                <a:latin typeface="DejaVu Sans"/>
                <a:cs typeface="DejaVu Sans"/>
              </a:rPr>
              <a:t>day-to-day </a:t>
            </a:r>
            <a:r>
              <a:rPr sz="1050" spc="-55" dirty="0">
                <a:latin typeface="DejaVu Sans"/>
                <a:cs typeface="DejaVu Sans"/>
              </a:rPr>
              <a:t>activities </a:t>
            </a:r>
            <a:r>
              <a:rPr sz="1050" spc="-30" dirty="0">
                <a:latin typeface="DejaVu Sans"/>
                <a:cs typeface="DejaVu Sans"/>
              </a:rPr>
              <a:t>through </a:t>
            </a:r>
            <a:r>
              <a:rPr sz="1050" spc="-40" dirty="0">
                <a:latin typeface="DejaVu Sans"/>
                <a:cs typeface="DejaVu Sans"/>
              </a:rPr>
              <a:t>the migration  </a:t>
            </a:r>
            <a:r>
              <a:rPr sz="1050" spc="-50" dirty="0">
                <a:latin typeface="DejaVu Sans"/>
                <a:cs typeface="DejaVu Sans"/>
              </a:rPr>
              <a:t>design </a:t>
            </a:r>
            <a:r>
              <a:rPr sz="1050" spc="-35" dirty="0">
                <a:latin typeface="DejaVu Sans"/>
                <a:cs typeface="DejaVu Sans"/>
              </a:rPr>
              <a:t>and</a:t>
            </a:r>
            <a:r>
              <a:rPr sz="1050" spc="-95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execution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4840" y="2798064"/>
            <a:ext cx="914400" cy="862965"/>
            <a:chOff x="624840" y="2798064"/>
            <a:chExt cx="914400" cy="862965"/>
          </a:xfrm>
        </p:grpSpPr>
        <p:sp>
          <p:nvSpPr>
            <p:cNvPr id="36" name="object 36"/>
            <p:cNvSpPr/>
            <p:nvPr/>
          </p:nvSpPr>
          <p:spPr>
            <a:xfrm>
              <a:off x="624840" y="2798064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1"/>
                  </a:lnTo>
                  <a:lnTo>
                    <a:pt x="2682" y="478295"/>
                  </a:lnTo>
                  <a:lnTo>
                    <a:pt x="10545" y="523831"/>
                  </a:lnTo>
                  <a:lnTo>
                    <a:pt x="23308" y="567635"/>
                  </a:lnTo>
                  <a:lnTo>
                    <a:pt x="40693" y="609445"/>
                  </a:lnTo>
                  <a:lnTo>
                    <a:pt x="62421" y="648998"/>
                  </a:lnTo>
                  <a:lnTo>
                    <a:pt x="88213" y="686031"/>
                  </a:lnTo>
                  <a:lnTo>
                    <a:pt x="117791" y="720282"/>
                  </a:lnTo>
                  <a:lnTo>
                    <a:pt x="150874" y="751488"/>
                  </a:lnTo>
                  <a:lnTo>
                    <a:pt x="187184" y="779385"/>
                  </a:lnTo>
                  <a:lnTo>
                    <a:pt x="226443" y="803712"/>
                  </a:lnTo>
                  <a:lnTo>
                    <a:pt x="268372" y="824205"/>
                  </a:lnTo>
                  <a:lnTo>
                    <a:pt x="312690" y="840601"/>
                  </a:lnTo>
                  <a:lnTo>
                    <a:pt x="359120" y="852638"/>
                  </a:lnTo>
                  <a:lnTo>
                    <a:pt x="407383" y="860053"/>
                  </a:lnTo>
                  <a:lnTo>
                    <a:pt x="457200" y="862584"/>
                  </a:lnTo>
                  <a:lnTo>
                    <a:pt x="507011" y="860053"/>
                  </a:lnTo>
                  <a:lnTo>
                    <a:pt x="555271" y="852638"/>
                  </a:lnTo>
                  <a:lnTo>
                    <a:pt x="601699" y="840601"/>
                  </a:lnTo>
                  <a:lnTo>
                    <a:pt x="646017" y="824205"/>
                  </a:lnTo>
                  <a:lnTo>
                    <a:pt x="687944" y="803712"/>
                  </a:lnTo>
                  <a:lnTo>
                    <a:pt x="727204" y="779385"/>
                  </a:lnTo>
                  <a:lnTo>
                    <a:pt x="763515" y="751488"/>
                  </a:lnTo>
                  <a:lnTo>
                    <a:pt x="796599" y="720282"/>
                  </a:lnTo>
                  <a:lnTo>
                    <a:pt x="826178" y="686031"/>
                  </a:lnTo>
                  <a:lnTo>
                    <a:pt x="851972" y="648998"/>
                  </a:lnTo>
                  <a:lnTo>
                    <a:pt x="873702" y="609445"/>
                  </a:lnTo>
                  <a:lnTo>
                    <a:pt x="891088" y="567635"/>
                  </a:lnTo>
                  <a:lnTo>
                    <a:pt x="903853" y="523831"/>
                  </a:lnTo>
                  <a:lnTo>
                    <a:pt x="911716" y="478295"/>
                  </a:lnTo>
                  <a:lnTo>
                    <a:pt x="914400" y="431291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440" y="3012947"/>
              <a:ext cx="455930" cy="431800"/>
            </a:xfrm>
            <a:custGeom>
              <a:avLst/>
              <a:gdLst/>
              <a:ahLst/>
              <a:cxnLst/>
              <a:rect l="l" t="t" r="r" b="b"/>
              <a:pathLst>
                <a:path w="455930" h="431800">
                  <a:moveTo>
                    <a:pt x="237744" y="299085"/>
                  </a:moveTo>
                  <a:lnTo>
                    <a:pt x="234188" y="295656"/>
                  </a:lnTo>
                  <a:lnTo>
                    <a:pt x="109601" y="295656"/>
                  </a:lnTo>
                  <a:lnTo>
                    <a:pt x="105156" y="299085"/>
                  </a:lnTo>
                  <a:lnTo>
                    <a:pt x="105156" y="309626"/>
                  </a:lnTo>
                  <a:lnTo>
                    <a:pt x="109601" y="313944"/>
                  </a:lnTo>
                  <a:lnTo>
                    <a:pt x="234188" y="313944"/>
                  </a:lnTo>
                  <a:lnTo>
                    <a:pt x="237744" y="309626"/>
                  </a:lnTo>
                  <a:lnTo>
                    <a:pt x="237744" y="299085"/>
                  </a:lnTo>
                  <a:close/>
                </a:path>
                <a:path w="455930" h="431800">
                  <a:moveTo>
                    <a:pt x="352044" y="302133"/>
                  </a:moveTo>
                  <a:lnTo>
                    <a:pt x="348475" y="298831"/>
                  </a:lnTo>
                  <a:lnTo>
                    <a:pt x="275958" y="228854"/>
                  </a:lnTo>
                  <a:lnTo>
                    <a:pt x="262940" y="216281"/>
                  </a:lnTo>
                  <a:lnTo>
                    <a:pt x="295910" y="185166"/>
                  </a:lnTo>
                  <a:lnTo>
                    <a:pt x="297688" y="186817"/>
                  </a:lnTo>
                  <a:lnTo>
                    <a:pt x="300367" y="187706"/>
                  </a:lnTo>
                  <a:lnTo>
                    <a:pt x="305714" y="187706"/>
                  </a:lnTo>
                  <a:lnTo>
                    <a:pt x="307492" y="186817"/>
                  </a:lnTo>
                  <a:lnTo>
                    <a:pt x="309245" y="185166"/>
                  </a:lnTo>
                  <a:lnTo>
                    <a:pt x="313728" y="180975"/>
                  </a:lnTo>
                  <a:lnTo>
                    <a:pt x="313728" y="175895"/>
                  </a:lnTo>
                  <a:lnTo>
                    <a:pt x="282536" y="146456"/>
                  </a:lnTo>
                  <a:lnTo>
                    <a:pt x="282536" y="171704"/>
                  </a:lnTo>
                  <a:lnTo>
                    <a:pt x="202349" y="248285"/>
                  </a:lnTo>
                  <a:lnTo>
                    <a:pt x="161353" y="210439"/>
                  </a:lnTo>
                  <a:lnTo>
                    <a:pt x="174777" y="197739"/>
                  </a:lnTo>
                  <a:lnTo>
                    <a:pt x="242443" y="133731"/>
                  </a:lnTo>
                  <a:lnTo>
                    <a:pt x="282536" y="171704"/>
                  </a:lnTo>
                  <a:lnTo>
                    <a:pt x="282536" y="146456"/>
                  </a:lnTo>
                  <a:lnTo>
                    <a:pt x="269062" y="133731"/>
                  </a:lnTo>
                  <a:lnTo>
                    <a:pt x="242443" y="108585"/>
                  </a:lnTo>
                  <a:lnTo>
                    <a:pt x="238887" y="105156"/>
                  </a:lnTo>
                  <a:lnTo>
                    <a:pt x="232638" y="105156"/>
                  </a:lnTo>
                  <a:lnTo>
                    <a:pt x="229082" y="108585"/>
                  </a:lnTo>
                  <a:lnTo>
                    <a:pt x="225513" y="111887"/>
                  </a:lnTo>
                  <a:lnTo>
                    <a:pt x="225513" y="117729"/>
                  </a:lnTo>
                  <a:lnTo>
                    <a:pt x="229082" y="121158"/>
                  </a:lnTo>
                  <a:lnTo>
                    <a:pt x="147993" y="197739"/>
                  </a:lnTo>
                  <a:lnTo>
                    <a:pt x="144424" y="193548"/>
                  </a:lnTo>
                  <a:lnTo>
                    <a:pt x="138188" y="193548"/>
                  </a:lnTo>
                  <a:lnTo>
                    <a:pt x="134632" y="197739"/>
                  </a:lnTo>
                  <a:lnTo>
                    <a:pt x="131064" y="201168"/>
                  </a:lnTo>
                  <a:lnTo>
                    <a:pt x="131064" y="207010"/>
                  </a:lnTo>
                  <a:lnTo>
                    <a:pt x="134632" y="210439"/>
                  </a:lnTo>
                  <a:lnTo>
                    <a:pt x="204127" y="275209"/>
                  </a:lnTo>
                  <a:lnTo>
                    <a:pt x="205917" y="276098"/>
                  </a:lnTo>
                  <a:lnTo>
                    <a:pt x="211264" y="276098"/>
                  </a:lnTo>
                  <a:lnTo>
                    <a:pt x="213931" y="275209"/>
                  </a:lnTo>
                  <a:lnTo>
                    <a:pt x="215709" y="273558"/>
                  </a:lnTo>
                  <a:lnTo>
                    <a:pt x="219278" y="270129"/>
                  </a:lnTo>
                  <a:lnTo>
                    <a:pt x="219278" y="264287"/>
                  </a:lnTo>
                  <a:lnTo>
                    <a:pt x="215709" y="260858"/>
                  </a:lnTo>
                  <a:lnTo>
                    <a:pt x="228650" y="248285"/>
                  </a:lnTo>
                  <a:lnTo>
                    <a:pt x="248678" y="228854"/>
                  </a:lnTo>
                  <a:lnTo>
                    <a:pt x="335114" y="311404"/>
                  </a:lnTo>
                  <a:lnTo>
                    <a:pt x="336892" y="313055"/>
                  </a:lnTo>
                  <a:lnTo>
                    <a:pt x="339572" y="313944"/>
                  </a:lnTo>
                  <a:lnTo>
                    <a:pt x="344030" y="313944"/>
                  </a:lnTo>
                  <a:lnTo>
                    <a:pt x="346697" y="313055"/>
                  </a:lnTo>
                  <a:lnTo>
                    <a:pt x="352044" y="308102"/>
                  </a:lnTo>
                  <a:lnTo>
                    <a:pt x="352044" y="302133"/>
                  </a:lnTo>
                  <a:close/>
                </a:path>
                <a:path w="455930" h="431800">
                  <a:moveTo>
                    <a:pt x="455676" y="215646"/>
                  </a:moveTo>
                  <a:lnTo>
                    <a:pt x="451027" y="172034"/>
                  </a:lnTo>
                  <a:lnTo>
                    <a:pt x="437718" y="131483"/>
                  </a:lnTo>
                  <a:lnTo>
                    <a:pt x="436118" y="128701"/>
                  </a:lnTo>
                  <a:lnTo>
                    <a:pt x="436118" y="215646"/>
                  </a:lnTo>
                  <a:lnTo>
                    <a:pt x="430593" y="260794"/>
                  </a:lnTo>
                  <a:lnTo>
                    <a:pt x="414909" y="302272"/>
                  </a:lnTo>
                  <a:lnTo>
                    <a:pt x="390283" y="338874"/>
                  </a:lnTo>
                  <a:lnTo>
                    <a:pt x="358013" y="369404"/>
                  </a:lnTo>
                  <a:lnTo>
                    <a:pt x="319328" y="392696"/>
                  </a:lnTo>
                  <a:lnTo>
                    <a:pt x="275513" y="407543"/>
                  </a:lnTo>
                  <a:lnTo>
                    <a:pt x="227838" y="412750"/>
                  </a:lnTo>
                  <a:lnTo>
                    <a:pt x="179819" y="407543"/>
                  </a:lnTo>
                  <a:lnTo>
                    <a:pt x="135775" y="392696"/>
                  </a:lnTo>
                  <a:lnTo>
                    <a:pt x="96939" y="369404"/>
                  </a:lnTo>
                  <a:lnTo>
                    <a:pt x="64579" y="338874"/>
                  </a:lnTo>
                  <a:lnTo>
                    <a:pt x="39916" y="302272"/>
                  </a:lnTo>
                  <a:lnTo>
                    <a:pt x="24206" y="260794"/>
                  </a:lnTo>
                  <a:lnTo>
                    <a:pt x="18694" y="215646"/>
                  </a:lnTo>
                  <a:lnTo>
                    <a:pt x="24206" y="170218"/>
                  </a:lnTo>
                  <a:lnTo>
                    <a:pt x="39916" y="128524"/>
                  </a:lnTo>
                  <a:lnTo>
                    <a:pt x="64579" y="91770"/>
                  </a:lnTo>
                  <a:lnTo>
                    <a:pt x="96939" y="61112"/>
                  </a:lnTo>
                  <a:lnTo>
                    <a:pt x="135775" y="37757"/>
                  </a:lnTo>
                  <a:lnTo>
                    <a:pt x="179819" y="22885"/>
                  </a:lnTo>
                  <a:lnTo>
                    <a:pt x="227838" y="17653"/>
                  </a:lnTo>
                  <a:lnTo>
                    <a:pt x="275513" y="22885"/>
                  </a:lnTo>
                  <a:lnTo>
                    <a:pt x="319328" y="37757"/>
                  </a:lnTo>
                  <a:lnTo>
                    <a:pt x="358013" y="61112"/>
                  </a:lnTo>
                  <a:lnTo>
                    <a:pt x="390283" y="91770"/>
                  </a:lnTo>
                  <a:lnTo>
                    <a:pt x="414909" y="128524"/>
                  </a:lnTo>
                  <a:lnTo>
                    <a:pt x="430593" y="170218"/>
                  </a:lnTo>
                  <a:lnTo>
                    <a:pt x="436118" y="215646"/>
                  </a:lnTo>
                  <a:lnTo>
                    <a:pt x="436118" y="128701"/>
                  </a:lnTo>
                  <a:lnTo>
                    <a:pt x="416674" y="94843"/>
                  </a:lnTo>
                  <a:lnTo>
                    <a:pt x="388810" y="62966"/>
                  </a:lnTo>
                  <a:lnTo>
                    <a:pt x="355066" y="36690"/>
                  </a:lnTo>
                  <a:lnTo>
                    <a:pt x="317893" y="17653"/>
                  </a:lnTo>
                  <a:lnTo>
                    <a:pt x="273646" y="4368"/>
                  </a:lnTo>
                  <a:lnTo>
                    <a:pt x="227838" y="0"/>
                  </a:lnTo>
                  <a:lnTo>
                    <a:pt x="181762" y="4368"/>
                  </a:lnTo>
                  <a:lnTo>
                    <a:pt x="138912" y="16878"/>
                  </a:lnTo>
                  <a:lnTo>
                    <a:pt x="100203" y="36690"/>
                  </a:lnTo>
                  <a:lnTo>
                    <a:pt x="66522" y="62966"/>
                  </a:lnTo>
                  <a:lnTo>
                    <a:pt x="38760" y="94843"/>
                  </a:lnTo>
                  <a:lnTo>
                    <a:pt x="17818" y="131483"/>
                  </a:lnTo>
                  <a:lnTo>
                    <a:pt x="4597" y="172034"/>
                  </a:lnTo>
                  <a:lnTo>
                    <a:pt x="0" y="215646"/>
                  </a:lnTo>
                  <a:lnTo>
                    <a:pt x="4597" y="259016"/>
                  </a:lnTo>
                  <a:lnTo>
                    <a:pt x="17818" y="299440"/>
                  </a:lnTo>
                  <a:lnTo>
                    <a:pt x="38760" y="336067"/>
                  </a:lnTo>
                  <a:lnTo>
                    <a:pt x="66522" y="368007"/>
                  </a:lnTo>
                  <a:lnTo>
                    <a:pt x="100203" y="394373"/>
                  </a:lnTo>
                  <a:lnTo>
                    <a:pt x="138912" y="414299"/>
                  </a:lnTo>
                  <a:lnTo>
                    <a:pt x="181762" y="426897"/>
                  </a:lnTo>
                  <a:lnTo>
                    <a:pt x="227838" y="431292"/>
                  </a:lnTo>
                  <a:lnTo>
                    <a:pt x="273646" y="426897"/>
                  </a:lnTo>
                  <a:lnTo>
                    <a:pt x="316369" y="414299"/>
                  </a:lnTo>
                  <a:lnTo>
                    <a:pt x="355066" y="394373"/>
                  </a:lnTo>
                  <a:lnTo>
                    <a:pt x="388810" y="368007"/>
                  </a:lnTo>
                  <a:lnTo>
                    <a:pt x="416674" y="336067"/>
                  </a:lnTo>
                  <a:lnTo>
                    <a:pt x="437718" y="299440"/>
                  </a:lnTo>
                  <a:lnTo>
                    <a:pt x="451027" y="259016"/>
                  </a:lnTo>
                  <a:lnTo>
                    <a:pt x="455676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990600" y="1652016"/>
            <a:ext cx="4585970" cy="812800"/>
          </a:xfrm>
          <a:custGeom>
            <a:avLst/>
            <a:gdLst/>
            <a:ahLst/>
            <a:cxnLst/>
            <a:rect l="l" t="t" r="r" b="b"/>
            <a:pathLst>
              <a:path w="4585970" h="812800">
                <a:moveTo>
                  <a:pt x="0" y="812291"/>
                </a:moveTo>
                <a:lnTo>
                  <a:pt x="4585716" y="812291"/>
                </a:lnTo>
                <a:lnTo>
                  <a:pt x="4585716" y="0"/>
                </a:lnTo>
                <a:lnTo>
                  <a:pt x="0" y="0"/>
                </a:lnTo>
                <a:lnTo>
                  <a:pt x="0" y="812291"/>
                </a:lnTo>
                <a:close/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17725" y="1711096"/>
            <a:ext cx="3644900" cy="7156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b="1" spc="-140" dirty="0">
                <a:latin typeface="DejaVu Sans"/>
                <a:cs typeface="DejaVu Sans"/>
              </a:rPr>
              <a:t>Executive</a:t>
            </a:r>
            <a:r>
              <a:rPr sz="1100" b="1" spc="-170" dirty="0">
                <a:latin typeface="DejaVu Sans"/>
                <a:cs typeface="DejaVu Sans"/>
              </a:rPr>
              <a:t> </a:t>
            </a:r>
            <a:r>
              <a:rPr sz="1100" b="1" spc="-130" dirty="0">
                <a:latin typeface="DejaVu Sans"/>
                <a:cs typeface="DejaVu Sans"/>
              </a:rPr>
              <a:t>Sponsorship</a:t>
            </a:r>
            <a:endParaRPr sz="1100">
              <a:latin typeface="DejaVu Sans"/>
              <a:cs typeface="DejaVu Sans"/>
            </a:endParaRPr>
          </a:p>
          <a:p>
            <a:pPr marL="12700" marR="5080">
              <a:lnSpc>
                <a:spcPct val="106200"/>
              </a:lnSpc>
              <a:spcBef>
                <a:spcPts val="10"/>
              </a:spcBef>
            </a:pPr>
            <a:r>
              <a:rPr sz="1050" spc="-65" dirty="0">
                <a:latin typeface="DejaVu Sans"/>
                <a:cs typeface="DejaVu Sans"/>
              </a:rPr>
              <a:t>Executive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30" dirty="0">
                <a:latin typeface="DejaVu Sans"/>
                <a:cs typeface="DejaVu Sans"/>
              </a:rPr>
              <a:t>sponsorship</a:t>
            </a:r>
            <a:r>
              <a:rPr sz="1050" spc="-90" dirty="0">
                <a:latin typeface="DejaVu Sans"/>
                <a:cs typeface="DejaVu Sans"/>
              </a:rPr>
              <a:t> </a:t>
            </a:r>
            <a:r>
              <a:rPr sz="1050" spc="-15" dirty="0">
                <a:latin typeface="DejaVu Sans"/>
                <a:cs typeface="DejaVu Sans"/>
              </a:rPr>
              <a:t>from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the</a:t>
            </a:r>
            <a:r>
              <a:rPr sz="1050" spc="-50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University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Board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is</a:t>
            </a:r>
            <a:r>
              <a:rPr sz="1050" spc="-70" dirty="0">
                <a:latin typeface="DejaVu Sans"/>
                <a:cs typeface="DejaVu Sans"/>
              </a:rPr>
              <a:t> </a:t>
            </a:r>
            <a:r>
              <a:rPr sz="1050" spc="-55" dirty="0">
                <a:latin typeface="DejaVu Sans"/>
                <a:cs typeface="DejaVu Sans"/>
              </a:rPr>
              <a:t>vital</a:t>
            </a:r>
            <a:r>
              <a:rPr sz="1050" spc="-5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to  </a:t>
            </a:r>
            <a:r>
              <a:rPr sz="1050" spc="-55" dirty="0">
                <a:latin typeface="DejaVu Sans"/>
                <a:cs typeface="DejaVu Sans"/>
              </a:rPr>
              <a:t>create strategic </a:t>
            </a:r>
            <a:r>
              <a:rPr sz="1050" spc="-50" dirty="0">
                <a:latin typeface="DejaVu Sans"/>
                <a:cs typeface="DejaVu Sans"/>
              </a:rPr>
              <a:t>alignment, set </a:t>
            </a:r>
            <a:r>
              <a:rPr sz="1050" spc="-40" dirty="0">
                <a:latin typeface="DejaVu Sans"/>
                <a:cs typeface="DejaVu Sans"/>
              </a:rPr>
              <a:t>vision </a:t>
            </a:r>
            <a:r>
              <a:rPr sz="1050" spc="-50" dirty="0">
                <a:latin typeface="DejaVu Sans"/>
                <a:cs typeface="DejaVu Sans"/>
              </a:rPr>
              <a:t>&amp; </a:t>
            </a:r>
            <a:r>
              <a:rPr sz="1050" spc="-55" dirty="0">
                <a:latin typeface="DejaVu Sans"/>
                <a:cs typeface="DejaVu Sans"/>
              </a:rPr>
              <a:t>goals, </a:t>
            </a:r>
            <a:r>
              <a:rPr sz="1050" spc="-35" dirty="0">
                <a:latin typeface="DejaVu Sans"/>
                <a:cs typeface="DejaVu Sans"/>
              </a:rPr>
              <a:t>and </a:t>
            </a:r>
            <a:r>
              <a:rPr sz="1050" spc="-50" dirty="0">
                <a:latin typeface="DejaVu Sans"/>
                <a:cs typeface="DejaVu Sans"/>
              </a:rPr>
              <a:t>assign  </a:t>
            </a:r>
            <a:r>
              <a:rPr sz="1050" spc="-35" dirty="0">
                <a:latin typeface="DejaVu Sans"/>
                <a:cs typeface="DejaVu Sans"/>
              </a:rPr>
              <a:t>resources</a:t>
            </a:r>
            <a:r>
              <a:rPr sz="1050" spc="-90" dirty="0">
                <a:latin typeface="DejaVu Sans"/>
                <a:cs typeface="DejaVu Sans"/>
              </a:rPr>
              <a:t> </a:t>
            </a:r>
            <a:r>
              <a:rPr sz="1050" spc="-25" dirty="0">
                <a:latin typeface="DejaVu Sans"/>
                <a:cs typeface="DejaVu Sans"/>
              </a:rPr>
              <a:t>to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propagate</a:t>
            </a:r>
            <a:r>
              <a:rPr sz="1050" spc="-90" dirty="0">
                <a:latin typeface="DejaVu Sans"/>
                <a:cs typeface="DejaVu Sans"/>
              </a:rPr>
              <a:t> </a:t>
            </a:r>
            <a:r>
              <a:rPr sz="1050" spc="-50" dirty="0">
                <a:latin typeface="DejaVu Sans"/>
                <a:cs typeface="DejaVu Sans"/>
              </a:rPr>
              <a:t>&amp;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sustain</a:t>
            </a:r>
            <a:r>
              <a:rPr sz="1050" spc="-60" dirty="0">
                <a:latin typeface="DejaVu Sans"/>
                <a:cs typeface="DejaVu Sans"/>
              </a:rPr>
              <a:t> </a:t>
            </a:r>
            <a:r>
              <a:rPr sz="1050" spc="-40" dirty="0">
                <a:latin typeface="DejaVu Sans"/>
                <a:cs typeface="DejaVu Sans"/>
              </a:rPr>
              <a:t>the</a:t>
            </a:r>
            <a:r>
              <a:rPr sz="1050" spc="-65" dirty="0">
                <a:latin typeface="DejaVu Sans"/>
                <a:cs typeface="DejaVu Sans"/>
              </a:rPr>
              <a:t> </a:t>
            </a:r>
            <a:r>
              <a:rPr sz="1050" spc="-35" dirty="0">
                <a:latin typeface="DejaVu Sans"/>
                <a:cs typeface="DejaVu Sans"/>
              </a:rPr>
              <a:t>cloud</a:t>
            </a:r>
            <a:r>
              <a:rPr sz="1050" spc="-75" dirty="0">
                <a:latin typeface="DejaVu Sans"/>
                <a:cs typeface="DejaVu Sans"/>
              </a:rPr>
              <a:t> </a:t>
            </a:r>
            <a:r>
              <a:rPr sz="1050" spc="-45" dirty="0">
                <a:latin typeface="DejaVu Sans"/>
                <a:cs typeface="DejaVu Sans"/>
              </a:rPr>
              <a:t>initiative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4840" y="1648967"/>
            <a:ext cx="914400" cy="862965"/>
            <a:chOff x="624840" y="1648967"/>
            <a:chExt cx="914400" cy="862965"/>
          </a:xfrm>
        </p:grpSpPr>
        <p:sp>
          <p:nvSpPr>
            <p:cNvPr id="41" name="object 41"/>
            <p:cNvSpPr/>
            <p:nvPr/>
          </p:nvSpPr>
          <p:spPr>
            <a:xfrm>
              <a:off x="624840" y="1648967"/>
              <a:ext cx="914400" cy="862965"/>
            </a:xfrm>
            <a:custGeom>
              <a:avLst/>
              <a:gdLst/>
              <a:ahLst/>
              <a:cxnLst/>
              <a:rect l="l" t="t" r="r" b="b"/>
              <a:pathLst>
                <a:path w="914400" h="862964">
                  <a:moveTo>
                    <a:pt x="457200" y="0"/>
                  </a:moveTo>
                  <a:lnTo>
                    <a:pt x="407383" y="2530"/>
                  </a:lnTo>
                  <a:lnTo>
                    <a:pt x="359120" y="9945"/>
                  </a:lnTo>
                  <a:lnTo>
                    <a:pt x="312690" y="21982"/>
                  </a:lnTo>
                  <a:lnTo>
                    <a:pt x="268372" y="38378"/>
                  </a:lnTo>
                  <a:lnTo>
                    <a:pt x="226443" y="58871"/>
                  </a:lnTo>
                  <a:lnTo>
                    <a:pt x="187184" y="83198"/>
                  </a:lnTo>
                  <a:lnTo>
                    <a:pt x="150874" y="111095"/>
                  </a:lnTo>
                  <a:lnTo>
                    <a:pt x="117791" y="142301"/>
                  </a:lnTo>
                  <a:lnTo>
                    <a:pt x="88213" y="176552"/>
                  </a:lnTo>
                  <a:lnTo>
                    <a:pt x="62421" y="213585"/>
                  </a:lnTo>
                  <a:lnTo>
                    <a:pt x="40693" y="253138"/>
                  </a:lnTo>
                  <a:lnTo>
                    <a:pt x="23308" y="294948"/>
                  </a:lnTo>
                  <a:lnTo>
                    <a:pt x="10545" y="338752"/>
                  </a:lnTo>
                  <a:lnTo>
                    <a:pt x="2682" y="384288"/>
                  </a:lnTo>
                  <a:lnTo>
                    <a:pt x="0" y="431292"/>
                  </a:lnTo>
                  <a:lnTo>
                    <a:pt x="2682" y="478295"/>
                  </a:lnTo>
                  <a:lnTo>
                    <a:pt x="10545" y="523831"/>
                  </a:lnTo>
                  <a:lnTo>
                    <a:pt x="23308" y="567635"/>
                  </a:lnTo>
                  <a:lnTo>
                    <a:pt x="40693" y="609445"/>
                  </a:lnTo>
                  <a:lnTo>
                    <a:pt x="62421" y="648998"/>
                  </a:lnTo>
                  <a:lnTo>
                    <a:pt x="88213" y="686031"/>
                  </a:lnTo>
                  <a:lnTo>
                    <a:pt x="117791" y="720282"/>
                  </a:lnTo>
                  <a:lnTo>
                    <a:pt x="150874" y="751488"/>
                  </a:lnTo>
                  <a:lnTo>
                    <a:pt x="187184" y="779385"/>
                  </a:lnTo>
                  <a:lnTo>
                    <a:pt x="226443" y="803712"/>
                  </a:lnTo>
                  <a:lnTo>
                    <a:pt x="268372" y="824205"/>
                  </a:lnTo>
                  <a:lnTo>
                    <a:pt x="312690" y="840601"/>
                  </a:lnTo>
                  <a:lnTo>
                    <a:pt x="359120" y="852638"/>
                  </a:lnTo>
                  <a:lnTo>
                    <a:pt x="407383" y="860053"/>
                  </a:lnTo>
                  <a:lnTo>
                    <a:pt x="457200" y="862584"/>
                  </a:lnTo>
                  <a:lnTo>
                    <a:pt x="507011" y="860053"/>
                  </a:lnTo>
                  <a:lnTo>
                    <a:pt x="555271" y="852638"/>
                  </a:lnTo>
                  <a:lnTo>
                    <a:pt x="601699" y="840601"/>
                  </a:lnTo>
                  <a:lnTo>
                    <a:pt x="646017" y="824205"/>
                  </a:lnTo>
                  <a:lnTo>
                    <a:pt x="687944" y="803712"/>
                  </a:lnTo>
                  <a:lnTo>
                    <a:pt x="727204" y="779385"/>
                  </a:lnTo>
                  <a:lnTo>
                    <a:pt x="763515" y="751488"/>
                  </a:lnTo>
                  <a:lnTo>
                    <a:pt x="796599" y="720282"/>
                  </a:lnTo>
                  <a:lnTo>
                    <a:pt x="826178" y="686031"/>
                  </a:lnTo>
                  <a:lnTo>
                    <a:pt x="851972" y="648998"/>
                  </a:lnTo>
                  <a:lnTo>
                    <a:pt x="873702" y="609445"/>
                  </a:lnTo>
                  <a:lnTo>
                    <a:pt x="891088" y="567635"/>
                  </a:lnTo>
                  <a:lnTo>
                    <a:pt x="903853" y="523831"/>
                  </a:lnTo>
                  <a:lnTo>
                    <a:pt x="911716" y="478295"/>
                  </a:lnTo>
                  <a:lnTo>
                    <a:pt x="914400" y="431292"/>
                  </a:lnTo>
                  <a:lnTo>
                    <a:pt x="911716" y="384288"/>
                  </a:lnTo>
                  <a:lnTo>
                    <a:pt x="903853" y="338752"/>
                  </a:lnTo>
                  <a:lnTo>
                    <a:pt x="891088" y="294948"/>
                  </a:lnTo>
                  <a:lnTo>
                    <a:pt x="873702" y="253138"/>
                  </a:lnTo>
                  <a:lnTo>
                    <a:pt x="851972" y="213585"/>
                  </a:lnTo>
                  <a:lnTo>
                    <a:pt x="826178" y="176552"/>
                  </a:lnTo>
                  <a:lnTo>
                    <a:pt x="796599" y="142301"/>
                  </a:lnTo>
                  <a:lnTo>
                    <a:pt x="763515" y="111095"/>
                  </a:lnTo>
                  <a:lnTo>
                    <a:pt x="727204" y="83198"/>
                  </a:lnTo>
                  <a:lnTo>
                    <a:pt x="687944" y="58871"/>
                  </a:lnTo>
                  <a:lnTo>
                    <a:pt x="646017" y="38378"/>
                  </a:lnTo>
                  <a:lnTo>
                    <a:pt x="601699" y="21982"/>
                  </a:lnTo>
                  <a:lnTo>
                    <a:pt x="555271" y="9945"/>
                  </a:lnTo>
                  <a:lnTo>
                    <a:pt x="507011" y="253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3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3440" y="1865375"/>
              <a:ext cx="457200" cy="431800"/>
            </a:xfrm>
            <a:custGeom>
              <a:avLst/>
              <a:gdLst/>
              <a:ahLst/>
              <a:cxnLst/>
              <a:rect l="l" t="t" r="r" b="b"/>
              <a:pathLst>
                <a:path w="457200" h="431800">
                  <a:moveTo>
                    <a:pt x="228600" y="0"/>
                  </a:moveTo>
                  <a:lnTo>
                    <a:pt x="182372" y="4359"/>
                  </a:lnTo>
                  <a:lnTo>
                    <a:pt x="139388" y="16871"/>
                  </a:lnTo>
                  <a:lnTo>
                    <a:pt x="100548" y="36687"/>
                  </a:lnTo>
                  <a:lnTo>
                    <a:pt x="66751" y="62960"/>
                  </a:lnTo>
                  <a:lnTo>
                    <a:pt x="38897" y="94840"/>
                  </a:lnTo>
                  <a:lnTo>
                    <a:pt x="17887" y="131480"/>
                  </a:lnTo>
                  <a:lnTo>
                    <a:pt x="4622" y="172031"/>
                  </a:lnTo>
                  <a:lnTo>
                    <a:pt x="0" y="215646"/>
                  </a:lnTo>
                  <a:lnTo>
                    <a:pt x="4622" y="259004"/>
                  </a:lnTo>
                  <a:lnTo>
                    <a:pt x="17887" y="299436"/>
                  </a:lnTo>
                  <a:lnTo>
                    <a:pt x="38897" y="336060"/>
                  </a:lnTo>
                  <a:lnTo>
                    <a:pt x="66751" y="367998"/>
                  </a:lnTo>
                  <a:lnTo>
                    <a:pt x="100548" y="394369"/>
                  </a:lnTo>
                  <a:lnTo>
                    <a:pt x="139388" y="414295"/>
                  </a:lnTo>
                  <a:lnTo>
                    <a:pt x="182372" y="426896"/>
                  </a:lnTo>
                  <a:lnTo>
                    <a:pt x="228600" y="431291"/>
                  </a:lnTo>
                  <a:lnTo>
                    <a:pt x="274571" y="426896"/>
                  </a:lnTo>
                  <a:lnTo>
                    <a:pt x="317436" y="414295"/>
                  </a:lnTo>
                  <a:lnTo>
                    <a:pt x="320448" y="412750"/>
                  </a:lnTo>
                  <a:lnTo>
                    <a:pt x="228600" y="412750"/>
                  </a:lnTo>
                  <a:lnTo>
                    <a:pt x="180422" y="407536"/>
                  </a:lnTo>
                  <a:lnTo>
                    <a:pt x="136230" y="392690"/>
                  </a:lnTo>
                  <a:lnTo>
                    <a:pt x="97271" y="369402"/>
                  </a:lnTo>
                  <a:lnTo>
                    <a:pt x="64795" y="338863"/>
                  </a:lnTo>
                  <a:lnTo>
                    <a:pt x="40051" y="302263"/>
                  </a:lnTo>
                  <a:lnTo>
                    <a:pt x="24289" y="260794"/>
                  </a:lnTo>
                  <a:lnTo>
                    <a:pt x="18757" y="215646"/>
                  </a:lnTo>
                  <a:lnTo>
                    <a:pt x="24289" y="170208"/>
                  </a:lnTo>
                  <a:lnTo>
                    <a:pt x="40051" y="128518"/>
                  </a:lnTo>
                  <a:lnTo>
                    <a:pt x="64795" y="91758"/>
                  </a:lnTo>
                  <a:lnTo>
                    <a:pt x="97271" y="61110"/>
                  </a:lnTo>
                  <a:lnTo>
                    <a:pt x="136230" y="37755"/>
                  </a:lnTo>
                  <a:lnTo>
                    <a:pt x="180422" y="22875"/>
                  </a:lnTo>
                  <a:lnTo>
                    <a:pt x="228600" y="17652"/>
                  </a:lnTo>
                  <a:lnTo>
                    <a:pt x="318967" y="17652"/>
                  </a:lnTo>
                  <a:lnTo>
                    <a:pt x="317436" y="16871"/>
                  </a:lnTo>
                  <a:lnTo>
                    <a:pt x="274571" y="4359"/>
                  </a:lnTo>
                  <a:lnTo>
                    <a:pt x="228600" y="0"/>
                  </a:lnTo>
                  <a:close/>
                </a:path>
                <a:path w="457200" h="431800">
                  <a:moveTo>
                    <a:pt x="318967" y="17652"/>
                  </a:moveTo>
                  <a:lnTo>
                    <a:pt x="228600" y="17652"/>
                  </a:lnTo>
                  <a:lnTo>
                    <a:pt x="276441" y="22875"/>
                  </a:lnTo>
                  <a:lnTo>
                    <a:pt x="320391" y="37755"/>
                  </a:lnTo>
                  <a:lnTo>
                    <a:pt x="359185" y="61110"/>
                  </a:lnTo>
                  <a:lnTo>
                    <a:pt x="391558" y="91758"/>
                  </a:lnTo>
                  <a:lnTo>
                    <a:pt x="416247" y="128518"/>
                  </a:lnTo>
                  <a:lnTo>
                    <a:pt x="431987" y="170208"/>
                  </a:lnTo>
                  <a:lnTo>
                    <a:pt x="437515" y="215646"/>
                  </a:lnTo>
                  <a:lnTo>
                    <a:pt x="431987" y="260794"/>
                  </a:lnTo>
                  <a:lnTo>
                    <a:pt x="416247" y="302263"/>
                  </a:lnTo>
                  <a:lnTo>
                    <a:pt x="391558" y="338863"/>
                  </a:lnTo>
                  <a:lnTo>
                    <a:pt x="359185" y="369402"/>
                  </a:lnTo>
                  <a:lnTo>
                    <a:pt x="320391" y="392690"/>
                  </a:lnTo>
                  <a:lnTo>
                    <a:pt x="276441" y="407536"/>
                  </a:lnTo>
                  <a:lnTo>
                    <a:pt x="228600" y="412750"/>
                  </a:lnTo>
                  <a:lnTo>
                    <a:pt x="320448" y="412750"/>
                  </a:lnTo>
                  <a:lnTo>
                    <a:pt x="356261" y="394369"/>
                  </a:lnTo>
                  <a:lnTo>
                    <a:pt x="390115" y="367998"/>
                  </a:lnTo>
                  <a:lnTo>
                    <a:pt x="418067" y="336060"/>
                  </a:lnTo>
                  <a:lnTo>
                    <a:pt x="439187" y="299436"/>
                  </a:lnTo>
                  <a:lnTo>
                    <a:pt x="452541" y="259004"/>
                  </a:lnTo>
                  <a:lnTo>
                    <a:pt x="457200" y="215646"/>
                  </a:lnTo>
                  <a:lnTo>
                    <a:pt x="452541" y="172031"/>
                  </a:lnTo>
                  <a:lnTo>
                    <a:pt x="439187" y="131480"/>
                  </a:lnTo>
                  <a:lnTo>
                    <a:pt x="418067" y="94840"/>
                  </a:lnTo>
                  <a:lnTo>
                    <a:pt x="390115" y="62960"/>
                  </a:lnTo>
                  <a:lnTo>
                    <a:pt x="356261" y="36687"/>
                  </a:lnTo>
                  <a:lnTo>
                    <a:pt x="318967" y="17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57072" y="1953767"/>
              <a:ext cx="248412" cy="252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1368</Words>
  <Application>Microsoft Office PowerPoint</Application>
  <PresentationFormat>Custom</PresentationFormat>
  <Paragraphs>132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Cloud Feasibility Assessment – Benefits of Transitioning to Cloud</vt:lpstr>
      <vt:lpstr>Cloud Feasibility Assessment – Risks and Mitigations Detailed below are some of the key risks and considerations of conducting a large Cloud Transformation</vt:lpstr>
      <vt:lpstr>Cloud Feasibility Assessment – Considerations for Transitioning to Cloud Before the University embarks on the transition journey, the following should already be in place to ensure successful cloud adoption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Dell</cp:lastModifiedBy>
  <cp:revision>1</cp:revision>
  <dcterms:created xsi:type="dcterms:W3CDTF">2020-07-07T14:15:45Z</dcterms:created>
  <dcterms:modified xsi:type="dcterms:W3CDTF">2020-07-07T14:19:31Z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2020-07-07T00:00:00Z</vt:filetime>
  </property>
</Properties>
</file>