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91DC5A"/>
                </a:solidFill>
                <a:latin typeface="Segoe UI Semilight"/>
                <a:cs typeface="Segoe UI Semilight"/>
              </a:rPr>
              <a:t>Deloitte Virtual</a:t>
            </a:r>
            <a:r>
              <a:rPr sz="1000" b="0" spc="-114" dirty="0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sz="1000" b="0" dirty="0">
                <a:solidFill>
                  <a:srgbClr val="91DC5A"/>
                </a:solidFill>
                <a:latin typeface="Segoe UI Semilight"/>
                <a:cs typeface="Segoe UI Semilight"/>
              </a:rPr>
              <a:t>Intern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872" y="1040891"/>
            <a:ext cx="106679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587" y="774191"/>
            <a:ext cx="304800" cy="367665"/>
          </a:xfrm>
          <a:custGeom>
            <a:avLst/>
            <a:gdLst/>
            <a:ahLst/>
            <a:cxnLst/>
            <a:rect l="l" t="t" r="r" b="b"/>
            <a:pathLst>
              <a:path w="304800" h="367665">
                <a:moveTo>
                  <a:pt x="124256" y="0"/>
                </a:moveTo>
                <a:lnTo>
                  <a:pt x="0" y="0"/>
                </a:lnTo>
                <a:lnTo>
                  <a:pt x="0" y="367284"/>
                </a:lnTo>
                <a:lnTo>
                  <a:pt x="115760" y="367284"/>
                </a:lnTo>
                <a:lnTo>
                  <a:pt x="157959" y="364130"/>
                </a:lnTo>
                <a:lnTo>
                  <a:pt x="195278" y="354726"/>
                </a:lnTo>
                <a:lnTo>
                  <a:pt x="254889" y="317500"/>
                </a:lnTo>
                <a:lnTo>
                  <a:pt x="278670" y="285750"/>
                </a:lnTo>
                <a:lnTo>
                  <a:pt x="96647" y="285750"/>
                </a:lnTo>
                <a:lnTo>
                  <a:pt x="96647" y="80391"/>
                </a:lnTo>
                <a:lnTo>
                  <a:pt x="282968" y="80391"/>
                </a:lnTo>
                <a:lnTo>
                  <a:pt x="278369" y="70895"/>
                </a:lnTo>
                <a:lnTo>
                  <a:pt x="258076" y="45466"/>
                </a:lnTo>
                <a:lnTo>
                  <a:pt x="231789" y="25878"/>
                </a:lnTo>
                <a:lnTo>
                  <a:pt x="200725" y="11636"/>
                </a:lnTo>
                <a:lnTo>
                  <a:pt x="164881" y="2942"/>
                </a:lnTo>
                <a:lnTo>
                  <a:pt x="124256" y="0"/>
                </a:lnTo>
                <a:close/>
              </a:path>
              <a:path w="304800" h="367665">
                <a:moveTo>
                  <a:pt x="282968" y="80391"/>
                </a:moveTo>
                <a:lnTo>
                  <a:pt x="125323" y="80391"/>
                </a:lnTo>
                <a:lnTo>
                  <a:pt x="143871" y="81968"/>
                </a:lnTo>
                <a:lnTo>
                  <a:pt x="159832" y="86629"/>
                </a:lnTo>
                <a:lnTo>
                  <a:pt x="193158" y="118451"/>
                </a:lnTo>
                <a:lnTo>
                  <a:pt x="202716" y="156138"/>
                </a:lnTo>
                <a:lnTo>
                  <a:pt x="203911" y="179959"/>
                </a:lnTo>
                <a:lnTo>
                  <a:pt x="202699" y="205148"/>
                </a:lnTo>
                <a:lnTo>
                  <a:pt x="192708" y="244859"/>
                </a:lnTo>
                <a:lnTo>
                  <a:pt x="156783" y="279304"/>
                </a:lnTo>
                <a:lnTo>
                  <a:pt x="117881" y="285750"/>
                </a:lnTo>
                <a:lnTo>
                  <a:pt x="278670" y="285750"/>
                </a:lnTo>
                <a:lnTo>
                  <a:pt x="292188" y="257333"/>
                </a:lnTo>
                <a:lnTo>
                  <a:pt x="301630" y="219130"/>
                </a:lnTo>
                <a:lnTo>
                  <a:pt x="304800" y="175641"/>
                </a:lnTo>
                <a:lnTo>
                  <a:pt x="301830" y="135995"/>
                </a:lnTo>
                <a:lnTo>
                  <a:pt x="292987" y="101076"/>
                </a:lnTo>
                <a:lnTo>
                  <a:pt x="282968" y="80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427" y="772668"/>
            <a:ext cx="91440" cy="368935"/>
          </a:xfrm>
          <a:custGeom>
            <a:avLst/>
            <a:gdLst/>
            <a:ahLst/>
            <a:cxnLst/>
            <a:rect l="l" t="t" r="r" b="b"/>
            <a:pathLst>
              <a:path w="91440" h="368934">
                <a:moveTo>
                  <a:pt x="0" y="368808"/>
                </a:moveTo>
                <a:lnTo>
                  <a:pt x="91440" y="368808"/>
                </a:lnTo>
                <a:lnTo>
                  <a:pt x="914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6444" y="862583"/>
            <a:ext cx="265430" cy="281940"/>
          </a:xfrm>
          <a:custGeom>
            <a:avLst/>
            <a:gdLst/>
            <a:ahLst/>
            <a:cxnLst/>
            <a:rect l="l" t="t" r="r" b="b"/>
            <a:pathLst>
              <a:path w="265430" h="281940">
                <a:moveTo>
                  <a:pt x="133603" y="0"/>
                </a:moveTo>
                <a:lnTo>
                  <a:pt x="76708" y="9382"/>
                </a:lnTo>
                <a:lnTo>
                  <a:pt x="34671" y="36956"/>
                </a:lnTo>
                <a:lnTo>
                  <a:pt x="8667" y="81184"/>
                </a:lnTo>
                <a:lnTo>
                  <a:pt x="0" y="140462"/>
                </a:lnTo>
                <a:lnTo>
                  <a:pt x="2186" y="171338"/>
                </a:lnTo>
                <a:lnTo>
                  <a:pt x="19984" y="223168"/>
                </a:lnTo>
                <a:lnTo>
                  <a:pt x="54901" y="260562"/>
                </a:lnTo>
                <a:lnTo>
                  <a:pt x="102983" y="279560"/>
                </a:lnTo>
                <a:lnTo>
                  <a:pt x="131572" y="281939"/>
                </a:lnTo>
                <a:lnTo>
                  <a:pt x="161335" y="279737"/>
                </a:lnTo>
                <a:lnTo>
                  <a:pt x="210242" y="261473"/>
                </a:lnTo>
                <a:lnTo>
                  <a:pt x="245191" y="224168"/>
                </a:lnTo>
                <a:lnTo>
                  <a:pt x="250675" y="212216"/>
                </a:lnTo>
                <a:lnTo>
                  <a:pt x="132587" y="212216"/>
                </a:lnTo>
                <a:lnTo>
                  <a:pt x="122485" y="211044"/>
                </a:lnTo>
                <a:lnTo>
                  <a:pt x="94963" y="171332"/>
                </a:lnTo>
                <a:lnTo>
                  <a:pt x="92583" y="140462"/>
                </a:lnTo>
                <a:lnTo>
                  <a:pt x="93178" y="124045"/>
                </a:lnTo>
                <a:lnTo>
                  <a:pt x="107424" y="79956"/>
                </a:lnTo>
                <a:lnTo>
                  <a:pt x="132587" y="69723"/>
                </a:lnTo>
                <a:lnTo>
                  <a:pt x="249748" y="69723"/>
                </a:lnTo>
                <a:lnTo>
                  <a:pt x="248284" y="66548"/>
                </a:lnTo>
                <a:lnTo>
                  <a:pt x="216227" y="26400"/>
                </a:lnTo>
                <a:lnTo>
                  <a:pt x="169783" y="4111"/>
                </a:lnTo>
                <a:lnTo>
                  <a:pt x="152140" y="1014"/>
                </a:lnTo>
                <a:lnTo>
                  <a:pt x="133603" y="0"/>
                </a:lnTo>
                <a:close/>
              </a:path>
              <a:path w="265430" h="281940">
                <a:moveTo>
                  <a:pt x="249748" y="69723"/>
                </a:moveTo>
                <a:lnTo>
                  <a:pt x="132587" y="69723"/>
                </a:lnTo>
                <a:lnTo>
                  <a:pt x="142261" y="70895"/>
                </a:lnTo>
                <a:lnTo>
                  <a:pt x="150637" y="74342"/>
                </a:lnTo>
                <a:lnTo>
                  <a:pt x="169322" y="109712"/>
                </a:lnTo>
                <a:lnTo>
                  <a:pt x="171577" y="140462"/>
                </a:lnTo>
                <a:lnTo>
                  <a:pt x="170997" y="156894"/>
                </a:lnTo>
                <a:lnTo>
                  <a:pt x="163068" y="194310"/>
                </a:lnTo>
                <a:lnTo>
                  <a:pt x="132587" y="212216"/>
                </a:lnTo>
                <a:lnTo>
                  <a:pt x="250675" y="212216"/>
                </a:lnTo>
                <a:lnTo>
                  <a:pt x="256365" y="199818"/>
                </a:lnTo>
                <a:lnTo>
                  <a:pt x="262991" y="171920"/>
                </a:lnTo>
                <a:lnTo>
                  <a:pt x="265175" y="140462"/>
                </a:lnTo>
                <a:lnTo>
                  <a:pt x="264179" y="119822"/>
                </a:lnTo>
                <a:lnTo>
                  <a:pt x="261112" y="100695"/>
                </a:lnTo>
                <a:lnTo>
                  <a:pt x="255853" y="82972"/>
                </a:lnTo>
                <a:lnTo>
                  <a:pt x="249748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8196" y="867155"/>
            <a:ext cx="93345" cy="274320"/>
          </a:xfrm>
          <a:custGeom>
            <a:avLst/>
            <a:gdLst/>
            <a:ahLst/>
            <a:cxnLst/>
            <a:rect l="l" t="t" r="r" b="b"/>
            <a:pathLst>
              <a:path w="93344" h="274319">
                <a:moveTo>
                  <a:pt x="0" y="274320"/>
                </a:moveTo>
                <a:lnTo>
                  <a:pt x="92964" y="274320"/>
                </a:lnTo>
                <a:lnTo>
                  <a:pt x="92964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8196" y="803148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964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7735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5094" y="156717"/>
                </a:moveTo>
                <a:lnTo>
                  <a:pt x="31750" y="156717"/>
                </a:lnTo>
                <a:lnTo>
                  <a:pt x="31750" y="270001"/>
                </a:lnTo>
                <a:lnTo>
                  <a:pt x="37211" y="311832"/>
                </a:lnTo>
                <a:lnTo>
                  <a:pt x="64914" y="351323"/>
                </a:lnTo>
                <a:lnTo>
                  <a:pt x="119761" y="364236"/>
                </a:lnTo>
                <a:lnTo>
                  <a:pt x="130679" y="364043"/>
                </a:lnTo>
                <a:lnTo>
                  <a:pt x="176656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400" y="288476"/>
                </a:lnTo>
                <a:lnTo>
                  <a:pt x="131460" y="283622"/>
                </a:lnTo>
                <a:lnTo>
                  <a:pt x="126688" y="275387"/>
                </a:lnTo>
                <a:lnTo>
                  <a:pt x="125094" y="263651"/>
                </a:lnTo>
                <a:lnTo>
                  <a:pt x="125094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141" y="284710"/>
                </a:lnTo>
                <a:lnTo>
                  <a:pt x="170402" y="287686"/>
                </a:lnTo>
                <a:lnTo>
                  <a:pt x="159853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1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1" y="156717"/>
                </a:lnTo>
                <a:lnTo>
                  <a:pt x="184531" y="85725"/>
                </a:lnTo>
                <a:close/>
              </a:path>
              <a:path w="195580" h="364490">
                <a:moveTo>
                  <a:pt x="125094" y="0"/>
                </a:moveTo>
                <a:lnTo>
                  <a:pt x="31750" y="16890"/>
                </a:lnTo>
                <a:lnTo>
                  <a:pt x="31750" y="85725"/>
                </a:lnTo>
                <a:lnTo>
                  <a:pt x="125094" y="85725"/>
                </a:lnTo>
                <a:lnTo>
                  <a:pt x="125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9572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6110" y="156717"/>
                </a:moveTo>
                <a:lnTo>
                  <a:pt x="32892" y="156717"/>
                </a:lnTo>
                <a:lnTo>
                  <a:pt x="32892" y="270001"/>
                </a:lnTo>
                <a:lnTo>
                  <a:pt x="37782" y="311832"/>
                </a:lnTo>
                <a:lnTo>
                  <a:pt x="64932" y="351323"/>
                </a:lnTo>
                <a:lnTo>
                  <a:pt x="120903" y="364236"/>
                </a:lnTo>
                <a:lnTo>
                  <a:pt x="131661" y="364043"/>
                </a:lnTo>
                <a:lnTo>
                  <a:pt x="177180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987" y="288476"/>
                </a:lnTo>
                <a:lnTo>
                  <a:pt x="132349" y="283622"/>
                </a:lnTo>
                <a:lnTo>
                  <a:pt x="127688" y="275387"/>
                </a:lnTo>
                <a:lnTo>
                  <a:pt x="126110" y="263651"/>
                </a:lnTo>
                <a:lnTo>
                  <a:pt x="126110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731" y="284710"/>
                </a:lnTo>
                <a:lnTo>
                  <a:pt x="171211" y="287686"/>
                </a:lnTo>
                <a:lnTo>
                  <a:pt x="160478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0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0" y="156717"/>
                </a:lnTo>
                <a:lnTo>
                  <a:pt x="184530" y="85725"/>
                </a:lnTo>
                <a:close/>
              </a:path>
              <a:path w="195580" h="364490">
                <a:moveTo>
                  <a:pt x="126110" y="0"/>
                </a:moveTo>
                <a:lnTo>
                  <a:pt x="32892" y="15875"/>
                </a:lnTo>
                <a:lnTo>
                  <a:pt x="32892" y="85725"/>
                </a:lnTo>
                <a:lnTo>
                  <a:pt x="126110" y="85725"/>
                </a:lnTo>
                <a:lnTo>
                  <a:pt x="126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4455" y="851916"/>
            <a:ext cx="259079" cy="281940"/>
          </a:xfrm>
          <a:custGeom>
            <a:avLst/>
            <a:gdLst/>
            <a:ahLst/>
            <a:cxnLst/>
            <a:rect l="l" t="t" r="r" b="b"/>
            <a:pathLst>
              <a:path w="259080" h="281940">
                <a:moveTo>
                  <a:pt x="132714" y="0"/>
                </a:moveTo>
                <a:lnTo>
                  <a:pt x="76311" y="9382"/>
                </a:lnTo>
                <a:lnTo>
                  <a:pt x="35051" y="36957"/>
                </a:lnTo>
                <a:lnTo>
                  <a:pt x="8762" y="81819"/>
                </a:lnTo>
                <a:lnTo>
                  <a:pt x="0" y="142494"/>
                </a:lnTo>
                <a:lnTo>
                  <a:pt x="2367" y="174436"/>
                </a:lnTo>
                <a:lnTo>
                  <a:pt x="21056" y="225986"/>
                </a:lnTo>
                <a:lnTo>
                  <a:pt x="57910" y="261901"/>
                </a:lnTo>
                <a:lnTo>
                  <a:pt x="109737" y="279753"/>
                </a:lnTo>
                <a:lnTo>
                  <a:pt x="141224" y="281939"/>
                </a:lnTo>
                <a:lnTo>
                  <a:pt x="156714" y="281731"/>
                </a:lnTo>
                <a:lnTo>
                  <a:pt x="196469" y="277749"/>
                </a:lnTo>
                <a:lnTo>
                  <a:pt x="241045" y="262889"/>
                </a:lnTo>
                <a:lnTo>
                  <a:pt x="230480" y="215392"/>
                </a:lnTo>
                <a:lnTo>
                  <a:pt x="152907" y="215392"/>
                </a:lnTo>
                <a:lnTo>
                  <a:pt x="140154" y="214604"/>
                </a:lnTo>
                <a:lnTo>
                  <a:pt x="103473" y="195202"/>
                </a:lnTo>
                <a:lnTo>
                  <a:pt x="93471" y="166878"/>
                </a:lnTo>
                <a:lnTo>
                  <a:pt x="259080" y="166878"/>
                </a:lnTo>
                <a:lnTo>
                  <a:pt x="259080" y="124587"/>
                </a:lnTo>
                <a:lnTo>
                  <a:pt x="257879" y="107696"/>
                </a:lnTo>
                <a:lnTo>
                  <a:pt x="95504" y="107696"/>
                </a:lnTo>
                <a:lnTo>
                  <a:pt x="96936" y="96756"/>
                </a:lnTo>
                <a:lnTo>
                  <a:pt x="120919" y="66770"/>
                </a:lnTo>
                <a:lnTo>
                  <a:pt x="135889" y="64388"/>
                </a:lnTo>
                <a:lnTo>
                  <a:pt x="247626" y="64388"/>
                </a:lnTo>
                <a:lnTo>
                  <a:pt x="240702" y="49881"/>
                </a:lnTo>
                <a:lnTo>
                  <a:pt x="226187" y="31623"/>
                </a:lnTo>
                <a:lnTo>
                  <a:pt x="207831" y="17787"/>
                </a:lnTo>
                <a:lnTo>
                  <a:pt x="186213" y="7905"/>
                </a:lnTo>
                <a:lnTo>
                  <a:pt x="161214" y="1976"/>
                </a:lnTo>
                <a:lnTo>
                  <a:pt x="132714" y="0"/>
                </a:lnTo>
                <a:close/>
              </a:path>
              <a:path w="259080" h="281940">
                <a:moveTo>
                  <a:pt x="227202" y="200660"/>
                </a:moveTo>
                <a:lnTo>
                  <a:pt x="186912" y="212766"/>
                </a:lnTo>
                <a:lnTo>
                  <a:pt x="152907" y="215392"/>
                </a:lnTo>
                <a:lnTo>
                  <a:pt x="230480" y="215392"/>
                </a:lnTo>
                <a:lnTo>
                  <a:pt x="227202" y="200660"/>
                </a:lnTo>
                <a:close/>
              </a:path>
              <a:path w="259080" h="281940">
                <a:moveTo>
                  <a:pt x="247626" y="64388"/>
                </a:moveTo>
                <a:lnTo>
                  <a:pt x="135889" y="64388"/>
                </a:lnTo>
                <a:lnTo>
                  <a:pt x="144250" y="65018"/>
                </a:lnTo>
                <a:lnTo>
                  <a:pt x="151812" y="67040"/>
                </a:lnTo>
                <a:lnTo>
                  <a:pt x="174486" y="98004"/>
                </a:lnTo>
                <a:lnTo>
                  <a:pt x="175260" y="107696"/>
                </a:lnTo>
                <a:lnTo>
                  <a:pt x="257879" y="107696"/>
                </a:lnTo>
                <a:lnTo>
                  <a:pt x="257065" y="96256"/>
                </a:lnTo>
                <a:lnTo>
                  <a:pt x="250967" y="71389"/>
                </a:lnTo>
                <a:lnTo>
                  <a:pt x="247626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819" y="862583"/>
            <a:ext cx="257810" cy="281940"/>
          </a:xfrm>
          <a:custGeom>
            <a:avLst/>
            <a:gdLst/>
            <a:ahLst/>
            <a:cxnLst/>
            <a:rect l="l" t="t" r="r" b="b"/>
            <a:pathLst>
              <a:path w="257809" h="281940">
                <a:moveTo>
                  <a:pt x="131432" y="0"/>
                </a:moveTo>
                <a:lnTo>
                  <a:pt x="75118" y="9382"/>
                </a:lnTo>
                <a:lnTo>
                  <a:pt x="33921" y="36956"/>
                </a:lnTo>
                <a:lnTo>
                  <a:pt x="8216" y="81819"/>
                </a:lnTo>
                <a:lnTo>
                  <a:pt x="0" y="142493"/>
                </a:lnTo>
                <a:lnTo>
                  <a:pt x="2219" y="174436"/>
                </a:lnTo>
                <a:lnTo>
                  <a:pt x="20568" y="225986"/>
                </a:lnTo>
                <a:lnTo>
                  <a:pt x="57182" y="261901"/>
                </a:lnTo>
                <a:lnTo>
                  <a:pt x="108487" y="279753"/>
                </a:lnTo>
                <a:lnTo>
                  <a:pt x="139903" y="281939"/>
                </a:lnTo>
                <a:lnTo>
                  <a:pt x="155821" y="281731"/>
                </a:lnTo>
                <a:lnTo>
                  <a:pt x="195021" y="277749"/>
                </a:lnTo>
                <a:lnTo>
                  <a:pt x="240601" y="262889"/>
                </a:lnTo>
                <a:lnTo>
                  <a:pt x="229269" y="215391"/>
                </a:lnTo>
                <a:lnTo>
                  <a:pt x="151561" y="215391"/>
                </a:lnTo>
                <a:lnTo>
                  <a:pt x="138831" y="214604"/>
                </a:lnTo>
                <a:lnTo>
                  <a:pt x="102210" y="195202"/>
                </a:lnTo>
                <a:lnTo>
                  <a:pt x="93268" y="166877"/>
                </a:lnTo>
                <a:lnTo>
                  <a:pt x="257556" y="166877"/>
                </a:lnTo>
                <a:lnTo>
                  <a:pt x="257556" y="124587"/>
                </a:lnTo>
                <a:lnTo>
                  <a:pt x="256360" y="107695"/>
                </a:lnTo>
                <a:lnTo>
                  <a:pt x="94335" y="107695"/>
                </a:lnTo>
                <a:lnTo>
                  <a:pt x="96338" y="96756"/>
                </a:lnTo>
                <a:lnTo>
                  <a:pt x="126887" y="64984"/>
                </a:lnTo>
                <a:lnTo>
                  <a:pt x="134607" y="64388"/>
                </a:lnTo>
                <a:lnTo>
                  <a:pt x="246135" y="64388"/>
                </a:lnTo>
                <a:lnTo>
                  <a:pt x="239221" y="49881"/>
                </a:lnTo>
                <a:lnTo>
                  <a:pt x="224701" y="31623"/>
                </a:lnTo>
                <a:lnTo>
                  <a:pt x="206398" y="17787"/>
                </a:lnTo>
                <a:lnTo>
                  <a:pt x="184819" y="7905"/>
                </a:lnTo>
                <a:lnTo>
                  <a:pt x="159864" y="1976"/>
                </a:lnTo>
                <a:lnTo>
                  <a:pt x="131432" y="0"/>
                </a:lnTo>
                <a:close/>
              </a:path>
              <a:path w="257809" h="281940">
                <a:moveTo>
                  <a:pt x="225755" y="200660"/>
                </a:moveTo>
                <a:lnTo>
                  <a:pt x="185553" y="212766"/>
                </a:lnTo>
                <a:lnTo>
                  <a:pt x="151561" y="215391"/>
                </a:lnTo>
                <a:lnTo>
                  <a:pt x="229269" y="215391"/>
                </a:lnTo>
                <a:lnTo>
                  <a:pt x="225755" y="200660"/>
                </a:lnTo>
                <a:close/>
              </a:path>
              <a:path w="257809" h="281940">
                <a:moveTo>
                  <a:pt x="246135" y="64388"/>
                </a:moveTo>
                <a:lnTo>
                  <a:pt x="134607" y="64388"/>
                </a:lnTo>
                <a:lnTo>
                  <a:pt x="142953" y="65018"/>
                </a:lnTo>
                <a:lnTo>
                  <a:pt x="150504" y="67040"/>
                </a:lnTo>
                <a:lnTo>
                  <a:pt x="173062" y="98004"/>
                </a:lnTo>
                <a:lnTo>
                  <a:pt x="173824" y="107695"/>
                </a:lnTo>
                <a:lnTo>
                  <a:pt x="256360" y="107695"/>
                </a:lnTo>
                <a:lnTo>
                  <a:pt x="255551" y="96256"/>
                </a:lnTo>
                <a:lnTo>
                  <a:pt x="249472" y="71389"/>
                </a:lnTo>
                <a:lnTo>
                  <a:pt x="246135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Inside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Digital</a:t>
            </a:r>
            <a:r>
              <a:rPr sz="28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TS&amp;I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Work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z="1800" i="1" spc="-5" dirty="0">
                <a:solidFill>
                  <a:srgbClr val="FFFFFF"/>
                </a:solidFill>
                <a:latin typeface="Segoe UI"/>
                <a:cs typeface="Segoe UI"/>
              </a:rPr>
              <a:t>Progress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Module 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Tasks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Segoe UI"/>
                <a:cs typeface="Segoe UI"/>
              </a:rPr>
              <a:t>Ideal</a:t>
            </a:r>
            <a:r>
              <a:rPr sz="1800" i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Responses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3810000"/>
            <a:ext cx="147970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Segoe UI"/>
                <a:cs typeface="Segoe UI"/>
              </a:rPr>
              <a:t>JULY 2020</a:t>
            </a:r>
            <a:endParaRPr sz="1200" b="1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6164" y="0"/>
            <a:ext cx="5138928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b="0" u="none" spc="220" dirty="0"/>
              <a:t>TECHNOLOGY</a:t>
            </a:r>
            <a:r>
              <a:rPr b="0" u="none" spc="220"/>
              <a:t>	</a:t>
            </a:r>
            <a:r>
              <a:rPr b="0" u="none" spc="225" smtClean="0"/>
              <a:t>CONSIDERATIONS</a:t>
            </a:r>
            <a:endParaRPr spc="225" dirty="0"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Explore the technology capabilities needed to run an</a:t>
            </a:r>
            <a:r>
              <a:rPr sz="1400" b="0" spc="-6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banking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solution,</a:t>
            </a:r>
            <a:r>
              <a:rPr sz="1400" b="0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Software – platform, operating system</a:t>
            </a:r>
            <a:r>
              <a:rPr sz="1400" b="0" spc="-9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Infrastructure – database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capabilities,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hosting</a:t>
            </a:r>
            <a:r>
              <a:rPr sz="1400" b="0" spc="-7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Security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– encryption, secure log-on</a:t>
            </a:r>
            <a:r>
              <a:rPr sz="1400" b="0" spc="-4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Support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–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level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training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IT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support staff</a:t>
            </a:r>
            <a:r>
              <a:rPr sz="1400" b="0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required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spc="-5" dirty="0"/>
              <a:t>Technology</a:t>
            </a:r>
            <a:r>
              <a:rPr sz="1400" spc="-35" dirty="0"/>
              <a:t> </a:t>
            </a:r>
            <a:r>
              <a:rPr sz="1400" spc="-5" dirty="0"/>
              <a:t>Delivery</a:t>
            </a:r>
            <a:endParaRPr sz="1400"/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How can these technology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capabilities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be procured and 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implemented,</a:t>
            </a:r>
            <a:r>
              <a:rPr sz="14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What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components would work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well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as Software-as-a- 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Service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–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e.g.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savings</a:t>
            </a:r>
            <a:r>
              <a:rPr sz="1400" b="0" spc="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calculators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Do you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need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any external vendors, or can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this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be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built 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in-house?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1470786"/>
            <a:ext cx="514032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Usability of 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the</a:t>
            </a:r>
            <a:r>
              <a:rPr sz="1600" b="1" spc="-15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Solution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do we ensure the solution </a:t>
            </a:r>
            <a:r>
              <a:rPr sz="1400" spc="-5" dirty="0">
                <a:latin typeface="Segoe UI"/>
                <a:cs typeface="Segoe UI"/>
              </a:rPr>
              <a:t>is </a:t>
            </a:r>
            <a:r>
              <a:rPr sz="1400" dirty="0">
                <a:latin typeface="Segoe UI"/>
                <a:cs typeface="Segoe UI"/>
              </a:rPr>
              <a:t>user-friendly and well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adopted,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50" y="2318994"/>
            <a:ext cx="4585335" cy="1397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Segoe UI"/>
                <a:cs typeface="Segoe UI"/>
              </a:rPr>
              <a:t>Ease of use – customer testing during</a:t>
            </a:r>
            <a:r>
              <a:rPr sz="1400" spc="-4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design</a:t>
            </a:r>
            <a:endParaRPr sz="1400">
              <a:latin typeface="Segoe UI"/>
              <a:cs typeface="Segoe UI"/>
            </a:endParaRPr>
          </a:p>
          <a:p>
            <a:pPr marL="299085" marR="294640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Segoe UI"/>
                <a:cs typeface="Segoe UI"/>
              </a:rPr>
              <a:t>Meets customer needs – considering different</a:t>
            </a:r>
            <a:r>
              <a:rPr sz="1400" spc="-6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user  scenarios across computer, tablet,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mobile</a:t>
            </a:r>
            <a:endParaRPr sz="140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/>
                <a:cs typeface="Segoe UI"/>
              </a:rPr>
              <a:t>Web </a:t>
            </a:r>
            <a:r>
              <a:rPr sz="1400" dirty="0">
                <a:latin typeface="Segoe UI"/>
                <a:cs typeface="Segoe UI"/>
              </a:rPr>
              <a:t>standards – </a:t>
            </a:r>
            <a:r>
              <a:rPr sz="1400" spc="-5" dirty="0">
                <a:latin typeface="Segoe UI"/>
                <a:cs typeface="Segoe UI"/>
              </a:rPr>
              <a:t>Web </a:t>
            </a:r>
            <a:r>
              <a:rPr sz="1400" dirty="0">
                <a:latin typeface="Segoe UI"/>
                <a:cs typeface="Segoe UI"/>
              </a:rPr>
              <a:t>Content </a:t>
            </a:r>
            <a:r>
              <a:rPr sz="1400" spc="-5" dirty="0">
                <a:latin typeface="Segoe UI"/>
                <a:cs typeface="Segoe UI"/>
              </a:rPr>
              <a:t>Accessibility Guidelines  (WCAG) </a:t>
            </a:r>
            <a:r>
              <a:rPr sz="1400" dirty="0">
                <a:latin typeface="Segoe UI"/>
                <a:cs typeface="Segoe UI"/>
              </a:rPr>
              <a:t>v2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compliant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3450" y="3818382"/>
            <a:ext cx="4254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Technology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Framework </a:t>
            </a: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sz="1400" b="1" spc="-75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Compatibility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can you cater for as many customers as</a:t>
            </a:r>
            <a:r>
              <a:rPr sz="1400" spc="-1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possible: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0650" y="4523688"/>
            <a:ext cx="4662170" cy="108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/>
                <a:cs typeface="Segoe UI"/>
              </a:rPr>
              <a:t>Which internet </a:t>
            </a:r>
            <a:r>
              <a:rPr sz="1400" dirty="0">
                <a:latin typeface="Segoe UI"/>
                <a:cs typeface="Segoe UI"/>
              </a:rPr>
              <a:t>browsers to support – </a:t>
            </a:r>
            <a:r>
              <a:rPr sz="1400" spc="-5" dirty="0">
                <a:latin typeface="Segoe UI"/>
                <a:cs typeface="Segoe UI"/>
              </a:rPr>
              <a:t>IE, </a:t>
            </a:r>
            <a:r>
              <a:rPr sz="1400" dirty="0">
                <a:latin typeface="Segoe UI"/>
                <a:cs typeface="Segoe UI"/>
              </a:rPr>
              <a:t>Chrome,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Safari</a:t>
            </a:r>
            <a:endParaRPr sz="14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/>
                <a:cs typeface="Segoe UI"/>
              </a:rPr>
              <a:t>Internet </a:t>
            </a:r>
            <a:r>
              <a:rPr sz="1400" dirty="0">
                <a:latin typeface="Segoe UI"/>
                <a:cs typeface="Segoe UI"/>
              </a:rPr>
              <a:t>speeds / performance</a:t>
            </a:r>
            <a:endParaRPr sz="14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/>
                <a:cs typeface="Segoe UI"/>
              </a:rPr>
              <a:t>Website </a:t>
            </a:r>
            <a:r>
              <a:rPr sz="1400" dirty="0">
                <a:latin typeface="Segoe UI"/>
                <a:cs typeface="Segoe UI"/>
              </a:rPr>
              <a:t>code/language selection – Java, </a:t>
            </a:r>
            <a:r>
              <a:rPr sz="1400" spc="-5" dirty="0">
                <a:latin typeface="Segoe UI"/>
                <a:cs typeface="Segoe UI"/>
              </a:rPr>
              <a:t>C++,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Flash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210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TECHNOLOGY CONSIDERATIONS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Dell</cp:lastModifiedBy>
  <cp:revision>2</cp:revision>
  <dcterms:created xsi:type="dcterms:W3CDTF">2020-07-07T04:29:12Z</dcterms:created>
  <dcterms:modified xsi:type="dcterms:W3CDTF">2020-07-07T04:31:28Z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2020-07-07T00:00:00Z</vt:filetime>
  </property>
</Properties>
</file>