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p:scale>
          <a:sx n="67" d="100"/>
          <a:sy n="67" d="100"/>
        </p:scale>
        <p:origin x="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Monday, February 28, 2022</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206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Monday, February 28,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7720152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Monday, February 28,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2129206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Monday, February 28,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372319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Monday, February 28,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2647706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Monday, February 28, 2022</a:t>
            </a:fld>
            <a:endParaRPr lang="en-US" dirty="0"/>
          </a:p>
        </p:txBody>
      </p:sp>
      <p:sp>
        <p:nvSpPr>
          <p:cNvPr id="4"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5810705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Monday, February 28, 2022</a:t>
            </a:fld>
            <a:endParaRPr lang="en-US" dirty="0"/>
          </a:p>
        </p:txBody>
      </p:sp>
      <p:sp>
        <p:nvSpPr>
          <p:cNvPr id="4"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8030762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Monday, February 28,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21140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Monday, February 28,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09721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Monday, February 28,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4809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Monday, February 28,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2108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Monday, February 28,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7436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Monday, February 28,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7291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5BB40A-97BD-4BFB-B639-0BFF95FDE8B7}" type="datetime2">
              <a:rPr lang="en-US" smtClean="0"/>
              <a:t>Monday, February 28, 2022</a:t>
            </a:fld>
            <a:endParaRPr lang="en-US"/>
          </a:p>
        </p:txBody>
      </p:sp>
      <p:sp>
        <p:nvSpPr>
          <p:cNvPr id="5" name="Footer Placeholder 3"/>
          <p:cNvSpPr>
            <a:spLocks noGrp="1"/>
          </p:cNvSpPr>
          <p:nvPr>
            <p:ph type="ftr" sz="quarter" idx="11"/>
          </p:nvPr>
        </p:nvSpPr>
        <p:spPr/>
        <p:txBody>
          <a:bodyPr/>
          <a:lstStyle/>
          <a:p>
            <a:r>
              <a:rPr lang="en-US"/>
              <a:t>Sample Footer</a:t>
            </a:r>
          </a:p>
        </p:txBody>
      </p:sp>
      <p:sp>
        <p:nvSpPr>
          <p:cNvPr id="6"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7831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E9E0E3-ECF6-4CFE-8698-AEFEBCECC3C0}" type="datetime2">
              <a:rPr lang="en-US" smtClean="0"/>
              <a:t>Monday, February 28, 2022</a:t>
            </a:fld>
            <a:endParaRPr lang="en-US"/>
          </a:p>
        </p:txBody>
      </p:sp>
      <p:sp>
        <p:nvSpPr>
          <p:cNvPr id="5" name="Footer Placeholder 2"/>
          <p:cNvSpPr>
            <a:spLocks noGrp="1"/>
          </p:cNvSpPr>
          <p:nvPr>
            <p:ph type="ftr" sz="quarter" idx="11"/>
          </p:nvPr>
        </p:nvSpPr>
        <p:spPr/>
        <p:txBody>
          <a:bodyPr/>
          <a:lstStyle/>
          <a:p>
            <a:r>
              <a:rPr lang="en-US"/>
              <a:t>Sample Footer</a:t>
            </a:r>
          </a:p>
        </p:txBody>
      </p:sp>
      <p:sp>
        <p:nvSpPr>
          <p:cNvPr id="6"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7438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51462FC-960E-4740-921F-B36862979F21}" type="datetime2">
              <a:rPr lang="en-US" smtClean="0"/>
              <a:t>Monday, February 28, 2022</a:t>
            </a:fld>
            <a:endParaRPr lang="en-US"/>
          </a:p>
        </p:txBody>
      </p:sp>
      <p:sp>
        <p:nvSpPr>
          <p:cNvPr id="5" name="Footer Placeholder 5"/>
          <p:cNvSpPr>
            <a:spLocks noGrp="1"/>
          </p:cNvSpPr>
          <p:nvPr>
            <p:ph type="ftr" sz="quarter" idx="11"/>
          </p:nvPr>
        </p:nvSpPr>
        <p:spPr/>
        <p:txBody>
          <a:bodyPr/>
          <a:lstStyle/>
          <a:p>
            <a:r>
              <a:rPr lang="en-US"/>
              <a:t>Sample Footer</a:t>
            </a:r>
          </a:p>
        </p:txBody>
      </p:sp>
      <p:sp>
        <p:nvSpPr>
          <p:cNvPr id="6"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5641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Monday, February 28,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0193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6CB39B-5F4C-4A7E-9BE3-AAFD45576D16}" type="datetime2">
              <a:rPr lang="en-US" smtClean="0"/>
              <a:t>Monday, February 28, 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30067971"/>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dotnet.microsoft.com/en-us/platform/tools" TargetMode="External"/><Relationship Id="rId2" Type="http://schemas.openxmlformats.org/officeDocument/2006/relationships/hyperlink" Target="https://dotnet.microsoft.com/en-us/learn/dotnet/what-is-dotnet" TargetMode="External"/><Relationship Id="rId1" Type="http://schemas.openxmlformats.org/officeDocument/2006/relationships/slideLayout" Target="../slideLayouts/slideLayout2.xml"/><Relationship Id="rId6" Type="http://schemas.openxmlformats.org/officeDocument/2006/relationships/hyperlink" Target="https://dotnet.microsoft.com/en-us/learn/xamarin/what-is-xamarin" TargetMode="External"/><Relationship Id="rId5" Type="http://schemas.openxmlformats.org/officeDocument/2006/relationships/hyperlink" Target="https://dotnet.microsoft.com/en-us/platform/open-source" TargetMode="External"/><Relationship Id="rId4" Type="http://schemas.openxmlformats.org/officeDocument/2006/relationships/hyperlink" Target="https://dotnet.microsoft.com/en-us/language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tnet.microsoft.com/en-us/download/dotnet-framework/net45" TargetMode="External"/><Relationship Id="rId2" Type="http://schemas.openxmlformats.org/officeDocument/2006/relationships/hyperlink" Target="https://dotnet.microsoft.com/en-us/download/dotnet-framework/net451" TargetMode="External"/><Relationship Id="rId1" Type="http://schemas.openxmlformats.org/officeDocument/2006/relationships/slideLayout" Target="../slideLayouts/slideLayout2.xml"/><Relationship Id="rId4" Type="http://schemas.openxmlformats.org/officeDocument/2006/relationships/hyperlink" Target="https://dotnet.microsoft.com/en-us/download/dotnet-framework/net40"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dotnet.microsoft.com/en-us/download/dotnet-framework/net46" TargetMode="External"/><Relationship Id="rId3" Type="http://schemas.openxmlformats.org/officeDocument/2006/relationships/hyperlink" Target="https://dotnet.microsoft.com/en-us/download/dotnet-framework/net472" TargetMode="External"/><Relationship Id="rId7" Type="http://schemas.openxmlformats.org/officeDocument/2006/relationships/hyperlink" Target="https://dotnet.microsoft.com/en-us/download/dotnet-framework/net461" TargetMode="External"/><Relationship Id="rId2" Type="http://schemas.openxmlformats.org/officeDocument/2006/relationships/hyperlink" Target="https://dotnet.microsoft.com/en-us/download/dotnet-framework/net48" TargetMode="External"/><Relationship Id="rId1" Type="http://schemas.openxmlformats.org/officeDocument/2006/relationships/slideLayout" Target="../slideLayouts/slideLayout2.xml"/><Relationship Id="rId6" Type="http://schemas.openxmlformats.org/officeDocument/2006/relationships/hyperlink" Target="https://dotnet.microsoft.com/en-us/download/dotnet-framework/net462" TargetMode="External"/><Relationship Id="rId5" Type="http://schemas.openxmlformats.org/officeDocument/2006/relationships/hyperlink" Target="https://dotnet.microsoft.com/en-us/download/dotnet-framework/net47" TargetMode="External"/><Relationship Id="rId10" Type="http://schemas.openxmlformats.org/officeDocument/2006/relationships/hyperlink" Target="https://dotnet.microsoft.com/en-us/download/dotnet-framework/net35-sp1" TargetMode="External"/><Relationship Id="rId4" Type="http://schemas.openxmlformats.org/officeDocument/2006/relationships/hyperlink" Target="https://dotnet.microsoft.com/en-us/download/dotnet-framework/net471" TargetMode="External"/><Relationship Id="rId9" Type="http://schemas.openxmlformats.org/officeDocument/2006/relationships/hyperlink" Target="https://dotnet.microsoft.com/en-us/download/dotnet-framework/net45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B445-2961-4F6D-99BE-1131D437BA80}"/>
              </a:ext>
            </a:extLst>
          </p:cNvPr>
          <p:cNvSpPr>
            <a:spLocks noGrp="1"/>
          </p:cNvSpPr>
          <p:nvPr>
            <p:ph type="ctrTitle"/>
          </p:nvPr>
        </p:nvSpPr>
        <p:spPr>
          <a:xfrm>
            <a:off x="4872012" y="1447800"/>
            <a:ext cx="5222325" cy="3329581"/>
          </a:xfrm>
        </p:spPr>
        <p:txBody>
          <a:bodyPr>
            <a:normAutofit/>
          </a:bodyPr>
          <a:lstStyle/>
          <a:p>
            <a:r>
              <a:rPr lang="en-US" dirty="0"/>
              <a:t>.</a:t>
            </a:r>
            <a:r>
              <a:rPr lang="en-US" dirty="0" err="1"/>
              <a:t>Netframe</a:t>
            </a:r>
            <a:r>
              <a:rPr lang="en-US" dirty="0"/>
              <a:t> work</a:t>
            </a:r>
            <a:endParaRPr lang="en-IN" dirty="0"/>
          </a:p>
        </p:txBody>
      </p:sp>
      <p:sp>
        <p:nvSpPr>
          <p:cNvPr id="3" name="Subtitle 2">
            <a:extLst>
              <a:ext uri="{FF2B5EF4-FFF2-40B4-BE49-F238E27FC236}">
                <a16:creationId xmlns:a16="http://schemas.microsoft.com/office/drawing/2014/main" id="{C1370CC9-8CD4-411D-8582-D87470B0A612}"/>
              </a:ext>
            </a:extLst>
          </p:cNvPr>
          <p:cNvSpPr>
            <a:spLocks noGrp="1"/>
          </p:cNvSpPr>
          <p:nvPr>
            <p:ph type="subTitle" idx="1"/>
          </p:nvPr>
        </p:nvSpPr>
        <p:spPr>
          <a:xfrm>
            <a:off x="4872012" y="4777380"/>
            <a:ext cx="5222326" cy="861420"/>
          </a:xfrm>
        </p:spPr>
        <p:txBody>
          <a:bodyPr>
            <a:normAutofit/>
          </a:bodyPr>
          <a:lstStyle/>
          <a:p>
            <a:pPr>
              <a:lnSpc>
                <a:spcPct val="90000"/>
              </a:lnSpc>
            </a:pPr>
            <a:r>
              <a:rPr lang="en-US" sz="1000" b="0" i="0">
                <a:effectLst/>
                <a:latin typeface="Segoe UI" panose="020B0502040204020203" pitchFamily="34" charset="0"/>
              </a:rPr>
              <a:t>.NET Framework is a software development framework for building and running applications on Windows.</a:t>
            </a:r>
          </a:p>
          <a:p>
            <a:pPr>
              <a:lnSpc>
                <a:spcPct val="90000"/>
              </a:lnSpc>
            </a:pPr>
            <a:r>
              <a:rPr lang="en-US" sz="1000" b="0" i="0">
                <a:effectLst/>
                <a:latin typeface="Segoe UI" panose="020B0502040204020203" pitchFamily="34" charset="0"/>
              </a:rPr>
              <a:t>.NET Framework is part of the .NET platform, a collection of technologies for building apps for Linux, macOS, Windows, iOS, Android, and more.</a:t>
            </a:r>
          </a:p>
          <a:p>
            <a:pPr>
              <a:lnSpc>
                <a:spcPct val="90000"/>
              </a:lnSpc>
            </a:pPr>
            <a:endParaRPr lang="en-IN" sz="1000"/>
          </a:p>
        </p:txBody>
      </p:sp>
      <p:sp>
        <p:nvSpPr>
          <p:cNvPr id="11" name="Rectangle 10">
            <a:extLst>
              <a:ext uri="{FF2B5EF4-FFF2-40B4-BE49-F238E27FC236}">
                <a16:creationId xmlns:a16="http://schemas.microsoft.com/office/drawing/2014/main" id="{2FD235D7-E555-468D-A368-E23596CCE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778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
            <a:extLst>
              <a:ext uri="{FF2B5EF4-FFF2-40B4-BE49-F238E27FC236}">
                <a16:creationId xmlns:a16="http://schemas.microsoft.com/office/drawing/2014/main" id="{AA0BB620-0E1B-444E-B4DA-620EC18FC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8" name="Freeform 5">
            <a:extLst>
              <a:ext uri="{FF2B5EF4-FFF2-40B4-BE49-F238E27FC236}">
                <a16:creationId xmlns:a16="http://schemas.microsoft.com/office/drawing/2014/main" id="{2429450D-EE6E-4527-982F-934CA86E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8060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Graphic 5">
            <a:extLst>
              <a:ext uri="{FF2B5EF4-FFF2-40B4-BE49-F238E27FC236}">
                <a16:creationId xmlns:a16="http://schemas.microsoft.com/office/drawing/2014/main" id="{ACCD7013-94F6-4811-A268-224F78E464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240" y="2850650"/>
            <a:ext cx="2936836" cy="1385300"/>
          </a:xfrm>
          <a:prstGeom prst="rect">
            <a:avLst/>
          </a:prstGeom>
          <a:effectLst/>
        </p:spPr>
      </p:pic>
    </p:spTree>
    <p:extLst>
      <p:ext uri="{BB962C8B-B14F-4D97-AF65-F5344CB8AC3E}">
        <p14:creationId xmlns:p14="http://schemas.microsoft.com/office/powerpoint/2010/main" val="220419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EC18E-32B7-4B4C-BB52-2C29FD059491}"/>
              </a:ext>
            </a:extLst>
          </p:cNvPr>
          <p:cNvSpPr>
            <a:spLocks noGrp="1"/>
          </p:cNvSpPr>
          <p:nvPr>
            <p:ph idx="1"/>
          </p:nvPr>
        </p:nvSpPr>
        <p:spPr>
          <a:xfrm>
            <a:off x="1103312" y="866776"/>
            <a:ext cx="8946541" cy="5381624"/>
          </a:xfrm>
        </p:spPr>
        <p:txBody>
          <a:bodyPr>
            <a:normAutofit/>
          </a:bodyPr>
          <a:lstStyle/>
          <a:p>
            <a:pPr algn="just"/>
            <a:r>
              <a:rPr lang="en-US" b="0" i="0" dirty="0">
                <a:effectLst/>
                <a:latin typeface="+mn-lt"/>
              </a:rPr>
              <a:t>CLR (Common Language Runtime)</a:t>
            </a:r>
          </a:p>
          <a:p>
            <a:pPr algn="just"/>
            <a:r>
              <a:rPr lang="en-US" b="0" i="0" dirty="0">
                <a:effectLst/>
                <a:latin typeface="+mn-lt"/>
              </a:rPr>
              <a:t>It is a program execution engine that loads and executes the program. It converts the program into native code. It acts as an interface between the framework and operating system. It does exception handling, memory management, and garbage collection. </a:t>
            </a:r>
          </a:p>
          <a:p>
            <a:pPr algn="just"/>
            <a:r>
              <a:rPr lang="en-US" b="0" i="0" dirty="0">
                <a:effectLst/>
                <a:latin typeface="+mn-lt"/>
              </a:rPr>
              <a:t>FCL (Framework Class Library)</a:t>
            </a:r>
          </a:p>
          <a:p>
            <a:pPr algn="just"/>
            <a:r>
              <a:rPr lang="en-US" b="0" i="0" dirty="0">
                <a:effectLst/>
                <a:latin typeface="+mn-lt"/>
              </a:rPr>
              <a:t>It is a standard library that is a collection of thousands of classes and used to build an application. The BCL (Base Class Library) is the core of the FCL and provides basic functionalities.</a:t>
            </a:r>
          </a:p>
          <a:p>
            <a:pPr marL="0" indent="0" algn="just">
              <a:buNone/>
            </a:pPr>
            <a:br>
              <a:rPr lang="en-US" dirty="0">
                <a:latin typeface="+mn-lt"/>
              </a:rPr>
            </a:br>
            <a:r>
              <a:rPr lang="en-US" b="0" i="0" dirty="0">
                <a:effectLst/>
                <a:latin typeface="+mn-lt"/>
              </a:rPr>
              <a:t>WinForms</a:t>
            </a:r>
          </a:p>
          <a:p>
            <a:pPr algn="just"/>
            <a:r>
              <a:rPr lang="en-US" b="0" i="0" dirty="0">
                <a:effectLst/>
                <a:latin typeface="+mn-lt"/>
              </a:rPr>
              <a:t>Windows Forms is a smart client technology for the .NET Framework, a set of managed libraries that simplify common application tasks such as reading and writing to the file system.</a:t>
            </a:r>
          </a:p>
          <a:p>
            <a:endParaRPr lang="en-IN" dirty="0"/>
          </a:p>
        </p:txBody>
      </p:sp>
    </p:spTree>
    <p:extLst>
      <p:ext uri="{BB962C8B-B14F-4D97-AF65-F5344CB8AC3E}">
        <p14:creationId xmlns:p14="http://schemas.microsoft.com/office/powerpoint/2010/main" val="380234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59CC36-70DB-4F7D-B9EA-F7AF5E91A8BB}"/>
              </a:ext>
            </a:extLst>
          </p:cNvPr>
          <p:cNvSpPr txBox="1"/>
          <p:nvPr/>
        </p:nvSpPr>
        <p:spPr>
          <a:xfrm>
            <a:off x="876299" y="533401"/>
            <a:ext cx="9629775" cy="5324535"/>
          </a:xfrm>
          <a:prstGeom prst="rect">
            <a:avLst/>
          </a:prstGeom>
          <a:noFill/>
        </p:spPr>
        <p:txBody>
          <a:bodyPr wrap="square">
            <a:spAutoFit/>
          </a:bodyPr>
          <a:lstStyle/>
          <a:p>
            <a:pPr algn="just"/>
            <a:r>
              <a:rPr lang="en-US" sz="2000" b="0" i="0" dirty="0">
                <a:effectLst/>
              </a:rPr>
              <a:t>ASP.NET</a:t>
            </a:r>
          </a:p>
          <a:p>
            <a:pPr algn="just"/>
            <a:r>
              <a:rPr lang="en-US" sz="2000" b="0" i="0" dirty="0">
                <a:effectLst/>
              </a:rPr>
              <a:t>ASP.NET is a web framework designed and developed by Microsoft. It is used to develop websites, web applications, and web services. It provides a fantastic integration of HTML, CSS, and JavaScript. It was first released in January 2002.</a:t>
            </a:r>
          </a:p>
          <a:p>
            <a:pPr algn="just"/>
            <a:endParaRPr lang="en-US" sz="2000" b="0" i="0" dirty="0">
              <a:effectLst/>
            </a:endParaRPr>
          </a:p>
          <a:p>
            <a:pPr algn="just"/>
            <a:r>
              <a:rPr lang="en-US" sz="2000" b="0" i="0" dirty="0">
                <a:effectLst/>
              </a:rPr>
              <a:t>ADO.NET</a:t>
            </a:r>
          </a:p>
          <a:p>
            <a:pPr algn="just"/>
            <a:r>
              <a:rPr lang="en-US" sz="2000" b="0" i="0" dirty="0">
                <a:effectLst/>
              </a:rPr>
              <a:t>ADO.NET is a module of </a:t>
            </a:r>
            <a:r>
              <a:rPr lang="en-US" sz="2000" b="0" i="0" dirty="0" err="1">
                <a:effectLst/>
              </a:rPr>
              <a:t>.Net</a:t>
            </a:r>
            <a:r>
              <a:rPr lang="en-US" sz="2000" b="0" i="0" dirty="0">
                <a:effectLst/>
              </a:rPr>
              <a:t> Framework, which is used to establish a connection between application and data sources. Data sources can be such as SQL Server and XML. ADO .NET consists of classes that can be used to connect, retrieve, insert, and delete data.</a:t>
            </a:r>
          </a:p>
          <a:p>
            <a:pPr algn="just"/>
            <a:endParaRPr lang="en-US" sz="2000" b="0" i="0" dirty="0">
              <a:effectLst/>
            </a:endParaRPr>
          </a:p>
          <a:p>
            <a:pPr algn="just"/>
            <a:r>
              <a:rPr lang="en-US" sz="2000" b="0" i="0" dirty="0">
                <a:effectLst/>
              </a:rPr>
              <a:t>WCF (Windows Communication Foundation)</a:t>
            </a:r>
          </a:p>
          <a:p>
            <a:pPr algn="just"/>
            <a:r>
              <a:rPr lang="en-US" sz="2000" b="0" i="0" dirty="0">
                <a:effectLst/>
              </a:rPr>
              <a:t>It is a framework for building service-oriented applications. Using WCF, you can send data as asynchronous messages from one service endpoint to another</a:t>
            </a:r>
          </a:p>
          <a:p>
            <a:pPr algn="just"/>
            <a:endParaRPr lang="en-US" sz="2000" b="0" i="0" dirty="0">
              <a:effectLst/>
            </a:endParaRPr>
          </a:p>
        </p:txBody>
      </p:sp>
    </p:spTree>
    <p:extLst>
      <p:ext uri="{BB962C8B-B14F-4D97-AF65-F5344CB8AC3E}">
        <p14:creationId xmlns:p14="http://schemas.microsoft.com/office/powerpoint/2010/main" val="262279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D187D4-2825-4A08-AFB8-FFD2F1610C77}"/>
              </a:ext>
            </a:extLst>
          </p:cNvPr>
          <p:cNvSpPr txBox="1"/>
          <p:nvPr/>
        </p:nvSpPr>
        <p:spPr>
          <a:xfrm>
            <a:off x="666750" y="1074509"/>
            <a:ext cx="9829800" cy="5324535"/>
          </a:xfrm>
          <a:prstGeom prst="rect">
            <a:avLst/>
          </a:prstGeom>
          <a:noFill/>
        </p:spPr>
        <p:txBody>
          <a:bodyPr wrap="square">
            <a:spAutoFit/>
          </a:bodyPr>
          <a:lstStyle/>
          <a:p>
            <a:pPr algn="just"/>
            <a:r>
              <a:rPr lang="en-US" sz="2000" b="0" i="0" dirty="0">
                <a:effectLst/>
              </a:rPr>
              <a:t>LINQ (Language Integrated Query)</a:t>
            </a:r>
          </a:p>
          <a:p>
            <a:pPr algn="just"/>
            <a:r>
              <a:rPr lang="en-US" sz="2000" b="0" i="0" dirty="0">
                <a:effectLst/>
              </a:rPr>
              <a:t>It is a query language, introduced in .NET 3.5 framework. It is used to make the query for data sources with C# or Visual Basics programming languages.</a:t>
            </a:r>
          </a:p>
          <a:p>
            <a:pPr algn="just"/>
            <a:endParaRPr lang="en-US" sz="2000" b="0" i="0" dirty="0">
              <a:effectLst/>
            </a:endParaRPr>
          </a:p>
          <a:p>
            <a:pPr algn="just"/>
            <a:r>
              <a:rPr lang="en-US" sz="2000" b="0" i="0" dirty="0">
                <a:effectLst/>
              </a:rPr>
              <a:t>Entity Framework</a:t>
            </a:r>
          </a:p>
          <a:p>
            <a:pPr algn="just"/>
            <a:r>
              <a:rPr lang="en-US" sz="2000" b="0" i="0" dirty="0">
                <a:effectLst/>
              </a:rPr>
              <a:t>It is an ORM based open source framework which is used to work with a database using .NET objects. It eliminates a lot of developers effort to handle the database. It is Microsoft's recommended technology to deal with the database.</a:t>
            </a:r>
          </a:p>
          <a:p>
            <a:pPr algn="just"/>
            <a:endParaRPr lang="en-US" sz="2000" b="0" i="0" dirty="0">
              <a:effectLst/>
            </a:endParaRPr>
          </a:p>
          <a:p>
            <a:pPr algn="just"/>
            <a:r>
              <a:rPr lang="en-US" sz="2000" b="0" i="0" dirty="0">
                <a:effectLst/>
              </a:rPr>
              <a:t>Parallel LINQ</a:t>
            </a:r>
          </a:p>
          <a:p>
            <a:pPr algn="just"/>
            <a:r>
              <a:rPr lang="en-US" sz="2000" b="0" i="0" dirty="0">
                <a:effectLst/>
              </a:rPr>
              <a:t>Parallel LINQ or PLINQ is a parallel implementation of LINQ to objects. It combines the simplicity and readability of LINQ and provides the power of parallel programming.</a:t>
            </a:r>
          </a:p>
          <a:p>
            <a:pPr algn="just"/>
            <a:r>
              <a:rPr lang="en-US" sz="2000" b="0" i="0" dirty="0">
                <a:effectLst/>
              </a:rPr>
              <a:t>It can improve and provide fast speed to execute the LINQ query by using all available computer capabilities.</a:t>
            </a:r>
          </a:p>
          <a:p>
            <a:pPr algn="just"/>
            <a:endParaRPr lang="en-US" sz="2000" b="0" i="0" dirty="0">
              <a:effectLst/>
            </a:endParaRPr>
          </a:p>
        </p:txBody>
      </p:sp>
    </p:spTree>
    <p:extLst>
      <p:ext uri="{BB962C8B-B14F-4D97-AF65-F5344CB8AC3E}">
        <p14:creationId xmlns:p14="http://schemas.microsoft.com/office/powerpoint/2010/main" val="18578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D59E03-29B3-408C-8B01-A44FE3300E51}"/>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7200" dirty="0"/>
              <a:t>Thank you</a:t>
            </a:r>
          </a:p>
        </p:txBody>
      </p:sp>
      <p:sp>
        <p:nvSpPr>
          <p:cNvPr id="21" name="Rectangle 20">
            <a:extLst>
              <a:ext uri="{FF2B5EF4-FFF2-40B4-BE49-F238E27FC236}">
                <a16:creationId xmlns:a16="http://schemas.microsoft.com/office/drawing/2014/main" id="{2FD235D7-E555-468D-A368-E23596CCE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5778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8">
            <a:extLst>
              <a:ext uri="{FF2B5EF4-FFF2-40B4-BE49-F238E27FC236}">
                <a16:creationId xmlns:a16="http://schemas.microsoft.com/office/drawing/2014/main" id="{AA0BB620-0E1B-444E-B4DA-620EC18FC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a:extLst>
              <a:ext uri="{FF2B5EF4-FFF2-40B4-BE49-F238E27FC236}">
                <a16:creationId xmlns:a16="http://schemas.microsoft.com/office/drawing/2014/main" id="{2429450D-EE6E-4527-982F-934CA86E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8060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Graphic 5" descr="Smiling Face with No Fill">
            <a:extLst>
              <a:ext uri="{FF2B5EF4-FFF2-40B4-BE49-F238E27FC236}">
                <a16:creationId xmlns:a16="http://schemas.microsoft.com/office/drawing/2014/main" id="{9C625D00-6553-484A-B7D2-F20A8757C9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02432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7A80-AA93-41A3-9799-84FC76FAF2F2}"/>
              </a:ext>
            </a:extLst>
          </p:cNvPr>
          <p:cNvSpPr>
            <a:spLocks noGrp="1"/>
          </p:cNvSpPr>
          <p:nvPr>
            <p:ph type="title"/>
          </p:nvPr>
        </p:nvSpPr>
        <p:spPr/>
        <p:txBody>
          <a:bodyPr/>
          <a:lstStyle/>
          <a:p>
            <a:r>
              <a:rPr lang="en-IN" b="0" i="0" dirty="0">
                <a:solidFill>
                  <a:schemeClr val="tx1"/>
                </a:solidFill>
                <a:effectLst/>
                <a:latin typeface="Segoe UI" panose="020B0502040204020203" pitchFamily="34" charset="0"/>
              </a:rPr>
              <a:t>.NET and .NET Framework</a:t>
            </a:r>
            <a:br>
              <a:rPr lang="en-IN" b="0" i="0" dirty="0">
                <a:solidFill>
                  <a:schemeClr val="tx1"/>
                </a:solidFill>
                <a:effectLst/>
                <a:latin typeface="Segoe UI" panose="020B0502040204020203" pitchFamily="34"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FA1012C0-A207-40DB-A494-16DE797588FE}"/>
              </a:ext>
            </a:extLst>
          </p:cNvPr>
          <p:cNvSpPr>
            <a:spLocks noGrp="1"/>
          </p:cNvSpPr>
          <p:nvPr>
            <p:ph idx="1"/>
          </p:nvPr>
        </p:nvSpPr>
        <p:spPr/>
        <p:txBody>
          <a:bodyPr>
            <a:normAutofit lnSpcReduction="10000"/>
          </a:bodyPr>
          <a:lstStyle/>
          <a:p>
            <a:pPr algn="l"/>
            <a:r>
              <a:rPr lang="en-US" dirty="0">
                <a:solidFill>
                  <a:srgbClr val="C4E46E"/>
                </a:solidFill>
                <a:hlinkClick r:id="rId2">
                  <a:extLst>
                    <a:ext uri="{A12FA001-AC4F-418D-AE19-62706E023703}">
                      <ahyp:hlinkClr xmlns:ahyp="http://schemas.microsoft.com/office/drawing/2018/hyperlinkcolor" val="tx"/>
                    </a:ext>
                  </a:extLst>
                </a:hlinkClick>
              </a:rPr>
              <a:t>.NET is a developer </a:t>
            </a:r>
            <a:r>
              <a:rPr lang="en-US" dirty="0">
                <a:hlinkClick r:id="rId2">
                  <a:extLst>
                    <a:ext uri="{A12FA001-AC4F-418D-AE19-62706E023703}">
                      <ahyp:hlinkClr xmlns:ahyp="http://schemas.microsoft.com/office/drawing/2018/hyperlinkcolor" val="tx"/>
                    </a:ext>
                  </a:extLst>
                </a:hlinkClick>
              </a:rPr>
              <a:t>platform</a:t>
            </a:r>
            <a:r>
              <a:rPr lang="en-US" dirty="0"/>
              <a:t> made up of </a:t>
            </a:r>
            <a:r>
              <a:rPr lang="en-US" dirty="0">
                <a:hlinkClick r:id="rId3">
                  <a:extLst>
                    <a:ext uri="{A12FA001-AC4F-418D-AE19-62706E023703}">
                      <ahyp:hlinkClr xmlns:ahyp="http://schemas.microsoft.com/office/drawing/2018/hyperlinkcolor" val="tx"/>
                    </a:ext>
                  </a:extLst>
                </a:hlinkClick>
              </a:rPr>
              <a:t>tools</a:t>
            </a:r>
            <a:r>
              <a:rPr lang="en-US" dirty="0"/>
              <a:t>, </a:t>
            </a:r>
            <a:r>
              <a:rPr lang="en-US" dirty="0">
                <a:solidFill>
                  <a:srgbClr val="C4E46E"/>
                </a:solidFill>
                <a:hlinkClick r:id="rId4">
                  <a:extLst>
                    <a:ext uri="{A12FA001-AC4F-418D-AE19-62706E023703}">
                      <ahyp:hlinkClr xmlns:ahyp="http://schemas.microsoft.com/office/drawing/2018/hyperlinkcolor" val="tx"/>
                    </a:ext>
                  </a:extLst>
                </a:hlinkClick>
              </a:rPr>
              <a:t>programming </a:t>
            </a:r>
            <a:r>
              <a:rPr lang="en-US" dirty="0">
                <a:hlinkClick r:id="rId4">
                  <a:extLst>
                    <a:ext uri="{A12FA001-AC4F-418D-AE19-62706E023703}">
                      <ahyp:hlinkClr xmlns:ahyp="http://schemas.microsoft.com/office/drawing/2018/hyperlinkcolor" val="tx"/>
                    </a:ext>
                  </a:extLst>
                </a:hlinkClick>
              </a:rPr>
              <a:t>languages</a:t>
            </a:r>
            <a:r>
              <a:rPr lang="en-US" dirty="0"/>
              <a:t>, and libraries for building many different types of applications.</a:t>
            </a:r>
          </a:p>
          <a:p>
            <a:pPr algn="l"/>
            <a:r>
              <a:rPr lang="en-US" dirty="0"/>
              <a:t>There are various implementations of .NET. Each implementation allows .NET code to execute in different places—Linux, macOS, Windows, iOS, Android, and many more.</a:t>
            </a:r>
          </a:p>
          <a:p>
            <a:pPr algn="l">
              <a:buFont typeface="+mj-lt"/>
              <a:buAutoNum type="arabicPeriod"/>
            </a:pPr>
            <a:r>
              <a:rPr lang="en-US" dirty="0"/>
              <a:t>.NET Framework is the original implementation of .NET. It supports running websites, services, desktop apps, and more on Windows.</a:t>
            </a:r>
          </a:p>
          <a:p>
            <a:pPr algn="l">
              <a:buFont typeface="+mj-lt"/>
              <a:buAutoNum type="arabicPeriod"/>
            </a:pPr>
            <a:r>
              <a:rPr lang="en-US" dirty="0"/>
              <a:t>.NET is a cross-platform implementation for running websites, services, and console apps on Windows, Linux, and macOS. </a:t>
            </a:r>
            <a:r>
              <a:rPr lang="en-US" dirty="0">
                <a:solidFill>
                  <a:srgbClr val="C4E46E"/>
                </a:solidFill>
                <a:hlinkClick r:id="rId5">
                  <a:extLst>
                    <a:ext uri="{A12FA001-AC4F-418D-AE19-62706E023703}">
                      <ahyp:hlinkClr xmlns:ahyp="http://schemas.microsoft.com/office/drawing/2018/hyperlinkcolor" val="tx"/>
                    </a:ext>
                  </a:extLst>
                </a:hlinkClick>
              </a:rPr>
              <a:t>.NET is open </a:t>
            </a:r>
            <a:r>
              <a:rPr lang="en-US" dirty="0">
                <a:hlinkClick r:id="rId5">
                  <a:extLst>
                    <a:ext uri="{A12FA001-AC4F-418D-AE19-62706E023703}">
                      <ahyp:hlinkClr xmlns:ahyp="http://schemas.microsoft.com/office/drawing/2018/hyperlinkcolor" val="tx"/>
                    </a:ext>
                  </a:extLst>
                </a:hlinkClick>
              </a:rPr>
              <a:t>source</a:t>
            </a:r>
            <a:r>
              <a:rPr lang="en-US" dirty="0"/>
              <a:t> on GitHub. .NET was previously called .NET Core.</a:t>
            </a:r>
          </a:p>
          <a:p>
            <a:pPr algn="l">
              <a:buFont typeface="+mj-lt"/>
              <a:buAutoNum type="arabicPeriod"/>
            </a:pPr>
            <a:r>
              <a:rPr lang="en-US" dirty="0">
                <a:solidFill>
                  <a:srgbClr val="C4E46E"/>
                </a:solidFill>
                <a:hlinkClick r:id="rId6">
                  <a:extLst>
                    <a:ext uri="{A12FA001-AC4F-418D-AE19-62706E023703}">
                      <ahyp:hlinkClr xmlns:ahyp="http://schemas.microsoft.com/office/drawing/2018/hyperlinkcolor" val="tx"/>
                    </a:ext>
                  </a:extLst>
                </a:hlinkClick>
              </a:rPr>
              <a:t>Xamarin/</a:t>
            </a:r>
            <a:r>
              <a:rPr lang="en-US" dirty="0">
                <a:hlinkClick r:id="rId6">
                  <a:extLst>
                    <a:ext uri="{A12FA001-AC4F-418D-AE19-62706E023703}">
                      <ahyp:hlinkClr xmlns:ahyp="http://schemas.microsoft.com/office/drawing/2018/hyperlinkcolor" val="tx"/>
                    </a:ext>
                  </a:extLst>
                </a:hlinkClick>
              </a:rPr>
              <a:t>Mono</a:t>
            </a:r>
            <a:r>
              <a:rPr lang="en-US" dirty="0"/>
              <a:t> is a .NET implementation for running apps on all the major mobile operating systems, including iOS and Android.</a:t>
            </a:r>
          </a:p>
          <a:p>
            <a:endParaRPr lang="en-IN" dirty="0"/>
          </a:p>
        </p:txBody>
      </p:sp>
    </p:spTree>
    <p:extLst>
      <p:ext uri="{BB962C8B-B14F-4D97-AF65-F5344CB8AC3E}">
        <p14:creationId xmlns:p14="http://schemas.microsoft.com/office/powerpoint/2010/main" val="42200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F6B113-0800-4CF8-939F-E0524CA1DAFE}"/>
              </a:ext>
            </a:extLst>
          </p:cNvPr>
          <p:cNvSpPr>
            <a:spLocks noGrp="1"/>
          </p:cNvSpPr>
          <p:nvPr>
            <p:ph type="title"/>
          </p:nvPr>
        </p:nvSpPr>
        <p:spPr>
          <a:xfrm>
            <a:off x="7060590" y="1325880"/>
            <a:ext cx="4483709" cy="3066507"/>
          </a:xfrm>
        </p:spPr>
        <p:txBody>
          <a:bodyPr vert="horz" lIns="91440" tIns="45720" rIns="91440" bIns="45720" rtlCol="0" anchor="b">
            <a:normAutofit/>
          </a:bodyPr>
          <a:lstStyle/>
          <a:p>
            <a:pPr>
              <a:lnSpc>
                <a:spcPct val="90000"/>
              </a:lnSpc>
            </a:pPr>
            <a:r>
              <a:rPr lang="en-US" sz="5400">
                <a:effectLst/>
              </a:rPr>
              <a:t>Architecture of .NET Framework</a:t>
            </a:r>
            <a:br>
              <a:rPr lang="en-US" sz="5400">
                <a:effectLst/>
              </a:rPr>
            </a:br>
            <a:endParaRPr lang="en-US" sz="5400"/>
          </a:p>
        </p:txBody>
      </p:sp>
      <p:sp>
        <p:nvSpPr>
          <p:cNvPr id="22" name="Rectangle 21">
            <a:extLst>
              <a:ext uri="{FF2B5EF4-FFF2-40B4-BE49-F238E27FC236}">
                <a16:creationId xmlns:a16="http://schemas.microsoft.com/office/drawing/2014/main" id="{36F25694-32E2-4CF0-B69B-E0ADBC984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5775975"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D492EFB-A6F4-4882-B9C0-BA63E8A9E7B8}"/>
              </a:ext>
            </a:extLst>
          </p:cNvPr>
          <p:cNvPicPr>
            <a:picLocks noGrp="1" noChangeAspect="1"/>
          </p:cNvPicPr>
          <p:nvPr>
            <p:ph idx="1"/>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1570" y="965141"/>
            <a:ext cx="4826663" cy="4932911"/>
          </a:xfrm>
          <a:prstGeom prst="rect">
            <a:avLst/>
          </a:prstGeom>
          <a:effectLst/>
        </p:spPr>
      </p:pic>
    </p:spTree>
    <p:extLst>
      <p:ext uri="{BB962C8B-B14F-4D97-AF65-F5344CB8AC3E}">
        <p14:creationId xmlns:p14="http://schemas.microsoft.com/office/powerpoint/2010/main" val="269587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DCB3-32A9-46CE-A388-1386AC488131}"/>
              </a:ext>
            </a:extLst>
          </p:cNvPr>
          <p:cNvSpPr>
            <a:spLocks noGrp="1"/>
          </p:cNvSpPr>
          <p:nvPr>
            <p:ph type="title"/>
          </p:nvPr>
        </p:nvSpPr>
        <p:spPr>
          <a:xfrm>
            <a:off x="960436" y="357468"/>
            <a:ext cx="9404723" cy="1400530"/>
          </a:xfrm>
        </p:spPr>
        <p:txBody>
          <a:bodyPr/>
          <a:lstStyle/>
          <a:p>
            <a:r>
              <a:rPr lang="en-US" sz="2400" b="0" i="0" dirty="0">
                <a:solidFill>
                  <a:schemeClr val="tx1"/>
                </a:solidFill>
                <a:effectLst/>
                <a:latin typeface="+mn-lt"/>
              </a:rPr>
              <a:t>The two major components of .NET Framework are the Common Language Runtime and the .NET Framework Class Library.</a:t>
            </a:r>
            <a:br>
              <a:rPr lang="en-US" sz="2400" b="0" i="0" dirty="0">
                <a:solidFill>
                  <a:schemeClr val="tx1"/>
                </a:solidFill>
                <a:effectLst/>
                <a:latin typeface="+mn-lt"/>
              </a:rPr>
            </a:br>
            <a:br>
              <a:rPr lang="en-US" sz="2400" b="0" i="0" dirty="0">
                <a:solidFill>
                  <a:srgbClr val="212529"/>
                </a:solidFill>
                <a:effectLst/>
                <a:latin typeface="+mn-lt"/>
              </a:rPr>
            </a:br>
            <a:endParaRPr lang="en-IN" sz="2400" dirty="0">
              <a:latin typeface="+mn-lt"/>
            </a:endParaRPr>
          </a:p>
        </p:txBody>
      </p:sp>
      <p:sp>
        <p:nvSpPr>
          <p:cNvPr id="3" name="Content Placeholder 2">
            <a:extLst>
              <a:ext uri="{FF2B5EF4-FFF2-40B4-BE49-F238E27FC236}">
                <a16:creationId xmlns:a16="http://schemas.microsoft.com/office/drawing/2014/main" id="{2C1935F4-29AF-4DA3-983B-0D040DEA1E35}"/>
              </a:ext>
            </a:extLst>
          </p:cNvPr>
          <p:cNvSpPr>
            <a:spLocks noGrp="1"/>
          </p:cNvSpPr>
          <p:nvPr>
            <p:ph idx="1"/>
          </p:nvPr>
        </p:nvSpPr>
        <p:spPr/>
        <p:txBody>
          <a:bodyPr/>
          <a:lstStyle/>
          <a:p>
            <a:pPr algn="l">
              <a:buFont typeface="Arial" panose="020B0604020202020204" pitchFamily="34" charset="0"/>
              <a:buChar char="•"/>
            </a:pPr>
            <a:r>
              <a:rPr lang="en-US" b="0" i="0" dirty="0">
                <a:effectLst/>
                <a:latin typeface="+mn-lt"/>
              </a:rPr>
              <a:t>The </a:t>
            </a:r>
            <a:r>
              <a:rPr lang="en-US" b="1" i="0" dirty="0">
                <a:effectLst/>
                <a:latin typeface="+mn-lt"/>
              </a:rPr>
              <a:t>Common Language Runtime (CLR)</a:t>
            </a:r>
            <a:r>
              <a:rPr lang="en-US" b="0" i="0" dirty="0">
                <a:effectLst/>
                <a:latin typeface="+mn-lt"/>
              </a:rPr>
              <a:t> is the execution engine that handles running applications. It provides services like thread management, garbage collection, type-safety, exception handling, and more.</a:t>
            </a:r>
          </a:p>
          <a:p>
            <a:pPr algn="l">
              <a:buFont typeface="Arial" panose="020B0604020202020204" pitchFamily="34" charset="0"/>
              <a:buChar char="•"/>
            </a:pPr>
            <a:r>
              <a:rPr lang="en-US" b="0" i="0" dirty="0">
                <a:effectLst/>
                <a:latin typeface="+mn-lt"/>
              </a:rPr>
              <a:t>The </a:t>
            </a:r>
            <a:r>
              <a:rPr lang="en-US" b="1" i="0" dirty="0">
                <a:effectLst/>
                <a:latin typeface="+mn-lt"/>
              </a:rPr>
              <a:t>Class Library</a:t>
            </a:r>
            <a:r>
              <a:rPr lang="en-US" b="0" i="0" dirty="0">
                <a:effectLst/>
                <a:latin typeface="+mn-lt"/>
              </a:rPr>
              <a:t> provides a set of APIs and types for common functionality. It provides types for strings, dates, numbers, etc. The Class Library includes APIs for reading and writing files, connecting to databases, drawing, and more.</a:t>
            </a:r>
          </a:p>
          <a:p>
            <a:r>
              <a:rPr lang="en-US" b="0" i="0" dirty="0">
                <a:solidFill>
                  <a:srgbClr val="212529"/>
                </a:solidFill>
                <a:effectLst/>
                <a:latin typeface="+mn-lt"/>
              </a:rPr>
              <a:t>.</a:t>
            </a:r>
            <a:r>
              <a:rPr lang="en-US" b="0" i="0" dirty="0">
                <a:effectLst/>
                <a:latin typeface="+mn-lt"/>
              </a:rPr>
              <a:t>NET applications are written in the C#, F#, or Visual Basic programming language. Code is compiled into a language-agnostic Common Intermediate Language (CIL). Compiled code is stored in assemblies—files with a .</a:t>
            </a:r>
            <a:r>
              <a:rPr lang="en-US" b="0" i="0" dirty="0" err="1">
                <a:effectLst/>
                <a:latin typeface="+mn-lt"/>
              </a:rPr>
              <a:t>dll</a:t>
            </a:r>
            <a:r>
              <a:rPr lang="en-US" b="0" i="0" dirty="0">
                <a:effectLst/>
                <a:latin typeface="+mn-lt"/>
              </a:rPr>
              <a:t> or .exe file extension.</a:t>
            </a:r>
            <a:endParaRPr lang="en-IN" dirty="0">
              <a:latin typeface="+mn-lt"/>
            </a:endParaRPr>
          </a:p>
        </p:txBody>
      </p:sp>
    </p:spTree>
    <p:extLst>
      <p:ext uri="{BB962C8B-B14F-4D97-AF65-F5344CB8AC3E}">
        <p14:creationId xmlns:p14="http://schemas.microsoft.com/office/powerpoint/2010/main" val="153609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C89D-805B-42A0-80EE-341A3884649B}"/>
              </a:ext>
            </a:extLst>
          </p:cNvPr>
          <p:cNvSpPr>
            <a:spLocks noGrp="1"/>
          </p:cNvSpPr>
          <p:nvPr>
            <p:ph type="title"/>
          </p:nvPr>
        </p:nvSpPr>
        <p:spPr/>
        <p:txBody>
          <a:bodyPr/>
          <a:lstStyle/>
          <a:p>
            <a:r>
              <a:rPr lang="en-US" b="1" i="0" dirty="0">
                <a:solidFill>
                  <a:schemeClr val="tx1"/>
                </a:solidFill>
                <a:effectLst/>
                <a:latin typeface="Segoe UI" panose="020B0502040204020203" pitchFamily="34" charset="0"/>
              </a:rPr>
              <a:t>NET Framework for users</a:t>
            </a:r>
            <a:br>
              <a:rPr lang="en-US" b="1" i="0" dirty="0">
                <a:solidFill>
                  <a:schemeClr val="tx1"/>
                </a:solidFill>
                <a:effectLst/>
                <a:latin typeface="Segoe UI" panose="020B0502040204020203" pitchFamily="34"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9DCAA10D-5F72-4467-A69B-CE21518DA7D2}"/>
              </a:ext>
            </a:extLst>
          </p:cNvPr>
          <p:cNvSpPr>
            <a:spLocks noGrp="1"/>
          </p:cNvSpPr>
          <p:nvPr>
            <p:ph idx="1"/>
          </p:nvPr>
        </p:nvSpPr>
        <p:spPr/>
        <p:txBody>
          <a:bodyPr>
            <a:normAutofit/>
          </a:bodyPr>
          <a:lstStyle/>
          <a:p>
            <a:pPr algn="l"/>
            <a:r>
              <a:rPr lang="en-US" b="0" i="0" dirty="0">
                <a:effectLst/>
                <a:latin typeface="Segoe UI" panose="020B0502040204020203" pitchFamily="34" charset="0"/>
              </a:rPr>
              <a:t>If you don't develop .NET Framework apps, but you use them, you aren't required to have specific knowledge about .NET Framework or its operation. For the most part, the framework is completely transparent to users.</a:t>
            </a:r>
          </a:p>
          <a:p>
            <a:pPr algn="l"/>
            <a:r>
              <a:rPr lang="en-US" b="0" i="0" dirty="0">
                <a:effectLst/>
                <a:latin typeface="Segoe UI" panose="020B0502040204020203" pitchFamily="34" charset="0"/>
              </a:rPr>
              <a:t>If you're using the Windows operating system, .NET Framework may already be installed on your computer. In addition, if you install an app that requires .NET Framework, the app's setup program might install a specific version of the framework on your computer. In some cases, you may see a dialog box that asks you to install .NET Framework. If you've just tried to run an app when this dialog box appears and if your computer has internet access, you can go to a webpage that lets you install the missing version of .NET Framework.</a:t>
            </a:r>
          </a:p>
          <a:p>
            <a:endParaRPr lang="en-IN" dirty="0"/>
          </a:p>
        </p:txBody>
      </p:sp>
    </p:spTree>
    <p:extLst>
      <p:ext uri="{BB962C8B-B14F-4D97-AF65-F5344CB8AC3E}">
        <p14:creationId xmlns:p14="http://schemas.microsoft.com/office/powerpoint/2010/main" val="89483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9BCA-82EB-4BC0-A88A-F12E28476505}"/>
              </a:ext>
            </a:extLst>
          </p:cNvPr>
          <p:cNvSpPr>
            <a:spLocks noGrp="1"/>
          </p:cNvSpPr>
          <p:nvPr>
            <p:ph type="title"/>
          </p:nvPr>
        </p:nvSpPr>
        <p:spPr/>
        <p:txBody>
          <a:bodyPr/>
          <a:lstStyle/>
          <a:p>
            <a:r>
              <a:rPr lang="en-US" b="1" i="0" dirty="0">
                <a:solidFill>
                  <a:schemeClr val="tx1"/>
                </a:solidFill>
                <a:effectLst/>
                <a:latin typeface="Segoe UI" panose="020B0502040204020203" pitchFamily="34" charset="0"/>
              </a:rPr>
              <a:t>NET Framework for developers</a:t>
            </a:r>
            <a:br>
              <a:rPr lang="en-US" b="1" i="0" dirty="0">
                <a:solidFill>
                  <a:schemeClr val="tx1"/>
                </a:solidFill>
                <a:effectLst/>
                <a:latin typeface="Segoe UI" panose="020B0502040204020203" pitchFamily="34"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75DBBB2B-F4AF-4958-A0F0-39C5BBE3AC28}"/>
              </a:ext>
            </a:extLst>
          </p:cNvPr>
          <p:cNvSpPr>
            <a:spLocks noGrp="1"/>
          </p:cNvSpPr>
          <p:nvPr>
            <p:ph idx="1"/>
          </p:nvPr>
        </p:nvSpPr>
        <p:spPr/>
        <p:txBody>
          <a:bodyPr/>
          <a:lstStyle/>
          <a:p>
            <a:pPr algn="l"/>
            <a:r>
              <a:rPr lang="en-US" b="0" i="0" dirty="0">
                <a:effectLst/>
                <a:latin typeface="Segoe UI" panose="020B0502040204020203" pitchFamily="34" charset="0"/>
              </a:rPr>
              <a:t>If you're a developer, choose any programming language that supports .NET Framework to create your apps. Because .NET Framework provides language independence and interoperability, you interact with other .NET Framework apps and components regardless of the language with which they were developed.</a:t>
            </a:r>
          </a:p>
          <a:p>
            <a:endParaRPr lang="en-IN" dirty="0"/>
          </a:p>
        </p:txBody>
      </p:sp>
    </p:spTree>
    <p:extLst>
      <p:ext uri="{BB962C8B-B14F-4D97-AF65-F5344CB8AC3E}">
        <p14:creationId xmlns:p14="http://schemas.microsoft.com/office/powerpoint/2010/main" val="119604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7D1C5F3-C08F-4B7C-A239-A3F568109C0F}"/>
              </a:ext>
            </a:extLst>
          </p:cNvPr>
          <p:cNvSpPr>
            <a:spLocks noGrp="1"/>
          </p:cNvSpPr>
          <p:nvPr>
            <p:ph type="title"/>
          </p:nvPr>
        </p:nvSpPr>
        <p:spPr>
          <a:xfrm>
            <a:off x="648930" y="629267"/>
            <a:ext cx="9252154" cy="1016654"/>
          </a:xfrm>
        </p:spPr>
        <p:txBody>
          <a:bodyPr>
            <a:normAutofit/>
          </a:bodyPr>
          <a:lstStyle/>
          <a:p>
            <a:pPr>
              <a:lnSpc>
                <a:spcPct val="90000"/>
              </a:lnSpc>
            </a:pPr>
            <a:r>
              <a:rPr lang="en-US" sz="3300" b="0" i="0">
                <a:solidFill>
                  <a:srgbClr val="EBEBEB"/>
                </a:solidFill>
                <a:effectLst/>
                <a:latin typeface="+mn-lt"/>
              </a:rPr>
              <a:t>The following releases have reached end of life, meaning they're no longer supported. </a:t>
            </a:r>
            <a:endParaRPr lang="en-IN" sz="3300">
              <a:solidFill>
                <a:srgbClr val="EBEBEB"/>
              </a:solidFill>
              <a:latin typeface="+mn-lt"/>
            </a:endParaRPr>
          </a:p>
        </p:txBody>
      </p:sp>
      <p:sp>
        <p:nvSpPr>
          <p:cNvPr id="29" name="Rectangle 12">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Freeform: Shape 14">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id="{AA0817B5-BB2D-4897-9DB0-92FDB326961F}"/>
              </a:ext>
            </a:extLst>
          </p:cNvPr>
          <p:cNvGraphicFramePr>
            <a:graphicFrameLocks noGrp="1"/>
          </p:cNvGraphicFramePr>
          <p:nvPr>
            <p:ph idx="1"/>
            <p:extLst>
              <p:ext uri="{D42A27DB-BD31-4B8C-83A1-F6EECF244321}">
                <p14:modId xmlns:p14="http://schemas.microsoft.com/office/powerpoint/2010/main" val="3891893022"/>
              </p:ext>
            </p:extLst>
          </p:nvPr>
        </p:nvGraphicFramePr>
        <p:xfrm>
          <a:off x="648930" y="2940205"/>
          <a:ext cx="10895372" cy="3144381"/>
        </p:xfrm>
        <a:graphic>
          <a:graphicData uri="http://schemas.openxmlformats.org/drawingml/2006/table">
            <a:tbl>
              <a:tblPr/>
              <a:tblGrid>
                <a:gridCol w="3667820">
                  <a:extLst>
                    <a:ext uri="{9D8B030D-6E8A-4147-A177-3AD203B41FA5}">
                      <a16:colId xmlns:a16="http://schemas.microsoft.com/office/drawing/2014/main" val="1046663718"/>
                    </a:ext>
                  </a:extLst>
                </a:gridCol>
                <a:gridCol w="3613776">
                  <a:extLst>
                    <a:ext uri="{9D8B030D-6E8A-4147-A177-3AD203B41FA5}">
                      <a16:colId xmlns:a16="http://schemas.microsoft.com/office/drawing/2014/main" val="4039181177"/>
                    </a:ext>
                  </a:extLst>
                </a:gridCol>
                <a:gridCol w="3613776">
                  <a:extLst>
                    <a:ext uri="{9D8B030D-6E8A-4147-A177-3AD203B41FA5}">
                      <a16:colId xmlns:a16="http://schemas.microsoft.com/office/drawing/2014/main" val="2848674628"/>
                    </a:ext>
                  </a:extLst>
                </a:gridCol>
              </a:tblGrid>
              <a:tr h="679653">
                <a:tc>
                  <a:txBody>
                    <a:bodyPr/>
                    <a:lstStyle/>
                    <a:p>
                      <a:pPr algn="l" fontAlgn="b">
                        <a:spcBef>
                          <a:spcPts val="0"/>
                        </a:spcBef>
                        <a:spcAft>
                          <a:spcPts val="0"/>
                        </a:spcAft>
                      </a:pPr>
                      <a:r>
                        <a:rPr lang="en-IN" sz="2800" b="0" i="0" u="none" strike="noStrike">
                          <a:effectLst/>
                          <a:latin typeface="Arial" panose="020B0604020202020204" pitchFamily="34" charset="0"/>
                        </a:rPr>
                        <a:t>Version</a:t>
                      </a:r>
                    </a:p>
                  </a:txBody>
                  <a:tcPr marL="98558" marR="98558" marT="98558" marB="98558" anchor="b">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4F4F4"/>
                    </a:solidFill>
                  </a:tcPr>
                </a:tc>
                <a:tc>
                  <a:txBody>
                    <a:bodyPr/>
                    <a:lstStyle/>
                    <a:p>
                      <a:pPr algn="l" fontAlgn="b">
                        <a:spcBef>
                          <a:spcPts val="0"/>
                        </a:spcBef>
                        <a:spcAft>
                          <a:spcPts val="0"/>
                        </a:spcAft>
                      </a:pPr>
                      <a:r>
                        <a:rPr lang="en-IN" sz="2800" b="0" i="0" u="none" strike="noStrike">
                          <a:effectLst/>
                          <a:latin typeface="Arial" panose="020B0604020202020204" pitchFamily="34" charset="0"/>
                        </a:rPr>
                        <a:t>Release date</a:t>
                      </a:r>
                    </a:p>
                  </a:txBody>
                  <a:tcPr marL="98558" marR="98558" marT="98558" marB="98558" anchor="b">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4F4F4"/>
                    </a:solidFill>
                  </a:tcPr>
                </a:tc>
                <a:tc>
                  <a:txBody>
                    <a:bodyPr/>
                    <a:lstStyle/>
                    <a:p>
                      <a:pPr algn="l" fontAlgn="b">
                        <a:spcBef>
                          <a:spcPts val="0"/>
                        </a:spcBef>
                        <a:spcAft>
                          <a:spcPts val="0"/>
                        </a:spcAft>
                      </a:pPr>
                      <a:r>
                        <a:rPr lang="en-IN" sz="2800" b="0" i="0" u="none" strike="noStrike">
                          <a:effectLst/>
                          <a:latin typeface="Arial" panose="020B0604020202020204" pitchFamily="34" charset="0"/>
                        </a:rPr>
                        <a:t>End of support</a:t>
                      </a:r>
                    </a:p>
                  </a:txBody>
                  <a:tcPr marL="98558" marR="98558" marT="98558" marB="98558" anchor="b">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4F4F4"/>
                    </a:solidFill>
                  </a:tcPr>
                </a:tc>
                <a:extLst>
                  <a:ext uri="{0D108BD9-81ED-4DB2-BD59-A6C34878D82A}">
                    <a16:rowId xmlns:a16="http://schemas.microsoft.com/office/drawing/2014/main" val="2582015500"/>
                  </a:ext>
                </a:extLst>
              </a:tr>
              <a:tr h="1105422">
                <a:tc>
                  <a:txBody>
                    <a:bodyPr/>
                    <a:lstStyle/>
                    <a:p>
                      <a:pPr algn="l" fontAlgn="t">
                        <a:spcBef>
                          <a:spcPts val="0"/>
                        </a:spcBef>
                        <a:spcAft>
                          <a:spcPts val="0"/>
                        </a:spcAft>
                      </a:pPr>
                      <a:r>
                        <a:rPr lang="en-IN" sz="2800" b="0" i="0" u="sng" strike="noStrike">
                          <a:solidFill>
                            <a:srgbClr val="512BD4"/>
                          </a:solidFill>
                          <a:effectLst/>
                          <a:latin typeface="Arial" panose="020B0604020202020204" pitchFamily="34" charset="0"/>
                          <a:hlinkClick r:id="rId2"/>
                        </a:rPr>
                        <a:t>.NET Framework 4.5.1</a:t>
                      </a:r>
                      <a:endParaRPr lang="en-IN" sz="2800" b="0" i="0" u="none" strike="noStrike">
                        <a:effectLst/>
                        <a:latin typeface="Arial" panose="020B0604020202020204" pitchFamily="34" charset="0"/>
                      </a:endParaRPr>
                    </a:p>
                  </a:txBody>
                  <a:tcPr marL="98558" marR="98558" marT="98558" marB="98558">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October 17, 2013</a:t>
                      </a:r>
                    </a:p>
                  </a:txBody>
                  <a:tcPr marL="98558" marR="98558" marT="98558" marB="98558">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January 12, 2016</a:t>
                      </a:r>
                    </a:p>
                  </a:txBody>
                  <a:tcPr marL="98558" marR="98558" marT="98558" marB="98558">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tcPr>
                </a:tc>
                <a:extLst>
                  <a:ext uri="{0D108BD9-81ED-4DB2-BD59-A6C34878D82A}">
                    <a16:rowId xmlns:a16="http://schemas.microsoft.com/office/drawing/2014/main" val="1581082846"/>
                  </a:ext>
                </a:extLst>
              </a:tr>
              <a:tr h="679653">
                <a:tc>
                  <a:txBody>
                    <a:bodyPr/>
                    <a:lstStyle/>
                    <a:p>
                      <a:pPr algn="l" fontAlgn="t">
                        <a:spcBef>
                          <a:spcPts val="0"/>
                        </a:spcBef>
                        <a:spcAft>
                          <a:spcPts val="0"/>
                        </a:spcAft>
                      </a:pPr>
                      <a:r>
                        <a:rPr lang="en-IN" sz="2800" b="0" i="0" u="sng" strike="noStrike">
                          <a:solidFill>
                            <a:srgbClr val="512BD4"/>
                          </a:solidFill>
                          <a:effectLst/>
                          <a:latin typeface="Arial" panose="020B0604020202020204" pitchFamily="34" charset="0"/>
                          <a:hlinkClick r:id="rId3"/>
                        </a:rPr>
                        <a:t>.NET Framework 4.5</a:t>
                      </a:r>
                      <a:endParaRPr lang="en-IN" sz="2800" b="0" i="0" u="none" strike="noStrike">
                        <a:effectLst/>
                        <a:latin typeface="Arial" panose="020B0604020202020204" pitchFamily="34" charset="0"/>
                      </a:endParaRPr>
                    </a:p>
                  </a:txBody>
                  <a:tcPr marL="98558" marR="98558" marT="98558" marB="98558">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August 15, 2012</a:t>
                      </a:r>
                    </a:p>
                  </a:txBody>
                  <a:tcPr marL="98558" marR="98558" marT="98558" marB="98558">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tcPr>
                </a:tc>
                <a:tc>
                  <a:txBody>
                    <a:bodyPr/>
                    <a:lstStyle/>
                    <a:p>
                      <a:pPr algn="l" fontAlgn="t">
                        <a:spcBef>
                          <a:spcPts val="0"/>
                        </a:spcBef>
                        <a:spcAft>
                          <a:spcPts val="0"/>
                        </a:spcAft>
                      </a:pPr>
                      <a:r>
                        <a:rPr lang="en-IN" sz="2800" b="0" i="0" u="none" strike="noStrike">
                          <a:effectLst/>
                          <a:latin typeface="Arial" panose="020B0604020202020204" pitchFamily="34" charset="0"/>
                        </a:rPr>
                        <a:t>January 12, 2016</a:t>
                      </a:r>
                    </a:p>
                  </a:txBody>
                  <a:tcPr marL="98558" marR="98558" marT="98558" marB="98558">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tcPr>
                </a:tc>
                <a:extLst>
                  <a:ext uri="{0D108BD9-81ED-4DB2-BD59-A6C34878D82A}">
                    <a16:rowId xmlns:a16="http://schemas.microsoft.com/office/drawing/2014/main" val="1649782417"/>
                  </a:ext>
                </a:extLst>
              </a:tr>
              <a:tr h="679653">
                <a:tc>
                  <a:txBody>
                    <a:bodyPr/>
                    <a:lstStyle/>
                    <a:p>
                      <a:pPr algn="l" fontAlgn="t">
                        <a:spcBef>
                          <a:spcPts val="0"/>
                        </a:spcBef>
                        <a:spcAft>
                          <a:spcPts val="0"/>
                        </a:spcAft>
                      </a:pPr>
                      <a:r>
                        <a:rPr lang="en-IN" sz="2800" b="0" i="0" u="sng" strike="noStrike">
                          <a:solidFill>
                            <a:srgbClr val="512BD4"/>
                          </a:solidFill>
                          <a:effectLst/>
                          <a:latin typeface="Arial" panose="020B0604020202020204" pitchFamily="34" charset="0"/>
                          <a:hlinkClick r:id="rId4"/>
                        </a:rPr>
                        <a:t>.NET Framework 4.0</a:t>
                      </a:r>
                      <a:endParaRPr lang="en-IN" sz="2800" b="0" i="0" u="none" strike="noStrike">
                        <a:effectLst/>
                        <a:latin typeface="Arial" panose="020B0604020202020204" pitchFamily="34" charset="0"/>
                      </a:endParaRPr>
                    </a:p>
                  </a:txBody>
                  <a:tcPr marL="98558" marR="98558" marT="98558" marB="98558">
                    <a:lnL>
                      <a:noFill/>
                    </a:lnL>
                    <a:lnR>
                      <a:noFill/>
                    </a:lnR>
                    <a:lnT w="6350" cap="flat" cmpd="sng" algn="ctr">
                      <a:solidFill>
                        <a:srgbClr val="CECECE"/>
                      </a:solidFill>
                      <a:prstDash val="solid"/>
                      <a:round/>
                      <a:headEnd type="none" w="med" len="med"/>
                      <a:tailEnd type="none" w="med" len="med"/>
                    </a:lnT>
                    <a:lnB>
                      <a:noFill/>
                    </a:lnB>
                  </a:tcPr>
                </a:tc>
                <a:tc>
                  <a:txBody>
                    <a:bodyPr/>
                    <a:lstStyle/>
                    <a:p>
                      <a:pPr algn="l" fontAlgn="t">
                        <a:spcBef>
                          <a:spcPts val="0"/>
                        </a:spcBef>
                        <a:spcAft>
                          <a:spcPts val="0"/>
                        </a:spcAft>
                      </a:pPr>
                      <a:r>
                        <a:rPr lang="en-IN" sz="2800" b="0" i="0" u="none" strike="noStrike">
                          <a:effectLst/>
                          <a:latin typeface="Arial" panose="020B0604020202020204" pitchFamily="34" charset="0"/>
                        </a:rPr>
                        <a:t>April 12, 2010</a:t>
                      </a:r>
                    </a:p>
                  </a:txBody>
                  <a:tcPr marL="98558" marR="98558" marT="98558" marB="98558">
                    <a:lnL>
                      <a:noFill/>
                    </a:lnL>
                    <a:lnR>
                      <a:noFill/>
                    </a:lnR>
                    <a:lnT w="6350" cap="flat" cmpd="sng" algn="ctr">
                      <a:solidFill>
                        <a:srgbClr val="CECECE"/>
                      </a:solidFill>
                      <a:prstDash val="solid"/>
                      <a:round/>
                      <a:headEnd type="none" w="med" len="med"/>
                      <a:tailEnd type="none" w="med" len="med"/>
                    </a:lnT>
                    <a:lnB>
                      <a:noFill/>
                    </a:lnB>
                  </a:tcPr>
                </a:tc>
                <a:tc>
                  <a:txBody>
                    <a:bodyPr/>
                    <a:lstStyle/>
                    <a:p>
                      <a:pPr algn="l" fontAlgn="t">
                        <a:spcBef>
                          <a:spcPts val="0"/>
                        </a:spcBef>
                        <a:spcAft>
                          <a:spcPts val="0"/>
                        </a:spcAft>
                      </a:pPr>
                      <a:r>
                        <a:rPr lang="en-IN" sz="2800" b="0" i="0" u="none" strike="noStrike">
                          <a:effectLst/>
                          <a:latin typeface="Arial" panose="020B0604020202020204" pitchFamily="34" charset="0"/>
                        </a:rPr>
                        <a:t>January 12, 2016</a:t>
                      </a:r>
                    </a:p>
                  </a:txBody>
                  <a:tcPr marL="98558" marR="98558" marT="98558" marB="98558">
                    <a:lnL>
                      <a:noFill/>
                    </a:lnL>
                    <a:lnR>
                      <a:noFill/>
                    </a:lnR>
                    <a:lnT w="6350" cap="flat" cmpd="sng" algn="ctr">
                      <a:solidFill>
                        <a:srgbClr val="CECECE"/>
                      </a:solidFill>
                      <a:prstDash val="solid"/>
                      <a:round/>
                      <a:headEnd type="none" w="med" len="med"/>
                      <a:tailEnd type="none" w="med" len="med"/>
                    </a:lnT>
                    <a:lnB>
                      <a:noFill/>
                    </a:lnB>
                  </a:tcPr>
                </a:tc>
                <a:extLst>
                  <a:ext uri="{0D108BD9-81ED-4DB2-BD59-A6C34878D82A}">
                    <a16:rowId xmlns:a16="http://schemas.microsoft.com/office/drawing/2014/main" val="902999427"/>
                  </a:ext>
                </a:extLst>
              </a:tr>
            </a:tbl>
          </a:graphicData>
        </a:graphic>
      </p:graphicFrame>
    </p:spTree>
    <p:extLst>
      <p:ext uri="{BB962C8B-B14F-4D97-AF65-F5344CB8AC3E}">
        <p14:creationId xmlns:p14="http://schemas.microsoft.com/office/powerpoint/2010/main" val="30841447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099D7A3-63F8-4A93-BB87-55945ADCD878}"/>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The following are the supported version of .net framework</a:t>
            </a:r>
            <a:endParaRPr lang="en-IN" sz="3300">
              <a:solidFill>
                <a:srgbClr val="EBEBEB"/>
              </a:solidFill>
            </a:endParaRPr>
          </a:p>
        </p:txBody>
      </p:sp>
      <p:sp>
        <p:nvSpPr>
          <p:cNvPr id="13" name="Rectangle 12">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4" name="Content Placeholder 3">
            <a:extLst>
              <a:ext uri="{FF2B5EF4-FFF2-40B4-BE49-F238E27FC236}">
                <a16:creationId xmlns:a16="http://schemas.microsoft.com/office/drawing/2014/main" id="{C23D3F52-997D-4AF8-BC45-6990DB985920}"/>
              </a:ext>
            </a:extLst>
          </p:cNvPr>
          <p:cNvGraphicFramePr>
            <a:graphicFrameLocks noGrp="1"/>
          </p:cNvGraphicFramePr>
          <p:nvPr>
            <p:ph idx="1"/>
            <p:extLst>
              <p:ext uri="{D42A27DB-BD31-4B8C-83A1-F6EECF244321}">
                <p14:modId xmlns:p14="http://schemas.microsoft.com/office/powerpoint/2010/main" val="2326500485"/>
              </p:ext>
            </p:extLst>
          </p:nvPr>
        </p:nvGraphicFramePr>
        <p:xfrm>
          <a:off x="2026691" y="2810256"/>
          <a:ext cx="8139849" cy="3404282"/>
        </p:xfrm>
        <a:graphic>
          <a:graphicData uri="http://schemas.openxmlformats.org/drawingml/2006/table">
            <a:tbl>
              <a:tblPr firstRow="1" bandRow="1"/>
              <a:tblGrid>
                <a:gridCol w="2791514">
                  <a:extLst>
                    <a:ext uri="{9D8B030D-6E8A-4147-A177-3AD203B41FA5}">
                      <a16:colId xmlns:a16="http://schemas.microsoft.com/office/drawing/2014/main" val="15954219"/>
                    </a:ext>
                  </a:extLst>
                </a:gridCol>
                <a:gridCol w="2678463">
                  <a:extLst>
                    <a:ext uri="{9D8B030D-6E8A-4147-A177-3AD203B41FA5}">
                      <a16:colId xmlns:a16="http://schemas.microsoft.com/office/drawing/2014/main" val="3042397314"/>
                    </a:ext>
                  </a:extLst>
                </a:gridCol>
                <a:gridCol w="2669872">
                  <a:extLst>
                    <a:ext uri="{9D8B030D-6E8A-4147-A177-3AD203B41FA5}">
                      <a16:colId xmlns:a16="http://schemas.microsoft.com/office/drawing/2014/main" val="3775096019"/>
                    </a:ext>
                  </a:extLst>
                </a:gridCol>
              </a:tblGrid>
              <a:tr h="286932">
                <a:tc gridSpan="3">
                  <a:txBody>
                    <a:bodyPr/>
                    <a:lstStyle/>
                    <a:p>
                      <a:r>
                        <a:rPr lang="en-US" sz="1200"/>
                        <a:t>Versions of .NET Framework available for download</a:t>
                      </a:r>
                    </a:p>
                  </a:txBody>
                  <a:tcPr marL="63778" marR="63778" marT="31888" marB="31888" anchor="ctr">
                    <a:solidFill>
                      <a:srgbClr val="FFFFFF"/>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99005089"/>
                  </a:ext>
                </a:extLst>
              </a:tr>
              <a:tr h="311735">
                <a:tc>
                  <a:txBody>
                    <a:bodyPr/>
                    <a:lstStyle/>
                    <a:p>
                      <a:pPr algn="l" fontAlgn="b"/>
                      <a:r>
                        <a:rPr lang="en-IN" sz="1200">
                          <a:effectLst/>
                        </a:rPr>
                        <a:t>Version</a:t>
                      </a:r>
                    </a:p>
                  </a:txBody>
                  <a:tcPr marL="44290" marR="44290" marT="44290" marB="44290" anchor="b">
                    <a:lnL>
                      <a:noFill/>
                    </a:lnL>
                    <a:lnR>
                      <a:noFill/>
                    </a:lnR>
                    <a:lnB w="6350" cap="flat" cmpd="sng" algn="ctr">
                      <a:solidFill>
                        <a:srgbClr val="FFDF7E"/>
                      </a:solidFill>
                      <a:prstDash val="solid"/>
                      <a:round/>
                      <a:headEnd type="none" w="med" len="med"/>
                      <a:tailEnd type="none" w="med" len="med"/>
                    </a:lnB>
                    <a:solidFill>
                      <a:srgbClr val="F4F4F4"/>
                    </a:solidFill>
                  </a:tcPr>
                </a:tc>
                <a:tc>
                  <a:txBody>
                    <a:bodyPr/>
                    <a:lstStyle/>
                    <a:p>
                      <a:pPr algn="l" fontAlgn="b"/>
                      <a:r>
                        <a:rPr lang="en-IN" sz="1200">
                          <a:effectLst/>
                        </a:rPr>
                        <a:t>Release date</a:t>
                      </a:r>
                    </a:p>
                  </a:txBody>
                  <a:tcPr marL="44290" marR="44290" marT="44290" marB="44290" anchor="b">
                    <a:lnL>
                      <a:noFill/>
                    </a:lnL>
                    <a:lnR>
                      <a:noFill/>
                    </a:lnR>
                    <a:lnT w="6350" cap="flat" cmpd="sng" algn="ctr">
                      <a:solidFill>
                        <a:srgbClr val="CECECE"/>
                      </a:solidFill>
                      <a:prstDash val="solid"/>
                      <a:round/>
                      <a:headEnd type="none" w="med" len="med"/>
                      <a:tailEnd type="none" w="med" len="med"/>
                    </a:lnT>
                    <a:lnB w="6350" cap="flat" cmpd="sng" algn="ctr">
                      <a:solidFill>
                        <a:srgbClr val="FFDF7E"/>
                      </a:solidFill>
                      <a:prstDash val="solid"/>
                      <a:round/>
                      <a:headEnd type="none" w="med" len="med"/>
                      <a:tailEnd type="none" w="med" len="med"/>
                    </a:lnB>
                    <a:solidFill>
                      <a:srgbClr val="F4F4F4"/>
                    </a:solidFill>
                  </a:tcPr>
                </a:tc>
                <a:tc>
                  <a:txBody>
                    <a:bodyPr/>
                    <a:lstStyle/>
                    <a:p>
                      <a:pPr algn="l" fontAlgn="b"/>
                      <a:r>
                        <a:rPr lang="en-IN" sz="1200">
                          <a:effectLst/>
                        </a:rPr>
                        <a:t>End of support</a:t>
                      </a:r>
                    </a:p>
                  </a:txBody>
                  <a:tcPr marL="44290" marR="44290" marT="44290" marB="44290" anchor="b">
                    <a:lnL>
                      <a:noFill/>
                    </a:lnL>
                    <a:lnR>
                      <a:noFill/>
                    </a:lnR>
                    <a:lnT w="6350" cap="flat" cmpd="sng" algn="ctr">
                      <a:solidFill>
                        <a:srgbClr val="CECECE"/>
                      </a:solidFill>
                      <a:prstDash val="solid"/>
                      <a:round/>
                      <a:headEnd type="none" w="med" len="med"/>
                      <a:tailEnd type="none" w="med" len="med"/>
                    </a:lnT>
                    <a:lnB w="6350" cap="flat" cmpd="sng" algn="ctr">
                      <a:solidFill>
                        <a:srgbClr val="FFDF7E"/>
                      </a:solidFill>
                      <a:prstDash val="solid"/>
                      <a:round/>
                      <a:headEnd type="none" w="med" len="med"/>
                      <a:tailEnd type="none" w="med" len="med"/>
                    </a:lnB>
                    <a:solidFill>
                      <a:srgbClr val="F4F4F4"/>
                    </a:solidFill>
                  </a:tcPr>
                </a:tc>
                <a:extLst>
                  <a:ext uri="{0D108BD9-81ED-4DB2-BD59-A6C34878D82A}">
                    <a16:rowId xmlns:a16="http://schemas.microsoft.com/office/drawing/2014/main" val="3750239633"/>
                  </a:ext>
                </a:extLst>
              </a:tr>
              <a:tr h="311735">
                <a:tc>
                  <a:txBody>
                    <a:bodyPr/>
                    <a:lstStyle/>
                    <a:p>
                      <a:pPr fontAlgn="t"/>
                      <a:r>
                        <a:rPr lang="en-IN" sz="1200" u="sng">
                          <a:solidFill>
                            <a:srgbClr val="512BD4"/>
                          </a:solidFill>
                          <a:effectLst/>
                          <a:hlinkClick r:id="rId2"/>
                        </a:rPr>
                        <a:t>.NET Framework 4.8</a:t>
                      </a:r>
                      <a:r>
                        <a:rPr lang="en-IN" sz="1200">
                          <a:effectLst/>
                        </a:rPr>
                        <a:t> (recommended)</a:t>
                      </a:r>
                    </a:p>
                  </a:txBody>
                  <a:tcPr marL="44290" marR="44290" marT="44290" marB="44290">
                    <a:lnL>
                      <a:noFill/>
                    </a:lnL>
                    <a:lnR>
                      <a:noFill/>
                    </a:lnR>
                    <a:lnT w="6350" cap="flat" cmpd="sng" algn="ctr">
                      <a:solidFill>
                        <a:srgbClr val="FFDF7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EEBA"/>
                    </a:solidFill>
                  </a:tcPr>
                </a:tc>
                <a:tc>
                  <a:txBody>
                    <a:bodyPr/>
                    <a:lstStyle/>
                    <a:p>
                      <a:pPr fontAlgn="t"/>
                      <a:r>
                        <a:rPr lang="en-IN" sz="1200">
                          <a:effectLst/>
                        </a:rPr>
                        <a:t>April 18, 2019</a:t>
                      </a:r>
                    </a:p>
                  </a:txBody>
                  <a:tcPr marL="44290" marR="44290" marT="44290" marB="44290">
                    <a:lnL>
                      <a:noFill/>
                    </a:lnL>
                    <a:lnR>
                      <a:noFill/>
                    </a:lnR>
                    <a:lnT w="6350" cap="flat" cmpd="sng" algn="ctr">
                      <a:solidFill>
                        <a:srgbClr val="FFDF7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EEBA"/>
                    </a:solidFill>
                  </a:tcPr>
                </a:tc>
                <a:tc>
                  <a:txBody>
                    <a:bodyPr/>
                    <a:lstStyle/>
                    <a:p>
                      <a:pPr fontAlgn="t"/>
                      <a:endParaRPr lang="en-IN" sz="1200">
                        <a:effectLst/>
                      </a:endParaRPr>
                    </a:p>
                  </a:txBody>
                  <a:tcPr marL="44290" marR="44290" marT="44290" marB="44290">
                    <a:lnL>
                      <a:noFill/>
                    </a:lnL>
                    <a:lnR>
                      <a:noFill/>
                    </a:lnR>
                    <a:lnT w="6350" cap="flat" cmpd="sng" algn="ctr">
                      <a:solidFill>
                        <a:srgbClr val="FFDF7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EEBA"/>
                    </a:solidFill>
                  </a:tcPr>
                </a:tc>
                <a:extLst>
                  <a:ext uri="{0D108BD9-81ED-4DB2-BD59-A6C34878D82A}">
                    <a16:rowId xmlns:a16="http://schemas.microsoft.com/office/drawing/2014/main" val="103585427"/>
                  </a:ext>
                </a:extLst>
              </a:tr>
              <a:tr h="311735">
                <a:tc>
                  <a:txBody>
                    <a:bodyPr/>
                    <a:lstStyle/>
                    <a:p>
                      <a:pPr fontAlgn="t"/>
                      <a:r>
                        <a:rPr lang="en-IN" sz="1200" u="sng">
                          <a:solidFill>
                            <a:srgbClr val="512BD4"/>
                          </a:solidFill>
                          <a:effectLst/>
                          <a:hlinkClick r:id="rId3"/>
                        </a:rPr>
                        <a:t>.NET Framework 4.7.2</a:t>
                      </a:r>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April 30, 2018</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extLst>
                  <a:ext uri="{0D108BD9-81ED-4DB2-BD59-A6C34878D82A}">
                    <a16:rowId xmlns:a16="http://schemas.microsoft.com/office/drawing/2014/main" val="4114591354"/>
                  </a:ext>
                </a:extLst>
              </a:tr>
              <a:tr h="311735">
                <a:tc>
                  <a:txBody>
                    <a:bodyPr/>
                    <a:lstStyle/>
                    <a:p>
                      <a:pPr fontAlgn="t"/>
                      <a:r>
                        <a:rPr lang="en-IN" sz="1200" u="sng">
                          <a:solidFill>
                            <a:srgbClr val="512BD4"/>
                          </a:solidFill>
                          <a:effectLst/>
                          <a:hlinkClick r:id="rId4"/>
                        </a:rPr>
                        <a:t>.NET Framework 4.7.1</a:t>
                      </a:r>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October 17, 2017</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extLst>
                  <a:ext uri="{0D108BD9-81ED-4DB2-BD59-A6C34878D82A}">
                    <a16:rowId xmlns:a16="http://schemas.microsoft.com/office/drawing/2014/main" val="1495823896"/>
                  </a:ext>
                </a:extLst>
              </a:tr>
              <a:tr h="311735">
                <a:tc>
                  <a:txBody>
                    <a:bodyPr/>
                    <a:lstStyle/>
                    <a:p>
                      <a:pPr fontAlgn="t"/>
                      <a:r>
                        <a:rPr lang="en-IN" sz="1200" u="sng">
                          <a:solidFill>
                            <a:srgbClr val="512BD4"/>
                          </a:solidFill>
                          <a:effectLst/>
                          <a:hlinkClick r:id="rId5"/>
                        </a:rPr>
                        <a:t>.NET Framework 4.7</a:t>
                      </a:r>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April 5, 2017</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extLst>
                  <a:ext uri="{0D108BD9-81ED-4DB2-BD59-A6C34878D82A}">
                    <a16:rowId xmlns:a16="http://schemas.microsoft.com/office/drawing/2014/main" val="4012711262"/>
                  </a:ext>
                </a:extLst>
              </a:tr>
              <a:tr h="311735">
                <a:tc>
                  <a:txBody>
                    <a:bodyPr/>
                    <a:lstStyle/>
                    <a:p>
                      <a:pPr fontAlgn="t"/>
                      <a:r>
                        <a:rPr lang="en-IN" sz="1200" u="sng">
                          <a:solidFill>
                            <a:srgbClr val="512BD4"/>
                          </a:solidFill>
                          <a:effectLst/>
                          <a:hlinkClick r:id="rId6"/>
                        </a:rPr>
                        <a:t>.NET Framework 4.6.2</a:t>
                      </a:r>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August 2, 2016</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extLst>
                  <a:ext uri="{0D108BD9-81ED-4DB2-BD59-A6C34878D82A}">
                    <a16:rowId xmlns:a16="http://schemas.microsoft.com/office/drawing/2014/main" val="2122709101"/>
                  </a:ext>
                </a:extLst>
              </a:tr>
              <a:tr h="311735">
                <a:tc>
                  <a:txBody>
                    <a:bodyPr/>
                    <a:lstStyle/>
                    <a:p>
                      <a:pPr fontAlgn="t"/>
                      <a:r>
                        <a:rPr lang="en-IN" sz="1200" u="sng">
                          <a:solidFill>
                            <a:srgbClr val="512BD4"/>
                          </a:solidFill>
                          <a:effectLst/>
                          <a:hlinkClick r:id="rId7"/>
                        </a:rPr>
                        <a:t>.NET Framework 4.6.1</a:t>
                      </a:r>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November 30, 2015</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April 26, 2022</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extLst>
                  <a:ext uri="{0D108BD9-81ED-4DB2-BD59-A6C34878D82A}">
                    <a16:rowId xmlns:a16="http://schemas.microsoft.com/office/drawing/2014/main" val="6339485"/>
                  </a:ext>
                </a:extLst>
              </a:tr>
              <a:tr h="311735">
                <a:tc>
                  <a:txBody>
                    <a:bodyPr/>
                    <a:lstStyle/>
                    <a:p>
                      <a:pPr fontAlgn="t"/>
                      <a:r>
                        <a:rPr lang="en-IN" sz="1200" u="sng">
                          <a:solidFill>
                            <a:srgbClr val="512BD4"/>
                          </a:solidFill>
                          <a:effectLst/>
                          <a:hlinkClick r:id="rId8"/>
                        </a:rPr>
                        <a:t>.NET Framework 4.6</a:t>
                      </a:r>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July 20, 2015</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April 26, 2022</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extLst>
                  <a:ext uri="{0D108BD9-81ED-4DB2-BD59-A6C34878D82A}">
                    <a16:rowId xmlns:a16="http://schemas.microsoft.com/office/drawing/2014/main" val="1723287383"/>
                  </a:ext>
                </a:extLst>
              </a:tr>
              <a:tr h="311735">
                <a:tc>
                  <a:txBody>
                    <a:bodyPr/>
                    <a:lstStyle/>
                    <a:p>
                      <a:pPr fontAlgn="t"/>
                      <a:r>
                        <a:rPr lang="en-IN" sz="1200" u="sng">
                          <a:solidFill>
                            <a:srgbClr val="512BD4"/>
                          </a:solidFill>
                          <a:effectLst/>
                          <a:hlinkClick r:id="rId9"/>
                        </a:rPr>
                        <a:t>.NET Framework 4.5.2</a:t>
                      </a:r>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May 5, 2014</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tc>
                  <a:txBody>
                    <a:bodyPr/>
                    <a:lstStyle/>
                    <a:p>
                      <a:pPr fontAlgn="t"/>
                      <a:r>
                        <a:rPr lang="en-IN" sz="1200">
                          <a:effectLst/>
                        </a:rPr>
                        <a:t>April 26, 2022</a:t>
                      </a:r>
                    </a:p>
                  </a:txBody>
                  <a:tcPr marL="44290" marR="44290" marT="44290" marB="44290">
                    <a:lnL>
                      <a:noFill/>
                    </a:lnL>
                    <a:lnR>
                      <a:noFill/>
                    </a:lnR>
                    <a:lnT w="6350" cap="flat" cmpd="sng" algn="ctr">
                      <a:solidFill>
                        <a:srgbClr val="CECECE"/>
                      </a:solidFill>
                      <a:prstDash val="solid"/>
                      <a:round/>
                      <a:headEnd type="none" w="med" len="med"/>
                      <a:tailEnd type="none" w="med" len="med"/>
                    </a:lnT>
                    <a:lnB w="6350" cap="flat" cmpd="sng" algn="ctr">
                      <a:solidFill>
                        <a:srgbClr val="CECECE"/>
                      </a:solidFill>
                      <a:prstDash val="solid"/>
                      <a:round/>
                      <a:headEnd type="none" w="med" len="med"/>
                      <a:tailEnd type="none" w="med" len="med"/>
                    </a:lnB>
                    <a:solidFill>
                      <a:srgbClr val="FFFFFF"/>
                    </a:solidFill>
                  </a:tcPr>
                </a:tc>
                <a:extLst>
                  <a:ext uri="{0D108BD9-81ED-4DB2-BD59-A6C34878D82A}">
                    <a16:rowId xmlns:a16="http://schemas.microsoft.com/office/drawing/2014/main" val="1608555260"/>
                  </a:ext>
                </a:extLst>
              </a:tr>
              <a:tr h="311735">
                <a:tc>
                  <a:txBody>
                    <a:bodyPr/>
                    <a:lstStyle/>
                    <a:p>
                      <a:pPr fontAlgn="t"/>
                      <a:r>
                        <a:rPr lang="en-IN" sz="1200" u="sng">
                          <a:solidFill>
                            <a:srgbClr val="512BD4"/>
                          </a:solidFill>
                          <a:effectLst/>
                          <a:hlinkClick r:id="rId10"/>
                        </a:rPr>
                        <a:t>.NET Framework 3.5 SP1</a:t>
                      </a:r>
                      <a:endParaRPr lang="en-IN" sz="1200">
                        <a:effectLst/>
                      </a:endParaRPr>
                    </a:p>
                  </a:txBody>
                  <a:tcPr marL="44290" marR="44290" marT="44290" marB="44290">
                    <a:lnL>
                      <a:noFill/>
                    </a:lnL>
                    <a:lnR>
                      <a:noFill/>
                    </a:lnR>
                    <a:lnT w="6350" cap="flat" cmpd="sng" algn="ctr">
                      <a:solidFill>
                        <a:srgbClr val="CECECE"/>
                      </a:solidFill>
                      <a:prstDash val="solid"/>
                      <a:round/>
                      <a:headEnd type="none" w="med" len="med"/>
                      <a:tailEnd type="none" w="med" len="med"/>
                    </a:lnT>
                    <a:lnB>
                      <a:noFill/>
                    </a:lnB>
                    <a:solidFill>
                      <a:srgbClr val="FFFFFF"/>
                    </a:solidFill>
                  </a:tcPr>
                </a:tc>
                <a:tc>
                  <a:txBody>
                    <a:bodyPr/>
                    <a:lstStyle/>
                    <a:p>
                      <a:pPr fontAlgn="t"/>
                      <a:r>
                        <a:rPr lang="en-IN" sz="1200">
                          <a:effectLst/>
                        </a:rPr>
                        <a:t>November 18, 2008</a:t>
                      </a:r>
                    </a:p>
                  </a:txBody>
                  <a:tcPr marL="44290" marR="44290" marT="44290" marB="44290">
                    <a:lnL>
                      <a:noFill/>
                    </a:lnL>
                    <a:lnR>
                      <a:noFill/>
                    </a:lnR>
                    <a:lnT w="6350" cap="flat" cmpd="sng" algn="ctr">
                      <a:solidFill>
                        <a:srgbClr val="CECECE"/>
                      </a:solidFill>
                      <a:prstDash val="solid"/>
                      <a:round/>
                      <a:headEnd type="none" w="med" len="med"/>
                      <a:tailEnd type="none" w="med" len="med"/>
                    </a:lnT>
                    <a:lnB>
                      <a:noFill/>
                    </a:lnB>
                    <a:solidFill>
                      <a:srgbClr val="FFFFFF"/>
                    </a:solidFill>
                  </a:tcPr>
                </a:tc>
                <a:tc>
                  <a:txBody>
                    <a:bodyPr/>
                    <a:lstStyle/>
                    <a:p>
                      <a:pPr fontAlgn="t"/>
                      <a:r>
                        <a:rPr lang="en-IN" sz="1200">
                          <a:effectLst/>
                        </a:rPr>
                        <a:t>October 10, 2028</a:t>
                      </a:r>
                    </a:p>
                  </a:txBody>
                  <a:tcPr marL="44290" marR="44290" marT="44290" marB="44290">
                    <a:lnL>
                      <a:noFill/>
                    </a:lnL>
                    <a:lnR>
                      <a:noFill/>
                    </a:lnR>
                    <a:lnT w="6350" cap="flat" cmpd="sng" algn="ctr">
                      <a:solidFill>
                        <a:srgbClr val="CECEC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57881443"/>
                  </a:ext>
                </a:extLst>
              </a:tr>
            </a:tbl>
          </a:graphicData>
        </a:graphic>
      </p:graphicFrame>
    </p:spTree>
    <p:extLst>
      <p:ext uri="{BB962C8B-B14F-4D97-AF65-F5344CB8AC3E}">
        <p14:creationId xmlns:p14="http://schemas.microsoft.com/office/powerpoint/2010/main" val="396517068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F1A2-76E2-451C-8C41-6FEE7F88BFAB}"/>
              </a:ext>
            </a:extLst>
          </p:cNvPr>
          <p:cNvSpPr>
            <a:spLocks noGrp="1"/>
          </p:cNvSpPr>
          <p:nvPr>
            <p:ph type="title"/>
          </p:nvPr>
        </p:nvSpPr>
        <p:spPr>
          <a:xfrm>
            <a:off x="648931" y="629266"/>
            <a:ext cx="4166510" cy="1622321"/>
          </a:xfrm>
        </p:spPr>
        <p:txBody>
          <a:bodyPr>
            <a:normAutofit/>
          </a:bodyPr>
          <a:lstStyle/>
          <a:p>
            <a:pPr>
              <a:lnSpc>
                <a:spcPct val="90000"/>
              </a:lnSpc>
            </a:pPr>
            <a:r>
              <a:rPr lang="en-IN" sz="2600" b="0" i="0">
                <a:effectLst/>
                <a:latin typeface="inter-regular"/>
              </a:rPr>
              <a:t>The .NET Framework is composed of four main components:</a:t>
            </a:r>
            <a:br>
              <a:rPr lang="en-IN" sz="2600" b="0" i="0">
                <a:effectLst/>
                <a:latin typeface="inter-regular"/>
              </a:rPr>
            </a:br>
            <a:endParaRPr lang="en-IN" sz="2600"/>
          </a:p>
        </p:txBody>
      </p:sp>
      <p:sp>
        <p:nvSpPr>
          <p:cNvPr id="3" name="Content Placeholder 2">
            <a:extLst>
              <a:ext uri="{FF2B5EF4-FFF2-40B4-BE49-F238E27FC236}">
                <a16:creationId xmlns:a16="http://schemas.microsoft.com/office/drawing/2014/main" id="{815C4363-F047-4B7A-8D56-8962CBD72FA7}"/>
              </a:ext>
            </a:extLst>
          </p:cNvPr>
          <p:cNvSpPr>
            <a:spLocks noGrp="1"/>
          </p:cNvSpPr>
          <p:nvPr>
            <p:ph idx="1"/>
          </p:nvPr>
        </p:nvSpPr>
        <p:spPr>
          <a:xfrm>
            <a:off x="648931" y="2438400"/>
            <a:ext cx="4166509" cy="3785419"/>
          </a:xfrm>
        </p:spPr>
        <p:txBody>
          <a:bodyPr>
            <a:normAutofit/>
          </a:bodyPr>
          <a:lstStyle/>
          <a:p>
            <a:pPr>
              <a:buFont typeface="+mj-lt"/>
              <a:buAutoNum type="arabicPeriod"/>
            </a:pPr>
            <a:r>
              <a:rPr lang="en-IN" b="0" i="0" dirty="0">
                <a:effectLst/>
                <a:latin typeface="inter-regular"/>
              </a:rPr>
              <a:t>Common Language Runtime (CLR)</a:t>
            </a:r>
            <a:endParaRPr lang="en-IN" b="0" i="0">
              <a:effectLst/>
              <a:latin typeface="inter-regular"/>
            </a:endParaRPr>
          </a:p>
          <a:p>
            <a:pPr>
              <a:buFont typeface="+mj-lt"/>
              <a:buAutoNum type="arabicPeriod"/>
            </a:pPr>
            <a:r>
              <a:rPr lang="en-IN" b="0" i="0" dirty="0">
                <a:effectLst/>
                <a:latin typeface="inter-regular"/>
              </a:rPr>
              <a:t>Framework Class Library (FCL),</a:t>
            </a:r>
            <a:endParaRPr lang="en-IN" b="0" i="0">
              <a:effectLst/>
              <a:latin typeface="inter-regular"/>
            </a:endParaRPr>
          </a:p>
          <a:p>
            <a:pPr>
              <a:buFont typeface="+mj-lt"/>
              <a:buAutoNum type="arabicPeriod"/>
            </a:pPr>
            <a:r>
              <a:rPr lang="en-IN" b="0" i="0" dirty="0">
                <a:effectLst/>
                <a:latin typeface="inter-regular"/>
              </a:rPr>
              <a:t>Core Languages (WinForms, ASP.NET, and ADO.NET), and</a:t>
            </a:r>
            <a:endParaRPr lang="en-IN" b="0" i="0">
              <a:effectLst/>
              <a:latin typeface="inter-regular"/>
            </a:endParaRPr>
          </a:p>
          <a:p>
            <a:pPr>
              <a:buFont typeface="+mj-lt"/>
              <a:buAutoNum type="arabicPeriod"/>
            </a:pPr>
            <a:r>
              <a:rPr lang="en-IN" b="0" i="0" dirty="0">
                <a:effectLst/>
                <a:latin typeface="inter-regular"/>
              </a:rPr>
              <a:t>Other Modules (WCF, WPF, WF, Card Space, LINQ, Entity Framework, Parallel LINQ, Task Parallel Library, etc.)</a:t>
            </a:r>
            <a:endParaRPr lang="en-IN" b="0" i="0">
              <a:effectLst/>
              <a:latin typeface="inter-regular"/>
            </a:endParaRPr>
          </a:p>
          <a:p>
            <a:endParaRPr lang="en-IN" dirty="0"/>
          </a:p>
        </p:txBody>
      </p:sp>
      <p:sp>
        <p:nvSpPr>
          <p:cNvPr id="9"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1" name="Rectangle 10">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a:extLst>
              <a:ext uri="{FF2B5EF4-FFF2-40B4-BE49-F238E27FC236}">
                <a16:creationId xmlns:a16="http://schemas.microsoft.com/office/drawing/2014/main" id="{02156146-32E5-42C6-9B7A-B923443B9E52}"/>
              </a:ext>
            </a:extLst>
          </p:cNvPr>
          <p:cNvPicPr>
            <a:picLocks noChangeAspect="1"/>
          </p:cNvPicPr>
          <p:nvPr/>
        </p:nvPicPr>
        <p:blipFill>
          <a:blip r:embed="rId3"/>
          <a:stretch>
            <a:fillRect/>
          </a:stretch>
        </p:blipFill>
        <p:spPr>
          <a:xfrm>
            <a:off x="6530993" y="647698"/>
            <a:ext cx="4575886" cy="5562601"/>
          </a:xfrm>
          <a:prstGeom prst="rect">
            <a:avLst/>
          </a:prstGeom>
          <a:effectLst/>
        </p:spPr>
      </p:pic>
      <p:sp>
        <p:nvSpPr>
          <p:cNvPr id="15" name="Rectangle 14">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36493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5DF1A51A55B549BF46F6C5CD67A231" ma:contentTypeVersion="4" ma:contentTypeDescription="Create a new document." ma:contentTypeScope="" ma:versionID="466083288a25a43bf725584f0546c10f">
  <xsd:schema xmlns:xsd="http://www.w3.org/2001/XMLSchema" xmlns:xs="http://www.w3.org/2001/XMLSchema" xmlns:p="http://schemas.microsoft.com/office/2006/metadata/properties" xmlns:ns3="34d50165-f6b7-4554-835a-d6eb75cc5e91" targetNamespace="http://schemas.microsoft.com/office/2006/metadata/properties" ma:root="true" ma:fieldsID="a576ba0d1d9c8b0a0f5d44b1c0be64ab" ns3:_="">
    <xsd:import namespace="34d50165-f6b7-4554-835a-d6eb75cc5e9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50165-f6b7-4554-835a-d6eb75cc5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4236BC-9B8E-4662-9408-6FF0F3083C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50165-f6b7-4554-835a-d6eb75cc5e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F0032B-E845-4378-8DAC-D756F26DECD8}">
  <ds:schemaRefs>
    <ds:schemaRef ds:uri="http://schemas.microsoft.com/sharepoint/v3/contenttype/forms"/>
  </ds:schemaRefs>
</ds:datastoreItem>
</file>

<file path=customXml/itemProps3.xml><?xml version="1.0" encoding="utf-8"?>
<ds:datastoreItem xmlns:ds="http://schemas.openxmlformats.org/officeDocument/2006/customXml" ds:itemID="{6A0D2416-5536-433A-9840-4B212618B776}">
  <ds:schemaRefs>
    <ds:schemaRef ds:uri="http://purl.org/dc/elements/1.1/"/>
    <ds:schemaRef ds:uri="http://purl.org/dc/dcmitype/"/>
    <ds:schemaRef ds:uri="http://purl.org/dc/terms/"/>
    <ds:schemaRef ds:uri="http://schemas.microsoft.com/office/2006/metadata/properties"/>
    <ds:schemaRef ds:uri="http://www.w3.org/XML/1998/namespace"/>
    <ds:schemaRef ds:uri="http://schemas.microsoft.com/office/2006/documentManagement/types"/>
    <ds:schemaRef ds:uri="34d50165-f6b7-4554-835a-d6eb75cc5e9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Ion</Template>
  <TotalTime>80</TotalTime>
  <Words>1215</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inter-regular</vt:lpstr>
      <vt:lpstr>Segoe UI</vt:lpstr>
      <vt:lpstr>Wingdings 3</vt:lpstr>
      <vt:lpstr>Ion</vt:lpstr>
      <vt:lpstr>.Netframe work</vt:lpstr>
      <vt:lpstr>.NET and .NET Framework </vt:lpstr>
      <vt:lpstr>Architecture of .NET Framework </vt:lpstr>
      <vt:lpstr>The two major components of .NET Framework are the Common Language Runtime and the .NET Framework Class Library.  </vt:lpstr>
      <vt:lpstr>NET Framework for users </vt:lpstr>
      <vt:lpstr>NET Framework for developers </vt:lpstr>
      <vt:lpstr>The following releases have reached end of life, meaning they're no longer supported. </vt:lpstr>
      <vt:lpstr>The following are the supported version of .net framework</vt:lpstr>
      <vt:lpstr>The .NET Framework is composed of four main components: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.Netframe work</dc:title>
  <dc:creator>Prithvi Kumar B V</dc:creator>
  <cp:lastModifiedBy>Prithvi Kumar B V</cp:lastModifiedBy>
  <cp:revision>7</cp:revision>
  <dcterms:created xsi:type="dcterms:W3CDTF">2022-02-28T09:10:38Z</dcterms:created>
  <dcterms:modified xsi:type="dcterms:W3CDTF">2022-02-28T10:31:34Z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0x010100425DF1A51A55B549BF46F6C5CD67A231</vt:lpwstr>
  </property>
</Properties>
</file>