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0"/>
  </p:notesMasterIdLst>
  <p:sldIdLst>
    <p:sldId id="303" r:id="rId2"/>
    <p:sldId id="266" r:id="rId3"/>
    <p:sldId id="300" r:id="rId4"/>
    <p:sldId id="264" r:id="rId5"/>
    <p:sldId id="258" r:id="rId6"/>
    <p:sldId id="259" r:id="rId7"/>
    <p:sldId id="301" r:id="rId8"/>
    <p:sldId id="271" r:id="rId9"/>
    <p:sldId id="304" r:id="rId10"/>
    <p:sldId id="306" r:id="rId11"/>
    <p:sldId id="274" r:id="rId12"/>
    <p:sldId id="275" r:id="rId13"/>
    <p:sldId id="276" r:id="rId14"/>
    <p:sldId id="277" r:id="rId15"/>
    <p:sldId id="280" r:id="rId16"/>
    <p:sldId id="281" r:id="rId17"/>
    <p:sldId id="278" r:id="rId18"/>
    <p:sldId id="288" r:id="rId19"/>
    <p:sldId id="289" r:id="rId20"/>
    <p:sldId id="284" r:id="rId21"/>
    <p:sldId id="285" r:id="rId22"/>
    <p:sldId id="286" r:id="rId23"/>
    <p:sldId id="305" r:id="rId24"/>
    <p:sldId id="296" r:id="rId25"/>
    <p:sldId id="307" r:id="rId26"/>
    <p:sldId id="302" r:id="rId27"/>
    <p:sldId id="290" r:id="rId28"/>
    <p:sldId id="2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3" d="100"/>
          <a:sy n="83" d="100"/>
        </p:scale>
        <p:origin x="-128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1E1696-E74C-4FC0-9B43-FFCAE91CF354}" type="datetimeFigureOut">
              <a:rPr lang="en-IN" smtClean="0"/>
              <a:t>08/29/21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18D9D0-A75C-43B8-ABC6-E6D97CC9BDB0}" type="slidenum">
              <a:rPr lang="en-IN" smtClean="0"/>
              <a:t>‹#›</a:t>
            </a:fld>
            <a:endParaRPr lang="en-IN"/>
          </a:p>
        </p:txBody>
      </p:sp>
    </p:spTree>
    <p:extLst>
      <p:ext uri="{BB962C8B-B14F-4D97-AF65-F5344CB8AC3E}">
        <p14:creationId xmlns:p14="http://schemas.microsoft.com/office/powerpoint/2010/main" val="3171322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AA532273-B318-45C0-90A7-B308DA2F9425}" type="datetime1">
              <a:rPr lang="en-IN" smtClean="0"/>
              <a:t>08/29/21</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9C292835-7957-4120-8E2C-4FEFCBDD1DF9}"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378420AC-2653-44CB-9655-A015EFE2E346}" type="datetime1">
              <a:rPr lang="en-IN" smtClean="0"/>
              <a:t>08/29/21</a:t>
            </a:fld>
            <a:endParaRPr lang="en-IN"/>
          </a:p>
        </p:txBody>
      </p:sp>
      <p:sp>
        <p:nvSpPr>
          <p:cNvPr id="14" name="Slide Number Placeholder 13"/>
          <p:cNvSpPr>
            <a:spLocks noGrp="1"/>
          </p:cNvSpPr>
          <p:nvPr>
            <p:ph type="sldNum" sz="quarter" idx="11"/>
          </p:nvPr>
        </p:nvSpPr>
        <p:spPr/>
        <p:txBody>
          <a:bodyPr/>
          <a:lstStyle/>
          <a:p>
            <a:fld id="{9C292835-7957-4120-8E2C-4FEFCBDD1DF9}"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498CB13C-B2A3-4B45-B5BF-8B048C437703}" type="datetime1">
              <a:rPr lang="en-IN" smtClean="0"/>
              <a:t>08/29/21</a:t>
            </a:fld>
            <a:endParaRPr lang="en-IN"/>
          </a:p>
        </p:txBody>
      </p:sp>
      <p:sp>
        <p:nvSpPr>
          <p:cNvPr id="14" name="Slide Number Placeholder 13"/>
          <p:cNvSpPr>
            <a:spLocks noGrp="1"/>
          </p:cNvSpPr>
          <p:nvPr>
            <p:ph type="sldNum" sz="quarter" idx="11"/>
          </p:nvPr>
        </p:nvSpPr>
        <p:spPr/>
        <p:txBody>
          <a:bodyPr/>
          <a:lstStyle/>
          <a:p>
            <a:fld id="{9C292835-7957-4120-8E2C-4FEFCBDD1DF9}"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198ADE21-5857-478A-9FA8-6EEFD81C97C7}" type="datetime1">
              <a:rPr lang="en-IN" smtClean="0"/>
              <a:t>08/29/21</a:t>
            </a:fld>
            <a:endParaRPr lang="en-IN"/>
          </a:p>
        </p:txBody>
      </p:sp>
      <p:sp>
        <p:nvSpPr>
          <p:cNvPr id="11" name="Slide Number Placeholder 10"/>
          <p:cNvSpPr>
            <a:spLocks noGrp="1"/>
          </p:cNvSpPr>
          <p:nvPr>
            <p:ph type="sldNum" sz="quarter" idx="11"/>
          </p:nvPr>
        </p:nvSpPr>
        <p:spPr/>
        <p:txBody>
          <a:bodyPr/>
          <a:lstStyle/>
          <a:p>
            <a:fld id="{9C292835-7957-4120-8E2C-4FEFCBDD1DF9}"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BD4F4595-5626-4FB9-9CC7-CE4F51AAB29F}" type="datetime1">
              <a:rPr lang="en-IN" smtClean="0"/>
              <a:t>08/29/21</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9C292835-7957-4120-8E2C-4FEFCBDD1DF9}"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B4329C05-F164-43E3-8BD2-FC3106B4BFE6}" type="datetime1">
              <a:rPr lang="en-IN" smtClean="0"/>
              <a:t>08/29/21</a:t>
            </a:fld>
            <a:endParaRPr lang="en-IN"/>
          </a:p>
        </p:txBody>
      </p:sp>
      <p:sp>
        <p:nvSpPr>
          <p:cNvPr id="13" name="Slide Number Placeholder 12"/>
          <p:cNvSpPr>
            <a:spLocks noGrp="1"/>
          </p:cNvSpPr>
          <p:nvPr>
            <p:ph type="sldNum" sz="quarter" idx="11"/>
          </p:nvPr>
        </p:nvSpPr>
        <p:spPr/>
        <p:txBody>
          <a:bodyPr/>
          <a:lstStyle/>
          <a:p>
            <a:fld id="{9C292835-7957-4120-8E2C-4FEFCBDD1DF9}"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E2B0DFFE-6736-4A39-8733-A37E62DE2587}" type="datetime1">
              <a:rPr lang="en-IN" smtClean="0"/>
              <a:t>08/29/21</a:t>
            </a:fld>
            <a:endParaRPr lang="en-IN"/>
          </a:p>
        </p:txBody>
      </p:sp>
      <p:sp>
        <p:nvSpPr>
          <p:cNvPr id="14" name="Slide Number Placeholder 13"/>
          <p:cNvSpPr>
            <a:spLocks noGrp="1"/>
          </p:cNvSpPr>
          <p:nvPr>
            <p:ph type="sldNum" sz="quarter" idx="11"/>
          </p:nvPr>
        </p:nvSpPr>
        <p:spPr/>
        <p:txBody>
          <a:bodyPr/>
          <a:lstStyle/>
          <a:p>
            <a:fld id="{9C292835-7957-4120-8E2C-4FEFCBDD1DF9}"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B1FB4031-1164-4D8D-B773-3D413369CB96}" type="datetime1">
              <a:rPr lang="en-IN" smtClean="0"/>
              <a:t>08/29/21</a:t>
            </a:fld>
            <a:endParaRPr lang="en-IN"/>
          </a:p>
        </p:txBody>
      </p:sp>
      <p:sp>
        <p:nvSpPr>
          <p:cNvPr id="10" name="Slide Number Placeholder 9"/>
          <p:cNvSpPr>
            <a:spLocks noGrp="1"/>
          </p:cNvSpPr>
          <p:nvPr>
            <p:ph type="sldNum" sz="quarter" idx="11"/>
          </p:nvPr>
        </p:nvSpPr>
        <p:spPr/>
        <p:txBody>
          <a:bodyPr/>
          <a:lstStyle/>
          <a:p>
            <a:fld id="{9C292835-7957-4120-8E2C-4FEFCBDD1DF9}"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815BE25-9FA0-4330-AE60-A3C4776A8397}" type="datetime1">
              <a:rPr lang="en-IN" smtClean="0"/>
              <a:t>08/29/21</a:t>
            </a:fld>
            <a:endParaRPr lang="en-IN"/>
          </a:p>
        </p:txBody>
      </p:sp>
      <p:sp>
        <p:nvSpPr>
          <p:cNvPr id="9" name="Slide Number Placeholder 8"/>
          <p:cNvSpPr>
            <a:spLocks noGrp="1"/>
          </p:cNvSpPr>
          <p:nvPr>
            <p:ph type="sldNum" sz="quarter" idx="11"/>
          </p:nvPr>
        </p:nvSpPr>
        <p:spPr/>
        <p:txBody>
          <a:bodyPr/>
          <a:lstStyle/>
          <a:p>
            <a:fld id="{9C292835-7957-4120-8E2C-4FEFCBDD1DF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A7FFB87-7E71-4608-B406-6661A65A7257}" type="datetime1">
              <a:rPr lang="en-IN" smtClean="0"/>
              <a:t>08/29/21</a:t>
            </a:fld>
            <a:endParaRPr lang="en-IN"/>
          </a:p>
        </p:txBody>
      </p:sp>
      <p:sp>
        <p:nvSpPr>
          <p:cNvPr id="16" name="Slide Number Placeholder 15"/>
          <p:cNvSpPr>
            <a:spLocks noGrp="1"/>
          </p:cNvSpPr>
          <p:nvPr>
            <p:ph type="sldNum" sz="quarter" idx="11"/>
          </p:nvPr>
        </p:nvSpPr>
        <p:spPr/>
        <p:txBody>
          <a:bodyPr/>
          <a:lstStyle/>
          <a:p>
            <a:fld id="{9C292835-7957-4120-8E2C-4FEFCBDD1DF9}"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652FD63F-C580-41D3-AFE6-B68F089EFB4A}" type="datetime1">
              <a:rPr lang="en-IN" smtClean="0"/>
              <a:t>08/29/21</a:t>
            </a:fld>
            <a:endParaRPr lang="en-IN"/>
          </a:p>
        </p:txBody>
      </p:sp>
      <p:sp>
        <p:nvSpPr>
          <p:cNvPr id="17" name="Slide Number Placeholder 16"/>
          <p:cNvSpPr>
            <a:spLocks noGrp="1"/>
          </p:cNvSpPr>
          <p:nvPr>
            <p:ph type="sldNum" sz="quarter" idx="11"/>
          </p:nvPr>
        </p:nvSpPr>
        <p:spPr/>
        <p:txBody>
          <a:bodyPr/>
          <a:lstStyle/>
          <a:p>
            <a:fld id="{9C292835-7957-4120-8E2C-4FEFCBDD1DF9}"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9C292835-7957-4120-8E2C-4FEFCBDD1DF9}"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4E91A834-544D-4994-9222-BAD2AA0B3712}" type="datetime1">
              <a:rPr lang="en-IN" smtClean="0"/>
              <a:t>08/29/21</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16632"/>
            <a:ext cx="8856984" cy="6624736"/>
          </a:xfrm>
        </p:spPr>
        <p:txBody>
          <a:bodyPr>
            <a:noAutofit/>
          </a:bodyPr>
          <a:lstStyle/>
          <a:p>
            <a:pPr marL="109728" indent="0" algn="ctr">
              <a:buNone/>
            </a:pPr>
            <a:r>
              <a:rPr lang="en-IN" sz="2400" b="1" dirty="0">
                <a:latin typeface="Arial" panose="020B0604020202020204" pitchFamily="34" charset="0"/>
                <a:cs typeface="Arial" panose="020B0604020202020204" pitchFamily="34" charset="0"/>
              </a:rPr>
              <a:t>PROJECT </a:t>
            </a:r>
            <a:r>
              <a:rPr lang="en-IN" sz="2400" b="1" dirty="0" smtClean="0">
                <a:latin typeface="Arial" panose="020B0604020202020204" pitchFamily="34" charset="0"/>
                <a:cs typeface="Arial" panose="020B0604020202020204" pitchFamily="34" charset="0"/>
              </a:rPr>
              <a:t>PRESENTATION</a:t>
            </a:r>
            <a:r>
              <a:rPr lang="en-IN" sz="2400" b="1" dirty="0">
                <a:latin typeface="Arial" panose="020B0604020202020204" pitchFamily="34" charset="0"/>
                <a:cs typeface="Arial" panose="020B0604020202020204" pitchFamily="34" charset="0"/>
              </a:rPr>
              <a:t> </a:t>
            </a:r>
            <a:endParaRPr lang="en-IN" sz="2400" b="1" dirty="0" smtClean="0">
              <a:latin typeface="Arial" panose="020B0604020202020204" pitchFamily="34" charset="0"/>
              <a:cs typeface="Arial" panose="020B0604020202020204" pitchFamily="34" charset="0"/>
            </a:endParaRPr>
          </a:p>
          <a:p>
            <a:pPr marL="109728" indent="0" algn="ctr">
              <a:buNone/>
            </a:pPr>
            <a:r>
              <a:rPr lang="en-IN" sz="2400" dirty="0" smtClean="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ON</a:t>
            </a:r>
            <a:r>
              <a:rPr lang="en-IN" sz="2400" b="1" dirty="0">
                <a:latin typeface="Arial" panose="020B0604020202020204" pitchFamily="34" charset="0"/>
                <a:cs typeface="Arial" panose="020B0604020202020204" pitchFamily="34" charset="0"/>
              </a:rPr>
              <a:t> </a:t>
            </a:r>
            <a:endParaRPr lang="en-IN" sz="2400" b="1" dirty="0" smtClean="0">
              <a:latin typeface="Arial" panose="020B0604020202020204" pitchFamily="34" charset="0"/>
              <a:cs typeface="Arial" panose="020B0604020202020204" pitchFamily="34" charset="0"/>
            </a:endParaRPr>
          </a:p>
          <a:p>
            <a:pPr marL="109728" indent="0" algn="ctr">
              <a:buNone/>
            </a:pPr>
            <a:r>
              <a:rPr lang="en-IN" sz="2400" b="1" dirty="0" smtClean="0">
                <a:latin typeface="Arial" panose="020B0604020202020204" pitchFamily="34" charset="0"/>
                <a:cs typeface="Arial" panose="020B0604020202020204" pitchFamily="34" charset="0"/>
              </a:rPr>
              <a:t>Digital Business Card</a:t>
            </a:r>
            <a:endParaRPr lang="en-IN" sz="2400" dirty="0">
              <a:latin typeface="Arial" panose="020B0604020202020204" pitchFamily="34" charset="0"/>
              <a:cs typeface="Arial" panose="020B0604020202020204" pitchFamily="34" charset="0"/>
            </a:endParaRPr>
          </a:p>
          <a:p>
            <a:pPr marL="109728" indent="0" algn="ctr">
              <a:buNone/>
            </a:pPr>
            <a:r>
              <a:rPr lang="en-IN" sz="2400" b="1" dirty="0" smtClean="0">
                <a:latin typeface="Arial" panose="020B0604020202020204" pitchFamily="34" charset="0"/>
                <a:cs typeface="Arial" panose="020B0604020202020204" pitchFamily="34" charset="0"/>
              </a:rPr>
              <a:t>BY</a:t>
            </a:r>
            <a:r>
              <a:rPr lang="en-IN" sz="2400" b="1"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pPr marL="109728" indent="0" algn="ctr">
              <a:buNone/>
            </a:pPr>
            <a:r>
              <a:rPr lang="en-IN" sz="2400" b="1" dirty="0" smtClean="0">
                <a:latin typeface="Arial" panose="020B0604020202020204" pitchFamily="34" charset="0"/>
                <a:cs typeface="Arial" panose="020B0604020202020204" pitchFamily="34" charset="0"/>
              </a:rPr>
              <a:t>MISS PRITI SANTOSH MAURYA </a:t>
            </a:r>
          </a:p>
          <a:p>
            <a:pPr marL="109728" indent="0" algn="ctr">
              <a:buNone/>
            </a:pPr>
            <a:r>
              <a:rPr lang="en-IN" sz="2400" b="1" dirty="0" smtClean="0">
                <a:latin typeface="Arial" panose="020B0604020202020204" pitchFamily="34" charset="0"/>
                <a:cs typeface="Arial" panose="020B0604020202020204" pitchFamily="34" charset="0"/>
              </a:rPr>
              <a:t>MC21954</a:t>
            </a:r>
            <a:r>
              <a:rPr lang="en-IN" sz="2400" b="1" dirty="0">
                <a:latin typeface="Arial" panose="020B0604020202020204" pitchFamily="34" charset="0"/>
                <a:cs typeface="Arial" panose="020B0604020202020204" pitchFamily="34" charset="0"/>
              </a:rPr>
              <a:t> </a:t>
            </a:r>
            <a:endParaRPr lang="en-IN" sz="2400" b="1" dirty="0" smtClean="0">
              <a:latin typeface="Arial" panose="020B0604020202020204" pitchFamily="34" charset="0"/>
              <a:cs typeface="Arial" panose="020B0604020202020204" pitchFamily="34" charset="0"/>
            </a:endParaRPr>
          </a:p>
          <a:p>
            <a:pPr marL="109728" indent="0" algn="ctr">
              <a:buNone/>
            </a:pPr>
            <a:endParaRPr lang="en-IN" sz="2400" dirty="0">
              <a:latin typeface="Arial" panose="020B0604020202020204" pitchFamily="34" charset="0"/>
              <a:cs typeface="Arial" panose="020B0604020202020204" pitchFamily="34" charset="0"/>
            </a:endParaRPr>
          </a:p>
          <a:p>
            <a:pPr marL="109728" indent="0" algn="ctr">
              <a:buNone/>
            </a:pPr>
            <a:r>
              <a:rPr lang="en-IN" sz="2400" b="1" dirty="0">
                <a:latin typeface="Arial" panose="020B0604020202020204" pitchFamily="34" charset="0"/>
                <a:cs typeface="Arial" panose="020B0604020202020204" pitchFamily="34" charset="0"/>
              </a:rPr>
              <a:t>POST GRADUATE DEPARTMENT OF COMPUTER SCIENCE,</a:t>
            </a:r>
            <a:endParaRPr lang="en-IN" sz="2400" dirty="0">
              <a:latin typeface="Arial" panose="020B0604020202020204" pitchFamily="34" charset="0"/>
              <a:cs typeface="Arial" panose="020B0604020202020204" pitchFamily="34" charset="0"/>
            </a:endParaRPr>
          </a:p>
          <a:p>
            <a:pPr marL="109728" indent="0" algn="ctr">
              <a:buNone/>
            </a:pPr>
            <a:r>
              <a:rPr lang="en-IN" sz="2400" b="1" dirty="0">
                <a:latin typeface="Arial" panose="020B0604020202020204" pitchFamily="34" charset="0"/>
                <a:cs typeface="Arial" panose="020B0604020202020204" pitchFamily="34" charset="0"/>
              </a:rPr>
              <a:t>S.N.D.T. WOMEN’S </a:t>
            </a:r>
            <a:r>
              <a:rPr lang="en-IN" sz="2400" b="1" dirty="0" smtClean="0">
                <a:latin typeface="Arial" panose="020B0604020202020204" pitchFamily="34" charset="0"/>
                <a:cs typeface="Arial" panose="020B0604020202020204" pitchFamily="34" charset="0"/>
              </a:rPr>
              <a:t>UNIVERSITY</a:t>
            </a:r>
            <a:r>
              <a:rPr lang="en-IN" sz="2400" b="1"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pPr marL="109728" indent="0" algn="ctr">
              <a:buNone/>
            </a:pPr>
            <a:r>
              <a:rPr lang="en-IN" sz="2400" b="1" dirty="0">
                <a:latin typeface="Arial" panose="020B0604020202020204" pitchFamily="34" charset="0"/>
                <a:cs typeface="Arial" panose="020B0604020202020204" pitchFamily="34" charset="0"/>
              </a:rPr>
              <a:t> </a:t>
            </a:r>
            <a:endParaRPr lang="en-IN" sz="2400" b="1" dirty="0" smtClean="0">
              <a:latin typeface="Arial" panose="020B0604020202020204" pitchFamily="34" charset="0"/>
              <a:cs typeface="Arial" panose="020B0604020202020204" pitchFamily="34" charset="0"/>
            </a:endParaRPr>
          </a:p>
          <a:p>
            <a:pPr marL="109728" indent="0" algn="ctr">
              <a:buNone/>
            </a:pPr>
            <a:endParaRPr lang="en-IN" sz="2400" dirty="0" smtClean="0">
              <a:latin typeface="Arial" panose="020B0604020202020204" pitchFamily="34" charset="0"/>
              <a:cs typeface="Arial" panose="020B0604020202020204" pitchFamily="34" charset="0"/>
            </a:endParaRPr>
          </a:p>
          <a:p>
            <a:pPr marL="109728" indent="0" algn="ctr">
              <a:buNone/>
            </a:pPr>
            <a:endParaRPr lang="en-IN" sz="2400" dirty="0">
              <a:latin typeface="Arial" panose="020B0604020202020204" pitchFamily="34" charset="0"/>
              <a:cs typeface="Arial" panose="020B0604020202020204" pitchFamily="34" charset="0"/>
            </a:endParaRPr>
          </a:p>
          <a:p>
            <a:pPr marL="109728" indent="0" algn="ctr">
              <a:buNone/>
            </a:pPr>
            <a:r>
              <a:rPr lang="en-IN" sz="2400" b="1" dirty="0">
                <a:latin typeface="Arial" panose="020B0604020202020204" pitchFamily="34" charset="0"/>
                <a:cs typeface="Arial" panose="020B0604020202020204" pitchFamily="34" charset="0"/>
              </a:rPr>
              <a:t>MASTER OF COMPUTER APPLICATION</a:t>
            </a:r>
            <a:endParaRPr lang="en-IN" sz="2400" dirty="0">
              <a:latin typeface="Arial" panose="020B0604020202020204" pitchFamily="34" charset="0"/>
              <a:cs typeface="Arial" panose="020B0604020202020204" pitchFamily="34" charset="0"/>
            </a:endParaRPr>
          </a:p>
          <a:p>
            <a:pPr marL="109728" indent="0" algn="ctr">
              <a:buNone/>
            </a:pPr>
            <a:r>
              <a:rPr lang="en-IN" sz="2400" b="1" dirty="0">
                <a:latin typeface="Arial" panose="020B0604020202020204" pitchFamily="34" charset="0"/>
                <a:cs typeface="Arial" panose="020B0604020202020204" pitchFamily="34" charset="0"/>
              </a:rPr>
              <a:t>SEM VI - (2020 – 2021</a:t>
            </a:r>
            <a:r>
              <a:rPr lang="en-IN" sz="2400" b="1"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9C292835-7957-4120-8E2C-4FEFCBDD1DF9}" type="slidenum">
              <a:rPr lang="en-IN" smtClean="0"/>
              <a:t>1</a:t>
            </a:fld>
            <a:endParaRPr lang="en-IN"/>
          </a:p>
        </p:txBody>
      </p:sp>
      <p:pic>
        <p:nvPicPr>
          <p:cNvPr id="4" name="Picture 3" descr="C:\Users\Ashwini\Downloads\SNDT-LOGO-blue-300dp 201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9324" y="4437112"/>
            <a:ext cx="2088232" cy="1368152"/>
          </a:xfrm>
          <a:prstGeom prst="rect">
            <a:avLst/>
          </a:prstGeom>
          <a:noFill/>
          <a:ln>
            <a:noFill/>
          </a:ln>
        </p:spPr>
      </p:pic>
    </p:spTree>
    <p:extLst>
      <p:ext uri="{BB962C8B-B14F-4D97-AF65-F5344CB8AC3E}">
        <p14:creationId xmlns:p14="http://schemas.microsoft.com/office/powerpoint/2010/main" val="2885743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60648"/>
            <a:ext cx="8640960" cy="6336704"/>
          </a:xfrm>
        </p:spPr>
        <p:txBody>
          <a:bodyPr>
            <a:normAutofit fontScale="77500" lnSpcReduction="20000"/>
          </a:bodyPr>
          <a:lstStyle/>
          <a:p>
            <a:pPr>
              <a:buClrTx/>
              <a:buSzPct val="104000"/>
              <a:buFont typeface="Arial" panose="020B0604020202020204" pitchFamily="34" charset="0"/>
              <a:buChar char="•"/>
            </a:pPr>
            <a:r>
              <a:rPr lang="en-IN" sz="2900" b="1" dirty="0">
                <a:latin typeface="Arial" panose="020B0604020202020204" pitchFamily="34" charset="0"/>
                <a:cs typeface="Arial" panose="020B0604020202020204" pitchFamily="34" charset="0"/>
              </a:rPr>
              <a:t>Agile over another Traditional SDLC </a:t>
            </a:r>
            <a:r>
              <a:rPr lang="en-IN" sz="2900" b="1" dirty="0" smtClean="0">
                <a:latin typeface="Arial" panose="020B0604020202020204" pitchFamily="34" charset="0"/>
                <a:cs typeface="Arial" panose="020B0604020202020204" pitchFamily="34" charset="0"/>
              </a:rPr>
              <a:t>Models</a:t>
            </a:r>
          </a:p>
          <a:p>
            <a:pPr marL="109728" indent="0">
              <a:buClrTx/>
              <a:buSzPct val="104000"/>
              <a:buNone/>
            </a:pPr>
            <a:endParaRPr lang="en-IN" sz="2900" b="1" dirty="0">
              <a:latin typeface="Arial" panose="020B0604020202020204" pitchFamily="34" charset="0"/>
              <a:cs typeface="Arial" panose="020B0604020202020204" pitchFamily="34" charset="0"/>
            </a:endParaRPr>
          </a:p>
          <a:p>
            <a:pPr>
              <a:buClrTx/>
              <a:buSzPct val="104000"/>
              <a:buFont typeface="Courier New" panose="02070309020205020404" pitchFamily="49" charset="0"/>
              <a:buChar char="o"/>
            </a:pPr>
            <a:r>
              <a:rPr lang="en-IN" sz="2900" dirty="0">
                <a:latin typeface="Arial" panose="020B0604020202020204" pitchFamily="34" charset="0"/>
                <a:cs typeface="Arial" panose="020B0604020202020204" pitchFamily="34" charset="0"/>
              </a:rPr>
              <a:t>Agile is based on the </a:t>
            </a:r>
            <a:r>
              <a:rPr lang="en-IN" sz="2900" b="1" dirty="0">
                <a:latin typeface="Arial" panose="020B0604020202020204" pitchFamily="34" charset="0"/>
                <a:cs typeface="Arial" panose="020B0604020202020204" pitchFamily="34" charset="0"/>
              </a:rPr>
              <a:t>adaptive software development methods</a:t>
            </a:r>
            <a:r>
              <a:rPr lang="en-IN" sz="2900" dirty="0">
                <a:latin typeface="Arial" panose="020B0604020202020204" pitchFamily="34" charset="0"/>
                <a:cs typeface="Arial" panose="020B0604020202020204" pitchFamily="34" charset="0"/>
              </a:rPr>
              <a:t>, </a:t>
            </a:r>
            <a:r>
              <a:rPr lang="en-IN" sz="2900" dirty="0" smtClean="0">
                <a:latin typeface="Arial" panose="020B0604020202020204" pitchFamily="34" charset="0"/>
                <a:cs typeface="Arial" panose="020B0604020202020204" pitchFamily="34" charset="0"/>
              </a:rPr>
              <a:t>SDLC </a:t>
            </a:r>
            <a:r>
              <a:rPr lang="en-IN" sz="2900" dirty="0">
                <a:latin typeface="Arial" panose="020B0604020202020204" pitchFamily="34" charset="0"/>
                <a:cs typeface="Arial" panose="020B0604020202020204" pitchFamily="34" charset="0"/>
              </a:rPr>
              <a:t>models like the waterfall model is based on a predictive approach. Predictive teams in the traditional SDLC models usually work with detailed planning and have a complete forecast of the exact tasks and features to be delivered in the next few months or during the product life cycle.</a:t>
            </a:r>
          </a:p>
          <a:p>
            <a:pPr>
              <a:buClrTx/>
              <a:buSzPct val="104000"/>
              <a:buFont typeface="Courier New" panose="02070309020205020404" pitchFamily="49" charset="0"/>
              <a:buChar char="o"/>
            </a:pPr>
            <a:r>
              <a:rPr lang="en-IN" sz="2900" dirty="0" smtClean="0">
                <a:latin typeface="Arial" panose="020B0604020202020204" pitchFamily="34" charset="0"/>
                <a:cs typeface="Arial" panose="020B0604020202020204" pitchFamily="34" charset="0"/>
              </a:rPr>
              <a:t>Agile </a:t>
            </a:r>
            <a:r>
              <a:rPr lang="en-IN" sz="2900" dirty="0">
                <a:latin typeface="Arial" panose="020B0604020202020204" pitchFamily="34" charset="0"/>
                <a:cs typeface="Arial" panose="020B0604020202020204" pitchFamily="34" charset="0"/>
              </a:rPr>
              <a:t>uses an </a:t>
            </a:r>
            <a:r>
              <a:rPr lang="en-IN" sz="2900" b="1" dirty="0">
                <a:latin typeface="Arial" panose="020B0604020202020204" pitchFamily="34" charset="0"/>
                <a:cs typeface="Arial" panose="020B0604020202020204" pitchFamily="34" charset="0"/>
              </a:rPr>
              <a:t>adaptive approach</a:t>
            </a:r>
            <a:r>
              <a:rPr lang="en-IN" sz="2900" dirty="0">
                <a:latin typeface="Arial" panose="020B0604020202020204" pitchFamily="34" charset="0"/>
                <a:cs typeface="Arial" panose="020B0604020202020204" pitchFamily="34" charset="0"/>
              </a:rPr>
              <a:t>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pPr>
              <a:buClrTx/>
              <a:buSzPct val="104000"/>
              <a:buFont typeface="Courier New" panose="02070309020205020404" pitchFamily="49" charset="0"/>
              <a:buChar char="o"/>
            </a:pPr>
            <a:r>
              <a:rPr lang="en-IN" sz="2900" b="1" dirty="0">
                <a:latin typeface="Arial" panose="020B0604020202020204" pitchFamily="34" charset="0"/>
                <a:cs typeface="Arial" panose="020B0604020202020204" pitchFamily="34" charset="0"/>
              </a:rPr>
              <a:t>Customer Interaction</a:t>
            </a:r>
            <a:r>
              <a:rPr lang="en-IN" sz="2900" dirty="0">
                <a:latin typeface="Arial" panose="020B0604020202020204" pitchFamily="34" charset="0"/>
                <a:cs typeface="Arial" panose="020B0604020202020204" pitchFamily="34" charset="0"/>
              </a:rPr>
              <a:t> is the backbone of this Agile methodology, and open communication with minimum documentation are the typical features of Agile development environment. The agile teams work in close collaboration with each other and are most often located in the same geographical location.</a:t>
            </a:r>
          </a:p>
          <a:p>
            <a:pPr>
              <a:buFont typeface="Courier New" panose="02070309020205020404" pitchFamily="49" charset="0"/>
              <a:buChar char="o"/>
            </a:pPr>
            <a:endParaRPr lang="en-IN" dirty="0"/>
          </a:p>
        </p:txBody>
      </p:sp>
      <p:sp>
        <p:nvSpPr>
          <p:cNvPr id="4" name="Slide Number Placeholder 3"/>
          <p:cNvSpPr>
            <a:spLocks noGrp="1"/>
          </p:cNvSpPr>
          <p:nvPr>
            <p:ph type="sldNum" sz="quarter" idx="11"/>
          </p:nvPr>
        </p:nvSpPr>
        <p:spPr/>
        <p:txBody>
          <a:bodyPr/>
          <a:lstStyle/>
          <a:p>
            <a:fld id="{9C292835-7957-4120-8E2C-4FEFCBDD1DF9}" type="slidenum">
              <a:rPr lang="en-IN" smtClean="0"/>
              <a:t>10</a:t>
            </a:fld>
            <a:endParaRPr lang="en-IN"/>
          </a:p>
        </p:txBody>
      </p:sp>
    </p:spTree>
    <p:extLst>
      <p:ext uri="{BB962C8B-B14F-4D97-AF65-F5344CB8AC3E}">
        <p14:creationId xmlns:p14="http://schemas.microsoft.com/office/powerpoint/2010/main" val="27803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1520" y="836712"/>
            <a:ext cx="8712968" cy="5760640"/>
          </a:xfrm>
          <a:prstGeom prst="rect">
            <a:avLst/>
          </a:prstGeom>
        </p:spPr>
      </p:pic>
      <p:sp>
        <p:nvSpPr>
          <p:cNvPr id="3" name="Title 2"/>
          <p:cNvSpPr>
            <a:spLocks noGrp="1"/>
          </p:cNvSpPr>
          <p:nvPr>
            <p:ph type="title"/>
          </p:nvPr>
        </p:nvSpPr>
        <p:spPr>
          <a:xfrm>
            <a:off x="251520" y="116632"/>
            <a:ext cx="8712968" cy="648072"/>
          </a:xfrm>
        </p:spPr>
        <p:txBody>
          <a:bodyPr>
            <a:normAutofit/>
          </a:bodyPr>
          <a:lstStyle/>
          <a:p>
            <a:pPr algn="ctr"/>
            <a:r>
              <a:rPr lang="en-IN" dirty="0" err="1" smtClean="0"/>
              <a:t>UseCase</a:t>
            </a:r>
            <a:r>
              <a:rPr lang="en-IN" dirty="0" smtClean="0"/>
              <a:t> diagram</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11</a:t>
            </a:fld>
            <a:endParaRPr lang="en-IN"/>
          </a:p>
        </p:txBody>
      </p:sp>
    </p:spTree>
    <p:extLst>
      <p:ext uri="{BB962C8B-B14F-4D97-AF65-F5344CB8AC3E}">
        <p14:creationId xmlns:p14="http://schemas.microsoft.com/office/powerpoint/2010/main" val="358836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1521" y="980728"/>
            <a:ext cx="8712968" cy="5544616"/>
          </a:xfrm>
          <a:prstGeom prst="rect">
            <a:avLst/>
          </a:prstGeom>
        </p:spPr>
      </p:pic>
      <p:sp>
        <p:nvSpPr>
          <p:cNvPr id="3" name="Title 2"/>
          <p:cNvSpPr>
            <a:spLocks noGrp="1"/>
          </p:cNvSpPr>
          <p:nvPr>
            <p:ph type="title"/>
          </p:nvPr>
        </p:nvSpPr>
        <p:spPr>
          <a:xfrm>
            <a:off x="467544" y="188640"/>
            <a:ext cx="8229600" cy="576064"/>
          </a:xfrm>
        </p:spPr>
        <p:txBody>
          <a:bodyPr>
            <a:normAutofit/>
          </a:bodyPr>
          <a:lstStyle/>
          <a:p>
            <a:pPr algn="ctr"/>
            <a:r>
              <a:rPr lang="en-IN" dirty="0" smtClean="0"/>
              <a:t>Class diagram</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12</a:t>
            </a:fld>
            <a:endParaRPr lang="en-IN"/>
          </a:p>
        </p:txBody>
      </p:sp>
    </p:spTree>
    <p:extLst>
      <p:ext uri="{BB962C8B-B14F-4D97-AF65-F5344CB8AC3E}">
        <p14:creationId xmlns:p14="http://schemas.microsoft.com/office/powerpoint/2010/main" val="503399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2329660"/>
            <a:ext cx="7787208" cy="3115564"/>
          </a:xfrm>
          <a:prstGeom prst="rect">
            <a:avLst/>
          </a:prstGeom>
        </p:spPr>
      </p:pic>
      <p:sp>
        <p:nvSpPr>
          <p:cNvPr id="3" name="Title 2"/>
          <p:cNvSpPr>
            <a:spLocks noGrp="1"/>
          </p:cNvSpPr>
          <p:nvPr>
            <p:ph type="title"/>
          </p:nvPr>
        </p:nvSpPr>
        <p:spPr>
          <a:xfrm>
            <a:off x="457200" y="274638"/>
            <a:ext cx="8435280" cy="706090"/>
          </a:xfrm>
        </p:spPr>
        <p:txBody>
          <a:bodyPr>
            <a:normAutofit/>
          </a:bodyPr>
          <a:lstStyle/>
          <a:p>
            <a:pPr algn="ctr"/>
            <a:r>
              <a:rPr lang="en-IN" dirty="0" smtClean="0"/>
              <a:t>Object Diagram</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13</a:t>
            </a:fld>
            <a:endParaRPr lang="en-IN"/>
          </a:p>
        </p:txBody>
      </p:sp>
    </p:spTree>
    <p:extLst>
      <p:ext uri="{BB962C8B-B14F-4D97-AF65-F5344CB8AC3E}">
        <p14:creationId xmlns:p14="http://schemas.microsoft.com/office/powerpoint/2010/main" val="3894270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251520" y="980728"/>
            <a:ext cx="8496944" cy="5544616"/>
          </a:xfrm>
          <a:prstGeom prst="rect">
            <a:avLst/>
          </a:prstGeom>
        </p:spPr>
      </p:pic>
      <p:sp>
        <p:nvSpPr>
          <p:cNvPr id="3" name="Title 2"/>
          <p:cNvSpPr>
            <a:spLocks noGrp="1"/>
          </p:cNvSpPr>
          <p:nvPr>
            <p:ph type="title"/>
          </p:nvPr>
        </p:nvSpPr>
        <p:spPr>
          <a:xfrm>
            <a:off x="457200" y="274638"/>
            <a:ext cx="8229600" cy="634082"/>
          </a:xfrm>
        </p:spPr>
        <p:txBody>
          <a:bodyPr>
            <a:normAutofit/>
          </a:bodyPr>
          <a:lstStyle/>
          <a:p>
            <a:pPr algn="ctr"/>
            <a:r>
              <a:rPr lang="en-IN" dirty="0" smtClean="0"/>
              <a:t>Activity Diagram - Admin</a:t>
            </a:r>
            <a:endParaRPr lang="en-IN" dirty="0"/>
          </a:p>
        </p:txBody>
      </p:sp>
      <p:sp>
        <p:nvSpPr>
          <p:cNvPr id="4" name="Slide Number Placeholder 3"/>
          <p:cNvSpPr>
            <a:spLocks noGrp="1"/>
          </p:cNvSpPr>
          <p:nvPr>
            <p:ph type="sldNum" sz="quarter" idx="11"/>
          </p:nvPr>
        </p:nvSpPr>
        <p:spPr/>
        <p:txBody>
          <a:bodyPr/>
          <a:lstStyle/>
          <a:p>
            <a:fld id="{9C292835-7957-4120-8E2C-4FEFCBDD1DF9}" type="slidenum">
              <a:rPr lang="en-IN" smtClean="0"/>
              <a:t>14</a:t>
            </a:fld>
            <a:endParaRPr lang="en-IN"/>
          </a:p>
        </p:txBody>
      </p:sp>
    </p:spTree>
    <p:extLst>
      <p:ext uri="{BB962C8B-B14F-4D97-AF65-F5344CB8AC3E}">
        <p14:creationId xmlns:p14="http://schemas.microsoft.com/office/powerpoint/2010/main" val="2432500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1520" y="980728"/>
            <a:ext cx="8568952" cy="5688632"/>
          </a:xfrm>
          <a:prstGeom prst="rect">
            <a:avLst/>
          </a:prstGeom>
        </p:spPr>
      </p:pic>
      <p:sp>
        <p:nvSpPr>
          <p:cNvPr id="3" name="Title 2"/>
          <p:cNvSpPr>
            <a:spLocks noGrp="1"/>
          </p:cNvSpPr>
          <p:nvPr>
            <p:ph type="title"/>
          </p:nvPr>
        </p:nvSpPr>
        <p:spPr>
          <a:xfrm>
            <a:off x="457200" y="274638"/>
            <a:ext cx="8229600" cy="634082"/>
          </a:xfrm>
        </p:spPr>
        <p:txBody>
          <a:bodyPr>
            <a:normAutofit/>
          </a:bodyPr>
          <a:lstStyle/>
          <a:p>
            <a:pPr algn="ctr"/>
            <a:r>
              <a:rPr lang="en-IN" dirty="0" smtClean="0"/>
              <a:t>Activity Diagram - Customer</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15</a:t>
            </a:fld>
            <a:endParaRPr lang="en-IN"/>
          </a:p>
        </p:txBody>
      </p:sp>
    </p:spTree>
    <p:extLst>
      <p:ext uri="{BB962C8B-B14F-4D97-AF65-F5344CB8AC3E}">
        <p14:creationId xmlns:p14="http://schemas.microsoft.com/office/powerpoint/2010/main" val="45668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9512" y="908720"/>
            <a:ext cx="8640960" cy="5832648"/>
          </a:xfrm>
          <a:prstGeom prst="rect">
            <a:avLst/>
          </a:prstGeom>
        </p:spPr>
      </p:pic>
      <p:sp>
        <p:nvSpPr>
          <p:cNvPr id="3" name="Title 2"/>
          <p:cNvSpPr>
            <a:spLocks noGrp="1"/>
          </p:cNvSpPr>
          <p:nvPr>
            <p:ph type="title"/>
          </p:nvPr>
        </p:nvSpPr>
        <p:spPr>
          <a:xfrm>
            <a:off x="457200" y="274638"/>
            <a:ext cx="8229600" cy="634082"/>
          </a:xfrm>
        </p:spPr>
        <p:txBody>
          <a:bodyPr>
            <a:normAutofit/>
          </a:bodyPr>
          <a:lstStyle/>
          <a:p>
            <a:pPr algn="ctr"/>
            <a:r>
              <a:rPr lang="en-IN" dirty="0" smtClean="0"/>
              <a:t>Sequence Diagram</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16</a:t>
            </a:fld>
            <a:endParaRPr lang="en-IN"/>
          </a:p>
        </p:txBody>
      </p:sp>
    </p:spTree>
    <p:extLst>
      <p:ext uri="{BB962C8B-B14F-4D97-AF65-F5344CB8AC3E}">
        <p14:creationId xmlns:p14="http://schemas.microsoft.com/office/powerpoint/2010/main" val="3179381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536" y="1196752"/>
            <a:ext cx="8352928" cy="5184577"/>
          </a:xfrm>
          <a:prstGeom prst="rect">
            <a:avLst/>
          </a:prstGeom>
        </p:spPr>
      </p:pic>
      <p:sp>
        <p:nvSpPr>
          <p:cNvPr id="3" name="Title 2"/>
          <p:cNvSpPr>
            <a:spLocks noGrp="1"/>
          </p:cNvSpPr>
          <p:nvPr>
            <p:ph type="title"/>
          </p:nvPr>
        </p:nvSpPr>
        <p:spPr>
          <a:xfrm>
            <a:off x="457200" y="274638"/>
            <a:ext cx="8229600" cy="634082"/>
          </a:xfrm>
        </p:spPr>
        <p:txBody>
          <a:bodyPr>
            <a:normAutofit/>
          </a:bodyPr>
          <a:lstStyle/>
          <a:p>
            <a:pPr algn="ctr"/>
            <a:r>
              <a:rPr lang="en-IN" dirty="0" smtClean="0"/>
              <a:t>Sit-map Diagram</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17</a:t>
            </a:fld>
            <a:endParaRPr lang="en-IN"/>
          </a:p>
        </p:txBody>
      </p:sp>
    </p:spTree>
    <p:extLst>
      <p:ext uri="{BB962C8B-B14F-4D97-AF65-F5344CB8AC3E}">
        <p14:creationId xmlns:p14="http://schemas.microsoft.com/office/powerpoint/2010/main" val="2409937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06090"/>
          </a:xfrm>
        </p:spPr>
        <p:txBody>
          <a:bodyPr>
            <a:normAutofit/>
          </a:bodyPr>
          <a:lstStyle/>
          <a:p>
            <a:pPr algn="ctr"/>
            <a:r>
              <a:rPr lang="en-IN" dirty="0" smtClean="0"/>
              <a:t>ER-Diagram</a:t>
            </a:r>
            <a:endParaRPr lang="en-IN" dirty="0"/>
          </a:p>
        </p:txBody>
      </p:sp>
      <p:sp>
        <p:nvSpPr>
          <p:cNvPr id="4" name="Slide Number Placeholder 3"/>
          <p:cNvSpPr>
            <a:spLocks noGrp="1"/>
          </p:cNvSpPr>
          <p:nvPr>
            <p:ph type="sldNum" sz="quarter" idx="11"/>
          </p:nvPr>
        </p:nvSpPr>
        <p:spPr/>
        <p:txBody>
          <a:bodyPr/>
          <a:lstStyle/>
          <a:p>
            <a:fld id="{9C292835-7957-4120-8E2C-4FEFCBDD1DF9}" type="slidenum">
              <a:rPr lang="en-IN" smtClean="0"/>
              <a:t>18</a:t>
            </a:fld>
            <a:endParaRPr lang="en-IN"/>
          </a:p>
        </p:txBody>
      </p:sp>
      <p:pic>
        <p:nvPicPr>
          <p:cNvPr id="6" name="Content Placeholder 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000" t="20889" r="21250" b="10222"/>
          <a:stretch/>
        </p:blipFill>
        <p:spPr bwMode="auto">
          <a:xfrm>
            <a:off x="467544" y="980728"/>
            <a:ext cx="7920880" cy="5314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0869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568952" cy="5400600"/>
          </a:xfrm>
        </p:spPr>
        <p:txBody>
          <a:bodyPr/>
          <a:lstStyle/>
          <a:p>
            <a:endParaRPr lang="en-IN" dirty="0"/>
          </a:p>
        </p:txBody>
      </p:sp>
      <p:sp>
        <p:nvSpPr>
          <p:cNvPr id="3" name="Title 2"/>
          <p:cNvSpPr>
            <a:spLocks noGrp="1"/>
          </p:cNvSpPr>
          <p:nvPr>
            <p:ph type="title"/>
          </p:nvPr>
        </p:nvSpPr>
        <p:spPr>
          <a:xfrm>
            <a:off x="323528" y="274638"/>
            <a:ext cx="8568952" cy="778098"/>
          </a:xfrm>
        </p:spPr>
        <p:txBody>
          <a:bodyPr>
            <a:normAutofit/>
          </a:bodyPr>
          <a:lstStyle/>
          <a:p>
            <a:pPr algn="ctr"/>
            <a:r>
              <a:rPr lang="en-IN" dirty="0" smtClean="0"/>
              <a:t>Schema Diagram </a:t>
            </a:r>
            <a:endParaRPr lang="en-IN" dirty="0"/>
          </a:p>
        </p:txBody>
      </p:sp>
      <p:sp>
        <p:nvSpPr>
          <p:cNvPr id="6" name="Slide Number Placeholder 5"/>
          <p:cNvSpPr>
            <a:spLocks noGrp="1"/>
          </p:cNvSpPr>
          <p:nvPr>
            <p:ph type="sldNum" sz="quarter" idx="11"/>
          </p:nvPr>
        </p:nvSpPr>
        <p:spPr/>
        <p:txBody>
          <a:bodyPr/>
          <a:lstStyle/>
          <a:p>
            <a:fld id="{9C292835-7957-4120-8E2C-4FEFCBDD1DF9}" type="slidenum">
              <a:rPr lang="en-IN" smtClean="0"/>
              <a:t>19</a:t>
            </a:fld>
            <a:endParaRPr lang="en-IN"/>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326" t="16154" r="4979" b="9615"/>
          <a:stretch/>
        </p:blipFill>
        <p:spPr bwMode="auto">
          <a:xfrm>
            <a:off x="323528" y="1196752"/>
            <a:ext cx="8624409"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102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4594515"/>
          </a:xfrm>
        </p:spPr>
        <p:txBody>
          <a:bodyPr>
            <a:normAutofit/>
          </a:bodyPr>
          <a:lstStyle/>
          <a:p>
            <a:pPr marL="109728" indent="0">
              <a:buNone/>
            </a:pPr>
            <a:r>
              <a:rPr lang="en-US" sz="2400" dirty="0" smtClean="0">
                <a:latin typeface="Arial" panose="020B0604020202020204" pitchFamily="34" charset="0"/>
                <a:cs typeface="Arial" panose="020B0604020202020204" pitchFamily="34" charset="0"/>
              </a:rPr>
              <a:t>1.   </a:t>
            </a:r>
            <a:r>
              <a:rPr lang="en-US" sz="2400" dirty="0" smtClean="0">
                <a:latin typeface="Arial" panose="020B0604020202020204" pitchFamily="34" charset="0"/>
                <a:cs typeface="Arial" panose="020B0604020202020204" pitchFamily="34" charset="0"/>
              </a:rPr>
              <a:t>Internship  </a:t>
            </a:r>
            <a:endParaRPr lang="en-US" sz="2400" dirty="0">
              <a:latin typeface="Arial" panose="020B0604020202020204" pitchFamily="34" charset="0"/>
              <a:cs typeface="Arial" panose="020B0604020202020204" pitchFamily="34" charset="0"/>
            </a:endParaRPr>
          </a:p>
          <a:p>
            <a:pPr marL="109728" indent="0">
              <a:buNone/>
            </a:pPr>
            <a:r>
              <a:rPr lang="en-US" sz="2400" dirty="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Introduction </a:t>
            </a:r>
          </a:p>
          <a:p>
            <a:pPr marL="109728" indent="0">
              <a:buNone/>
            </a:pPr>
            <a:r>
              <a:rPr lang="en-US" sz="2400" dirty="0" smtClean="0">
                <a:latin typeface="Arial" panose="020B0604020202020204" pitchFamily="34" charset="0"/>
                <a:cs typeface="Arial" panose="020B0604020202020204" pitchFamily="34" charset="0"/>
              </a:rPr>
              <a:t>3.   Module</a:t>
            </a:r>
          </a:p>
          <a:p>
            <a:pPr marL="109728" indent="0">
              <a:buNone/>
            </a:pPr>
            <a:r>
              <a:rPr lang="en-US" sz="2400" dirty="0" smtClean="0">
                <a:latin typeface="Arial" panose="020B0604020202020204" pitchFamily="34" charset="0"/>
                <a:cs typeface="Arial" panose="020B0604020202020204" pitchFamily="34" charset="0"/>
              </a:rPr>
              <a:t>4.   </a:t>
            </a:r>
            <a:r>
              <a:rPr lang="en-IN" sz="2400" dirty="0">
                <a:latin typeface="Arial" panose="020B0604020202020204" pitchFamily="34" charset="0"/>
                <a:cs typeface="Arial" panose="020B0604020202020204" pitchFamily="34" charset="0"/>
              </a:rPr>
              <a:t>Operating </a:t>
            </a:r>
            <a:r>
              <a:rPr lang="en-IN" sz="2400" dirty="0" smtClean="0">
                <a:latin typeface="Arial" panose="020B0604020202020204" pitchFamily="34" charset="0"/>
                <a:cs typeface="Arial" panose="020B0604020202020204" pitchFamily="34" charset="0"/>
              </a:rPr>
              <a:t>Environment</a:t>
            </a:r>
            <a:endParaRPr lang="en-US" sz="2400" dirty="0" smtClean="0">
              <a:latin typeface="Arial" panose="020B0604020202020204" pitchFamily="34" charset="0"/>
              <a:cs typeface="Arial" panose="020B0604020202020204" pitchFamily="34" charset="0"/>
            </a:endParaRPr>
          </a:p>
          <a:p>
            <a:pPr marL="109728" indent="0">
              <a:buNone/>
            </a:pPr>
            <a:r>
              <a:rPr lang="en-US" sz="2400" dirty="0">
                <a:latin typeface="Arial" panose="020B0604020202020204" pitchFamily="34" charset="0"/>
                <a:cs typeface="Arial" panose="020B0604020202020204" pitchFamily="34" charset="0"/>
              </a:rPr>
              <a:t>5</a:t>
            </a:r>
            <a:r>
              <a:rPr lang="en-US" sz="2400" dirty="0" smtClean="0">
                <a:latin typeface="Arial" panose="020B0604020202020204" pitchFamily="34" charset="0"/>
                <a:cs typeface="Arial" panose="020B0604020202020204" pitchFamily="34" charset="0"/>
              </a:rPr>
              <a:t>.   Agile Model</a:t>
            </a:r>
          </a:p>
          <a:p>
            <a:pPr marL="109728" indent="0">
              <a:buNone/>
            </a:pPr>
            <a:r>
              <a:rPr lang="en-US" sz="2400" dirty="0" smtClean="0">
                <a:latin typeface="Arial" panose="020B0604020202020204" pitchFamily="34" charset="0"/>
                <a:cs typeface="Arial" panose="020B0604020202020204" pitchFamily="34" charset="0"/>
              </a:rPr>
              <a:t>7.   System designing  </a:t>
            </a:r>
          </a:p>
          <a:p>
            <a:pPr marL="109728" indent="0">
              <a:buNone/>
            </a:pPr>
            <a:r>
              <a:rPr lang="en-US" sz="2400" dirty="0" smtClean="0">
                <a:latin typeface="Arial" panose="020B0604020202020204" pitchFamily="34" charset="0"/>
                <a:cs typeface="Arial" panose="020B0604020202020204" pitchFamily="34" charset="0"/>
              </a:rPr>
              <a:t>8.   Testing </a:t>
            </a:r>
          </a:p>
          <a:p>
            <a:pPr marL="109728" indent="0">
              <a:buNone/>
            </a:pPr>
            <a:r>
              <a:rPr lang="en-US" sz="2400" dirty="0">
                <a:latin typeface="Arial" panose="020B0604020202020204" pitchFamily="34" charset="0"/>
                <a:cs typeface="Arial" panose="020B0604020202020204" pitchFamily="34" charset="0"/>
              </a:rPr>
              <a:t>9</a:t>
            </a:r>
            <a:r>
              <a:rPr lang="en-US" sz="2400" dirty="0" smtClean="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Drawbacks </a:t>
            </a:r>
            <a:r>
              <a:rPr lang="en-IN" sz="2400" dirty="0">
                <a:latin typeface="Arial" panose="020B0604020202020204" pitchFamily="34" charset="0"/>
                <a:cs typeface="Arial" panose="020B0604020202020204" pitchFamily="34" charset="0"/>
              </a:rPr>
              <a:t>&amp; </a:t>
            </a:r>
            <a:r>
              <a:rPr lang="en-IN" sz="2400" dirty="0" smtClean="0">
                <a:latin typeface="Arial" panose="020B0604020202020204" pitchFamily="34" charset="0"/>
                <a:cs typeface="Arial" panose="020B0604020202020204" pitchFamily="34" charset="0"/>
              </a:rPr>
              <a:t>Limitation</a:t>
            </a:r>
          </a:p>
          <a:p>
            <a:pPr marL="109728" indent="0">
              <a:buNone/>
            </a:pPr>
            <a:r>
              <a:rPr lang="en-IN" sz="2400" dirty="0" smtClean="0">
                <a:latin typeface="Arial" panose="020B0604020202020204" pitchFamily="34" charset="0"/>
                <a:cs typeface="Arial" panose="020B0604020202020204" pitchFamily="34" charset="0"/>
              </a:rPr>
              <a:t>10. Proposed Enhancements</a:t>
            </a:r>
            <a:endParaRPr lang="en-US" sz="2400" dirty="0" smtClean="0">
              <a:latin typeface="Arial" panose="020B0604020202020204" pitchFamily="34" charset="0"/>
              <a:cs typeface="Arial" panose="020B0604020202020204" pitchFamily="34" charset="0"/>
            </a:endParaRPr>
          </a:p>
          <a:p>
            <a:pPr marL="109728" indent="0">
              <a:buNone/>
            </a:pPr>
            <a:r>
              <a:rPr lang="en-US" sz="2400" dirty="0" smtClean="0">
                <a:latin typeface="Arial" panose="020B0604020202020204" pitchFamily="34" charset="0"/>
                <a:cs typeface="Arial" panose="020B0604020202020204" pitchFamily="34" charset="0"/>
              </a:rPr>
              <a:t>11. Conclusion </a:t>
            </a:r>
            <a:endParaRPr lang="en-IN" sz="2400" dirty="0" smtClean="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274638"/>
            <a:ext cx="8229600" cy="922114"/>
          </a:xfrm>
        </p:spPr>
        <p:txBody>
          <a:bodyPr>
            <a:normAutofit fontScale="90000"/>
          </a:bodyPr>
          <a:lstStyle/>
          <a:p>
            <a:pPr algn="ctr"/>
            <a:r>
              <a:rPr lang="en-IN" sz="6000" dirty="0" smtClean="0">
                <a:latin typeface="Times New Roman" panose="02020603050405020304" pitchFamily="18" charset="0"/>
                <a:cs typeface="Times New Roman" panose="02020603050405020304" pitchFamily="18" charset="0"/>
              </a:rPr>
              <a:t>Index</a:t>
            </a:r>
            <a:endParaRPr lang="en-IN" sz="6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9C292835-7957-4120-8E2C-4FEFCBDD1DF9}" type="slidenum">
              <a:rPr lang="en-IN" smtClean="0"/>
              <a:t>2</a:t>
            </a:fld>
            <a:endParaRPr lang="en-IN"/>
          </a:p>
        </p:txBody>
      </p:sp>
    </p:spTree>
    <p:extLst>
      <p:ext uri="{BB962C8B-B14F-4D97-AF65-F5344CB8AC3E}">
        <p14:creationId xmlns:p14="http://schemas.microsoft.com/office/powerpoint/2010/main" val="66400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146152" cy="4565104"/>
          </a:xfrm>
        </p:spPr>
        <p:txBody>
          <a:bodyPr/>
          <a:lstStyle/>
          <a:p>
            <a:endParaRPr lang="en-IN" dirty="0"/>
          </a:p>
        </p:txBody>
      </p:sp>
      <p:sp>
        <p:nvSpPr>
          <p:cNvPr id="3" name="Title 2"/>
          <p:cNvSpPr>
            <a:spLocks noGrp="1"/>
          </p:cNvSpPr>
          <p:nvPr>
            <p:ph type="title"/>
          </p:nvPr>
        </p:nvSpPr>
        <p:spPr>
          <a:xfrm>
            <a:off x="457200" y="274638"/>
            <a:ext cx="8146152" cy="1143000"/>
          </a:xfrm>
        </p:spPr>
        <p:txBody>
          <a:bodyPr/>
          <a:lstStyle/>
          <a:p>
            <a:pPr algn="ctr"/>
            <a:r>
              <a:rPr lang="en-IN" dirty="0" smtClean="0"/>
              <a:t>Diagram -Homepage</a:t>
            </a:r>
            <a:endParaRPr lang="en-IN" dirty="0"/>
          </a:p>
        </p:txBody>
      </p:sp>
      <p:sp>
        <p:nvSpPr>
          <p:cNvPr id="11" name="Slide Number Placeholder 10"/>
          <p:cNvSpPr>
            <a:spLocks noGrp="1"/>
          </p:cNvSpPr>
          <p:nvPr>
            <p:ph type="sldNum" sz="quarter" idx="11"/>
          </p:nvPr>
        </p:nvSpPr>
        <p:spPr/>
        <p:txBody>
          <a:bodyPr/>
          <a:lstStyle/>
          <a:p>
            <a:fld id="{9C292835-7957-4120-8E2C-4FEFCBDD1DF9}" type="slidenum">
              <a:rPr lang="en-IN" smtClean="0"/>
              <a:t>20</a:t>
            </a:fld>
            <a:endParaRPr lang="en-IN"/>
          </a:p>
        </p:txBody>
      </p:sp>
      <p:sp>
        <p:nvSpPr>
          <p:cNvPr id="4" name="Rectangle 3"/>
          <p:cNvSpPr/>
          <p:nvPr/>
        </p:nvSpPr>
        <p:spPr>
          <a:xfrm>
            <a:off x="466448" y="1628800"/>
            <a:ext cx="8136904" cy="4536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ounded Rectangle 4"/>
          <p:cNvSpPr/>
          <p:nvPr/>
        </p:nvSpPr>
        <p:spPr>
          <a:xfrm>
            <a:off x="827584" y="2060848"/>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home</a:t>
            </a:r>
            <a:endParaRPr lang="en-IN" dirty="0"/>
          </a:p>
        </p:txBody>
      </p:sp>
      <p:sp>
        <p:nvSpPr>
          <p:cNvPr id="6" name="Rounded Rectangle 5"/>
          <p:cNvSpPr/>
          <p:nvPr/>
        </p:nvSpPr>
        <p:spPr>
          <a:xfrm>
            <a:off x="2195736" y="2069232"/>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About</a:t>
            </a:r>
            <a:endParaRPr lang="en-IN" dirty="0"/>
          </a:p>
        </p:txBody>
      </p:sp>
      <p:sp>
        <p:nvSpPr>
          <p:cNvPr id="7" name="Rounded Rectangle 6"/>
          <p:cNvSpPr/>
          <p:nvPr/>
        </p:nvSpPr>
        <p:spPr>
          <a:xfrm>
            <a:off x="3563888" y="2059720"/>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Contact</a:t>
            </a:r>
            <a:endParaRPr lang="en-IN" dirty="0"/>
          </a:p>
        </p:txBody>
      </p:sp>
      <p:sp>
        <p:nvSpPr>
          <p:cNvPr id="8" name="Rounded Rectangle 7"/>
          <p:cNvSpPr/>
          <p:nvPr/>
        </p:nvSpPr>
        <p:spPr>
          <a:xfrm>
            <a:off x="5076056" y="2076120"/>
            <a:ext cx="115212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r>
              <a:rPr lang="en-IN" dirty="0" smtClean="0"/>
              <a:t>nquiry</a:t>
            </a:r>
            <a:endParaRPr lang="en-IN" dirty="0"/>
          </a:p>
        </p:txBody>
      </p:sp>
      <p:sp>
        <p:nvSpPr>
          <p:cNvPr id="9" name="Rounded Rectangle 8"/>
          <p:cNvSpPr/>
          <p:nvPr/>
        </p:nvSpPr>
        <p:spPr>
          <a:xfrm>
            <a:off x="6811644" y="2082224"/>
            <a:ext cx="1512168"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User Login</a:t>
            </a:r>
            <a:endParaRPr lang="en-IN" dirty="0"/>
          </a:p>
        </p:txBody>
      </p:sp>
      <p:cxnSp>
        <p:nvCxnSpPr>
          <p:cNvPr id="13" name="Straight Connector 12"/>
          <p:cNvCxnSpPr/>
          <p:nvPr/>
        </p:nvCxnSpPr>
        <p:spPr>
          <a:xfrm>
            <a:off x="711032" y="2636912"/>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450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6512"/>
            <a:ext cx="8219256" cy="4514777"/>
          </a:xfrm>
        </p:spPr>
        <p:txBody>
          <a:bodyPr/>
          <a:lstStyle/>
          <a:p>
            <a:endParaRPr lang="en-IN" dirty="0"/>
          </a:p>
        </p:txBody>
      </p:sp>
      <p:sp>
        <p:nvSpPr>
          <p:cNvPr id="3" name="Title 2"/>
          <p:cNvSpPr>
            <a:spLocks noGrp="1"/>
          </p:cNvSpPr>
          <p:nvPr>
            <p:ph type="title"/>
          </p:nvPr>
        </p:nvSpPr>
        <p:spPr>
          <a:xfrm>
            <a:off x="457200" y="274638"/>
            <a:ext cx="8219256" cy="922114"/>
          </a:xfrm>
        </p:spPr>
        <p:txBody>
          <a:bodyPr/>
          <a:lstStyle/>
          <a:p>
            <a:pPr algn="ctr"/>
            <a:r>
              <a:rPr lang="en-IN" dirty="0" smtClean="0"/>
              <a:t>Admin - Homepage</a:t>
            </a:r>
            <a:endParaRPr lang="en-IN" dirty="0"/>
          </a:p>
        </p:txBody>
      </p:sp>
      <p:sp>
        <p:nvSpPr>
          <p:cNvPr id="15" name="Slide Number Placeholder 14"/>
          <p:cNvSpPr>
            <a:spLocks noGrp="1"/>
          </p:cNvSpPr>
          <p:nvPr>
            <p:ph type="sldNum" sz="quarter" idx="11"/>
          </p:nvPr>
        </p:nvSpPr>
        <p:spPr/>
        <p:txBody>
          <a:bodyPr/>
          <a:lstStyle/>
          <a:p>
            <a:fld id="{9C292835-7957-4120-8E2C-4FEFCBDD1DF9}" type="slidenum">
              <a:rPr lang="en-IN" smtClean="0"/>
              <a:t>21</a:t>
            </a:fld>
            <a:endParaRPr lang="en-IN"/>
          </a:p>
        </p:txBody>
      </p:sp>
      <p:sp>
        <p:nvSpPr>
          <p:cNvPr id="4" name="Rectangle 3"/>
          <p:cNvSpPr/>
          <p:nvPr/>
        </p:nvSpPr>
        <p:spPr>
          <a:xfrm>
            <a:off x="467544" y="1506512"/>
            <a:ext cx="8208912" cy="4514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ounded Rectangle 4"/>
          <p:cNvSpPr/>
          <p:nvPr/>
        </p:nvSpPr>
        <p:spPr>
          <a:xfrm>
            <a:off x="791580" y="1700808"/>
            <a:ext cx="1584176"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Admin dashboard</a:t>
            </a:r>
            <a:endParaRPr lang="en-IN" dirty="0"/>
          </a:p>
        </p:txBody>
      </p:sp>
      <p:sp>
        <p:nvSpPr>
          <p:cNvPr id="6" name="Rounded Rectangle 5"/>
          <p:cNvSpPr/>
          <p:nvPr/>
        </p:nvSpPr>
        <p:spPr>
          <a:xfrm>
            <a:off x="2555776" y="1714536"/>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View User</a:t>
            </a:r>
            <a:endParaRPr lang="en-IN" dirty="0"/>
          </a:p>
        </p:txBody>
      </p:sp>
      <p:sp>
        <p:nvSpPr>
          <p:cNvPr id="7" name="Rounded Rectangle 6"/>
          <p:cNvSpPr/>
          <p:nvPr/>
        </p:nvSpPr>
        <p:spPr>
          <a:xfrm>
            <a:off x="3666736" y="1737408"/>
            <a:ext cx="13716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View all order</a:t>
            </a:r>
            <a:endParaRPr lang="en-IN" dirty="0"/>
          </a:p>
        </p:txBody>
      </p:sp>
      <p:sp>
        <p:nvSpPr>
          <p:cNvPr id="8" name="Rounded Rectangle 7"/>
          <p:cNvSpPr/>
          <p:nvPr/>
        </p:nvSpPr>
        <p:spPr>
          <a:xfrm>
            <a:off x="5220072" y="1723704"/>
            <a:ext cx="1402784"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View Feedback</a:t>
            </a:r>
            <a:endParaRPr lang="en-IN" dirty="0"/>
          </a:p>
        </p:txBody>
      </p:sp>
      <p:sp>
        <p:nvSpPr>
          <p:cNvPr id="9" name="Rounded Rectangle 8"/>
          <p:cNvSpPr/>
          <p:nvPr/>
        </p:nvSpPr>
        <p:spPr>
          <a:xfrm>
            <a:off x="6876256" y="1741992"/>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Add</a:t>
            </a:r>
          </a:p>
          <a:p>
            <a:pPr algn="ctr"/>
            <a:r>
              <a:rPr lang="en-IN" dirty="0" smtClean="0"/>
              <a:t>Card </a:t>
            </a:r>
            <a:endParaRPr lang="en-IN" dirty="0"/>
          </a:p>
        </p:txBody>
      </p:sp>
      <p:sp>
        <p:nvSpPr>
          <p:cNvPr id="10" name="Rounded Rectangle 9"/>
          <p:cNvSpPr/>
          <p:nvPr/>
        </p:nvSpPr>
        <p:spPr>
          <a:xfrm>
            <a:off x="807620" y="2420888"/>
            <a:ext cx="1224136"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Enquiry</a:t>
            </a:r>
            <a:endParaRPr lang="en-IN" dirty="0"/>
          </a:p>
        </p:txBody>
      </p:sp>
      <p:sp>
        <p:nvSpPr>
          <p:cNvPr id="11" name="Rounded Rectangle 10"/>
          <p:cNvSpPr/>
          <p:nvPr/>
        </p:nvSpPr>
        <p:spPr>
          <a:xfrm>
            <a:off x="2375756" y="2420888"/>
            <a:ext cx="1806688"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Change password</a:t>
            </a:r>
            <a:endParaRPr lang="en-IN" dirty="0"/>
          </a:p>
        </p:txBody>
      </p:sp>
      <p:sp>
        <p:nvSpPr>
          <p:cNvPr id="12" name="Rounded Rectangle 11"/>
          <p:cNvSpPr/>
          <p:nvPr/>
        </p:nvSpPr>
        <p:spPr>
          <a:xfrm>
            <a:off x="4457728" y="2448296"/>
            <a:ext cx="1101824" cy="5257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Profile</a:t>
            </a:r>
            <a:endParaRPr lang="en-IN" dirty="0"/>
          </a:p>
        </p:txBody>
      </p:sp>
      <p:cxnSp>
        <p:nvCxnSpPr>
          <p:cNvPr id="14" name="Straight Connector 13"/>
          <p:cNvCxnSpPr/>
          <p:nvPr/>
        </p:nvCxnSpPr>
        <p:spPr>
          <a:xfrm>
            <a:off x="605300" y="3212976"/>
            <a:ext cx="77048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17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19256" cy="4680520"/>
          </a:xfrm>
        </p:spPr>
        <p:txBody>
          <a:bodyPr/>
          <a:lstStyle/>
          <a:p>
            <a:endParaRPr lang="en-IN" dirty="0"/>
          </a:p>
        </p:txBody>
      </p:sp>
      <p:sp>
        <p:nvSpPr>
          <p:cNvPr id="3" name="Title 2"/>
          <p:cNvSpPr>
            <a:spLocks noGrp="1"/>
          </p:cNvSpPr>
          <p:nvPr>
            <p:ph type="title"/>
          </p:nvPr>
        </p:nvSpPr>
        <p:spPr>
          <a:xfrm>
            <a:off x="457200" y="274638"/>
            <a:ext cx="8219256" cy="1143000"/>
          </a:xfrm>
        </p:spPr>
        <p:txBody>
          <a:bodyPr/>
          <a:lstStyle/>
          <a:p>
            <a:pPr algn="ctr"/>
            <a:r>
              <a:rPr lang="en-IN" dirty="0" smtClean="0"/>
              <a:t>Customer Page</a:t>
            </a:r>
            <a:endParaRPr lang="en-IN" dirty="0"/>
          </a:p>
        </p:txBody>
      </p:sp>
      <p:sp>
        <p:nvSpPr>
          <p:cNvPr id="14" name="Slide Number Placeholder 13"/>
          <p:cNvSpPr>
            <a:spLocks noGrp="1"/>
          </p:cNvSpPr>
          <p:nvPr>
            <p:ph type="sldNum" sz="quarter" idx="11"/>
          </p:nvPr>
        </p:nvSpPr>
        <p:spPr/>
        <p:txBody>
          <a:bodyPr/>
          <a:lstStyle/>
          <a:p>
            <a:fld id="{9C292835-7957-4120-8E2C-4FEFCBDD1DF9}" type="slidenum">
              <a:rPr lang="en-IN" smtClean="0"/>
              <a:t>22</a:t>
            </a:fld>
            <a:endParaRPr lang="en-IN"/>
          </a:p>
        </p:txBody>
      </p:sp>
      <p:sp>
        <p:nvSpPr>
          <p:cNvPr id="4" name="Rectangle 3"/>
          <p:cNvSpPr/>
          <p:nvPr/>
        </p:nvSpPr>
        <p:spPr>
          <a:xfrm>
            <a:off x="467544" y="1484784"/>
            <a:ext cx="8208912" cy="4680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ounded Rectangle 4"/>
          <p:cNvSpPr/>
          <p:nvPr/>
        </p:nvSpPr>
        <p:spPr>
          <a:xfrm>
            <a:off x="827584" y="1916832"/>
            <a:ext cx="9361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home</a:t>
            </a:r>
            <a:endParaRPr lang="en-IN" dirty="0"/>
          </a:p>
        </p:txBody>
      </p:sp>
      <p:sp>
        <p:nvSpPr>
          <p:cNvPr id="6" name="Rounded Rectangle 5"/>
          <p:cNvSpPr/>
          <p:nvPr/>
        </p:nvSpPr>
        <p:spPr>
          <a:xfrm>
            <a:off x="827584" y="2435384"/>
            <a:ext cx="10885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Enquiry</a:t>
            </a:r>
            <a:endParaRPr lang="en-IN" dirty="0"/>
          </a:p>
        </p:txBody>
      </p:sp>
      <p:sp>
        <p:nvSpPr>
          <p:cNvPr id="7" name="Rounded Rectangle 6"/>
          <p:cNvSpPr/>
          <p:nvPr/>
        </p:nvSpPr>
        <p:spPr>
          <a:xfrm>
            <a:off x="6732240" y="1855324"/>
            <a:ext cx="1207368"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Logout</a:t>
            </a:r>
            <a:endParaRPr lang="en-IN" dirty="0"/>
          </a:p>
        </p:txBody>
      </p:sp>
      <p:sp>
        <p:nvSpPr>
          <p:cNvPr id="8" name="Rounded Rectangle 7"/>
          <p:cNvSpPr/>
          <p:nvPr/>
        </p:nvSpPr>
        <p:spPr>
          <a:xfrm>
            <a:off x="2460340" y="2444544"/>
            <a:ext cx="2207096"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Change password </a:t>
            </a:r>
            <a:endParaRPr lang="en-IN" dirty="0"/>
          </a:p>
        </p:txBody>
      </p:sp>
      <p:sp>
        <p:nvSpPr>
          <p:cNvPr id="9" name="Rounded Rectangle 8"/>
          <p:cNvSpPr/>
          <p:nvPr/>
        </p:nvSpPr>
        <p:spPr>
          <a:xfrm>
            <a:off x="5148064" y="1885992"/>
            <a:ext cx="137900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My order</a:t>
            </a:r>
            <a:endParaRPr lang="en-IN" dirty="0"/>
          </a:p>
        </p:txBody>
      </p:sp>
      <p:sp>
        <p:nvSpPr>
          <p:cNvPr id="10" name="Rounded Rectangle 9"/>
          <p:cNvSpPr/>
          <p:nvPr/>
        </p:nvSpPr>
        <p:spPr>
          <a:xfrm>
            <a:off x="3707904" y="1889212"/>
            <a:ext cx="132623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feedback</a:t>
            </a:r>
            <a:endParaRPr lang="en-IN" dirty="0"/>
          </a:p>
        </p:txBody>
      </p:sp>
      <p:sp>
        <p:nvSpPr>
          <p:cNvPr id="11" name="Rounded Rectangle 10"/>
          <p:cNvSpPr/>
          <p:nvPr/>
        </p:nvSpPr>
        <p:spPr>
          <a:xfrm>
            <a:off x="2068488" y="1889212"/>
            <a:ext cx="1495400"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Order card</a:t>
            </a:r>
            <a:endParaRPr lang="en-IN" dirty="0"/>
          </a:p>
        </p:txBody>
      </p:sp>
      <p:cxnSp>
        <p:nvCxnSpPr>
          <p:cNvPr id="13" name="Straight Connector 12"/>
          <p:cNvCxnSpPr/>
          <p:nvPr/>
        </p:nvCxnSpPr>
        <p:spPr>
          <a:xfrm>
            <a:off x="539552" y="3068960"/>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141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6712"/>
            <a:ext cx="8229600" cy="5832648"/>
          </a:xfrm>
        </p:spPr>
        <p:txBody>
          <a:bodyPr>
            <a:normAutofit fontScale="32500" lnSpcReduction="20000"/>
          </a:bodyPr>
          <a:lstStyle/>
          <a:p>
            <a:pPr fontAlgn="base">
              <a:buClrTx/>
              <a:buSzPct val="100000"/>
              <a:buFont typeface="Arial" panose="020B0604020202020204" pitchFamily="34" charset="0"/>
              <a:buChar char="•"/>
            </a:pPr>
            <a:endParaRPr lang="en-US" sz="5100" b="1" dirty="0" smtClean="0">
              <a:latin typeface="Arial" panose="020B0604020202020204" pitchFamily="34" charset="0"/>
              <a:cs typeface="Arial" panose="020B0604020202020204" pitchFamily="34" charset="0"/>
            </a:endParaRPr>
          </a:p>
          <a:p>
            <a:pPr fontAlgn="base">
              <a:buClrTx/>
              <a:buSzPct val="100000"/>
              <a:buFont typeface="Arial" panose="020B0604020202020204" pitchFamily="34" charset="0"/>
              <a:buChar char="•"/>
            </a:pPr>
            <a:r>
              <a:rPr lang="en-US" sz="5500" b="1" dirty="0" smtClean="0">
                <a:latin typeface="Arial" panose="020B0604020202020204" pitchFamily="34" charset="0"/>
                <a:cs typeface="Arial" panose="020B0604020202020204" pitchFamily="34" charset="0"/>
              </a:rPr>
              <a:t>Functional Testing - </a:t>
            </a:r>
            <a:r>
              <a:rPr lang="en-US" sz="5500" dirty="0">
                <a:latin typeface="Arial" panose="020B0604020202020204" pitchFamily="34" charset="0"/>
                <a:cs typeface="Arial" panose="020B0604020202020204" pitchFamily="34" charset="0"/>
              </a:rPr>
              <a:t>Functional testing is an approach that is used to verify every functionality of the software and each function complies with the given requirement. Functional testing is divided into four types:</a:t>
            </a:r>
          </a:p>
          <a:p>
            <a:pPr fontAlgn="base">
              <a:buClrTx/>
              <a:buSzPct val="100000"/>
              <a:buFont typeface="Arial" panose="020B0604020202020204" pitchFamily="34" charset="0"/>
              <a:buChar char="•"/>
            </a:pPr>
            <a:endParaRPr lang="en-US" sz="5500" b="1" dirty="0" smtClean="0">
              <a:latin typeface="Arial" panose="020B0604020202020204" pitchFamily="34" charset="0"/>
              <a:cs typeface="Arial" panose="020B0604020202020204" pitchFamily="34" charset="0"/>
            </a:endParaRPr>
          </a:p>
          <a:p>
            <a:pPr fontAlgn="base">
              <a:buClrTx/>
              <a:buSzPct val="100000"/>
              <a:buFont typeface="Arial" panose="020B0604020202020204" pitchFamily="34" charset="0"/>
              <a:buChar char="•"/>
            </a:pPr>
            <a:r>
              <a:rPr lang="en-US" sz="5500" b="1" dirty="0" smtClean="0">
                <a:latin typeface="Arial" panose="020B0604020202020204" pitchFamily="34" charset="0"/>
                <a:cs typeface="Arial" panose="020B0604020202020204" pitchFamily="34" charset="0"/>
              </a:rPr>
              <a:t>Unit Testing - </a:t>
            </a:r>
            <a:r>
              <a:rPr lang="en-US" sz="5500" dirty="0" smtClean="0">
                <a:latin typeface="Arial" panose="020B0604020202020204" pitchFamily="34" charset="0"/>
                <a:cs typeface="Arial" panose="020B0604020202020204" pitchFamily="34" charset="0"/>
              </a:rPr>
              <a:t>In </a:t>
            </a:r>
            <a:r>
              <a:rPr lang="en-US" sz="5500" dirty="0">
                <a:latin typeface="Arial" panose="020B0604020202020204" pitchFamily="34" charset="0"/>
                <a:cs typeface="Arial" panose="020B0604020202020204" pitchFamily="34" charset="0"/>
              </a:rPr>
              <a:t>unit testing, each component or individual units of the software shall be tested. The aim of the unit testing is to check internal data structures, logic, boundary conditions for input and output data as per the design.</a:t>
            </a:r>
          </a:p>
          <a:p>
            <a:pPr fontAlgn="base">
              <a:buClrTx/>
              <a:buSzPct val="100000"/>
              <a:buFont typeface="Arial" panose="020B0604020202020204" pitchFamily="34" charset="0"/>
              <a:buChar char="•"/>
            </a:pPr>
            <a:endParaRPr lang="en-US" sz="5500" b="1" dirty="0" smtClean="0">
              <a:latin typeface="Arial" panose="020B0604020202020204" pitchFamily="34" charset="0"/>
              <a:cs typeface="Arial" panose="020B0604020202020204" pitchFamily="34" charset="0"/>
            </a:endParaRPr>
          </a:p>
          <a:p>
            <a:pPr fontAlgn="base">
              <a:buClrTx/>
              <a:buSzPct val="100000"/>
              <a:buFont typeface="Arial" panose="020B0604020202020204" pitchFamily="34" charset="0"/>
              <a:buChar char="•"/>
            </a:pPr>
            <a:r>
              <a:rPr lang="en-US" sz="5500" b="1" dirty="0" smtClean="0">
                <a:latin typeface="Arial" panose="020B0604020202020204" pitchFamily="34" charset="0"/>
                <a:cs typeface="Arial" panose="020B0604020202020204" pitchFamily="34" charset="0"/>
              </a:rPr>
              <a:t>Integration Testing- </a:t>
            </a:r>
            <a:r>
              <a:rPr lang="en-US" sz="5500" dirty="0" smtClean="0">
                <a:latin typeface="Arial" panose="020B0604020202020204" pitchFamily="34" charset="0"/>
                <a:cs typeface="Arial" panose="020B0604020202020204" pitchFamily="34" charset="0"/>
              </a:rPr>
              <a:t>In </a:t>
            </a:r>
            <a:r>
              <a:rPr lang="en-US" sz="5500" dirty="0">
                <a:latin typeface="Arial" panose="020B0604020202020204" pitchFamily="34" charset="0"/>
                <a:cs typeface="Arial" panose="020B0604020202020204" pitchFamily="34" charset="0"/>
              </a:rPr>
              <a:t>integration testing, individual units are integrated and tested to understand if the integrated components work efficiently.</a:t>
            </a:r>
          </a:p>
          <a:p>
            <a:pPr fontAlgn="base">
              <a:buClrTx/>
              <a:buSzPct val="100000"/>
              <a:buFont typeface="Arial" panose="020B0604020202020204" pitchFamily="34" charset="0"/>
              <a:buChar char="•"/>
            </a:pPr>
            <a:endParaRPr lang="en-US" sz="5500" b="1" dirty="0" smtClean="0">
              <a:latin typeface="Arial" panose="020B0604020202020204" pitchFamily="34" charset="0"/>
              <a:cs typeface="Arial" panose="020B0604020202020204" pitchFamily="34" charset="0"/>
            </a:endParaRPr>
          </a:p>
          <a:p>
            <a:pPr fontAlgn="base">
              <a:buClrTx/>
              <a:buSzPct val="100000"/>
              <a:buFont typeface="Arial" panose="020B0604020202020204" pitchFamily="34" charset="0"/>
              <a:buChar char="•"/>
            </a:pPr>
            <a:r>
              <a:rPr lang="en-US" sz="5500" b="1" dirty="0" smtClean="0">
                <a:latin typeface="Arial" panose="020B0604020202020204" pitchFamily="34" charset="0"/>
                <a:cs typeface="Arial" panose="020B0604020202020204" pitchFamily="34" charset="0"/>
              </a:rPr>
              <a:t>System Testing - </a:t>
            </a:r>
            <a:r>
              <a:rPr lang="en-US" sz="5500" dirty="0" smtClean="0">
                <a:latin typeface="Arial" panose="020B0604020202020204" pitchFamily="34" charset="0"/>
                <a:cs typeface="Arial" panose="020B0604020202020204" pitchFamily="34" charset="0"/>
              </a:rPr>
              <a:t>The </a:t>
            </a:r>
            <a:r>
              <a:rPr lang="en-US" sz="5500" dirty="0">
                <a:latin typeface="Arial" panose="020B0604020202020204" pitchFamily="34" charset="0"/>
                <a:cs typeface="Arial" panose="020B0604020202020204" pitchFamily="34" charset="0"/>
              </a:rPr>
              <a:t>purpose of system testing is to verify that all the system elements are tested and its overall function and performance comply with the specific requirements. In this approach, the system’s hardware and software components are integrated and tested as a whole.</a:t>
            </a:r>
          </a:p>
          <a:p>
            <a:pPr fontAlgn="base">
              <a:buClrTx/>
              <a:buSzPct val="100000"/>
              <a:buFont typeface="Arial" panose="020B0604020202020204" pitchFamily="34" charset="0"/>
              <a:buChar char="•"/>
            </a:pPr>
            <a:endParaRPr lang="en-US" sz="5500" b="1" dirty="0" smtClean="0">
              <a:latin typeface="Arial" panose="020B0604020202020204" pitchFamily="34" charset="0"/>
              <a:cs typeface="Arial" panose="020B0604020202020204" pitchFamily="34" charset="0"/>
            </a:endParaRPr>
          </a:p>
          <a:p>
            <a:pPr fontAlgn="base">
              <a:buClrTx/>
              <a:buSzPct val="100000"/>
              <a:buFont typeface="Arial" panose="020B0604020202020204" pitchFamily="34" charset="0"/>
              <a:buChar char="•"/>
            </a:pPr>
            <a:r>
              <a:rPr lang="en-US" sz="5500" b="1" dirty="0" smtClean="0">
                <a:latin typeface="Arial" panose="020B0604020202020204" pitchFamily="34" charset="0"/>
                <a:cs typeface="Arial" panose="020B0604020202020204" pitchFamily="34" charset="0"/>
              </a:rPr>
              <a:t>Acceptance Testing - </a:t>
            </a:r>
            <a:r>
              <a:rPr lang="en-US" sz="5500" dirty="0" smtClean="0">
                <a:latin typeface="Arial" panose="020B0604020202020204" pitchFamily="34" charset="0"/>
                <a:cs typeface="Arial" panose="020B0604020202020204" pitchFamily="34" charset="0"/>
              </a:rPr>
              <a:t>Is </a:t>
            </a:r>
            <a:r>
              <a:rPr lang="en-US" sz="5500" dirty="0">
                <a:latin typeface="Arial" panose="020B0604020202020204" pitchFamily="34" charset="0"/>
                <a:cs typeface="Arial" panose="020B0604020202020204" pitchFamily="34" charset="0"/>
              </a:rPr>
              <a:t>the developed software ready for delivery? This type of testing helps to identify if the application is ready for delivery and meets the business </a:t>
            </a:r>
            <a:r>
              <a:rPr lang="en-US" sz="5500" dirty="0" smtClean="0">
                <a:latin typeface="Arial" panose="020B0604020202020204" pitchFamily="34" charset="0"/>
                <a:cs typeface="Arial" panose="020B0604020202020204" pitchFamily="34" charset="0"/>
              </a:rPr>
              <a:t>requirements.</a:t>
            </a:r>
            <a:endParaRPr lang="en-US" sz="55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67544" y="188640"/>
            <a:ext cx="8229600" cy="634082"/>
          </a:xfrm>
        </p:spPr>
        <p:txBody>
          <a:bodyPr>
            <a:normAutofit/>
          </a:bodyPr>
          <a:lstStyle/>
          <a:p>
            <a:pPr algn="ctr"/>
            <a:r>
              <a:rPr lang="en-IN" dirty="0" smtClean="0"/>
              <a:t>Testing </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23</a:t>
            </a:fld>
            <a:endParaRPr lang="en-IN"/>
          </a:p>
        </p:txBody>
      </p:sp>
    </p:spTree>
    <p:extLst>
      <p:ext uri="{BB962C8B-B14F-4D97-AF65-F5344CB8AC3E}">
        <p14:creationId xmlns:p14="http://schemas.microsoft.com/office/powerpoint/2010/main" val="509546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363272" cy="5472608"/>
          </a:xfrm>
        </p:spPr>
        <p:txBody>
          <a:bodyPr>
            <a:normAutofit/>
          </a:bodyPr>
          <a:lstStyle/>
          <a:p>
            <a:pPr marL="109728" indent="0">
              <a:buNone/>
            </a:pPr>
            <a:endParaRPr lang="en-IN" sz="2000" b="1" dirty="0" smtClean="0">
              <a:latin typeface="Times New Roman" panose="02020603050405020304" pitchFamily="18" charset="0"/>
              <a:cs typeface="Times New Roman" panose="02020603050405020304" pitchFamily="18" charset="0"/>
            </a:endParaRPr>
          </a:p>
          <a:p>
            <a:pPr marL="109728" indent="0">
              <a:buNone/>
            </a:pPr>
            <a:r>
              <a:rPr lang="en-IN" sz="2400" b="1" dirty="0" smtClean="0">
                <a:cs typeface="Times New Roman" panose="02020603050405020304" pitchFamily="18" charset="0"/>
              </a:rPr>
              <a:t>Drawback :</a:t>
            </a:r>
          </a:p>
          <a:p>
            <a:pPr marL="109728" indent="0">
              <a:buNone/>
            </a:pPr>
            <a:endParaRPr lang="en-IN" sz="2400" dirty="0" smtClean="0">
              <a:cs typeface="Times New Roman" panose="02020603050405020304" pitchFamily="18" charset="0"/>
            </a:endParaRPr>
          </a:p>
          <a:p>
            <a:pPr marL="566928" indent="-457200">
              <a:buFont typeface="+mj-lt"/>
              <a:buAutoNum type="arabicPeriod"/>
            </a:pPr>
            <a:r>
              <a:rPr lang="en-IN" sz="2400" dirty="0" smtClean="0">
                <a:cs typeface="Times New Roman" panose="02020603050405020304" pitchFamily="18" charset="0"/>
              </a:rPr>
              <a:t>Considerable </a:t>
            </a:r>
            <a:r>
              <a:rPr lang="en-IN" sz="2400" dirty="0">
                <a:cs typeface="Times New Roman" panose="02020603050405020304" pitchFamily="18" charset="0"/>
              </a:rPr>
              <a:t>efforts have made the software easy to operate even for people who are not great with computers but it can be a little overwhelming at the first </a:t>
            </a:r>
            <a:r>
              <a:rPr lang="en-IN" sz="2400" dirty="0" smtClean="0">
                <a:cs typeface="Times New Roman" panose="02020603050405020304" pitchFamily="18" charset="0"/>
              </a:rPr>
              <a:t>instance.</a:t>
            </a:r>
          </a:p>
          <a:p>
            <a:pPr marL="566928" indent="-457200">
              <a:buFont typeface="+mj-lt"/>
              <a:buAutoNum type="arabicPeriod"/>
            </a:pPr>
            <a:endParaRPr lang="en-IN" sz="2400" dirty="0" smtClean="0">
              <a:cs typeface="Times New Roman" panose="02020603050405020304" pitchFamily="18" charset="0"/>
            </a:endParaRPr>
          </a:p>
          <a:p>
            <a:pPr marL="566928" indent="-457200">
              <a:buFont typeface="+mj-lt"/>
              <a:buAutoNum type="arabicPeriod"/>
            </a:pPr>
            <a:r>
              <a:rPr lang="en-IN" sz="2400" dirty="0" smtClean="0">
                <a:cs typeface="Times New Roman" panose="02020603050405020304" pitchFamily="18" charset="0"/>
              </a:rPr>
              <a:t>The </a:t>
            </a:r>
            <a:r>
              <a:rPr lang="en-IN" sz="2400" dirty="0">
                <a:cs typeface="Times New Roman" panose="02020603050405020304" pitchFamily="18" charset="0"/>
              </a:rPr>
              <a:t>user is provided help at each step for his convenience in working with the  </a:t>
            </a:r>
            <a:r>
              <a:rPr lang="en-IN" sz="2400" dirty="0" smtClean="0">
                <a:cs typeface="Times New Roman" panose="02020603050405020304" pitchFamily="18" charset="0"/>
              </a:rPr>
              <a:t>software.</a:t>
            </a:r>
          </a:p>
          <a:p>
            <a:pPr marL="109728" indent="0">
              <a:buNone/>
            </a:pPr>
            <a:endParaRPr lang="en-IN" sz="2400" dirty="0">
              <a:cs typeface="Times New Roman" panose="02020603050405020304" pitchFamily="18" charset="0"/>
            </a:endParaRPr>
          </a:p>
          <a:p>
            <a:pPr marL="109728" indent="0">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06090"/>
          </a:xfrm>
        </p:spPr>
        <p:txBody>
          <a:bodyPr>
            <a:normAutofit/>
          </a:bodyPr>
          <a:lstStyle/>
          <a:p>
            <a:pPr algn="ctr"/>
            <a:r>
              <a:rPr lang="en-IN" dirty="0" smtClean="0">
                <a:effectLst/>
              </a:rPr>
              <a:t>Drawbacks </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24</a:t>
            </a:fld>
            <a:endParaRPr lang="en-IN"/>
          </a:p>
        </p:txBody>
      </p:sp>
    </p:spTree>
    <p:extLst>
      <p:ext uri="{BB962C8B-B14F-4D97-AF65-F5344CB8AC3E}">
        <p14:creationId xmlns:p14="http://schemas.microsoft.com/office/powerpoint/2010/main" val="85981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19256" cy="5184576"/>
          </a:xfrm>
        </p:spPr>
        <p:txBody>
          <a:bodyPr>
            <a:normAutofit lnSpcReduction="10000"/>
          </a:bodyPr>
          <a:lstStyle/>
          <a:p>
            <a:pPr marL="109728" indent="0">
              <a:buNone/>
            </a:pPr>
            <a:r>
              <a:rPr lang="en-IN" sz="3200" dirty="0" smtClean="0">
                <a:latin typeface="Times New Roman" panose="02020603050405020304" pitchFamily="18" charset="0"/>
                <a:cs typeface="Times New Roman" panose="02020603050405020304" pitchFamily="18" charset="0"/>
              </a:rPr>
              <a:t>Limitation: </a:t>
            </a:r>
          </a:p>
          <a:p>
            <a:pPr marL="109728" indent="0">
              <a:buNone/>
            </a:pPr>
            <a:endParaRPr lang="en-IN" sz="3200" dirty="0" smtClean="0">
              <a:latin typeface="Times New Roman" panose="02020603050405020304" pitchFamily="18" charset="0"/>
              <a:cs typeface="Times New Roman" panose="02020603050405020304" pitchFamily="18" charset="0"/>
            </a:endParaRPr>
          </a:p>
          <a:p>
            <a:pPr marL="624078" indent="-514350">
              <a:buFont typeface="+mj-lt"/>
              <a:buAutoNum type="arabicPeriod"/>
            </a:pPr>
            <a:r>
              <a:rPr lang="en-US" sz="2800" dirty="0" smtClean="0">
                <a:cs typeface="Times New Roman" panose="02020603050405020304" pitchFamily="18" charset="0"/>
              </a:rPr>
              <a:t>Website </a:t>
            </a:r>
            <a:r>
              <a:rPr lang="en-US" sz="2800" dirty="0">
                <a:cs typeface="Times New Roman" panose="02020603050405020304" pitchFamily="18" charset="0"/>
              </a:rPr>
              <a:t>Design This website was design using basic </a:t>
            </a:r>
            <a:r>
              <a:rPr lang="en-US" sz="2800" dirty="0" smtClean="0">
                <a:cs typeface="Times New Roman" panose="02020603050405020304" pitchFamily="18" charset="0"/>
              </a:rPr>
              <a:t>html ,</a:t>
            </a:r>
            <a:r>
              <a:rPr lang="en-US" sz="2800" dirty="0" err="1" smtClean="0">
                <a:cs typeface="Times New Roman" panose="02020603050405020304" pitchFamily="18" charset="0"/>
              </a:rPr>
              <a:t>css</a:t>
            </a:r>
            <a:r>
              <a:rPr lang="en-US" sz="2800" dirty="0" smtClean="0">
                <a:cs typeface="Times New Roman" panose="02020603050405020304" pitchFamily="18" charset="0"/>
              </a:rPr>
              <a:t> </a:t>
            </a:r>
            <a:r>
              <a:rPr lang="en-US" sz="2800" dirty="0">
                <a:cs typeface="Times New Roman" panose="02020603050405020304" pitchFamily="18" charset="0"/>
              </a:rPr>
              <a:t>coding and  </a:t>
            </a:r>
            <a:r>
              <a:rPr lang="en-US" sz="2800" dirty="0" err="1" smtClean="0">
                <a:cs typeface="Times New Roman" panose="02020603050405020304" pitchFamily="18" charset="0"/>
              </a:rPr>
              <a:t>php</a:t>
            </a:r>
            <a:r>
              <a:rPr lang="en-US" sz="2800" dirty="0" smtClean="0">
                <a:cs typeface="Times New Roman" panose="02020603050405020304" pitchFamily="18" charset="0"/>
              </a:rPr>
              <a:t> , </a:t>
            </a:r>
            <a:r>
              <a:rPr lang="en-US" sz="2800" dirty="0">
                <a:cs typeface="Times New Roman" panose="02020603050405020304" pitchFamily="18" charset="0"/>
              </a:rPr>
              <a:t>so that it looks very simple. Most of the websites now using </a:t>
            </a:r>
            <a:r>
              <a:rPr lang="en-US" sz="2800" dirty="0" err="1" smtClean="0">
                <a:cs typeface="Times New Roman" panose="02020603050405020304" pitchFamily="18" charset="0"/>
              </a:rPr>
              <a:t>Wordpress</a:t>
            </a:r>
            <a:r>
              <a:rPr lang="en-US" sz="2800" dirty="0" smtClean="0">
                <a:cs typeface="Times New Roman" panose="02020603050405020304" pitchFamily="18" charset="0"/>
              </a:rPr>
              <a:t> </a:t>
            </a:r>
            <a:r>
              <a:rPr lang="en-US" sz="2800" dirty="0">
                <a:cs typeface="Times New Roman" panose="02020603050405020304" pitchFamily="18" charset="0"/>
              </a:rPr>
              <a:t>and also many another sites to develop a website</a:t>
            </a:r>
            <a:r>
              <a:rPr lang="en-US" sz="2800" dirty="0" smtClean="0">
                <a:cs typeface="Times New Roman" panose="02020603050405020304" pitchFamily="18" charset="0"/>
              </a:rPr>
              <a:t>.</a:t>
            </a:r>
          </a:p>
          <a:p>
            <a:pPr marL="624078" indent="-514350">
              <a:buFont typeface="+mj-lt"/>
              <a:buAutoNum type="arabicPeriod"/>
            </a:pPr>
            <a:endParaRPr lang="en-US" sz="2800" dirty="0" smtClean="0">
              <a:cs typeface="Times New Roman" panose="02020603050405020304" pitchFamily="18" charset="0"/>
            </a:endParaRPr>
          </a:p>
          <a:p>
            <a:pPr marL="624078" indent="-514350">
              <a:buFont typeface="+mj-lt"/>
              <a:buAutoNum type="arabicPeriod"/>
            </a:pPr>
            <a:r>
              <a:rPr lang="en-US" sz="2800" dirty="0" smtClean="0">
                <a:cs typeface="Times New Roman" panose="02020603050405020304" pitchFamily="18" charset="0"/>
              </a:rPr>
              <a:t>Card </a:t>
            </a:r>
            <a:r>
              <a:rPr lang="en-US" sz="2800" dirty="0">
                <a:cs typeface="Times New Roman" panose="02020603050405020304" pitchFamily="18" charset="0"/>
              </a:rPr>
              <a:t>design In my system customer can choose </a:t>
            </a:r>
            <a:r>
              <a:rPr lang="en-US" sz="2800" dirty="0" smtClean="0">
                <a:cs typeface="Times New Roman" panose="02020603050405020304" pitchFamily="18" charset="0"/>
              </a:rPr>
              <a:t>their  card </a:t>
            </a:r>
            <a:r>
              <a:rPr lang="en-US" sz="2800" dirty="0">
                <a:cs typeface="Times New Roman" panose="02020603050405020304" pitchFamily="18" charset="0"/>
              </a:rPr>
              <a:t>designs to be printed. Currently in project </a:t>
            </a:r>
            <a:r>
              <a:rPr lang="en-US" sz="2800" dirty="0" smtClean="0">
                <a:cs typeface="Times New Roman" panose="02020603050405020304" pitchFamily="18" charset="0"/>
              </a:rPr>
              <a:t>  we </a:t>
            </a:r>
            <a:r>
              <a:rPr lang="en-US" sz="2800" dirty="0">
                <a:cs typeface="Times New Roman" panose="02020603050405020304" pitchFamily="18" charset="0"/>
              </a:rPr>
              <a:t>have provided 30 designs for the customer, it is very limited for customers to choose. </a:t>
            </a:r>
            <a:endParaRPr lang="en-IN" dirty="0"/>
          </a:p>
        </p:txBody>
      </p:sp>
      <p:sp>
        <p:nvSpPr>
          <p:cNvPr id="2" name="Title 1"/>
          <p:cNvSpPr>
            <a:spLocks noGrp="1"/>
          </p:cNvSpPr>
          <p:nvPr>
            <p:ph type="title"/>
          </p:nvPr>
        </p:nvSpPr>
        <p:spPr>
          <a:xfrm>
            <a:off x="457200" y="274638"/>
            <a:ext cx="8435280" cy="850106"/>
          </a:xfrm>
        </p:spPr>
        <p:txBody>
          <a:bodyPr>
            <a:normAutofit/>
          </a:bodyPr>
          <a:lstStyle/>
          <a:p>
            <a:pPr algn="ctr"/>
            <a:r>
              <a:rPr lang="en-IN" sz="3600" b="1" dirty="0">
                <a:latin typeface="+mn-lt"/>
                <a:cs typeface="Times New Roman" panose="02020603050405020304" pitchFamily="18" charset="0"/>
              </a:rPr>
              <a:t>Limitation</a:t>
            </a:r>
            <a:endParaRPr lang="en-IN" sz="3600" dirty="0">
              <a:latin typeface="+mn-lt"/>
            </a:endParaRPr>
          </a:p>
        </p:txBody>
      </p:sp>
      <p:sp>
        <p:nvSpPr>
          <p:cNvPr id="5" name="Slide Number Placeholder 4"/>
          <p:cNvSpPr>
            <a:spLocks noGrp="1"/>
          </p:cNvSpPr>
          <p:nvPr>
            <p:ph type="sldNum" sz="quarter" idx="11"/>
          </p:nvPr>
        </p:nvSpPr>
        <p:spPr/>
        <p:txBody>
          <a:bodyPr/>
          <a:lstStyle/>
          <a:p>
            <a:fld id="{9C292835-7957-4120-8E2C-4FEFCBDD1DF9}" type="slidenum">
              <a:rPr lang="en-IN" smtClean="0"/>
              <a:t>25</a:t>
            </a:fld>
            <a:endParaRPr lang="en-IN"/>
          </a:p>
        </p:txBody>
      </p:sp>
    </p:spTree>
    <p:extLst>
      <p:ext uri="{BB962C8B-B14F-4D97-AF65-F5344CB8AC3E}">
        <p14:creationId xmlns:p14="http://schemas.microsoft.com/office/powerpoint/2010/main" val="2628065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08720"/>
            <a:ext cx="8568952" cy="5616624"/>
          </a:xfrm>
        </p:spPr>
        <p:txBody>
          <a:bodyPr>
            <a:normAutofit lnSpcReduction="10000"/>
          </a:bodyPr>
          <a:lstStyle/>
          <a:p>
            <a:pPr lvl="1">
              <a:buClrTx/>
            </a:pPr>
            <a:r>
              <a:rPr lang="en-IN" sz="2600" dirty="0" smtClean="0">
                <a:latin typeface="Times New Roman" panose="02020603050405020304" pitchFamily="18" charset="0"/>
                <a:cs typeface="Times New Roman" panose="02020603050405020304" pitchFamily="18" charset="0"/>
              </a:rPr>
              <a:t>Host </a:t>
            </a:r>
            <a:r>
              <a:rPr lang="en-IN" sz="2600" dirty="0">
                <a:latin typeface="Times New Roman" panose="02020603050405020304" pitchFamily="18" charset="0"/>
                <a:cs typeface="Times New Roman" panose="02020603050405020304" pitchFamily="18" charset="0"/>
              </a:rPr>
              <a:t>the software as a cloud based including more </a:t>
            </a:r>
            <a:r>
              <a:rPr lang="en-IN" sz="2600" dirty="0" smtClean="0">
                <a:latin typeface="Times New Roman" panose="02020603050405020304" pitchFamily="18" charset="0"/>
                <a:cs typeface="Times New Roman" panose="02020603050405020304" pitchFamily="18" charset="0"/>
              </a:rPr>
              <a:t>facilities.</a:t>
            </a:r>
          </a:p>
          <a:p>
            <a:pPr lvl="1">
              <a:buClrTx/>
            </a:pPr>
            <a:endParaRPr lang="en-IN" sz="2600" dirty="0">
              <a:latin typeface="Times New Roman" panose="02020603050405020304" pitchFamily="18" charset="0"/>
              <a:cs typeface="Times New Roman" panose="02020603050405020304" pitchFamily="18" charset="0"/>
            </a:endParaRPr>
          </a:p>
          <a:p>
            <a:pPr lvl="1">
              <a:buClrTx/>
            </a:pPr>
            <a:r>
              <a:rPr lang="en-IN" sz="2600" dirty="0">
                <a:latin typeface="Times New Roman" panose="02020603050405020304" pitchFamily="18" charset="0"/>
                <a:cs typeface="Times New Roman" panose="02020603050405020304" pitchFamily="18" charset="0"/>
              </a:rPr>
              <a:t>Integrate more </a:t>
            </a:r>
            <a:r>
              <a:rPr lang="en-IN" sz="2600" dirty="0" smtClean="0">
                <a:latin typeface="Times New Roman" panose="02020603050405020304" pitchFamily="18" charset="0"/>
                <a:cs typeface="Times New Roman" panose="02020603050405020304" pitchFamily="18" charset="0"/>
              </a:rPr>
              <a:t>functionality.</a:t>
            </a:r>
          </a:p>
          <a:p>
            <a:pPr lvl="1">
              <a:buClrTx/>
            </a:pPr>
            <a:endParaRPr lang="en-IN" sz="2600" dirty="0">
              <a:latin typeface="Times New Roman" panose="02020603050405020304" pitchFamily="18" charset="0"/>
              <a:cs typeface="Times New Roman" panose="02020603050405020304" pitchFamily="18" charset="0"/>
            </a:endParaRPr>
          </a:p>
          <a:p>
            <a:pPr lvl="1">
              <a:buClrTx/>
            </a:pPr>
            <a:r>
              <a:rPr lang="en-IN" sz="2600" dirty="0">
                <a:latin typeface="Times New Roman" panose="02020603050405020304" pitchFamily="18" charset="0"/>
                <a:cs typeface="Times New Roman" panose="02020603050405020304" pitchFamily="18" charset="0"/>
              </a:rPr>
              <a:t>Reduce overload of database </a:t>
            </a:r>
            <a:r>
              <a:rPr lang="en-IN" sz="2600" dirty="0" smtClean="0">
                <a:latin typeface="Times New Roman" panose="02020603050405020304" pitchFamily="18" charset="0"/>
                <a:cs typeface="Times New Roman" panose="02020603050405020304" pitchFamily="18" charset="0"/>
              </a:rPr>
              <a:t>queries.</a:t>
            </a:r>
          </a:p>
          <a:p>
            <a:pPr lvl="1">
              <a:buClrTx/>
            </a:pPr>
            <a:endParaRPr lang="en-IN" sz="2600" dirty="0">
              <a:latin typeface="Times New Roman" panose="02020603050405020304" pitchFamily="18" charset="0"/>
              <a:cs typeface="Times New Roman" panose="02020603050405020304" pitchFamily="18" charset="0"/>
            </a:endParaRPr>
          </a:p>
          <a:p>
            <a:pPr lvl="1">
              <a:buClrTx/>
            </a:pPr>
            <a:r>
              <a:rPr lang="en-IN" sz="2600" dirty="0">
                <a:latin typeface="Times New Roman" panose="02020603050405020304" pitchFamily="18" charset="0"/>
                <a:cs typeface="Times New Roman" panose="02020603050405020304" pitchFamily="18" charset="0"/>
              </a:rPr>
              <a:t>Implement backup mechanism on regular </a:t>
            </a:r>
            <a:r>
              <a:rPr lang="en-IN" sz="2600" dirty="0" smtClean="0">
                <a:latin typeface="Times New Roman" panose="02020603050405020304" pitchFamily="18" charset="0"/>
                <a:cs typeface="Times New Roman" panose="02020603050405020304" pitchFamily="18" charset="0"/>
              </a:rPr>
              <a:t>basis.</a:t>
            </a:r>
          </a:p>
          <a:p>
            <a:pPr lvl="1">
              <a:buClrTx/>
            </a:pPr>
            <a:endParaRPr lang="en-IN" sz="2600" dirty="0" smtClean="0">
              <a:latin typeface="Times New Roman" panose="02020603050405020304" pitchFamily="18" charset="0"/>
              <a:cs typeface="Times New Roman" panose="02020603050405020304" pitchFamily="18" charset="0"/>
            </a:endParaRPr>
          </a:p>
          <a:p>
            <a:pPr lvl="1">
              <a:buClrTx/>
            </a:pPr>
            <a:r>
              <a:rPr lang="en-US" sz="2600" dirty="0">
                <a:latin typeface="Times New Roman" panose="02020603050405020304" pitchFamily="18" charset="0"/>
                <a:cs typeface="Times New Roman" panose="02020603050405020304" pitchFamily="18" charset="0"/>
              </a:rPr>
              <a:t>Website Design The design of the website will upgraded into new themes and background, which makes customer catchier so that there will be many site visitor and make them buy the product. In page navigation set perfectly, to make customer easily navigate to the subpages </a:t>
            </a:r>
            <a:r>
              <a:rPr lang="en-US" sz="2600" dirty="0" smtClean="0">
                <a:latin typeface="Times New Roman" panose="02020603050405020304" pitchFamily="18" charset="0"/>
                <a:cs typeface="Times New Roman" panose="02020603050405020304" pitchFamily="18" charset="0"/>
              </a:rPr>
              <a:t>easily.</a:t>
            </a:r>
            <a:endParaRPr lang="en-IN" sz="2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116632"/>
            <a:ext cx="8291264" cy="778098"/>
          </a:xfrm>
        </p:spPr>
        <p:txBody>
          <a:bodyPr>
            <a:normAutofit/>
          </a:bodyPr>
          <a:lstStyle/>
          <a:p>
            <a:pPr algn="ctr"/>
            <a:r>
              <a:rPr lang="en-IN" sz="4400" dirty="0"/>
              <a:t>Proposed </a:t>
            </a:r>
            <a:r>
              <a:rPr lang="en-IN" sz="4400" dirty="0" smtClean="0"/>
              <a:t>Enhancements</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26</a:t>
            </a:fld>
            <a:endParaRPr lang="en-IN"/>
          </a:p>
        </p:txBody>
      </p:sp>
    </p:spTree>
    <p:extLst>
      <p:ext uri="{BB962C8B-B14F-4D97-AF65-F5344CB8AC3E}">
        <p14:creationId xmlns:p14="http://schemas.microsoft.com/office/powerpoint/2010/main" val="2576660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5256"/>
            <a:ext cx="8229600" cy="5620088"/>
          </a:xfrm>
        </p:spPr>
        <p:txBody>
          <a:bodyPr>
            <a:normAutofit/>
          </a:bodyPr>
          <a:lstStyle/>
          <a:p>
            <a:pPr>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Nowadays business people who using business cards are having some problems, </a:t>
            </a:r>
            <a:r>
              <a:rPr lang="en-US" sz="2400" dirty="0" smtClean="0">
                <a:latin typeface="Times New Roman" panose="02020603050405020304" pitchFamily="18" charset="0"/>
                <a:cs typeface="Times New Roman" panose="02020603050405020304" pitchFamily="18" charset="0"/>
              </a:rPr>
              <a:t>where by </a:t>
            </a:r>
            <a:r>
              <a:rPr lang="en-US" sz="2400" dirty="0">
                <a:latin typeface="Times New Roman" panose="02020603050405020304" pitchFamily="18" charset="0"/>
                <a:cs typeface="Times New Roman" panose="02020603050405020304" pitchFamily="18" charset="0"/>
              </a:rPr>
              <a:t>they need to find bring a lot of business cards together when they go to meet their clients, but even though they put as much information in the card, they cannot put more than 6 lines of info. </a:t>
            </a:r>
            <a:endParaRPr lang="en-US" sz="2400" dirty="0" smtClean="0">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people meets many of their clients for example marketers they provide many cards and print the card every 6 months, this makes waste of money. </a:t>
            </a:r>
            <a:endParaRPr lang="en-US" sz="2400" dirty="0" smtClean="0">
              <a:latin typeface="Times New Roman" panose="02020603050405020304" pitchFamily="18" charset="0"/>
              <a:cs typeface="Times New Roman" panose="02020603050405020304" pitchFamily="18" charset="0"/>
            </a:endParaRPr>
          </a:p>
          <a:p>
            <a:pPr marL="36576" indent="0">
              <a:buClrTx/>
              <a:buSzPct val="100000"/>
              <a:buNone/>
            </a:pPr>
            <a:endParaRPr lang="en-US" sz="2400" dirty="0" smtClean="0">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objective of this system is to reduce use of paper business card, and make this Visiting Card reach people who using paper business card. Maintaining customer data in database which used to retrieve using Visiting Card</a:t>
            </a:r>
            <a:r>
              <a:rPr lang="en-US" sz="2400" dirty="0" smtClean="0">
                <a:latin typeface="Times New Roman" panose="02020603050405020304" pitchFamily="18" charset="0"/>
                <a:cs typeface="Times New Roman" panose="02020603050405020304" pitchFamily="18" charset="0"/>
              </a:rPr>
              <a:t>.</a:t>
            </a:r>
          </a:p>
          <a:p>
            <a:pPr>
              <a:buClrTx/>
              <a:buSzPct val="10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95536" y="188640"/>
            <a:ext cx="8229600" cy="634082"/>
          </a:xfrm>
        </p:spPr>
        <p:txBody>
          <a:bodyPr>
            <a:normAutofit fontScale="90000"/>
          </a:bodyPr>
          <a:lstStyle/>
          <a:p>
            <a:pPr algn="ctr"/>
            <a:r>
              <a:rPr lang="en-IN" sz="4000" dirty="0" smtClean="0">
                <a:latin typeface="+mn-lt"/>
                <a:cs typeface="Arial" panose="020B0604020202020204" pitchFamily="34" charset="0"/>
              </a:rPr>
              <a:t>Conclusion</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9C292835-7957-4120-8E2C-4FEFCBDD1DF9}" type="slidenum">
              <a:rPr lang="en-IN" smtClean="0"/>
              <a:t>27</a:t>
            </a:fld>
            <a:endParaRPr lang="en-IN"/>
          </a:p>
        </p:txBody>
      </p:sp>
    </p:spTree>
    <p:extLst>
      <p:ext uri="{BB962C8B-B14F-4D97-AF65-F5344CB8AC3E}">
        <p14:creationId xmlns:p14="http://schemas.microsoft.com/office/powerpoint/2010/main" val="2158835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91264" cy="5714999"/>
          </a:xfrm>
        </p:spPr>
        <p:txBody>
          <a:bodyPr>
            <a:normAutofit/>
          </a:bodyPr>
          <a:lstStyle/>
          <a:p>
            <a:pPr marL="109728" indent="0" algn="ctr">
              <a:buNone/>
            </a:pPr>
            <a:r>
              <a:rPr lang="en-IN" sz="9600" dirty="0" smtClean="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9C292835-7957-4120-8E2C-4FEFCBDD1DF9}" type="slidenum">
              <a:rPr lang="en-IN" smtClean="0"/>
              <a:t>28</a:t>
            </a:fld>
            <a:endParaRPr lang="en-IN"/>
          </a:p>
        </p:txBody>
      </p:sp>
    </p:spTree>
    <p:extLst>
      <p:ext uri="{BB962C8B-B14F-4D97-AF65-F5344CB8AC3E}">
        <p14:creationId xmlns:p14="http://schemas.microsoft.com/office/powerpoint/2010/main" val="106311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638" t="18772" r="25460" b="5411"/>
          <a:stretch/>
        </p:blipFill>
        <p:spPr bwMode="auto">
          <a:xfrm>
            <a:off x="611560" y="1196752"/>
            <a:ext cx="7488832" cy="514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467544" y="260648"/>
            <a:ext cx="7899648" cy="792088"/>
          </a:xfrm>
        </p:spPr>
        <p:txBody>
          <a:bodyPr>
            <a:normAutofit/>
          </a:bodyPr>
          <a:lstStyle/>
          <a:p>
            <a:pPr algn="ctr"/>
            <a:r>
              <a:rPr lang="en-IN" dirty="0" smtClean="0"/>
              <a:t>   Internship</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3</a:t>
            </a:fld>
            <a:endParaRPr lang="en-IN"/>
          </a:p>
        </p:txBody>
      </p:sp>
    </p:spTree>
    <p:extLst>
      <p:ext uri="{BB962C8B-B14F-4D97-AF65-F5344CB8AC3E}">
        <p14:creationId xmlns:p14="http://schemas.microsoft.com/office/powerpoint/2010/main" val="3788289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075240" cy="4857403"/>
          </a:xfrm>
        </p:spPr>
        <p:txBody>
          <a:bodyPr>
            <a:normAutofit/>
          </a:bodyPr>
          <a:lstStyle/>
          <a:p>
            <a:pPr marL="109728" indent="0">
              <a:buNone/>
            </a:pPr>
            <a:endParaRPr lang="en-IN" sz="2400" dirty="0" smtClean="0">
              <a:latin typeface="Arial" panose="020B0604020202020204" pitchFamily="34" charset="0"/>
              <a:cs typeface="Arial" panose="020B0604020202020204" pitchFamily="34" charset="0"/>
            </a:endParaRPr>
          </a:p>
          <a:p>
            <a:pPr>
              <a:buClrTx/>
              <a:buSzPct val="1000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Digital</a:t>
            </a:r>
            <a:r>
              <a:rPr lang="en-IN" sz="2400" dirty="0" smtClean="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Business card </a:t>
            </a:r>
            <a:r>
              <a:rPr lang="en-IN" sz="2400" dirty="0" smtClean="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Project will have registration for new Users and login for Members. This software will have Admin Login which will check for new request and orders, User Login in which they can create Business cards or create their own customize card design. </a:t>
            </a:r>
          </a:p>
          <a:p>
            <a:pPr>
              <a:buClrTx/>
              <a:buSzPct val="1000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This Ordered Cards will be delivered to online site they have to print or they have to take online hard copy. The Admin Login will accept request to check design, approve cards request. </a:t>
            </a:r>
          </a:p>
          <a:p>
            <a:pPr marL="0" indent="0">
              <a:buNone/>
            </a:pPr>
            <a:endParaRPr lang="en-IN" dirty="0"/>
          </a:p>
        </p:txBody>
      </p:sp>
      <p:sp>
        <p:nvSpPr>
          <p:cNvPr id="2" name="Title 1"/>
          <p:cNvSpPr>
            <a:spLocks noGrp="1"/>
          </p:cNvSpPr>
          <p:nvPr>
            <p:ph type="title"/>
          </p:nvPr>
        </p:nvSpPr>
        <p:spPr>
          <a:xfrm>
            <a:off x="457200" y="274638"/>
            <a:ext cx="8229600" cy="778098"/>
          </a:xfrm>
        </p:spPr>
        <p:txBody>
          <a:bodyPr/>
          <a:lstStyle/>
          <a:p>
            <a:pPr algn="ctr"/>
            <a:r>
              <a:rPr lang="en-IN" sz="4000" dirty="0" smtClean="0">
                <a:latin typeface="Arial" panose="020B0604020202020204" pitchFamily="34" charset="0"/>
                <a:cs typeface="Arial" panose="020B0604020202020204" pitchFamily="34" charset="0"/>
              </a:rPr>
              <a:t>Introduction</a:t>
            </a:r>
            <a:endParaRPr lang="en-IN" sz="4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9C292835-7957-4120-8E2C-4FEFCBDD1DF9}" type="slidenum">
              <a:rPr lang="en-IN" smtClean="0"/>
              <a:t>4</a:t>
            </a:fld>
            <a:endParaRPr lang="en-IN"/>
          </a:p>
        </p:txBody>
      </p:sp>
    </p:spTree>
    <p:extLst>
      <p:ext uri="{BB962C8B-B14F-4D97-AF65-F5344CB8AC3E}">
        <p14:creationId xmlns:p14="http://schemas.microsoft.com/office/powerpoint/2010/main" val="3111828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781128"/>
          </a:xfrm>
        </p:spPr>
        <p:txBody>
          <a:bodyPr/>
          <a:lstStyle/>
          <a:p>
            <a:pPr lvl="0">
              <a:buClrTx/>
              <a:buSzPct val="100000"/>
              <a:buFont typeface="Arial" panose="020B0604020202020204" pitchFamily="34" charset="0"/>
              <a:buChar char="•"/>
            </a:pPr>
            <a:r>
              <a:rPr lang="en-US" sz="2400" b="1" dirty="0">
                <a:latin typeface="Arial" panose="020B0604020202020204" pitchFamily="34" charset="0"/>
                <a:cs typeface="Arial" panose="020B0604020202020204" pitchFamily="34" charset="0"/>
              </a:rPr>
              <a:t>Admin </a:t>
            </a:r>
            <a:endParaRPr lang="en-US" sz="2400" b="1" dirty="0" smtClean="0">
              <a:latin typeface="Arial" panose="020B0604020202020204" pitchFamily="34" charset="0"/>
              <a:cs typeface="Arial" panose="020B0604020202020204" pitchFamily="34" charset="0"/>
            </a:endParaRPr>
          </a:p>
          <a:p>
            <a:pPr marL="109728" lvl="0" indent="0">
              <a:buNone/>
            </a:pPr>
            <a:endParaRPr lang="en-IN"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a:latin typeface="Arial" panose="020B0604020202020204" pitchFamily="34" charset="0"/>
                <a:cs typeface="Arial" panose="020B0604020202020204" pitchFamily="34" charset="0"/>
              </a:rPr>
              <a:t>Check Member Information</a:t>
            </a:r>
            <a:r>
              <a:rPr lang="en-US" sz="2400" dirty="0" smtClean="0">
                <a:latin typeface="Arial" panose="020B0604020202020204" pitchFamily="34" charset="0"/>
                <a:cs typeface="Arial" panose="020B0604020202020204" pitchFamily="34" charset="0"/>
              </a:rPr>
              <a:t>.</a:t>
            </a:r>
          </a:p>
          <a:p>
            <a:pPr lvl="1">
              <a:buClrTx/>
              <a:buFont typeface="Courier New" panose="02070309020205020404" pitchFamily="49" charset="0"/>
              <a:buChar char="o"/>
            </a:pPr>
            <a:endParaRPr lang="en-IN"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a:latin typeface="Arial" panose="020B0604020202020204" pitchFamily="34" charset="0"/>
                <a:cs typeface="Arial" panose="020B0604020202020204" pitchFamily="34" charset="0"/>
              </a:rPr>
              <a:t>Check Card Design</a:t>
            </a:r>
            <a:r>
              <a:rPr lang="en-US" sz="2400" dirty="0" smtClean="0">
                <a:latin typeface="Arial" panose="020B0604020202020204" pitchFamily="34" charset="0"/>
                <a:cs typeface="Arial" panose="020B0604020202020204" pitchFamily="34" charset="0"/>
              </a:rPr>
              <a:t>.</a:t>
            </a:r>
          </a:p>
          <a:p>
            <a:pPr lvl="1">
              <a:buClrTx/>
              <a:buFont typeface="Courier New" panose="02070309020205020404" pitchFamily="49" charset="0"/>
              <a:buChar char="o"/>
            </a:pPr>
            <a:endParaRPr lang="en-IN"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a:latin typeface="Arial" panose="020B0604020202020204" pitchFamily="34" charset="0"/>
                <a:cs typeface="Arial" panose="020B0604020202020204" pitchFamily="34" charset="0"/>
              </a:rPr>
              <a:t>Create bill according to design and </a:t>
            </a:r>
            <a:r>
              <a:rPr lang="en-US" sz="2400" dirty="0" smtClean="0">
                <a:latin typeface="Arial" panose="020B0604020202020204" pitchFamily="34" charset="0"/>
                <a:cs typeface="Arial" panose="020B0604020202020204" pitchFamily="34" charset="0"/>
              </a:rPr>
              <a:t>quantity</a:t>
            </a:r>
          </a:p>
          <a:p>
            <a:pPr lvl="1">
              <a:buClrTx/>
              <a:buFont typeface="Courier New" panose="02070309020205020404" pitchFamily="49" charset="0"/>
              <a:buChar char="o"/>
            </a:pPr>
            <a:endParaRPr lang="en-US"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Admin can accept the customer request or reject the request</a:t>
            </a:r>
            <a:endParaRPr lang="en-US" sz="2400" dirty="0" smtClean="0">
              <a:latin typeface="Arial" panose="020B0604020202020204" pitchFamily="34" charset="0"/>
              <a:cs typeface="Arial" panose="020B0604020202020204" pitchFamily="34" charset="0"/>
            </a:endParaRPr>
          </a:p>
          <a:p>
            <a:pPr lvl="1"/>
            <a:endParaRPr lang="en-IN"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274638"/>
            <a:ext cx="8363272" cy="778098"/>
          </a:xfrm>
        </p:spPr>
        <p:txBody>
          <a:bodyPr>
            <a:normAutofit/>
          </a:bodyPr>
          <a:lstStyle/>
          <a:p>
            <a:pPr algn="ctr"/>
            <a:r>
              <a:rPr lang="en-IN" b="1" dirty="0" smtClean="0">
                <a:effectLst/>
              </a:rPr>
              <a:t>  Modules</a:t>
            </a:r>
            <a:endParaRPr lang="en-IN" dirty="0"/>
          </a:p>
        </p:txBody>
      </p:sp>
      <p:sp>
        <p:nvSpPr>
          <p:cNvPr id="5" name="Slide Number Placeholder 4"/>
          <p:cNvSpPr>
            <a:spLocks noGrp="1"/>
          </p:cNvSpPr>
          <p:nvPr>
            <p:ph type="sldNum" sz="quarter" idx="11"/>
          </p:nvPr>
        </p:nvSpPr>
        <p:spPr/>
        <p:txBody>
          <a:bodyPr/>
          <a:lstStyle/>
          <a:p>
            <a:fld id="{9C292835-7957-4120-8E2C-4FEFCBDD1DF9}" type="slidenum">
              <a:rPr lang="en-IN" smtClean="0"/>
              <a:t>5</a:t>
            </a:fld>
            <a:endParaRPr lang="en-IN"/>
          </a:p>
        </p:txBody>
      </p:sp>
    </p:spTree>
    <p:extLst>
      <p:ext uri="{BB962C8B-B14F-4D97-AF65-F5344CB8AC3E}">
        <p14:creationId xmlns:p14="http://schemas.microsoft.com/office/powerpoint/2010/main" val="341685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314595"/>
          </a:xfrm>
        </p:spPr>
        <p:txBody>
          <a:bodyPr>
            <a:normAutofit/>
          </a:bodyPr>
          <a:lstStyle/>
          <a:p>
            <a:pPr lvl="0">
              <a:buClrTx/>
              <a:buSzPct val="100000"/>
              <a:buFont typeface="Arial" panose="020B0604020202020204" pitchFamily="34" charset="0"/>
              <a:buChar char="•"/>
            </a:pPr>
            <a:r>
              <a:rPr lang="en-IN" sz="2400" b="1" dirty="0" smtClean="0">
                <a:latin typeface="Arial" panose="020B0604020202020204" pitchFamily="34" charset="0"/>
                <a:cs typeface="Arial" panose="020B0604020202020204" pitchFamily="34" charset="0"/>
              </a:rPr>
              <a:t>User</a:t>
            </a:r>
          </a:p>
          <a:p>
            <a:pPr marL="109728" lvl="0" indent="0">
              <a:buNone/>
            </a:pPr>
            <a:endParaRPr lang="en-IN" sz="2400" b="1"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Register</a:t>
            </a:r>
          </a:p>
          <a:p>
            <a:pPr lvl="1">
              <a:buClrTx/>
              <a:buFont typeface="Courier New" panose="02070309020205020404" pitchFamily="49" charset="0"/>
              <a:buChar char="o"/>
            </a:pPr>
            <a:endParaRPr lang="en-IN"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a:latin typeface="Arial" panose="020B0604020202020204" pitchFamily="34" charset="0"/>
                <a:cs typeface="Arial" panose="020B0604020202020204" pitchFamily="34" charset="0"/>
              </a:rPr>
              <a:t>Fill Information required to create </a:t>
            </a:r>
            <a:r>
              <a:rPr lang="en-US" sz="2400" dirty="0" smtClean="0">
                <a:latin typeface="Arial" panose="020B0604020202020204" pitchFamily="34" charset="0"/>
                <a:cs typeface="Arial" panose="020B0604020202020204" pitchFamily="34" charset="0"/>
              </a:rPr>
              <a:t>card</a:t>
            </a:r>
          </a:p>
          <a:p>
            <a:pPr lvl="1">
              <a:buClrTx/>
              <a:buFont typeface="Courier New" panose="02070309020205020404" pitchFamily="49" charset="0"/>
              <a:buChar char="o"/>
            </a:pPr>
            <a:endParaRPr lang="en-IN"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a:latin typeface="Arial" panose="020B0604020202020204" pitchFamily="34" charset="0"/>
                <a:cs typeface="Arial" panose="020B0604020202020204" pitchFamily="34" charset="0"/>
              </a:rPr>
              <a:t>Create Card by choosing </a:t>
            </a:r>
            <a:r>
              <a:rPr lang="en-US" sz="2400" dirty="0" smtClean="0">
                <a:latin typeface="Arial" panose="020B0604020202020204" pitchFamily="34" charset="0"/>
                <a:cs typeface="Arial" panose="020B0604020202020204" pitchFamily="34" charset="0"/>
              </a:rPr>
              <a:t>Design</a:t>
            </a:r>
          </a:p>
          <a:p>
            <a:pPr lvl="1">
              <a:buClrTx/>
              <a:buFont typeface="Courier New" panose="02070309020205020404" pitchFamily="49" charset="0"/>
              <a:buChar char="o"/>
            </a:pPr>
            <a:endParaRPr lang="en-IN"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a:latin typeface="Arial" panose="020B0604020202020204" pitchFamily="34" charset="0"/>
                <a:cs typeface="Arial" panose="020B0604020202020204" pitchFamily="34" charset="0"/>
              </a:rPr>
              <a:t>Select No Of </a:t>
            </a:r>
            <a:r>
              <a:rPr lang="en-US" sz="2400" dirty="0" smtClean="0">
                <a:latin typeface="Arial" panose="020B0604020202020204" pitchFamily="34" charset="0"/>
                <a:cs typeface="Arial" panose="020B0604020202020204" pitchFamily="34" charset="0"/>
              </a:rPr>
              <a:t>Cards</a:t>
            </a:r>
          </a:p>
          <a:p>
            <a:pPr lvl="1">
              <a:buClrTx/>
              <a:buFont typeface="Courier New" panose="02070309020205020404" pitchFamily="49" charset="0"/>
              <a:buChar char="o"/>
            </a:pPr>
            <a:endParaRPr lang="en-US" sz="2400" dirty="0">
              <a:latin typeface="Arial" panose="020B0604020202020204" pitchFamily="34" charset="0"/>
              <a:cs typeface="Arial" panose="020B0604020202020204" pitchFamily="34" charset="0"/>
            </a:endParaRPr>
          </a:p>
          <a:p>
            <a:pPr lvl="1">
              <a:buClrTx/>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Order the card</a:t>
            </a:r>
          </a:p>
          <a:p>
            <a:pPr marL="228600" lvl="1" indent="0">
              <a:buClrTx/>
              <a:buNone/>
            </a:pPr>
            <a:endParaRPr lang="en-US" sz="2400" dirty="0" smtClean="0">
              <a:latin typeface="Arial" panose="020B0604020202020204" pitchFamily="34" charset="0"/>
              <a:cs typeface="Arial" panose="020B0604020202020204" pitchFamily="34" charset="0"/>
            </a:endParaRPr>
          </a:p>
          <a:p>
            <a:pPr lvl="1">
              <a:buClrTx/>
              <a:buFont typeface="Courier New" panose="02070309020205020404" pitchFamily="49" charset="0"/>
              <a:buChar char="o"/>
            </a:pPr>
            <a:endParaRPr lang="en-IN" sz="2400" dirty="0">
              <a:latin typeface="Arial" panose="020B0604020202020204" pitchFamily="34" charset="0"/>
              <a:cs typeface="Arial" panose="020B0604020202020204" pitchFamily="34" charset="0"/>
            </a:endParaRPr>
          </a:p>
          <a:p>
            <a:pPr marL="228600" lvl="1" indent="0">
              <a:buClrTx/>
              <a:buNone/>
            </a:pP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fld id="{9C292835-7957-4120-8E2C-4FEFCBDD1DF9}" type="slidenum">
              <a:rPr lang="en-IN" smtClean="0"/>
              <a:t>6</a:t>
            </a:fld>
            <a:endParaRPr lang="en-IN"/>
          </a:p>
        </p:txBody>
      </p:sp>
    </p:spTree>
    <p:extLst>
      <p:ext uri="{BB962C8B-B14F-4D97-AF65-F5344CB8AC3E}">
        <p14:creationId xmlns:p14="http://schemas.microsoft.com/office/powerpoint/2010/main" val="2433562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184576"/>
          </a:xfrm>
        </p:spPr>
        <p:txBody>
          <a:bodyPr>
            <a:normAutofit/>
          </a:bodyPr>
          <a:lstStyle/>
          <a:p>
            <a:pPr>
              <a:buClrTx/>
              <a:buSzPct val="1000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For User module there are 2 login:</a:t>
            </a:r>
          </a:p>
          <a:p>
            <a:pPr>
              <a:buClrTx/>
              <a:buSzPct val="100000"/>
            </a:pPr>
            <a:endParaRPr lang="en-IN" sz="2800" dirty="0" smtClean="0">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New user login </a:t>
            </a:r>
          </a:p>
          <a:p>
            <a:pPr>
              <a:buClrTx/>
              <a:buSzPct val="100000"/>
              <a:buFont typeface="Courier New" panose="02070309020205020404" pitchFamily="49" charset="0"/>
              <a:buChar char="o"/>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The new user should first signup and create there</a:t>
            </a:r>
          </a:p>
          <a:p>
            <a:pPr marL="109728"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own customize card  </a:t>
            </a:r>
          </a:p>
          <a:p>
            <a:pPr marL="109728" indent="0">
              <a:buNone/>
            </a:pPr>
            <a:r>
              <a:rPr lang="en-IN" sz="2800" dirty="0" smtClean="0">
                <a:latin typeface="Times New Roman" panose="02020603050405020304" pitchFamily="18" charset="0"/>
                <a:cs typeface="Times New Roman" panose="02020603050405020304" pitchFamily="18" charset="0"/>
              </a:rPr>
              <a:t>           </a:t>
            </a:r>
          </a:p>
          <a:p>
            <a:pPr>
              <a:buClrTx/>
              <a:buSzPct val="1000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Existing User</a:t>
            </a:r>
          </a:p>
          <a:p>
            <a:pPr>
              <a:buClrTx/>
              <a:buSzPct val="100000"/>
              <a:buFont typeface="Courier New" panose="02070309020205020404" pitchFamily="49" charset="0"/>
              <a:buChar char="o"/>
            </a:pPr>
            <a:r>
              <a:rPr lang="en-IN" sz="2800" dirty="0" smtClean="0">
                <a:latin typeface="Times New Roman" panose="02020603050405020304" pitchFamily="18" charset="0"/>
                <a:cs typeface="Times New Roman" panose="02020603050405020304" pitchFamily="18" charset="0"/>
              </a:rPr>
              <a:t>   The existing user the user can check the previous</a:t>
            </a:r>
          </a:p>
          <a:p>
            <a:pPr marL="109728"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card update their card and go for new card.</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9C292835-7957-4120-8E2C-4FEFCBDD1DF9}" type="slidenum">
              <a:rPr lang="en-IN" smtClean="0"/>
              <a:t>7</a:t>
            </a:fld>
            <a:endParaRPr lang="en-IN"/>
          </a:p>
        </p:txBody>
      </p:sp>
    </p:spTree>
    <p:extLst>
      <p:ext uri="{BB962C8B-B14F-4D97-AF65-F5344CB8AC3E}">
        <p14:creationId xmlns:p14="http://schemas.microsoft.com/office/powerpoint/2010/main" val="2354562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836712"/>
            <a:ext cx="8640960" cy="5760640"/>
          </a:xfrm>
        </p:spPr>
        <p:txBody>
          <a:bodyPr>
            <a:normAutofit fontScale="85000" lnSpcReduction="20000"/>
          </a:bodyPr>
          <a:lstStyle/>
          <a:p>
            <a:pPr marL="36576" indent="0">
              <a:buNone/>
            </a:pPr>
            <a:endParaRPr lang="en-US" sz="2600" b="1" u="sng" dirty="0" smtClean="0">
              <a:latin typeface="Arial" panose="020B0604020202020204" pitchFamily="34" charset="0"/>
              <a:cs typeface="Arial" panose="020B0604020202020204" pitchFamily="34" charset="0"/>
            </a:endParaRPr>
          </a:p>
          <a:p>
            <a:pPr marL="36576" indent="0">
              <a:buClrTx/>
              <a:buSzPct val="100000"/>
              <a:buNone/>
            </a:pPr>
            <a:r>
              <a:rPr lang="en-US" sz="2600" b="1" u="sng" dirty="0" smtClean="0">
                <a:latin typeface="Arial" panose="020B0604020202020204" pitchFamily="34" charset="0"/>
                <a:cs typeface="Arial" panose="020B0604020202020204" pitchFamily="34" charset="0"/>
              </a:rPr>
              <a:t> HARDWARE REQUIREMENTS</a:t>
            </a:r>
            <a:endParaRPr lang="en-IN" sz="2600" u="sng" dirty="0">
              <a:latin typeface="Arial" panose="020B0604020202020204" pitchFamily="34" charset="0"/>
              <a:cs typeface="Arial" panose="020B0604020202020204" pitchFamily="34" charset="0"/>
            </a:endParaRPr>
          </a:p>
          <a:p>
            <a:pPr marL="0" indent="0">
              <a:buClrTx/>
              <a:buSzPct val="100000"/>
              <a:buNone/>
            </a:pPr>
            <a:endParaRPr lang="en-US" sz="2600" dirty="0" smtClean="0">
              <a:latin typeface="Arial" panose="020B0604020202020204" pitchFamily="34" charset="0"/>
              <a:cs typeface="Arial" panose="020B0604020202020204" pitchFamily="34" charset="0"/>
            </a:endParaRPr>
          </a:p>
          <a:p>
            <a:pPr>
              <a:buClrTx/>
              <a:buSzPct val="100000"/>
              <a:buFont typeface="Courier New" panose="02070309020205020404" pitchFamily="49" charset="0"/>
              <a:buChar char="o"/>
            </a:pPr>
            <a:r>
              <a:rPr lang="en-US" sz="2600" smtClean="0">
                <a:latin typeface="Arial" panose="020B0604020202020204" pitchFamily="34" charset="0"/>
                <a:cs typeface="Arial" panose="020B0604020202020204" pitchFamily="34" charset="0"/>
              </a:rPr>
              <a:t>Ram </a:t>
            </a:r>
            <a:r>
              <a:rPr lang="en-US" sz="2600" smtClean="0">
                <a:latin typeface="Arial" panose="020B0604020202020204" pitchFamily="34" charset="0"/>
                <a:cs typeface="Arial" panose="020B0604020202020204" pitchFamily="34" charset="0"/>
              </a:rPr>
              <a:t>4GB </a:t>
            </a:r>
            <a:r>
              <a:rPr lang="en-US" sz="2600" dirty="0">
                <a:latin typeface="Arial" panose="020B0604020202020204" pitchFamily="34" charset="0"/>
                <a:cs typeface="Arial" panose="020B0604020202020204" pitchFamily="34" charset="0"/>
              </a:rPr>
              <a:t>is used as it will provide fast reading and writing capabilities and will in turn support in </a:t>
            </a:r>
            <a:r>
              <a:rPr lang="en-US" sz="2600" dirty="0" smtClean="0">
                <a:latin typeface="Arial" panose="020B0604020202020204" pitchFamily="34" charset="0"/>
                <a:cs typeface="Arial" panose="020B0604020202020204" pitchFamily="34" charset="0"/>
              </a:rPr>
              <a:t>processing</a:t>
            </a:r>
            <a:endParaRPr lang="en-IN" sz="2600" dirty="0">
              <a:latin typeface="Arial" panose="020B0604020202020204" pitchFamily="34" charset="0"/>
              <a:cs typeface="Arial" panose="020B0604020202020204" pitchFamily="34" charset="0"/>
            </a:endParaRPr>
          </a:p>
          <a:p>
            <a:pPr marL="109728" indent="0">
              <a:buClrTx/>
              <a:buSzPct val="100000"/>
              <a:buNone/>
            </a:pPr>
            <a:endParaRPr lang="en-IN" sz="2600" dirty="0">
              <a:latin typeface="Arial" panose="020B0604020202020204" pitchFamily="34" charset="0"/>
              <a:cs typeface="Arial" panose="020B0604020202020204" pitchFamily="34" charset="0"/>
            </a:endParaRPr>
          </a:p>
          <a:p>
            <a:pPr marL="36576" indent="0">
              <a:buClrTx/>
              <a:buSzPct val="100000"/>
              <a:buNone/>
            </a:pPr>
            <a:r>
              <a:rPr lang="en-US" sz="2600" b="1" u="sng" dirty="0">
                <a:latin typeface="Arial" panose="020B0604020202020204" pitchFamily="34" charset="0"/>
                <a:cs typeface="Arial" panose="020B0604020202020204" pitchFamily="34" charset="0"/>
              </a:rPr>
              <a:t>SOFTWARE </a:t>
            </a:r>
            <a:r>
              <a:rPr lang="en-US" sz="2600" b="1" u="sng" dirty="0" smtClean="0">
                <a:latin typeface="Arial" panose="020B0604020202020204" pitchFamily="34" charset="0"/>
                <a:cs typeface="Arial" panose="020B0604020202020204" pitchFamily="34" charset="0"/>
              </a:rPr>
              <a:t>REQUIREMENTS</a:t>
            </a:r>
            <a:endParaRPr lang="en-IN" sz="2600" u="sng" dirty="0">
              <a:latin typeface="Arial" panose="020B0604020202020204" pitchFamily="34" charset="0"/>
              <a:cs typeface="Arial" panose="020B0604020202020204" pitchFamily="34" charset="0"/>
            </a:endParaRPr>
          </a:p>
          <a:p>
            <a:pPr>
              <a:buClrTx/>
              <a:buSzPct val="100000"/>
              <a:buFont typeface="Courier New" panose="02070309020205020404" pitchFamily="49" charset="0"/>
              <a:buChar char="o"/>
            </a:pPr>
            <a:r>
              <a:rPr lang="en-US" sz="2600" dirty="0">
                <a:latin typeface="Arial" panose="020B0604020202020204" pitchFamily="34" charset="0"/>
                <a:cs typeface="Arial" panose="020B0604020202020204" pitchFamily="34" charset="0"/>
              </a:rPr>
              <a:t>Operating system- Windows 10  is used as the operating system as it is stable and supports more features and is more user </a:t>
            </a:r>
            <a:r>
              <a:rPr lang="en-US" sz="2600" dirty="0" smtClean="0">
                <a:latin typeface="Arial" panose="020B0604020202020204" pitchFamily="34" charset="0"/>
                <a:cs typeface="Arial" panose="020B0604020202020204" pitchFamily="34" charset="0"/>
              </a:rPr>
              <a:t>friendly</a:t>
            </a:r>
            <a:endParaRPr lang="en-IN" sz="2600" dirty="0">
              <a:latin typeface="Arial" panose="020B0604020202020204" pitchFamily="34" charset="0"/>
              <a:cs typeface="Arial" panose="020B0604020202020204" pitchFamily="34" charset="0"/>
            </a:endParaRPr>
          </a:p>
          <a:p>
            <a:pPr>
              <a:buClrTx/>
              <a:buSzPct val="100000"/>
              <a:buFont typeface="Courier New" panose="02070309020205020404" pitchFamily="49" charset="0"/>
              <a:buChar char="o"/>
            </a:pPr>
            <a:endParaRPr lang="en-US" sz="2600" dirty="0" smtClean="0">
              <a:latin typeface="Arial" panose="020B0604020202020204" pitchFamily="34" charset="0"/>
              <a:cs typeface="Arial" panose="020B0604020202020204" pitchFamily="34" charset="0"/>
            </a:endParaRPr>
          </a:p>
          <a:p>
            <a:pPr>
              <a:buClrTx/>
              <a:buSzPct val="100000"/>
              <a:buFont typeface="Courier New" panose="02070309020205020404" pitchFamily="49" charset="0"/>
              <a:buChar char="o"/>
            </a:pPr>
            <a:r>
              <a:rPr lang="en-US" sz="2600" dirty="0" smtClean="0">
                <a:latin typeface="Arial" panose="020B0604020202020204" pitchFamily="34" charset="0"/>
                <a:cs typeface="Arial" panose="020B0604020202020204" pitchFamily="34" charset="0"/>
              </a:rPr>
              <a:t>Database</a:t>
            </a:r>
            <a:r>
              <a:rPr lang="en-US" sz="2600" dirty="0">
                <a:latin typeface="Arial" panose="020B0604020202020204" pitchFamily="34" charset="0"/>
                <a:cs typeface="Arial" panose="020B0604020202020204" pitchFamily="34" charset="0"/>
              </a:rPr>
              <a:t> MYSQL-MYSQL is used as database as it easy to maintain and retrieve records by simple queries which are in English language which are easy to understand and easy to write</a:t>
            </a:r>
            <a:r>
              <a:rPr lang="en-US" sz="2600" dirty="0" smtClean="0">
                <a:latin typeface="Arial" panose="020B0604020202020204" pitchFamily="34" charset="0"/>
                <a:cs typeface="Arial" panose="020B0604020202020204" pitchFamily="34" charset="0"/>
              </a:rPr>
              <a:t>.</a:t>
            </a:r>
            <a:endParaRPr lang="en-IN" sz="2600" dirty="0">
              <a:latin typeface="Arial" panose="020B0604020202020204" pitchFamily="34" charset="0"/>
              <a:cs typeface="Arial" panose="020B0604020202020204" pitchFamily="34" charset="0"/>
            </a:endParaRPr>
          </a:p>
          <a:p>
            <a:pPr>
              <a:buClrTx/>
              <a:buSzPct val="100000"/>
              <a:buFont typeface="Courier New" panose="02070309020205020404" pitchFamily="49" charset="0"/>
              <a:buChar char="o"/>
            </a:pPr>
            <a:endParaRPr lang="en-US" sz="2600" dirty="0" smtClean="0">
              <a:latin typeface="Arial" panose="020B0604020202020204" pitchFamily="34" charset="0"/>
              <a:cs typeface="Arial" panose="020B0604020202020204" pitchFamily="34" charset="0"/>
            </a:endParaRPr>
          </a:p>
          <a:p>
            <a:pPr>
              <a:buClrTx/>
              <a:buSzPct val="100000"/>
              <a:buFont typeface="Courier New" panose="02070309020205020404" pitchFamily="49" charset="0"/>
              <a:buChar char="o"/>
            </a:pP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Programming language- HTML is used to write </a:t>
            </a:r>
            <a:r>
              <a:rPr lang="en-US" sz="2600" dirty="0" smtClean="0">
                <a:latin typeface="Arial" panose="020B0604020202020204" pitchFamily="34" charset="0"/>
                <a:cs typeface="Arial" panose="020B0604020202020204" pitchFamily="34" charset="0"/>
              </a:rPr>
              <a:t>the whole code</a:t>
            </a:r>
            <a:r>
              <a:rPr lang="en-US" sz="2600" dirty="0">
                <a:latin typeface="Arial" panose="020B0604020202020204" pitchFamily="34" charset="0"/>
                <a:cs typeface="Arial" panose="020B0604020202020204" pitchFamily="34" charset="0"/>
              </a:rPr>
              <a:t> and develop webpages with </a:t>
            </a:r>
            <a:r>
              <a:rPr lang="en-US" sz="2600" dirty="0" err="1">
                <a:latin typeface="Arial" panose="020B0604020202020204" pitchFamily="34" charset="0"/>
                <a:cs typeface="Arial" panose="020B0604020202020204" pitchFamily="34" charset="0"/>
              </a:rPr>
              <a:t>css</a:t>
            </a:r>
            <a:r>
              <a:rPr lang="en-US" sz="2600" dirty="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javascript</a:t>
            </a:r>
            <a:r>
              <a:rPr lang="en-US" sz="2600" dirty="0">
                <a:latin typeface="Arial" panose="020B0604020202020204" pitchFamily="34" charset="0"/>
                <a:cs typeface="Arial" panose="020B0604020202020204" pitchFamily="34" charset="0"/>
              </a:rPr>
              <a:t> for styling </a:t>
            </a:r>
            <a:endParaRPr lang="en-US" sz="2600" dirty="0" smtClean="0">
              <a:latin typeface="Arial" panose="020B0604020202020204" pitchFamily="34" charset="0"/>
              <a:cs typeface="Arial" panose="020B0604020202020204" pitchFamily="34" charset="0"/>
            </a:endParaRPr>
          </a:p>
          <a:p>
            <a:pPr marL="0" indent="0">
              <a:buClrTx/>
              <a:buSzPct val="100000"/>
              <a:buNone/>
            </a:pPr>
            <a:r>
              <a:rPr lang="en-US" sz="2600" dirty="0" smtClean="0">
                <a:latin typeface="Arial" panose="020B0604020202020204" pitchFamily="34" charset="0"/>
                <a:cs typeface="Arial" panose="020B0604020202020204" pitchFamily="34" charset="0"/>
              </a:rPr>
              <a:t>   work</a:t>
            </a:r>
            <a:r>
              <a:rPr lang="en-US" sz="2600" dirty="0">
                <a:latin typeface="Arial" panose="020B0604020202020204" pitchFamily="34" charset="0"/>
                <a:cs typeface="Arial" panose="020B0604020202020204" pitchFamily="34" charset="0"/>
              </a:rPr>
              <a:t> and </a:t>
            </a:r>
            <a:r>
              <a:rPr lang="en-US" sz="2600" dirty="0" err="1">
                <a:latin typeface="Arial" panose="020B0604020202020204" pitchFamily="34" charset="0"/>
                <a:cs typeface="Arial" panose="020B0604020202020204" pitchFamily="34" charset="0"/>
              </a:rPr>
              <a:t>php</a:t>
            </a:r>
            <a:r>
              <a:rPr lang="en-US" sz="2600" dirty="0">
                <a:latin typeface="Arial" panose="020B0604020202020204" pitchFamily="34" charset="0"/>
                <a:cs typeface="Arial" panose="020B0604020202020204" pitchFamily="34" charset="0"/>
              </a:rPr>
              <a:t> for sever side scripting.</a:t>
            </a:r>
            <a:endParaRPr lang="en-IN" sz="2600" dirty="0">
              <a:latin typeface="Arial" panose="020B0604020202020204" pitchFamily="34" charset="0"/>
              <a:cs typeface="Arial" panose="020B0604020202020204" pitchFamily="34" charset="0"/>
            </a:endParaRPr>
          </a:p>
          <a:p>
            <a:pPr marL="109728" indent="0">
              <a:buNone/>
            </a:pPr>
            <a:endParaRPr lang="en-IN" dirty="0"/>
          </a:p>
        </p:txBody>
      </p:sp>
      <p:sp>
        <p:nvSpPr>
          <p:cNvPr id="3" name="Title 2"/>
          <p:cNvSpPr>
            <a:spLocks noGrp="1"/>
          </p:cNvSpPr>
          <p:nvPr>
            <p:ph type="title"/>
          </p:nvPr>
        </p:nvSpPr>
        <p:spPr>
          <a:xfrm>
            <a:off x="457200" y="116632"/>
            <a:ext cx="8229600" cy="864096"/>
          </a:xfrm>
        </p:spPr>
        <p:txBody>
          <a:bodyPr>
            <a:noAutofit/>
          </a:bodyPr>
          <a:lstStyle/>
          <a:p>
            <a:pPr algn="ctr"/>
            <a:r>
              <a:rPr lang="en-IN" sz="2800" dirty="0">
                <a:latin typeface="Arial" panose="020B0604020202020204" pitchFamily="34" charset="0"/>
                <a:cs typeface="Arial" panose="020B0604020202020204" pitchFamily="34" charset="0"/>
              </a:rPr>
              <a:t>Operating Environment – Hardware and Software  </a:t>
            </a:r>
          </a:p>
        </p:txBody>
      </p:sp>
      <p:sp>
        <p:nvSpPr>
          <p:cNvPr id="5" name="Slide Number Placeholder 4"/>
          <p:cNvSpPr>
            <a:spLocks noGrp="1"/>
          </p:cNvSpPr>
          <p:nvPr>
            <p:ph type="sldNum" sz="quarter" idx="11"/>
          </p:nvPr>
        </p:nvSpPr>
        <p:spPr/>
        <p:txBody>
          <a:bodyPr/>
          <a:lstStyle/>
          <a:p>
            <a:fld id="{9C292835-7957-4120-8E2C-4FEFCBDD1DF9}" type="slidenum">
              <a:rPr lang="en-IN" smtClean="0"/>
              <a:t>8</a:t>
            </a:fld>
            <a:endParaRPr lang="en-IN"/>
          </a:p>
        </p:txBody>
      </p:sp>
    </p:spTree>
    <p:extLst>
      <p:ext uri="{BB962C8B-B14F-4D97-AF65-F5344CB8AC3E}">
        <p14:creationId xmlns:p14="http://schemas.microsoft.com/office/powerpoint/2010/main" val="3523965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8784976" cy="5832648"/>
          </a:xfrm>
        </p:spPr>
        <p:txBody>
          <a:bodyPr>
            <a:normAutofit/>
          </a:bodyPr>
          <a:lstStyle/>
          <a:p>
            <a:pPr marL="109728" indent="0">
              <a:buNone/>
            </a:pPr>
            <a:endParaRPr lang="en-IN" dirty="0"/>
          </a:p>
        </p:txBody>
      </p:sp>
      <p:sp>
        <p:nvSpPr>
          <p:cNvPr id="3" name="Title 2"/>
          <p:cNvSpPr>
            <a:spLocks noGrp="1"/>
          </p:cNvSpPr>
          <p:nvPr>
            <p:ph type="title"/>
          </p:nvPr>
        </p:nvSpPr>
        <p:spPr>
          <a:xfrm>
            <a:off x="457200" y="274638"/>
            <a:ext cx="8229600" cy="418058"/>
          </a:xfrm>
        </p:spPr>
        <p:txBody>
          <a:bodyPr>
            <a:normAutofit fontScale="90000"/>
          </a:bodyPr>
          <a:lstStyle/>
          <a:p>
            <a:pPr algn="ctr"/>
            <a:r>
              <a:rPr lang="en-IN" dirty="0" smtClean="0"/>
              <a:t>Agile Model</a:t>
            </a:r>
            <a:endParaRPr lang="en-IN" dirty="0"/>
          </a:p>
        </p:txBody>
      </p:sp>
      <p:sp>
        <p:nvSpPr>
          <p:cNvPr id="6" name="Slide Number Placeholder 5"/>
          <p:cNvSpPr>
            <a:spLocks noGrp="1"/>
          </p:cNvSpPr>
          <p:nvPr>
            <p:ph type="sldNum" sz="quarter" idx="11"/>
          </p:nvPr>
        </p:nvSpPr>
        <p:spPr/>
        <p:txBody>
          <a:bodyPr/>
          <a:lstStyle/>
          <a:p>
            <a:fld id="{9C292835-7957-4120-8E2C-4FEFCBDD1DF9}" type="slidenum">
              <a:rPr lang="en-IN" smtClean="0"/>
              <a:t>9</a:t>
            </a:fld>
            <a:endParaRPr lang="en-IN"/>
          </a:p>
        </p:txBody>
      </p:sp>
      <p:pic>
        <p:nvPicPr>
          <p:cNvPr id="4" name="Picture 3"/>
          <p:cNvPicPr/>
          <p:nvPr/>
        </p:nvPicPr>
        <p:blipFill rotWithShape="1">
          <a:blip r:embed="rId2"/>
          <a:srcRect l="30370" t="15970" r="30894" b="33079"/>
          <a:stretch/>
        </p:blipFill>
        <p:spPr bwMode="auto">
          <a:xfrm>
            <a:off x="179512" y="836712"/>
            <a:ext cx="8784976" cy="41764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9567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2724</TotalTime>
  <Words>854</Words>
  <Application>Microsoft Office PowerPoint</Application>
  <PresentationFormat>On-screen Show (4:3)</PresentationFormat>
  <Paragraphs>182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Composite</vt:lpstr>
      <vt:lpstr>PowerPoint Presentation</vt:lpstr>
      <vt:lpstr>Index</vt:lpstr>
      <vt:lpstr>   Internship</vt:lpstr>
      <vt:lpstr>Introduction</vt:lpstr>
      <vt:lpstr>  Modules</vt:lpstr>
      <vt:lpstr>PowerPoint Presentation</vt:lpstr>
      <vt:lpstr>PowerPoint Presentation</vt:lpstr>
      <vt:lpstr>Operating Environment – Hardware and Software  </vt:lpstr>
      <vt:lpstr>Agile Model</vt:lpstr>
      <vt:lpstr>PowerPoint Presentation</vt:lpstr>
      <vt:lpstr>UseCase diagram</vt:lpstr>
      <vt:lpstr>Class diagram</vt:lpstr>
      <vt:lpstr>Object Diagram</vt:lpstr>
      <vt:lpstr>Activity Diagram - Admin</vt:lpstr>
      <vt:lpstr>Activity Diagram - Customer</vt:lpstr>
      <vt:lpstr>Sequence Diagram</vt:lpstr>
      <vt:lpstr>Sit-map Diagram</vt:lpstr>
      <vt:lpstr>ER-Diagram</vt:lpstr>
      <vt:lpstr>Schema Diagram </vt:lpstr>
      <vt:lpstr>Diagram -Homepage</vt:lpstr>
      <vt:lpstr>Admin - Homepage</vt:lpstr>
      <vt:lpstr>Customer Page</vt:lpstr>
      <vt:lpstr>Testing </vt:lpstr>
      <vt:lpstr>Drawbacks </vt:lpstr>
      <vt:lpstr>Limitation</vt:lpstr>
      <vt:lpstr>Proposed Enhancements</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Visiting Card Creation  Project</dc:title>
  <dc:creator>priya</dc:creator>
  <cp:lastModifiedBy>priya</cp:lastModifiedBy>
  <cp:revision>142</cp:revision>
  <dcterms:created xsi:type="dcterms:W3CDTF">2021-05-02T19:14:36Z</dcterms:created>
  <dcterms:modified xsi:type="dcterms:W3CDTF">2021-08-29T09:44:38Z</dcterms:modified>
</cp:coreProperties>
</file>