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2" r:id="rId3"/>
    <p:sldId id="257" r:id="rId4"/>
    <p:sldId id="258" r:id="rId5"/>
    <p:sldId id="271" r:id="rId6"/>
    <p:sldId id="259" r:id="rId7"/>
    <p:sldId id="260" r:id="rId8"/>
    <p:sldId id="261" r:id="rId9"/>
    <p:sldId id="262" r:id="rId10"/>
    <p:sldId id="263" r:id="rId11"/>
    <p:sldId id="264" r:id="rId12"/>
    <p:sldId id="265" r:id="rId13"/>
    <p:sldId id="266" r:id="rId14"/>
    <p:sldId id="273"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B8317A5-790B-468D-BBE2-9CD0C862AA0B}" type="datetimeFigureOut">
              <a:rPr lang="en-IN" smtClean="0"/>
              <a:t>07/17/21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FB97169-DADE-4AC7-BFE2-DEFE9A79639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8317A5-790B-468D-BBE2-9CD0C862AA0B}" type="datetimeFigureOut">
              <a:rPr lang="en-IN" smtClean="0"/>
              <a:t>07/17/21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B97169-DADE-4AC7-BFE2-DEFE9A79639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8317A5-790B-468D-BBE2-9CD0C862AA0B}" type="datetimeFigureOut">
              <a:rPr lang="en-IN" smtClean="0"/>
              <a:t>07/17/21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B97169-DADE-4AC7-BFE2-DEFE9A79639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8317A5-790B-468D-BBE2-9CD0C862AA0B}" type="datetimeFigureOut">
              <a:rPr lang="en-IN" smtClean="0"/>
              <a:t>07/17/21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B97169-DADE-4AC7-BFE2-DEFE9A796397}"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B8317A5-790B-468D-BBE2-9CD0C862AA0B}" type="datetimeFigureOut">
              <a:rPr lang="en-IN" smtClean="0"/>
              <a:t>07/17/21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FB97169-DADE-4AC7-BFE2-DEFE9A796397}"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8317A5-790B-468D-BBE2-9CD0C862AA0B}" type="datetimeFigureOut">
              <a:rPr lang="en-IN" smtClean="0"/>
              <a:t>07/17/21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B97169-DADE-4AC7-BFE2-DEFE9A796397}"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B8317A5-790B-468D-BBE2-9CD0C862AA0B}" type="datetimeFigureOut">
              <a:rPr lang="en-IN" smtClean="0"/>
              <a:t>07/17/21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FB97169-DADE-4AC7-BFE2-DEFE9A79639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B8317A5-790B-468D-BBE2-9CD0C862AA0B}" type="datetimeFigureOut">
              <a:rPr lang="en-IN" smtClean="0"/>
              <a:t>07/17/21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FB97169-DADE-4AC7-BFE2-DEFE9A796397}"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B8317A5-790B-468D-BBE2-9CD0C862AA0B}" type="datetimeFigureOut">
              <a:rPr lang="en-IN" smtClean="0"/>
              <a:t>07/17/21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FB97169-DADE-4AC7-BFE2-DEFE9A79639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B8317A5-790B-468D-BBE2-9CD0C862AA0B}" type="datetimeFigureOut">
              <a:rPr lang="en-IN" smtClean="0"/>
              <a:t>07/17/21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FB97169-DADE-4AC7-BFE2-DEFE9A79639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B8317A5-790B-468D-BBE2-9CD0C862AA0B}" type="datetimeFigureOut">
              <a:rPr lang="en-IN" smtClean="0"/>
              <a:t>07/17/21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FB97169-DADE-4AC7-BFE2-DEFE9A796397}"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B8317A5-790B-468D-BBE2-9CD0C862AA0B}" type="datetimeFigureOut">
              <a:rPr lang="en-IN" smtClean="0"/>
              <a:t>07/17/21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FB97169-DADE-4AC7-BFE2-DEFE9A79639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772816"/>
            <a:ext cx="7772400" cy="1161474"/>
          </a:xfrm>
        </p:spPr>
        <p:txBody>
          <a:bodyPr/>
          <a:lstStyle/>
          <a:p>
            <a:pPr algn="ctr"/>
            <a:r>
              <a:rPr lang="en-IN" dirty="0" smtClean="0"/>
              <a:t>Research </a:t>
            </a:r>
            <a:r>
              <a:rPr lang="en-IN" dirty="0" smtClean="0"/>
              <a:t>Presentation </a:t>
            </a:r>
            <a:endParaRPr lang="en-IN" dirty="0"/>
          </a:p>
        </p:txBody>
      </p:sp>
      <p:sp>
        <p:nvSpPr>
          <p:cNvPr id="3" name="Subtitle 2"/>
          <p:cNvSpPr>
            <a:spLocks noGrp="1"/>
          </p:cNvSpPr>
          <p:nvPr>
            <p:ph type="subTitle" idx="1"/>
          </p:nvPr>
        </p:nvSpPr>
        <p:spPr>
          <a:xfrm>
            <a:off x="683568" y="3212976"/>
            <a:ext cx="7846640" cy="1752600"/>
          </a:xfrm>
        </p:spPr>
        <p:txBody>
          <a:bodyPr>
            <a:normAutofit fontScale="85000" lnSpcReduction="20000"/>
          </a:bodyPr>
          <a:lstStyle/>
          <a:p>
            <a:pPr algn="r"/>
            <a:r>
              <a:rPr lang="en-IN" dirty="0" smtClean="0"/>
              <a:t>Game data analytic using descriptive and predictive mining</a:t>
            </a:r>
          </a:p>
          <a:p>
            <a:pPr algn="r"/>
            <a:endParaRPr lang="en-IN" dirty="0"/>
          </a:p>
          <a:p>
            <a:pPr algn="r"/>
            <a:endParaRPr lang="en-IN" dirty="0" smtClean="0"/>
          </a:p>
          <a:p>
            <a:pPr algn="r"/>
            <a:r>
              <a:rPr lang="en-IN" dirty="0" smtClean="0"/>
              <a:t>By:- </a:t>
            </a:r>
            <a:r>
              <a:rPr lang="en-IN" dirty="0" err="1" smtClean="0"/>
              <a:t>Priti</a:t>
            </a:r>
            <a:r>
              <a:rPr lang="en-IN" dirty="0" smtClean="0"/>
              <a:t> </a:t>
            </a:r>
            <a:r>
              <a:rPr lang="en-IN" dirty="0" err="1" smtClean="0"/>
              <a:t>Maurya</a:t>
            </a:r>
            <a:endParaRPr lang="en-IN" dirty="0"/>
          </a:p>
        </p:txBody>
      </p:sp>
    </p:spTree>
    <p:extLst>
      <p:ext uri="{BB962C8B-B14F-4D97-AF65-F5344CB8AC3E}">
        <p14:creationId xmlns:p14="http://schemas.microsoft.com/office/powerpoint/2010/main" val="3240491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908720"/>
            <a:ext cx="8784976" cy="5688632"/>
          </a:xfrm>
        </p:spPr>
        <p:txBody>
          <a:bodyPr>
            <a:noAutofit/>
          </a:bodyPr>
          <a:lstStyle/>
          <a:p>
            <a:r>
              <a:rPr lang="en-IN" sz="2400" dirty="0" smtClean="0">
                <a:latin typeface="Arial" panose="020B0604020202020204" pitchFamily="34" charset="0"/>
                <a:cs typeface="Arial" panose="020B0604020202020204" pitchFamily="34" charset="0"/>
              </a:rPr>
              <a:t>Linear </a:t>
            </a:r>
            <a:r>
              <a:rPr lang="en-IN" sz="2400" dirty="0" err="1" smtClean="0">
                <a:latin typeface="Arial" panose="020B0604020202020204" pitchFamily="34" charset="0"/>
                <a:cs typeface="Arial" panose="020B0604020202020204" pitchFamily="34" charset="0"/>
              </a:rPr>
              <a:t>Regration</a:t>
            </a:r>
            <a:r>
              <a:rPr lang="en-IN" sz="2400" dirty="0" smtClean="0">
                <a:latin typeface="Arial" panose="020B0604020202020204" pitchFamily="34" charset="0"/>
                <a:cs typeface="Arial" panose="020B0604020202020204" pitchFamily="34" charset="0"/>
              </a:rPr>
              <a:t> </a:t>
            </a:r>
          </a:p>
          <a:p>
            <a:r>
              <a:rPr lang="en-IN" sz="2400" dirty="0" smtClean="0">
                <a:latin typeface="Arial" panose="020B0604020202020204" pitchFamily="34" charset="0"/>
                <a:cs typeface="Arial" panose="020B0604020202020204" pitchFamily="34" charset="0"/>
              </a:rPr>
              <a:t>formula </a:t>
            </a:r>
            <a:r>
              <a:rPr lang="en-IN" sz="2400" dirty="0">
                <a:latin typeface="Arial" panose="020B0604020202020204" pitchFamily="34" charset="0"/>
                <a:cs typeface="Arial" panose="020B0604020202020204" pitchFamily="34" charset="0"/>
              </a:rPr>
              <a:t>&lt;- y ~ x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add </a:t>
            </a:r>
            <a:r>
              <a:rPr lang="en-IN" sz="2400" dirty="0">
                <a:latin typeface="Arial" panose="020B0604020202020204" pitchFamily="34" charset="0"/>
                <a:cs typeface="Arial" panose="020B0604020202020204" pitchFamily="34" charset="0"/>
              </a:rPr>
              <a:t>regression </a:t>
            </a:r>
            <a:r>
              <a:rPr lang="en-IN" sz="2400" dirty="0" smtClean="0">
                <a:latin typeface="Arial" panose="020B0604020202020204" pitchFamily="34" charset="0"/>
                <a:cs typeface="Arial" panose="020B0604020202020204" pitchFamily="34" charset="0"/>
              </a:rPr>
              <a:t>line</a:t>
            </a:r>
          </a:p>
          <a:p>
            <a:r>
              <a:rPr lang="en-IN" sz="2400" dirty="0" smtClean="0">
                <a:latin typeface="Arial" panose="020B0604020202020204" pitchFamily="34" charset="0"/>
                <a:cs typeface="Arial" panose="020B0604020202020204" pitchFamily="34" charset="0"/>
              </a:rPr>
              <a:t>add </a:t>
            </a:r>
            <a:r>
              <a:rPr lang="en-IN" sz="2400" dirty="0">
                <a:latin typeface="Arial" panose="020B0604020202020204" pitchFamily="34" charset="0"/>
                <a:cs typeface="Arial" panose="020B0604020202020204" pitchFamily="34" charset="0"/>
              </a:rPr>
              <a:t>regression equation and R square value </a:t>
            </a:r>
            <a:endParaRPr lang="en-IN" sz="2400" dirty="0" smtClean="0">
              <a:latin typeface="Arial" panose="020B0604020202020204" pitchFamily="34" charset="0"/>
              <a:cs typeface="Arial" panose="020B0604020202020204" pitchFamily="34" charset="0"/>
            </a:endParaRPr>
          </a:p>
          <a:p>
            <a:r>
              <a:rPr lang="en-IN" sz="2400" dirty="0" err="1" smtClean="0">
                <a:latin typeface="Arial" panose="020B0604020202020204" pitchFamily="34" charset="0"/>
                <a:cs typeface="Arial" panose="020B0604020202020204" pitchFamily="34" charset="0"/>
              </a:rPr>
              <a:t>output.type</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as "</a:t>
            </a:r>
            <a:r>
              <a:rPr lang="en-IN" sz="2400" dirty="0" smtClean="0">
                <a:latin typeface="Arial" panose="020B0604020202020204" pitchFamily="34" charset="0"/>
                <a:cs typeface="Arial" panose="020B0604020202020204" pitchFamily="34" charset="0"/>
              </a:rPr>
              <a:t>expression“</a:t>
            </a:r>
          </a:p>
          <a:p>
            <a:pPr marL="109728" indent="0">
              <a:buNone/>
            </a:pPr>
            <a:endParaRPr lang="en-IN" sz="1400" i="1" dirty="0" smtClean="0">
              <a:latin typeface="Times New Roman" panose="02020603050405020304" pitchFamily="18" charset="0"/>
              <a:cs typeface="Times New Roman" panose="02020603050405020304" pitchFamily="18" charset="0"/>
            </a:endParaRPr>
          </a:p>
          <a:p>
            <a:endParaRPr lang="en-IN" sz="1400" i="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562074"/>
          </a:xfrm>
        </p:spPr>
        <p:txBody>
          <a:bodyPr>
            <a:normAutofit fontScale="90000"/>
          </a:bodyPr>
          <a:lstStyle/>
          <a:p>
            <a:pPr algn="ctr"/>
            <a:r>
              <a:rPr lang="en-IN" dirty="0" smtClean="0"/>
              <a:t>Analysis of score and count</a:t>
            </a:r>
            <a:endParaRPr lang="en-IN"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11" t="22131" r="59330" b="37320"/>
          <a:stretch/>
        </p:blipFill>
        <p:spPr bwMode="auto">
          <a:xfrm>
            <a:off x="452485" y="3068960"/>
            <a:ext cx="800794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3999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036" t="22272" r="57325" b="34178"/>
          <a:stretch/>
        </p:blipFill>
        <p:spPr bwMode="auto">
          <a:xfrm>
            <a:off x="539552" y="764704"/>
            <a:ext cx="7560840" cy="358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457200" y="274638"/>
            <a:ext cx="8229600" cy="562074"/>
          </a:xfrm>
        </p:spPr>
        <p:txBody>
          <a:bodyPr>
            <a:normAutofit/>
          </a:bodyPr>
          <a:lstStyle/>
          <a:p>
            <a:pPr algn="ctr"/>
            <a:r>
              <a:rPr lang="en-IN" sz="2800" b="0" dirty="0">
                <a:effectLst/>
                <a:latin typeface="Times New Roman" panose="02020603050405020304" pitchFamily="18" charset="0"/>
                <a:cs typeface="Times New Roman" panose="02020603050405020304" pitchFamily="18" charset="0"/>
              </a:rPr>
              <a:t>C</a:t>
            </a:r>
            <a:r>
              <a:rPr lang="en-IN" sz="2800" b="0" dirty="0" smtClean="0">
                <a:effectLst/>
                <a:latin typeface="Times New Roman" panose="02020603050405020304" pitchFamily="18" charset="0"/>
                <a:cs typeface="Times New Roman" panose="02020603050405020304" pitchFamily="18" charset="0"/>
              </a:rPr>
              <a:t>orrelation</a:t>
            </a:r>
            <a:r>
              <a:rPr lang="en-IN" sz="2800" b="0" dirty="0">
                <a:effectLst/>
                <a:latin typeface="Times New Roman" panose="02020603050405020304" pitchFamily="18" charset="0"/>
                <a:cs typeface="Times New Roman" panose="02020603050405020304" pitchFamily="18" charset="0"/>
              </a:rPr>
              <a:t> </a:t>
            </a:r>
            <a:r>
              <a:rPr lang="en-IN" sz="2800" b="0" dirty="0" smtClean="0">
                <a:effectLst/>
                <a:latin typeface="Times New Roman" panose="02020603050405020304" pitchFamily="18" charset="0"/>
                <a:cs typeface="Times New Roman" panose="02020603050405020304" pitchFamily="18" charset="0"/>
              </a:rPr>
              <a:t>Analysis</a:t>
            </a:r>
            <a:endParaRPr lang="en-IN"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323528" y="4365104"/>
            <a:ext cx="8424936" cy="1938992"/>
          </a:xfrm>
          <a:prstGeom prst="rect">
            <a:avLst/>
          </a:prstGeom>
        </p:spPr>
        <p:txBody>
          <a:bodyPr wrap="square">
            <a:spAutoFit/>
          </a:bodyPr>
          <a:lstStyle/>
          <a:p>
            <a:r>
              <a:rPr lang="en-US" sz="2400" dirty="0" err="1" smtClean="0">
                <a:latin typeface="Arial" panose="020B0604020202020204" pitchFamily="34" charset="0"/>
                <a:cs typeface="Arial" panose="020B0604020202020204" pitchFamily="34" charset="0"/>
              </a:rPr>
              <a:t>Critic.Score</a:t>
            </a:r>
            <a:r>
              <a:rPr lang="en-US" sz="2400" dirty="0" smtClean="0">
                <a:latin typeface="Arial" panose="020B0604020202020204" pitchFamily="34" charset="0"/>
                <a:cs typeface="Arial" panose="020B0604020202020204" pitchFamily="34" charset="0"/>
              </a:rPr>
              <a:t> has a pretty good correlation to </a:t>
            </a:r>
            <a:r>
              <a:rPr lang="en-US" sz="2400" dirty="0" err="1" smtClean="0">
                <a:latin typeface="Arial" panose="020B0604020202020204" pitchFamily="34" charset="0"/>
                <a:cs typeface="Arial" panose="020B0604020202020204" pitchFamily="34" charset="0"/>
              </a:rPr>
              <a:t>Critic.Count.Log</a:t>
            </a:r>
            <a:r>
              <a:rPr lang="en-US" sz="2400" dirty="0" smtClean="0">
                <a:latin typeface="Arial" panose="020B0604020202020204" pitchFamily="34" charset="0"/>
                <a:cs typeface="Arial" panose="020B0604020202020204" pitchFamily="34" charset="0"/>
              </a:rPr>
              <a:t>, with an r value of 0.41 in the correlation analysis above, though </a:t>
            </a:r>
            <a:r>
              <a:rPr lang="en-US" sz="2400" dirty="0" err="1" smtClean="0">
                <a:latin typeface="Arial" panose="020B0604020202020204" pitchFamily="34" charset="0"/>
                <a:cs typeface="Arial" panose="020B0604020202020204" pitchFamily="34" charset="0"/>
              </a:rPr>
              <a:t>Critic.Count.Log</a:t>
            </a:r>
            <a:r>
              <a:rPr lang="en-US" sz="2400" dirty="0" smtClean="0">
                <a:latin typeface="Arial" panose="020B0604020202020204" pitchFamily="34" charset="0"/>
                <a:cs typeface="Arial" panose="020B0604020202020204" pitchFamily="34" charset="0"/>
              </a:rPr>
              <a:t> doesn’t have impact over </a:t>
            </a:r>
            <a:r>
              <a:rPr lang="en-US" sz="2400" dirty="0" err="1" smtClean="0">
                <a:latin typeface="Arial" panose="020B0604020202020204" pitchFamily="34" charset="0"/>
                <a:cs typeface="Arial" panose="020B0604020202020204" pitchFamily="34" charset="0"/>
              </a:rPr>
              <a:t>Critic.Score</a:t>
            </a:r>
            <a:r>
              <a:rPr lang="en-US" sz="2400" dirty="0" smtClean="0">
                <a:latin typeface="Arial" panose="020B0604020202020204" pitchFamily="34" charset="0"/>
                <a:cs typeface="Arial" panose="020B0604020202020204" pitchFamily="34" charset="0"/>
              </a:rPr>
              <a:t>. While </a:t>
            </a:r>
            <a:r>
              <a:rPr lang="en-US" sz="2400" dirty="0" err="1" smtClean="0">
                <a:latin typeface="Arial" panose="020B0604020202020204" pitchFamily="34" charset="0"/>
                <a:cs typeface="Arial" panose="020B0604020202020204" pitchFamily="34" charset="0"/>
              </a:rPr>
              <a:t>User.Score</a:t>
            </a:r>
            <a:r>
              <a:rPr lang="en-US" sz="2400" dirty="0" smtClean="0">
                <a:latin typeface="Arial" panose="020B0604020202020204" pitchFamily="34" charset="0"/>
                <a:cs typeface="Arial" panose="020B0604020202020204" pitchFamily="34" charset="0"/>
              </a:rPr>
              <a:t> looks like independent on </a:t>
            </a:r>
            <a:r>
              <a:rPr lang="en-US" sz="2400" dirty="0" err="1" smtClean="0">
                <a:latin typeface="Arial" panose="020B0604020202020204" pitchFamily="34" charset="0"/>
                <a:cs typeface="Arial" panose="020B0604020202020204" pitchFamily="34" charset="0"/>
              </a:rPr>
              <a:t>User.Count.Log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5145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229600" cy="6264696"/>
          </a:xfrm>
        </p:spPr>
        <p:txBody>
          <a:bodyPr>
            <a:normAutofit/>
          </a:bodyPr>
          <a:lstStyle/>
          <a:p>
            <a:pPr marL="109728" indent="0" algn="ctr">
              <a:buNone/>
            </a:pPr>
            <a:r>
              <a:rPr lang="en-US" sz="2400" dirty="0" smtClean="0">
                <a:latin typeface="Arial" panose="020B0604020202020204" pitchFamily="34" charset="0"/>
                <a:cs typeface="Arial" panose="020B0604020202020204" pitchFamily="34" charset="0"/>
              </a:rPr>
              <a:t>Analysis </a:t>
            </a:r>
            <a:r>
              <a:rPr lang="en-US" sz="2400" dirty="0" smtClean="0">
                <a:latin typeface="Arial" panose="020B0604020202020204" pitchFamily="34" charset="0"/>
                <a:cs typeface="Arial" panose="020B0604020202020204" pitchFamily="34" charset="0"/>
              </a:rPr>
              <a:t>of sales - By </a:t>
            </a:r>
            <a:r>
              <a:rPr lang="en-US" sz="2400" dirty="0" err="1" smtClean="0">
                <a:latin typeface="Arial" panose="020B0604020202020204" pitchFamily="34" charset="0"/>
                <a:cs typeface="Arial" panose="020B0604020202020204" pitchFamily="34" charset="0"/>
              </a:rPr>
              <a:t>Year.Release</a:t>
            </a:r>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03" t="21443" r="58710" b="36495"/>
          <a:stretch/>
        </p:blipFill>
        <p:spPr bwMode="auto">
          <a:xfrm>
            <a:off x="1066448" y="1052736"/>
            <a:ext cx="7397582" cy="3470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95536" y="4534739"/>
            <a:ext cx="8568944" cy="1200329"/>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The pattern of log value for these regional sales in those years are similar for Global, North America, Europe, and Others. Japan is much different from them.</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1648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073427"/>
          </a:xfrm>
        </p:spPr>
        <p:txBody>
          <a:bodyPr>
            <a:normAutofit/>
          </a:bodyPr>
          <a:lstStyle/>
          <a:p>
            <a:pPr marL="342900" indent="-342900">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determine </a:t>
            </a:r>
            <a:r>
              <a:rPr lang="en-US" sz="2400" dirty="0">
                <a:latin typeface="Arial" panose="020B0604020202020204" pitchFamily="34" charset="0"/>
                <a:cs typeface="Arial" panose="020B0604020202020204" pitchFamily="34" charset="0"/>
              </a:rPr>
              <a:t>whether there are any statistically significant differences between the means of two or more independent (unrelated) groups </a:t>
            </a:r>
            <a:endParaRPr lang="en-US" sz="2400" dirty="0" smtClean="0">
              <a:latin typeface="Arial" panose="020B0604020202020204" pitchFamily="34" charset="0"/>
              <a:cs typeface="Arial" panose="020B0604020202020204" pitchFamily="34" charset="0"/>
            </a:endParaRPr>
          </a:p>
          <a:p>
            <a:pPr marL="0" indent="0">
              <a:buNone/>
            </a:pPr>
            <a:endParaRPr lang="en-IN" sz="24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IN" sz="2400" dirty="0" smtClean="0">
                <a:latin typeface="Arial" panose="020B0604020202020204" pitchFamily="34" charset="0"/>
                <a:cs typeface="Arial" panose="020B0604020202020204" pitchFamily="34" charset="0"/>
              </a:rPr>
              <a:t>compute </a:t>
            </a:r>
            <a:r>
              <a:rPr lang="en-IN" sz="2400" dirty="0">
                <a:latin typeface="Arial" panose="020B0604020202020204" pitchFamily="34" charset="0"/>
                <a:cs typeface="Arial" panose="020B0604020202020204" pitchFamily="34" charset="0"/>
              </a:rPr>
              <a:t>1-way ANOVA test for log value of global sales by Platform Type </a:t>
            </a:r>
          </a:p>
          <a:p>
            <a:endParaRPr lang="en-IN"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706090"/>
          </a:xfrm>
        </p:spPr>
        <p:txBody>
          <a:bodyPr>
            <a:normAutofit fontScale="90000"/>
          </a:bodyPr>
          <a:lstStyle/>
          <a:p>
            <a:pPr algn="ctr"/>
            <a:r>
              <a:rPr lang="en-IN" dirty="0" err="1" smtClean="0"/>
              <a:t>Anova</a:t>
            </a:r>
            <a:endParaRPr lang="en-IN" dirty="0"/>
          </a:p>
        </p:txBody>
      </p:sp>
    </p:spTree>
    <p:extLst>
      <p:ext uri="{BB962C8B-B14F-4D97-AF65-F5344CB8AC3E}">
        <p14:creationId xmlns:p14="http://schemas.microsoft.com/office/powerpoint/2010/main" val="1722308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163" t="33273" r="52020" b="24076"/>
          <a:stretch/>
        </p:blipFill>
        <p:spPr bwMode="auto">
          <a:xfrm>
            <a:off x="395536" y="332657"/>
            <a:ext cx="8352928" cy="3672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67544" y="4437112"/>
            <a:ext cx="8496944" cy="1477328"/>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ANOVA test shows that there is at lease one of the mean values of </a:t>
            </a:r>
            <a:r>
              <a:rPr lang="en-US" dirty="0" err="1" smtClean="0">
                <a:latin typeface="Arial" panose="020B0604020202020204" pitchFamily="34" charset="0"/>
                <a:cs typeface="Arial" panose="020B0604020202020204" pitchFamily="34" charset="0"/>
              </a:rPr>
              <a:t>Global.Sales.Log</a:t>
            </a:r>
            <a:r>
              <a:rPr lang="en-US" dirty="0" smtClean="0">
                <a:latin typeface="Arial" panose="020B0604020202020204" pitchFamily="34" charset="0"/>
                <a:cs typeface="Arial" panose="020B0604020202020204" pitchFamily="34" charset="0"/>
              </a:rPr>
              <a:t> for those platform types is significant different from the others. In detail, the plot of Turkey tests tells us that there is significant difference between all other pairs of platform types but between Xbox and Nintendo, others and Nintendo.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3762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22" t="31926" r="51641" b="24974"/>
          <a:stretch/>
        </p:blipFill>
        <p:spPr bwMode="auto">
          <a:xfrm>
            <a:off x="683568" y="505126"/>
            <a:ext cx="8208912" cy="4364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83568" y="4869160"/>
            <a:ext cx="8208912" cy="1200329"/>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In total, PC has lower Global sales log comparing with other platform type, while </a:t>
            </a:r>
            <a:r>
              <a:rPr lang="en-US" sz="2400" dirty="0" err="1" smtClean="0">
                <a:latin typeface="Arial" panose="020B0604020202020204" pitchFamily="34" charset="0"/>
                <a:cs typeface="Arial" panose="020B0604020202020204" pitchFamily="34" charset="0"/>
              </a:rPr>
              <a:t>Playstation</a:t>
            </a:r>
            <a:r>
              <a:rPr lang="en-US" sz="2400" dirty="0" smtClean="0">
                <a:latin typeface="Arial" panose="020B0604020202020204" pitchFamily="34" charset="0"/>
                <a:cs typeface="Arial" panose="020B0604020202020204" pitchFamily="34" charset="0"/>
              </a:rPr>
              <a:t> and Xbox have higher sale mediums for different rating types.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1833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9168" y="1481328"/>
            <a:ext cx="8867328" cy="5169262"/>
          </a:xfrm>
        </p:spPr>
        <p:txBody>
          <a:bodyPr>
            <a:normAutofit/>
          </a:bodyPr>
          <a:lstStyle/>
          <a:p>
            <a:endParaRPr lang="en-US" sz="1700" dirty="0" smtClean="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a:xfrm>
            <a:off x="457200" y="274638"/>
            <a:ext cx="8229600" cy="778098"/>
          </a:xfrm>
        </p:spPr>
        <p:txBody>
          <a:bodyPr>
            <a:normAutofit/>
          </a:bodyPr>
          <a:lstStyle/>
          <a:p>
            <a:pPr algn="ctr"/>
            <a:r>
              <a:rPr lang="en-IN" dirty="0" smtClean="0"/>
              <a:t>Predictive</a:t>
            </a:r>
            <a:endParaRPr lang="en-IN"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76" t="29141" r="60412" b="33333"/>
          <a:stretch/>
        </p:blipFill>
        <p:spPr bwMode="auto">
          <a:xfrm>
            <a:off x="319008" y="1369460"/>
            <a:ext cx="4317478" cy="2573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36486" y="1484784"/>
            <a:ext cx="4288151" cy="1569660"/>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The below graph shows that for ‘K’ value of 1 got the maximum accuracy at 76.636.</a:t>
            </a:r>
          </a:p>
          <a:p>
            <a:r>
              <a:rPr lang="en-US" sz="2400" dirty="0" smtClean="0">
                <a:latin typeface="Arial" panose="020B0604020202020204" pitchFamily="34" charset="0"/>
                <a:cs typeface="Arial" panose="020B0604020202020204" pitchFamily="34" charset="0"/>
              </a:rPr>
              <a:t>This accuracy for NA_SALES </a:t>
            </a:r>
            <a:endParaRPr lang="en-IN" sz="2400" dirty="0">
              <a:latin typeface="Arial" panose="020B0604020202020204" pitchFamily="34" charset="0"/>
              <a:cs typeface="Arial" panose="020B0604020202020204" pitchFamily="34" charset="0"/>
            </a:endParaRPr>
          </a:p>
        </p:txBody>
      </p:sp>
      <p:sp>
        <p:nvSpPr>
          <p:cNvPr id="6" name="Rectangle 5"/>
          <p:cNvSpPr/>
          <p:nvPr/>
        </p:nvSpPr>
        <p:spPr>
          <a:xfrm>
            <a:off x="348335" y="980728"/>
            <a:ext cx="1512168" cy="369332"/>
          </a:xfrm>
          <a:prstGeom prst="rect">
            <a:avLst/>
          </a:prstGeom>
        </p:spPr>
        <p:txBody>
          <a:bodyPr wrap="square">
            <a:spAutoFit/>
          </a:bodyPr>
          <a:lstStyle/>
          <a:p>
            <a:r>
              <a:rPr lang="en-IN" dirty="0" smtClean="0"/>
              <a:t>KNN-Model </a:t>
            </a:r>
            <a:endParaRPr lang="en-IN" dirty="0"/>
          </a:p>
        </p:txBody>
      </p:sp>
      <p:sp>
        <p:nvSpPr>
          <p:cNvPr id="8" name="Rectangle 7"/>
          <p:cNvSpPr/>
          <p:nvPr/>
        </p:nvSpPr>
        <p:spPr>
          <a:xfrm>
            <a:off x="348335" y="3717032"/>
            <a:ext cx="8605629" cy="2308324"/>
          </a:xfrm>
          <a:prstGeom prst="rect">
            <a:avLst/>
          </a:prstGeom>
        </p:spPr>
        <p:txBody>
          <a:bodyPr wrap="square">
            <a:spAutoFit/>
          </a:bodyPr>
          <a:lstStyle/>
          <a:p>
            <a:r>
              <a:rPr lang="en-US" dirty="0"/>
              <a:t>In the </a:t>
            </a:r>
            <a:r>
              <a:rPr lang="en-US" dirty="0" err="1"/>
              <a:t>kNN</a:t>
            </a:r>
            <a:r>
              <a:rPr lang="en-US" dirty="0"/>
              <a:t> Model, we observed that training set produced starting points for the experiment with K = 106 and K = 107. They yielded 54.50082 and 54.41899 respectively. These values were average and did not perform as well as we had hope. We believe that data points being further apart contributed to the outcome. K = 1 produced the most accurate result as we saw in the plot prior, which also aligned correctly with the fact that the game ranking 1st was also that one that had the highest sales. This method can be further tuned.</a:t>
            </a:r>
            <a:endParaRPr lang="en-IN" dirty="0"/>
          </a:p>
        </p:txBody>
      </p:sp>
    </p:spTree>
    <p:extLst>
      <p:ext uri="{BB962C8B-B14F-4D97-AF65-F5344CB8AC3E}">
        <p14:creationId xmlns:p14="http://schemas.microsoft.com/office/powerpoint/2010/main" val="3742676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602627"/>
          </a:xfrm>
        </p:spPr>
        <p:txBody>
          <a:bodyPr/>
          <a:lstStyle/>
          <a:p>
            <a:pPr marL="109728" indent="0" algn="ctr">
              <a:buNone/>
            </a:pPr>
            <a:r>
              <a:rPr lang="en-IN" dirty="0" smtClean="0"/>
              <a:t>Prediction through Decision Trees</a:t>
            </a:r>
          </a:p>
          <a:p>
            <a:endParaRPr lang="en-IN"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810" t="31204" r="60412" b="34398"/>
          <a:stretch/>
        </p:blipFill>
        <p:spPr bwMode="auto">
          <a:xfrm>
            <a:off x="179512" y="1052736"/>
            <a:ext cx="482453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023448" y="1334088"/>
            <a:ext cx="3816424" cy="2677656"/>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Decision Tree - Prediction error of Global Sales will more than 10 million dollar, using North American Sales and European Sales data is 0.18%.</a:t>
            </a:r>
            <a:endParaRPr lang="en-IN" sz="2400" dirty="0">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79" t="32440" r="69304" b="48454"/>
          <a:stretch/>
        </p:blipFill>
        <p:spPr bwMode="auto">
          <a:xfrm>
            <a:off x="3923928" y="4293096"/>
            <a:ext cx="5089014"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2829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Create QQ plots</a:t>
            </a:r>
          </a:p>
          <a:p>
            <a:r>
              <a:rPr lang="en-US" dirty="0"/>
              <a:t>The R base functions </a:t>
            </a:r>
            <a:r>
              <a:rPr lang="en-US" b="1" dirty="0" err="1"/>
              <a:t>qqnorm</a:t>
            </a:r>
            <a:r>
              <a:rPr lang="en-US" dirty="0"/>
              <a:t>() and </a:t>
            </a:r>
            <a:r>
              <a:rPr lang="en-US" b="1" dirty="0" err="1"/>
              <a:t>qqplot</a:t>
            </a:r>
            <a:r>
              <a:rPr lang="en-US" dirty="0"/>
              <a:t>() can be used to produce quantile-quantile plots:</a:t>
            </a:r>
          </a:p>
          <a:p>
            <a:r>
              <a:rPr lang="en-US" b="1" dirty="0" err="1"/>
              <a:t>qqnorm</a:t>
            </a:r>
            <a:r>
              <a:rPr lang="en-US" dirty="0"/>
              <a:t>(): produces a normal QQ plot of the variable</a:t>
            </a:r>
          </a:p>
          <a:p>
            <a:endParaRPr lang="en-IN" dirty="0"/>
          </a:p>
        </p:txBody>
      </p:sp>
      <p:sp>
        <p:nvSpPr>
          <p:cNvPr id="3" name="Title 2"/>
          <p:cNvSpPr>
            <a:spLocks noGrp="1"/>
          </p:cNvSpPr>
          <p:nvPr>
            <p:ph type="title"/>
          </p:nvPr>
        </p:nvSpPr>
        <p:spPr/>
        <p:txBody>
          <a:bodyPr/>
          <a:lstStyle/>
          <a:p>
            <a:pPr algn="ctr"/>
            <a:r>
              <a:rPr lang="en-US" dirty="0" smtClean="0"/>
              <a:t>QQ -Plots</a:t>
            </a:r>
            <a:endParaRPr lang="en-IN" dirty="0"/>
          </a:p>
        </p:txBody>
      </p:sp>
    </p:spTree>
    <p:extLst>
      <p:ext uri="{BB962C8B-B14F-4D97-AF65-F5344CB8AC3E}">
        <p14:creationId xmlns:p14="http://schemas.microsoft.com/office/powerpoint/2010/main" val="79295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073427"/>
          </a:xfrm>
        </p:spPr>
        <p:txBody>
          <a:bodyPr>
            <a:normAutofit/>
          </a:bodyPr>
          <a:lstStyle/>
          <a:p>
            <a:endParaRPr lang="en-US" sz="2600" dirty="0" smtClean="0">
              <a:latin typeface="Arial" panose="020B0604020202020204" pitchFamily="34" charset="0"/>
              <a:cs typeface="Arial" panose="020B0604020202020204" pitchFamily="34" charset="0"/>
            </a:endParaRPr>
          </a:p>
          <a:p>
            <a:endParaRPr lang="en-US" sz="1600" dirty="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457200" y="116632"/>
            <a:ext cx="8229600" cy="490066"/>
          </a:xfrm>
        </p:spPr>
        <p:txBody>
          <a:bodyPr>
            <a:normAutofit/>
          </a:bodyPr>
          <a:lstStyle/>
          <a:p>
            <a:pPr algn="ctr"/>
            <a:r>
              <a:rPr lang="en-IN" sz="2400" dirty="0" err="1" smtClean="0">
                <a:effectLst/>
                <a:latin typeface="Arial" panose="020B0604020202020204" pitchFamily="34" charset="0"/>
                <a:cs typeface="Arial" panose="020B0604020202020204" pitchFamily="34" charset="0"/>
              </a:rPr>
              <a:t>QuantileQuantile</a:t>
            </a:r>
            <a:r>
              <a:rPr lang="en-IN" sz="2400" dirty="0" smtClean="0">
                <a:effectLst/>
                <a:latin typeface="Arial" panose="020B0604020202020204" pitchFamily="34" charset="0"/>
                <a:cs typeface="Arial" panose="020B0604020202020204" pitchFamily="34" charset="0"/>
              </a:rPr>
              <a:t>-Plot</a:t>
            </a:r>
            <a:endParaRPr lang="en-IN" sz="2400" dirty="0">
              <a:effectLst/>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666" t="18827" r="22222" b="6330"/>
          <a:stretch/>
        </p:blipFill>
        <p:spPr bwMode="auto">
          <a:xfrm>
            <a:off x="148648" y="836712"/>
            <a:ext cx="8784976"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808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332656"/>
            <a:ext cx="8784976" cy="6264696"/>
          </a:xfrm>
        </p:spPr>
        <p:txBody>
          <a:bodyPr>
            <a:normAutofit/>
          </a:bodyPr>
          <a:lstStyle/>
          <a:p>
            <a:endParaRPr lang="en-US"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Histograms </a:t>
            </a:r>
            <a:r>
              <a:rPr lang="en-US" sz="2400" dirty="0">
                <a:latin typeface="Arial" panose="020B0604020202020204" pitchFamily="34" charset="0"/>
                <a:cs typeface="Arial" panose="020B0604020202020204" pitchFamily="34" charset="0"/>
              </a:rPr>
              <a:t>and </a:t>
            </a:r>
            <a:r>
              <a:rPr lang="en-US" sz="2400" dirty="0" err="1">
                <a:latin typeface="Arial" panose="020B0604020202020204" pitchFamily="34" charset="0"/>
                <a:cs typeface="Arial" panose="020B0604020202020204" pitchFamily="34" charset="0"/>
              </a:rPr>
              <a:t>qq</a:t>
            </a:r>
            <a:r>
              <a:rPr lang="en-US" sz="2400" dirty="0">
                <a:latin typeface="Arial" panose="020B0604020202020204" pitchFamily="34" charset="0"/>
                <a:cs typeface="Arial" panose="020B0604020202020204" pitchFamily="34" charset="0"/>
              </a:rPr>
              <a:t> plots of these original sales show no normal distribution, but the log value of these sales are much close to normally distributed, especially the log value of global sales.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Though </a:t>
            </a:r>
            <a:r>
              <a:rPr lang="en-US" sz="2400" dirty="0">
                <a:latin typeface="Arial" panose="020B0604020202020204" pitchFamily="34" charset="0"/>
                <a:cs typeface="Arial" panose="020B0604020202020204" pitchFamily="34" charset="0"/>
              </a:rPr>
              <a:t>the Shapiro test with p value lass than 0.05 deny its normality, it’s much better than the other sales or other log values of sales. Maybe the missing value of sale is the reason of abnormality.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From </a:t>
            </a:r>
            <a:r>
              <a:rPr lang="en-US" sz="2400" dirty="0">
                <a:latin typeface="Arial" panose="020B0604020202020204" pitchFamily="34" charset="0"/>
                <a:cs typeface="Arial" panose="020B0604020202020204" pitchFamily="34" charset="0"/>
              </a:rPr>
              <a:t>the histograms and </a:t>
            </a:r>
            <a:r>
              <a:rPr lang="en-US" sz="2400" dirty="0" err="1">
                <a:latin typeface="Arial" panose="020B0604020202020204" pitchFamily="34" charset="0"/>
                <a:cs typeface="Arial" panose="020B0604020202020204" pitchFamily="34" charset="0"/>
              </a:rPr>
              <a:t>qq</a:t>
            </a:r>
            <a:r>
              <a:rPr lang="en-US" sz="2400" dirty="0">
                <a:latin typeface="Arial" panose="020B0604020202020204" pitchFamily="34" charset="0"/>
                <a:cs typeface="Arial" panose="020B0604020202020204" pitchFamily="34" charset="0"/>
              </a:rPr>
              <a:t> plots we also see that two scores and log values of their counts are close to normal distribution. </a:t>
            </a:r>
            <a:endParaRPr lang="en-US" sz="2400" dirty="0" smtClean="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1269082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80728"/>
            <a:ext cx="8229600" cy="5400600"/>
          </a:xfrm>
        </p:spPr>
        <p:txBody>
          <a:bodyPr>
            <a:normAutofit lnSpcReduction="10000"/>
          </a:bodyPr>
          <a:lstStyle/>
          <a:p>
            <a:pPr lvl="0"/>
            <a:r>
              <a:rPr lang="en-IN" sz="2600" dirty="0" smtClean="0">
                <a:latin typeface="Arial" panose="020B0604020202020204" pitchFamily="34" charset="0"/>
                <a:cs typeface="Arial" panose="020B0604020202020204" pitchFamily="34" charset="0"/>
              </a:rPr>
              <a:t>Normal </a:t>
            </a:r>
            <a:r>
              <a:rPr lang="en-IN" sz="2600" dirty="0">
                <a:latin typeface="Arial" panose="020B0604020202020204" pitchFamily="34" charset="0"/>
                <a:cs typeface="Arial" panose="020B0604020202020204" pitchFamily="34" charset="0"/>
              </a:rPr>
              <a:t>Distribution and histogram and </a:t>
            </a:r>
            <a:r>
              <a:rPr lang="en-IN" sz="2600" dirty="0" err="1">
                <a:latin typeface="Arial" panose="020B0604020202020204" pitchFamily="34" charset="0"/>
                <a:cs typeface="Arial" panose="020B0604020202020204" pitchFamily="34" charset="0"/>
              </a:rPr>
              <a:t>qq</a:t>
            </a:r>
            <a:r>
              <a:rPr lang="en-IN" sz="2600" dirty="0">
                <a:latin typeface="Arial" panose="020B0604020202020204" pitchFamily="34" charset="0"/>
                <a:cs typeface="Arial" panose="020B0604020202020204" pitchFamily="34" charset="0"/>
              </a:rPr>
              <a:t> plot :</a:t>
            </a:r>
          </a:p>
          <a:p>
            <a:pPr lvl="0"/>
            <a:r>
              <a:rPr lang="en-IN" sz="2600" dirty="0">
                <a:latin typeface="Arial" panose="020B0604020202020204" pitchFamily="34" charset="0"/>
                <a:cs typeface="Arial" panose="020B0604020202020204" pitchFamily="34" charset="0"/>
              </a:rPr>
              <a:t>Step 1: start add data</a:t>
            </a:r>
          </a:p>
          <a:p>
            <a:pPr lvl="0"/>
            <a:r>
              <a:rPr lang="en-IN" sz="2600" dirty="0">
                <a:latin typeface="Arial" panose="020B0604020202020204" pitchFamily="34" charset="0"/>
                <a:cs typeface="Arial" panose="020B0604020202020204" pitchFamily="34" charset="0"/>
              </a:rPr>
              <a:t>Step 2: Clean data </a:t>
            </a:r>
          </a:p>
          <a:p>
            <a:pPr lvl="0"/>
            <a:r>
              <a:rPr lang="en-IN" sz="2600" dirty="0">
                <a:latin typeface="Arial" panose="020B0604020202020204" pitchFamily="34" charset="0"/>
                <a:cs typeface="Arial" panose="020B0604020202020204" pitchFamily="34" charset="0"/>
              </a:rPr>
              <a:t>Step 3: actual data multiply by 1000000.</a:t>
            </a:r>
          </a:p>
          <a:p>
            <a:pPr lvl="0"/>
            <a:r>
              <a:rPr lang="en-IN" sz="2600" dirty="0">
                <a:latin typeface="Arial" panose="020B0604020202020204" pitchFamily="34" charset="0"/>
                <a:cs typeface="Arial" panose="020B0604020202020204" pitchFamily="34" charset="0"/>
              </a:rPr>
              <a:t>Step 4: Adding +1 to make sales data positive.</a:t>
            </a:r>
          </a:p>
          <a:p>
            <a:pPr lvl="0"/>
            <a:r>
              <a:rPr lang="en-IN" sz="2600" dirty="0">
                <a:latin typeface="Arial" panose="020B0604020202020204" pitchFamily="34" charset="0"/>
                <a:cs typeface="Arial" panose="020B0604020202020204" pitchFamily="34" charset="0"/>
              </a:rPr>
              <a:t>(This is for Log value)</a:t>
            </a:r>
          </a:p>
          <a:p>
            <a:pPr lvl="0"/>
            <a:r>
              <a:rPr lang="en-IN" sz="2600" dirty="0">
                <a:latin typeface="Arial" panose="020B0604020202020204" pitchFamily="34" charset="0"/>
                <a:cs typeface="Arial" panose="020B0604020202020204" pitchFamily="34" charset="0"/>
              </a:rPr>
              <a:t>Step 5: Critical Score /10(Making data vale in decimal)</a:t>
            </a:r>
          </a:p>
          <a:p>
            <a:pPr lvl="0"/>
            <a:r>
              <a:rPr lang="en-IN" sz="2600" dirty="0">
                <a:latin typeface="Arial" panose="020B0604020202020204" pitchFamily="34" charset="0"/>
                <a:cs typeface="Arial" panose="020B0604020202020204" pitchFamily="34" charset="0"/>
              </a:rPr>
              <a:t>Step 6: Log value transformation in variable</a:t>
            </a:r>
          </a:p>
          <a:p>
            <a:pPr lvl="0"/>
            <a:r>
              <a:rPr lang="en-IN" sz="2600" dirty="0">
                <a:latin typeface="Arial" panose="020B0604020202020204" pitchFamily="34" charset="0"/>
                <a:cs typeface="Arial" panose="020B0604020202020204" pitchFamily="34" charset="0"/>
              </a:rPr>
              <a:t>Step 7: Combine Log variable with Original Variable </a:t>
            </a:r>
          </a:p>
          <a:p>
            <a:pPr lvl="0"/>
            <a:r>
              <a:rPr lang="en-IN" sz="2600" dirty="0">
                <a:latin typeface="Arial" panose="020B0604020202020204" pitchFamily="34" charset="0"/>
                <a:cs typeface="Arial" panose="020B0604020202020204" pitchFamily="34" charset="0"/>
              </a:rPr>
              <a:t>Step 8: plot histogram and QQ plot:</a:t>
            </a:r>
          </a:p>
          <a:p>
            <a:pPr lvl="0"/>
            <a:r>
              <a:rPr lang="en-IN" sz="2600" dirty="0">
                <a:latin typeface="Arial" panose="020B0604020202020204" pitchFamily="34" charset="0"/>
                <a:cs typeface="Arial" panose="020B0604020202020204" pitchFamily="34" charset="0"/>
              </a:rPr>
              <a:t>Step 9: Take two columns of </a:t>
            </a:r>
            <a:r>
              <a:rPr lang="en-IN" sz="2600" dirty="0" err="1">
                <a:latin typeface="Arial" panose="020B0604020202020204" pitchFamily="34" charset="0"/>
                <a:cs typeface="Arial" panose="020B0604020202020204" pitchFamily="34" charset="0"/>
              </a:rPr>
              <a:t>shapiro.test</a:t>
            </a:r>
            <a:endParaRPr lang="en-IN" sz="2600" dirty="0">
              <a:latin typeface="Arial" panose="020B0604020202020204" pitchFamily="34" charset="0"/>
              <a:cs typeface="Arial" panose="020B0604020202020204" pitchFamily="34" charset="0"/>
            </a:endParaRPr>
          </a:p>
          <a:p>
            <a:pPr lvl="0"/>
            <a:r>
              <a:rPr lang="en-IN" sz="2600" dirty="0">
                <a:latin typeface="Arial" panose="020B0604020202020204" pitchFamily="34" charset="0"/>
                <a:cs typeface="Arial" panose="020B0604020202020204" pitchFamily="34" charset="0"/>
              </a:rPr>
              <a:t>Step 10 : add variable mean</a:t>
            </a:r>
          </a:p>
          <a:p>
            <a:endParaRPr lang="en-IN" dirty="0"/>
          </a:p>
        </p:txBody>
      </p:sp>
      <p:sp>
        <p:nvSpPr>
          <p:cNvPr id="3" name="Title 2"/>
          <p:cNvSpPr>
            <a:spLocks noGrp="1"/>
          </p:cNvSpPr>
          <p:nvPr>
            <p:ph type="title"/>
          </p:nvPr>
        </p:nvSpPr>
        <p:spPr>
          <a:xfrm>
            <a:off x="457200" y="274638"/>
            <a:ext cx="8229600" cy="706090"/>
          </a:xfrm>
        </p:spPr>
        <p:txBody>
          <a:bodyPr>
            <a:normAutofit fontScale="90000"/>
          </a:bodyPr>
          <a:lstStyle/>
          <a:p>
            <a:pPr algn="ctr"/>
            <a:r>
              <a:rPr lang="en-IN" dirty="0"/>
              <a:t>Algorithms</a:t>
            </a:r>
            <a:r>
              <a:rPr lang="en-IN" dirty="0" smtClean="0"/>
              <a:t>:</a:t>
            </a:r>
            <a:endParaRPr lang="en-IN" dirty="0"/>
          </a:p>
        </p:txBody>
      </p:sp>
    </p:spTree>
    <p:extLst>
      <p:ext uri="{BB962C8B-B14F-4D97-AF65-F5344CB8AC3E}">
        <p14:creationId xmlns:p14="http://schemas.microsoft.com/office/powerpoint/2010/main" val="238571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692696"/>
            <a:ext cx="8712968" cy="5976664"/>
          </a:xfrm>
        </p:spPr>
        <p:txBody>
          <a:bodyPr>
            <a:normAutofit/>
          </a:bodyPr>
          <a:lstStyle/>
          <a:p>
            <a:r>
              <a:rPr lang="en-IN" sz="2400" dirty="0">
                <a:latin typeface="Arial" panose="020B0604020202020204" pitchFamily="34" charset="0"/>
                <a:cs typeface="Arial" panose="020B0604020202020204" pitchFamily="34" charset="0"/>
              </a:rPr>
              <a:t>R</a:t>
            </a:r>
            <a:r>
              <a:rPr lang="en-IN" sz="2400" dirty="0" smtClean="0">
                <a:latin typeface="Arial" panose="020B0604020202020204" pitchFamily="34" charset="0"/>
                <a:cs typeface="Arial" panose="020B0604020202020204" pitchFamily="34" charset="0"/>
              </a:rPr>
              <a:t>egroup </a:t>
            </a:r>
            <a:r>
              <a:rPr lang="en-IN" sz="2400" dirty="0">
                <a:latin typeface="Arial" panose="020B0604020202020204" pitchFamily="34" charset="0"/>
                <a:cs typeface="Arial" panose="020B0604020202020204" pitchFamily="34" charset="0"/>
              </a:rPr>
              <a:t>platform as </a:t>
            </a:r>
            <a:r>
              <a:rPr lang="en-IN" sz="2400" dirty="0" err="1" smtClean="0">
                <a:latin typeface="Arial" panose="020B0604020202020204" pitchFamily="34" charset="0"/>
                <a:cs typeface="Arial" panose="020B0604020202020204" pitchFamily="34" charset="0"/>
              </a:rPr>
              <a:t>Platform.type</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Bar graph</a:t>
            </a:r>
          </a:p>
          <a:p>
            <a:r>
              <a:rPr lang="en-US" sz="2400" dirty="0" smtClean="0">
                <a:latin typeface="Arial" panose="020B0604020202020204" pitchFamily="34" charset="0"/>
                <a:cs typeface="Arial" panose="020B0604020202020204" pitchFamily="34" charset="0"/>
              </a:rPr>
              <a:t>regroup Rating as </a:t>
            </a:r>
            <a:r>
              <a:rPr lang="en-US" sz="2400" dirty="0" err="1" smtClean="0">
                <a:latin typeface="Arial" panose="020B0604020202020204" pitchFamily="34" charset="0"/>
                <a:cs typeface="Arial" panose="020B0604020202020204" pitchFamily="34" charset="0"/>
              </a:rPr>
              <a:t>Rating.type</a:t>
            </a:r>
            <a:r>
              <a:rPr lang="en-US" sz="2400" dirty="0" smtClean="0">
                <a:latin typeface="Arial" panose="020B0604020202020204" pitchFamily="34" charset="0"/>
                <a:cs typeface="Arial" panose="020B0604020202020204" pitchFamily="34" charset="0"/>
              </a:rPr>
              <a:t> </a:t>
            </a:r>
          </a:p>
          <a:p>
            <a:r>
              <a:rPr lang="en-US" sz="2400" dirty="0" smtClean="0">
                <a:latin typeface="Arial" panose="020B0604020202020204" pitchFamily="34" charset="0"/>
                <a:cs typeface="Arial" panose="020B0604020202020204" pitchFamily="34" charset="0"/>
              </a:rPr>
              <a:t>rename the names of counts for detail information</a:t>
            </a:r>
          </a:p>
          <a:p>
            <a:r>
              <a:rPr lang="en-US" sz="2400" dirty="0" smtClean="0">
                <a:latin typeface="Arial" panose="020B0604020202020204" pitchFamily="34" charset="0"/>
                <a:cs typeface="Arial" panose="020B0604020202020204" pitchFamily="34" charset="0"/>
              </a:rPr>
              <a:t>According to the order, the most popular ratings are T, E, M and E10+. “Others” rating only occupy very little portion in the all games.</a:t>
            </a:r>
          </a:p>
          <a:p>
            <a:endParaRPr lang="en-IN" sz="1600" i="1" dirty="0" smtClean="0">
              <a:latin typeface="Times New Roman" panose="02020603050405020304" pitchFamily="18" charset="0"/>
              <a:cs typeface="Times New Roman" panose="02020603050405020304" pitchFamily="18" charset="0"/>
            </a:endParaRPr>
          </a:p>
          <a:p>
            <a:pPr marL="0" indent="0">
              <a:buNone/>
            </a:pPr>
            <a:endParaRPr lang="en-IN" sz="1600" i="1" dirty="0" smtClean="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67544" y="116632"/>
            <a:ext cx="8229600" cy="418058"/>
          </a:xfrm>
        </p:spPr>
        <p:txBody>
          <a:bodyPr>
            <a:normAutofit fontScale="90000"/>
          </a:bodyPr>
          <a:lstStyle/>
          <a:p>
            <a:pPr algn="ctr"/>
            <a:r>
              <a:rPr lang="en-IN" sz="3600" dirty="0">
                <a:effectLst/>
                <a:latin typeface="Times New Roman" panose="02020603050405020304" pitchFamily="18" charset="0"/>
                <a:cs typeface="Times New Roman" panose="02020603050405020304" pitchFamily="18" charset="0"/>
              </a:rPr>
              <a:t>Visualization of categorical </a:t>
            </a:r>
            <a:r>
              <a:rPr lang="en-IN" sz="3600" dirty="0" smtClean="0">
                <a:effectLst/>
                <a:latin typeface="Times New Roman" panose="02020603050405020304" pitchFamily="18" charset="0"/>
                <a:cs typeface="Times New Roman" panose="02020603050405020304" pitchFamily="18" charset="0"/>
              </a:rPr>
              <a:t>variables</a:t>
            </a:r>
            <a:endParaRPr lang="en-IN"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247" t="31477" r="16791" b="12851"/>
          <a:stretch/>
        </p:blipFill>
        <p:spPr bwMode="auto">
          <a:xfrm>
            <a:off x="2771800" y="3191240"/>
            <a:ext cx="5976664"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9420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3050"/>
            <a:ext cx="8229600" cy="851694"/>
          </a:xfrm>
        </p:spPr>
        <p:txBody>
          <a:bodyPr>
            <a:normAutofit/>
          </a:bodyPr>
          <a:lstStyle/>
          <a:p>
            <a:pPr algn="ctr"/>
            <a:r>
              <a:rPr lang="en-IN" sz="2400" dirty="0" smtClean="0">
                <a:latin typeface="Arial" panose="020B0604020202020204" pitchFamily="34" charset="0"/>
                <a:cs typeface="Arial" panose="020B0604020202020204" pitchFamily="34" charset="0"/>
              </a:rPr>
              <a:t>Ring</a:t>
            </a:r>
            <a:r>
              <a:rPr lang="en-IN" sz="2400" dirty="0" smtClean="0"/>
              <a:t> plot and Pie chart </a:t>
            </a:r>
            <a:endParaRPr lang="en-IN" sz="2400" dirty="0"/>
          </a:p>
        </p:txBody>
      </p:sp>
      <p:sp>
        <p:nvSpPr>
          <p:cNvPr id="5" name="Text Placeholder 4"/>
          <p:cNvSpPr>
            <a:spLocks noGrp="1"/>
          </p:cNvSpPr>
          <p:nvPr>
            <p:ph type="body" idx="1"/>
          </p:nvPr>
        </p:nvSpPr>
        <p:spPr/>
        <p:txBody>
          <a:bodyPr/>
          <a:lstStyle/>
          <a:p>
            <a:r>
              <a:rPr lang="en-IN" dirty="0" smtClean="0"/>
              <a:t>Ring </a:t>
            </a:r>
            <a:r>
              <a:rPr lang="en-IN" dirty="0" smtClean="0">
                <a:latin typeface="Arial" panose="020B0604020202020204" pitchFamily="34" charset="0"/>
                <a:cs typeface="Arial" panose="020B0604020202020204" pitchFamily="34" charset="0"/>
              </a:rPr>
              <a:t>Plot</a:t>
            </a:r>
            <a:endParaRPr lang="en-IN" dirty="0">
              <a:latin typeface="Arial" panose="020B0604020202020204" pitchFamily="34" charset="0"/>
              <a:cs typeface="Arial" panose="020B0604020202020204" pitchFamily="34" charset="0"/>
            </a:endParaRPr>
          </a:p>
        </p:txBody>
      </p:sp>
      <p:sp>
        <p:nvSpPr>
          <p:cNvPr id="7" name="Text Placeholder 6"/>
          <p:cNvSpPr>
            <a:spLocks noGrp="1"/>
          </p:cNvSpPr>
          <p:nvPr>
            <p:ph type="body" sz="half" idx="3"/>
          </p:nvPr>
        </p:nvSpPr>
        <p:spPr/>
        <p:txBody>
          <a:bodyPr/>
          <a:lstStyle/>
          <a:p>
            <a:r>
              <a:rPr lang="en-IN" dirty="0" smtClean="0"/>
              <a:t>Pie chart </a:t>
            </a:r>
            <a:endParaRPr lang="en-IN" dirty="0"/>
          </a:p>
        </p:txBody>
      </p:sp>
      <p:sp>
        <p:nvSpPr>
          <p:cNvPr id="6" name="Content Placeholder 5"/>
          <p:cNvSpPr>
            <a:spLocks noGrp="1"/>
          </p:cNvSpPr>
          <p:nvPr>
            <p:ph sz="quarter" idx="2"/>
          </p:nvPr>
        </p:nvSpPr>
        <p:spPr/>
        <p:txBody>
          <a:bodyPr/>
          <a:lstStyle/>
          <a:p>
            <a:endParaRPr lang="en-IN" dirty="0"/>
          </a:p>
        </p:txBody>
      </p:sp>
      <p:sp>
        <p:nvSpPr>
          <p:cNvPr id="14" name="Content Placeholder 13"/>
          <p:cNvSpPr>
            <a:spLocks noGrp="1"/>
          </p:cNvSpPr>
          <p:nvPr>
            <p:ph sz="quarter" idx="4"/>
          </p:nvPr>
        </p:nvSpPr>
        <p:spPr>
          <a:xfrm>
            <a:off x="4645025" y="1412776"/>
            <a:ext cx="4041775" cy="3973281"/>
          </a:xfrm>
        </p:spPr>
        <p:txBody>
          <a:bodyPr/>
          <a:lstStyle/>
          <a:p>
            <a:endParaRPr lang="en-IN" dirty="0"/>
          </a:p>
        </p:txBody>
      </p:sp>
      <p:pic>
        <p:nvPicPr>
          <p:cNvPr id="20" name="Picture 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1089" t="22439" r="59274" b="36938"/>
          <a:stretch/>
        </p:blipFill>
        <p:spPr bwMode="auto">
          <a:xfrm>
            <a:off x="4716016" y="1412776"/>
            <a:ext cx="3960440" cy="3960440"/>
          </a:xfrm>
          <a:prstGeom prst="rect">
            <a:avLst/>
          </a:prstGeom>
          <a:noFill/>
          <a:ln>
            <a:noFill/>
            <a:prstDash val="sysDash"/>
            <a:miter lim="800000"/>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515" t="33834" r="62931" b="22711"/>
          <a:stretch/>
        </p:blipFill>
        <p:spPr bwMode="auto">
          <a:xfrm>
            <a:off x="482424" y="1412776"/>
            <a:ext cx="4032448" cy="3960440"/>
          </a:xfrm>
          <a:prstGeom prst="rect">
            <a:avLst/>
          </a:prstGeom>
          <a:noFill/>
          <a:ln>
            <a:noFill/>
            <a:prstDash val="sysDash"/>
            <a:miter lim="800000"/>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8602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832648"/>
          </a:xfrm>
        </p:spPr>
        <p:txBody>
          <a:bodyPr>
            <a:normAutofit/>
          </a:bodyPr>
          <a:lstStyle/>
          <a:p>
            <a:endParaRPr lang="en-IN" sz="1600" dirty="0">
              <a:latin typeface="Times New Roman" panose="02020603050405020304" pitchFamily="18" charset="0"/>
              <a:cs typeface="Times New Roman" panose="02020603050405020304" pitchFamily="18" charset="0"/>
            </a:endParaRPr>
          </a:p>
          <a:p>
            <a:r>
              <a:rPr lang="en-IN" sz="2400" dirty="0">
                <a:latin typeface="Arial" panose="020B0604020202020204" pitchFamily="34" charset="0"/>
                <a:cs typeface="Arial" panose="020B0604020202020204" pitchFamily="34" charset="0"/>
              </a:rPr>
              <a:t>T</a:t>
            </a:r>
            <a:r>
              <a:rPr lang="en-IN" sz="2400" dirty="0" smtClean="0">
                <a:latin typeface="Arial" panose="020B0604020202020204" pitchFamily="34" charset="0"/>
                <a:cs typeface="Arial" panose="020B0604020202020204" pitchFamily="34" charset="0"/>
              </a:rPr>
              <a:t>ake </a:t>
            </a:r>
            <a:r>
              <a:rPr lang="en-IN" sz="2400" dirty="0">
                <a:latin typeface="Arial" panose="020B0604020202020204" pitchFamily="34" charset="0"/>
                <a:cs typeface="Arial" panose="020B0604020202020204" pitchFamily="34" charset="0"/>
              </a:rPr>
              <a:t>numeric variables as goal </a:t>
            </a:r>
            <a:r>
              <a:rPr lang="en-IN" sz="2400" dirty="0" smtClean="0">
                <a:latin typeface="Arial" panose="020B0604020202020204" pitchFamily="34" charset="0"/>
                <a:cs typeface="Arial" panose="020B0604020202020204" pitchFamily="34" charset="0"/>
              </a:rPr>
              <a:t>matrix</a:t>
            </a:r>
          </a:p>
          <a:p>
            <a:r>
              <a:rPr lang="en-IN" sz="2400" dirty="0">
                <a:latin typeface="Arial" panose="020B0604020202020204" pitchFamily="34" charset="0"/>
                <a:cs typeface="Arial" panose="020B0604020202020204" pitchFamily="34" charset="0"/>
              </a:rPr>
              <a:t>C</a:t>
            </a:r>
            <a:r>
              <a:rPr lang="en-IN" sz="2400" dirty="0" smtClean="0">
                <a:latin typeface="Arial" panose="020B0604020202020204" pitchFamily="34" charset="0"/>
                <a:cs typeface="Arial" panose="020B0604020202020204" pitchFamily="34" charset="0"/>
              </a:rPr>
              <a:t>orrelation matrix</a:t>
            </a: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a:p>
            <a:pPr marL="0" indent="0">
              <a:buNone/>
            </a:pPr>
            <a:endParaRPr lang="en-IN" sz="16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562074"/>
          </a:xfrm>
        </p:spPr>
        <p:txBody>
          <a:bodyPr>
            <a:normAutofit/>
          </a:bodyPr>
          <a:lstStyle/>
          <a:p>
            <a:pPr algn="ctr"/>
            <a:r>
              <a:rPr lang="en-US" sz="280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Correlation among numeric variables</a:t>
            </a:r>
            <a:endParaRPr lang="en-IN"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589848" y="4869160"/>
            <a:ext cx="8258112" cy="1477328"/>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There are high r values of 0.75, 0.65, 0.52 and 0.42 between the log value of </a:t>
            </a:r>
            <a:r>
              <a:rPr lang="en-US" dirty="0" err="1" smtClean="0">
                <a:latin typeface="Arial" panose="020B0604020202020204" pitchFamily="34" charset="0"/>
                <a:cs typeface="Arial" panose="020B0604020202020204" pitchFamily="34" charset="0"/>
              </a:rPr>
              <a:t>Global.Sales</a:t>
            </a:r>
            <a:r>
              <a:rPr lang="en-US" dirty="0" smtClean="0">
                <a:latin typeface="Arial" panose="020B0604020202020204" pitchFamily="34" charset="0"/>
                <a:cs typeface="Arial" panose="020B0604020202020204" pitchFamily="34" charset="0"/>
              </a:rPr>
              <a:t> and regional sales</a:t>
            </a:r>
            <a:r>
              <a:rPr lang="en-US" dirty="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On the other hand, there are good positive correlation between regional sales too. User Score is positive correlated to Critic Score with r of 0.58. There is little correlation between User Count log value and User Score.</a:t>
            </a:r>
            <a:endParaRPr lang="en-IN" dirty="0">
              <a:latin typeface="Arial" panose="020B0604020202020204" pitchFamily="34" charset="0"/>
              <a:cs typeface="Arial" panose="020B0604020202020204" pitchFamily="34" charset="0"/>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582" t="28109" r="64032" b="28116"/>
          <a:stretch/>
        </p:blipFill>
        <p:spPr bwMode="auto">
          <a:xfrm>
            <a:off x="3779912" y="1628800"/>
            <a:ext cx="4627238"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0268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616624"/>
          </a:xfrm>
        </p:spPr>
        <p:txBody>
          <a:bodyPr>
            <a:normAutofit/>
          </a:bodyPr>
          <a:lstStyle/>
          <a:p>
            <a:r>
              <a:rPr lang="en-IN" sz="2000" dirty="0">
                <a:latin typeface="Arial" panose="020B0604020202020204" pitchFamily="34" charset="0"/>
                <a:cs typeface="Arial" panose="020B0604020202020204" pitchFamily="34" charset="0"/>
              </a:rPr>
              <a:t>plot(</a:t>
            </a:r>
            <a:r>
              <a:rPr lang="en-IN" sz="2000" dirty="0" err="1">
                <a:latin typeface="Arial" panose="020B0604020202020204" pitchFamily="34" charset="0"/>
                <a:cs typeface="Arial" panose="020B0604020202020204" pitchFamily="34" charset="0"/>
              </a:rPr>
              <a:t>hclust</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as.dist</a:t>
            </a:r>
            <a:r>
              <a:rPr lang="en-IN" sz="2000" dirty="0">
                <a:latin typeface="Arial" panose="020B0604020202020204" pitchFamily="34" charset="0"/>
                <a:cs typeface="Arial" panose="020B0604020202020204" pitchFamily="34" charset="0"/>
              </a:rPr>
              <a:t>(1 - </a:t>
            </a:r>
            <a:r>
              <a:rPr lang="en-IN" sz="2000" dirty="0" err="1">
                <a:latin typeface="Arial" panose="020B0604020202020204" pitchFamily="34" charset="0"/>
                <a:cs typeface="Arial" panose="020B0604020202020204" pitchFamily="34" charset="0"/>
              </a:rPr>
              <a:t>cor</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as.matrix</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st</a:t>
            </a:r>
            <a:r>
              <a:rPr lang="en-IN" sz="2000" dirty="0">
                <a:latin typeface="Arial" panose="020B0604020202020204" pitchFamily="34" charset="0"/>
                <a:cs typeface="Arial" panose="020B0604020202020204" pitchFamily="34" charset="0"/>
              </a:rPr>
              <a:t>)))))  </a:t>
            </a:r>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 hierarchical clustering</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All sales’ log value except </a:t>
            </a:r>
            <a:r>
              <a:rPr lang="en-US" sz="2000" dirty="0" err="1">
                <a:latin typeface="Arial" panose="020B0604020202020204" pitchFamily="34" charset="0"/>
                <a:cs typeface="Arial" panose="020B0604020202020204" pitchFamily="34" charset="0"/>
              </a:rPr>
              <a:t>JP.Sales.Log</a:t>
            </a:r>
            <a:r>
              <a:rPr lang="en-US" sz="2000" dirty="0">
                <a:latin typeface="Arial" panose="020B0604020202020204" pitchFamily="34" charset="0"/>
                <a:cs typeface="Arial" panose="020B0604020202020204" pitchFamily="34" charset="0"/>
              </a:rPr>
              <a:t> build one cluster; Scores, log value of counts and </a:t>
            </a:r>
            <a:r>
              <a:rPr lang="en-US" sz="2000" dirty="0" err="1">
                <a:latin typeface="Arial" panose="020B0604020202020204" pitchFamily="34" charset="0"/>
                <a:cs typeface="Arial" panose="020B0604020202020204" pitchFamily="34" charset="0"/>
              </a:rPr>
              <a:t>JP.Sales</a:t>
            </a:r>
            <a:r>
              <a:rPr lang="en-US" sz="2000" dirty="0">
                <a:latin typeface="Arial" panose="020B0604020202020204" pitchFamily="34" charset="0"/>
                <a:cs typeface="Arial" panose="020B0604020202020204" pitchFamily="34" charset="0"/>
              </a:rPr>
              <a:t> build the second cluster. In first cluster, </a:t>
            </a:r>
            <a:r>
              <a:rPr lang="en-US" sz="2000" dirty="0" err="1">
                <a:latin typeface="Arial" panose="020B0604020202020204" pitchFamily="34" charset="0"/>
                <a:cs typeface="Arial" panose="020B0604020202020204" pitchFamily="34" charset="0"/>
              </a:rPr>
              <a:t>Other.Sales.Log</a:t>
            </a:r>
            <a:r>
              <a:rPr lang="en-US" sz="2000" dirty="0">
                <a:latin typeface="Arial" panose="020B0604020202020204" pitchFamily="34" charset="0"/>
                <a:cs typeface="Arial" panose="020B0604020202020204" pitchFamily="34" charset="0"/>
              </a:rPr>
              <a:t> is the closest to </a:t>
            </a:r>
            <a:r>
              <a:rPr lang="en-US" sz="2000" dirty="0" err="1">
                <a:latin typeface="Arial" panose="020B0604020202020204" pitchFamily="34" charset="0"/>
                <a:cs typeface="Arial" panose="020B0604020202020204" pitchFamily="34" charset="0"/>
              </a:rPr>
              <a:t>Global.Sales.Log</a:t>
            </a:r>
            <a:r>
              <a:rPr lang="en-US" sz="2000" dirty="0">
                <a:latin typeface="Arial" panose="020B0604020202020204" pitchFamily="34" charset="0"/>
                <a:cs typeface="Arial" panose="020B0604020202020204" pitchFamily="34" charset="0"/>
              </a:rPr>
              <a:t>, then </a:t>
            </a:r>
            <a:r>
              <a:rPr lang="en-US" sz="2000" dirty="0" err="1">
                <a:latin typeface="Arial" panose="020B0604020202020204" pitchFamily="34" charset="0"/>
                <a:cs typeface="Arial" panose="020B0604020202020204" pitchFamily="34" charset="0"/>
              </a:rPr>
              <a:t>NA.Sales.Log</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EU.Sales.Log</a:t>
            </a:r>
            <a:r>
              <a:rPr lang="en-US" sz="2000" dirty="0">
                <a:latin typeface="Arial" panose="020B0604020202020204" pitchFamily="34" charset="0"/>
                <a:cs typeface="Arial" panose="020B0604020202020204" pitchFamily="34" charset="0"/>
              </a:rPr>
              <a:t> is the next</a:t>
            </a:r>
            <a:endParaRPr lang="en-IN" sz="2000" dirty="0" smtClean="0">
              <a:latin typeface="Arial" panose="020B0604020202020204" pitchFamily="34" charset="0"/>
              <a:cs typeface="Arial" panose="020B0604020202020204" pitchFamily="34"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706090"/>
          </a:xfrm>
        </p:spPr>
        <p:txBody>
          <a:bodyPr>
            <a:noAutofit/>
          </a:bodyPr>
          <a:lstStyle/>
          <a:p>
            <a:pPr algn="ctr"/>
            <a:r>
              <a:rPr lang="en-IN" sz="2800" b="0" dirty="0">
                <a:effectLst/>
                <a:latin typeface="Times New Roman" panose="02020603050405020304" pitchFamily="18" charset="0"/>
                <a:cs typeface="Times New Roman" panose="02020603050405020304" pitchFamily="18" charset="0"/>
              </a:rPr>
              <a:t/>
            </a:r>
            <a:br>
              <a:rPr lang="en-IN" sz="2800" b="0" dirty="0">
                <a:effectLst/>
                <a:latin typeface="Times New Roman" panose="02020603050405020304" pitchFamily="18" charset="0"/>
                <a:cs typeface="Times New Roman" panose="02020603050405020304" pitchFamily="18" charset="0"/>
              </a:rPr>
            </a:br>
            <a:r>
              <a:rPr lang="en-IN" sz="2800" b="0" dirty="0" smtClean="0">
                <a:effectLst/>
                <a:latin typeface="Times New Roman" panose="02020603050405020304" pitchFamily="18" charset="0"/>
                <a:cs typeface="Times New Roman" panose="02020603050405020304" pitchFamily="18" charset="0"/>
              </a:rPr>
              <a:t/>
            </a:r>
            <a:br>
              <a:rPr lang="en-IN" sz="2800" b="0" dirty="0" smtClean="0">
                <a:effectLst/>
                <a:latin typeface="Times New Roman" panose="02020603050405020304" pitchFamily="18" charset="0"/>
                <a:cs typeface="Times New Roman" panose="02020603050405020304" pitchFamily="18" charset="0"/>
              </a:rPr>
            </a:br>
            <a:r>
              <a:rPr lang="en-IN" sz="2800" dirty="0" smtClean="0">
                <a:effectLst/>
                <a:latin typeface="Times New Roman" panose="02020603050405020304" pitchFamily="18" charset="0"/>
                <a:cs typeface="Times New Roman" panose="02020603050405020304" pitchFamily="18" charset="0"/>
              </a:rPr>
              <a:t>Cluster </a:t>
            </a:r>
            <a:r>
              <a:rPr lang="en-IN" sz="2800" dirty="0" err="1" smtClean="0">
                <a:effectLst/>
                <a:latin typeface="Times New Roman" panose="02020603050405020304" pitchFamily="18" charset="0"/>
                <a:cs typeface="Times New Roman" panose="02020603050405020304" pitchFamily="18" charset="0"/>
              </a:rPr>
              <a:t>dendrogram</a:t>
            </a:r>
            <a:r>
              <a:rPr lang="en-IN" sz="2800" dirty="0" smtClean="0">
                <a:effectLst/>
                <a:latin typeface="Times New Roman" panose="02020603050405020304" pitchFamily="18" charset="0"/>
                <a:cs typeface="Times New Roman" panose="02020603050405020304" pitchFamily="18" charset="0"/>
              </a:rPr>
              <a:t> </a:t>
            </a:r>
            <a:r>
              <a:rPr lang="en-IN" sz="2800" dirty="0">
                <a:effectLst/>
                <a:latin typeface="Times New Roman" panose="02020603050405020304" pitchFamily="18" charset="0"/>
                <a:cs typeface="Times New Roman" panose="02020603050405020304" pitchFamily="18" charset="0"/>
              </a:rPr>
              <a:t>for numeric variables.</a:t>
            </a:r>
            <a:r>
              <a:rPr lang="en-IN" sz="2800" b="0" dirty="0">
                <a:effectLst/>
                <a:latin typeface="Times New Roman" panose="02020603050405020304" pitchFamily="18" charset="0"/>
                <a:cs typeface="Times New Roman" panose="02020603050405020304" pitchFamily="18" charset="0"/>
              </a:rPr>
              <a:t/>
            </a:r>
            <a:br>
              <a:rPr lang="en-IN" sz="2800" b="0" dirty="0">
                <a:effectLst/>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80" t="28110" r="60581" b="29463"/>
          <a:stretch/>
        </p:blipFill>
        <p:spPr bwMode="auto">
          <a:xfrm>
            <a:off x="3417568" y="3068960"/>
            <a:ext cx="5353744" cy="3567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10352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112</TotalTime>
  <Words>784</Words>
  <Application>Microsoft Office PowerPoint</Application>
  <PresentationFormat>On-screen Show (4:3)</PresentationFormat>
  <Paragraphs>79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Research Presentation </vt:lpstr>
      <vt:lpstr>QQ -Plots</vt:lpstr>
      <vt:lpstr>QuantileQuantile-Plot</vt:lpstr>
      <vt:lpstr>PowerPoint Presentation</vt:lpstr>
      <vt:lpstr>Algorithms:</vt:lpstr>
      <vt:lpstr>Visualization of categorical variables</vt:lpstr>
      <vt:lpstr>Ring plot and Pie chart </vt:lpstr>
      <vt:lpstr>  Correlation among numeric variables</vt:lpstr>
      <vt:lpstr>  Cluster dendrogram for numeric variables.  </vt:lpstr>
      <vt:lpstr>Analysis of score and count</vt:lpstr>
      <vt:lpstr>Correlation Analysis</vt:lpstr>
      <vt:lpstr>PowerPoint Presentation</vt:lpstr>
      <vt:lpstr>Anova</vt:lpstr>
      <vt:lpstr>PowerPoint Presentation</vt:lpstr>
      <vt:lpstr>PowerPoint Presentation</vt:lpstr>
      <vt:lpstr>Predictive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 </dc:title>
  <dc:creator>priya</dc:creator>
  <cp:lastModifiedBy>priya</cp:lastModifiedBy>
  <cp:revision>7</cp:revision>
  <dcterms:created xsi:type="dcterms:W3CDTF">2021-07-17T06:04:16Z</dcterms:created>
  <dcterms:modified xsi:type="dcterms:W3CDTF">2021-07-17T07:57:00Z</dcterms:modified>
</cp:coreProperties>
</file>