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92" r:id="rId4"/>
    <p:sldId id="258" r:id="rId5"/>
    <p:sldId id="259" r:id="rId6"/>
    <p:sldId id="260" r:id="rId7"/>
    <p:sldId id="303" r:id="rId8"/>
    <p:sldId id="261" r:id="rId9"/>
    <p:sldId id="263" r:id="rId10"/>
    <p:sldId id="264" r:id="rId11"/>
    <p:sldId id="265" r:id="rId12"/>
    <p:sldId id="266" r:id="rId13"/>
    <p:sldId id="267" r:id="rId14"/>
    <p:sldId id="296" r:id="rId15"/>
    <p:sldId id="268" r:id="rId16"/>
    <p:sldId id="297" r:id="rId17"/>
    <p:sldId id="271" r:id="rId18"/>
    <p:sldId id="275" r:id="rId19"/>
    <p:sldId id="276" r:id="rId20"/>
    <p:sldId id="277" r:id="rId21"/>
    <p:sldId id="278" r:id="rId22"/>
    <p:sldId id="279" r:id="rId23"/>
    <p:sldId id="280" r:id="rId24"/>
    <p:sldId id="281" r:id="rId25"/>
    <p:sldId id="282" r:id="rId26"/>
    <p:sldId id="298" r:id="rId27"/>
    <p:sldId id="283" r:id="rId28"/>
    <p:sldId id="284" r:id="rId29"/>
    <p:sldId id="285" r:id="rId30"/>
    <p:sldId id="299" r:id="rId31"/>
    <p:sldId id="300" r:id="rId32"/>
    <p:sldId id="286" r:id="rId33"/>
    <p:sldId id="301" r:id="rId34"/>
    <p:sldId id="302" r:id="rId35"/>
    <p:sldId id="287" r:id="rId36"/>
    <p:sldId id="288" r:id="rId37"/>
    <p:sldId id="289"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AD47B9-3839-47C8-B9C0-5542DD68FDED}"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15904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D47B9-3839-47C8-B9C0-5542DD68FDED}"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361257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D47B9-3839-47C8-B9C0-5542DD68FDED}"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45764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D47B9-3839-47C8-B9C0-5542DD68FDED}"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204345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D47B9-3839-47C8-B9C0-5542DD68FDED}"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133276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AD47B9-3839-47C8-B9C0-5542DD68FDED}" type="datetimeFigureOut">
              <a:rPr lang="en-IN" smtClean="0"/>
              <a:t>07/02/21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350308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AD47B9-3839-47C8-B9C0-5542DD68FDED}" type="datetimeFigureOut">
              <a:rPr lang="en-IN" smtClean="0"/>
              <a:t>07/02/21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41046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AD47B9-3839-47C8-B9C0-5542DD68FDED}" type="datetimeFigureOut">
              <a:rPr lang="en-IN" smtClean="0"/>
              <a:t>07/02/21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333741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D47B9-3839-47C8-B9C0-5542DD68FDED}" type="datetimeFigureOut">
              <a:rPr lang="en-IN" smtClean="0"/>
              <a:t>07/02/21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121339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D47B9-3839-47C8-B9C0-5542DD68FDED}" type="datetimeFigureOut">
              <a:rPr lang="en-IN" smtClean="0"/>
              <a:t>07/02/21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175858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D47B9-3839-47C8-B9C0-5542DD68FDED}" type="datetimeFigureOut">
              <a:rPr lang="en-IN" smtClean="0"/>
              <a:t>07/02/21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E2330-C2B1-4A4A-B607-AF3EA56787F9}" type="slidenum">
              <a:rPr lang="en-IN" smtClean="0"/>
              <a:t>‹#›</a:t>
            </a:fld>
            <a:endParaRPr lang="en-IN"/>
          </a:p>
        </p:txBody>
      </p:sp>
    </p:spTree>
    <p:extLst>
      <p:ext uri="{BB962C8B-B14F-4D97-AF65-F5344CB8AC3E}">
        <p14:creationId xmlns:p14="http://schemas.microsoft.com/office/powerpoint/2010/main" val="304148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D47B9-3839-47C8-B9C0-5542DD68FDED}" type="datetimeFigureOut">
              <a:rPr lang="en-IN" smtClean="0"/>
              <a:t>07/02/21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E2330-C2B1-4A4A-B607-AF3EA56787F9}" type="slidenum">
              <a:rPr lang="en-IN" smtClean="0"/>
              <a:t>‹#›</a:t>
            </a:fld>
            <a:endParaRPr lang="en-IN"/>
          </a:p>
        </p:txBody>
      </p:sp>
    </p:spTree>
    <p:extLst>
      <p:ext uri="{BB962C8B-B14F-4D97-AF65-F5344CB8AC3E}">
        <p14:creationId xmlns:p14="http://schemas.microsoft.com/office/powerpoint/2010/main" val="116593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1755626"/>
          </a:xfrm>
        </p:spPr>
        <p:txBody>
          <a:bodyPr>
            <a:normAutofit fontScale="90000"/>
          </a:bodyPr>
          <a:lstStyle/>
          <a:p>
            <a:r>
              <a:rPr lang="en-IN" dirty="0" smtClean="0"/>
              <a:t/>
            </a:r>
            <a:br>
              <a:rPr lang="en-IN" dirty="0" smtClean="0"/>
            </a:br>
            <a:r>
              <a:rPr lang="en-IN" dirty="0" smtClean="0"/>
              <a:t>Project Presentation</a:t>
            </a:r>
            <a:r>
              <a:rPr lang="en-IN" dirty="0"/>
              <a:t/>
            </a:r>
            <a:br>
              <a:rPr lang="en-IN" dirty="0"/>
            </a:br>
            <a:endParaRPr lang="en-IN" dirty="0"/>
          </a:p>
        </p:txBody>
      </p:sp>
      <p:sp>
        <p:nvSpPr>
          <p:cNvPr id="3" name="Subtitle 2"/>
          <p:cNvSpPr>
            <a:spLocks noGrp="1"/>
          </p:cNvSpPr>
          <p:nvPr>
            <p:ph type="subTitle" idx="1"/>
          </p:nvPr>
        </p:nvSpPr>
        <p:spPr/>
        <p:txBody>
          <a:bodyPr/>
          <a:lstStyle/>
          <a:p>
            <a:r>
              <a:rPr lang="en-IN" dirty="0" smtClean="0"/>
              <a:t>By : </a:t>
            </a:r>
            <a:r>
              <a:rPr lang="en-IN" dirty="0" err="1" smtClean="0"/>
              <a:t>Priti</a:t>
            </a:r>
            <a:r>
              <a:rPr lang="en-IN" dirty="0" smtClean="0"/>
              <a:t> </a:t>
            </a:r>
            <a:r>
              <a:rPr lang="en-IN" dirty="0" err="1" smtClean="0"/>
              <a:t>Maurya</a:t>
            </a:r>
            <a:endParaRPr lang="en-IN" dirty="0"/>
          </a:p>
        </p:txBody>
      </p:sp>
    </p:spTree>
    <p:extLst>
      <p:ext uri="{BB962C8B-B14F-4D97-AF65-F5344CB8AC3E}">
        <p14:creationId xmlns:p14="http://schemas.microsoft.com/office/powerpoint/2010/main" val="2436686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sz="2400" dirty="0" smtClean="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Admin </a:t>
            </a:r>
            <a:endParaRPr lang="en-IN"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Check Member Information.</a:t>
            </a:r>
            <a:endParaRPr lang="en-IN"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Check Card Design.</a:t>
            </a:r>
            <a:endParaRPr lang="en-IN"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Create bill according to design and quantity</a:t>
            </a:r>
            <a:endParaRPr lang="en-IN"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View Reports.</a:t>
            </a:r>
            <a:endParaRPr lang="en-IN" sz="2400" dirty="0">
              <a:latin typeface="Arial" panose="020B0604020202020204" pitchFamily="34" charset="0"/>
              <a:cs typeface="Arial" panose="020B0604020202020204" pitchFamily="34" charset="0"/>
            </a:endParaRPr>
          </a:p>
          <a:p>
            <a:pPr marL="0" indent="0">
              <a:buNone/>
            </a:pPr>
            <a:endParaRPr lang="en-IN" dirty="0"/>
          </a:p>
        </p:txBody>
      </p:sp>
      <p:sp>
        <p:nvSpPr>
          <p:cNvPr id="2" name="Title 1"/>
          <p:cNvSpPr>
            <a:spLocks noGrp="1"/>
          </p:cNvSpPr>
          <p:nvPr>
            <p:ph type="title"/>
          </p:nvPr>
        </p:nvSpPr>
        <p:spPr/>
        <p:txBody>
          <a:bodyPr>
            <a:normAutofit fontScale="90000"/>
          </a:bodyPr>
          <a:lstStyle/>
          <a:p>
            <a:pPr algn="ctr"/>
            <a:r>
              <a:rPr lang="en-IN" b="1" dirty="0" smtClean="0">
                <a:effectLst/>
              </a:rPr>
              <a:t>Modules</a:t>
            </a:r>
            <a:r>
              <a:rPr lang="en-IN" dirty="0"/>
              <a:t/>
            </a:r>
            <a:br>
              <a:rPr lang="en-IN" dirty="0"/>
            </a:br>
            <a:endParaRPr lang="en-IN" dirty="0"/>
          </a:p>
        </p:txBody>
      </p:sp>
    </p:spTree>
    <p:extLst>
      <p:ext uri="{BB962C8B-B14F-4D97-AF65-F5344CB8AC3E}">
        <p14:creationId xmlns:p14="http://schemas.microsoft.com/office/powerpoint/2010/main" val="157639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184576"/>
          </a:xfrm>
        </p:spPr>
        <p:txBody>
          <a:bodyPr>
            <a:normAutofit/>
          </a:bodyPr>
          <a:lstStyle/>
          <a:p>
            <a:r>
              <a:rPr lang="en-IN" sz="2800" dirty="0" smtClean="0">
                <a:latin typeface="Times New Roman" panose="02020603050405020304" pitchFamily="18" charset="0"/>
                <a:cs typeface="Times New Roman" panose="02020603050405020304" pitchFamily="18" charset="0"/>
              </a:rPr>
              <a:t>For User module there are 2 login:</a:t>
            </a:r>
          </a:p>
          <a:p>
            <a:pPr marL="109728" indent="0">
              <a:buNone/>
            </a:pP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New user login </a:t>
            </a:r>
          </a:p>
          <a:p>
            <a:pPr>
              <a:buFont typeface="Courier New" panose="02070309020205020404" pitchFamily="49" charset="0"/>
              <a:buChar char="o"/>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The new user should first signup and create there</a:t>
            </a:r>
          </a:p>
          <a:p>
            <a:pPr marL="109728"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own customize card  </a:t>
            </a:r>
          </a:p>
          <a:p>
            <a:pPr marL="109728" indent="0">
              <a:buNone/>
            </a:pPr>
            <a:r>
              <a:rPr lang="en-IN" sz="2800" dirty="0" smtClean="0">
                <a:latin typeface="Times New Roman" panose="02020603050405020304" pitchFamily="18" charset="0"/>
                <a:cs typeface="Times New Roman" panose="02020603050405020304" pitchFamily="18" charset="0"/>
              </a:rPr>
              <a:t>           </a:t>
            </a:r>
          </a:p>
          <a:p>
            <a:r>
              <a:rPr lang="en-IN" sz="2800" dirty="0" smtClean="0">
                <a:latin typeface="Times New Roman" panose="02020603050405020304" pitchFamily="18" charset="0"/>
                <a:cs typeface="Times New Roman" panose="02020603050405020304" pitchFamily="18" charset="0"/>
              </a:rPr>
              <a:t>Existing User</a:t>
            </a:r>
          </a:p>
          <a:p>
            <a:pPr>
              <a:buFont typeface="Courier New" panose="02070309020205020404" pitchFamily="49" charset="0"/>
              <a:buChar char="o"/>
            </a:pPr>
            <a:r>
              <a:rPr lang="en-IN" sz="2800" dirty="0" smtClean="0">
                <a:latin typeface="Times New Roman" panose="02020603050405020304" pitchFamily="18" charset="0"/>
                <a:cs typeface="Times New Roman" panose="02020603050405020304" pitchFamily="18" charset="0"/>
              </a:rPr>
              <a:t>   The existing user the user can check the previous</a:t>
            </a:r>
          </a:p>
          <a:p>
            <a:pPr marL="109728"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card update their card and go for new card.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72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sz="2800" b="1" dirty="0" smtClean="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Register</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Fill Information required to create card</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Create Card by choosing Design (or by Uploading Its own design)</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Select No Of </a:t>
            </a:r>
            <a:r>
              <a:rPr lang="en-US" sz="2800" dirty="0" smtClean="0">
                <a:latin typeface="Times New Roman" panose="02020603050405020304" pitchFamily="18" charset="0"/>
                <a:cs typeface="Times New Roman" panose="02020603050405020304" pitchFamily="18" charset="0"/>
              </a:rPr>
              <a:t>Cards</a:t>
            </a:r>
            <a:endParaRPr lang="en-IN"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Print online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918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Html </a:t>
            </a:r>
          </a:p>
          <a:p>
            <a:r>
              <a:rPr lang="en-IN" dirty="0" err="1" smtClean="0">
                <a:latin typeface="Times New Roman" panose="02020603050405020304" pitchFamily="18" charset="0"/>
                <a:cs typeface="Times New Roman" panose="02020603050405020304" pitchFamily="18" charset="0"/>
              </a:rPr>
              <a:t>Css</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JavaScript</a:t>
            </a:r>
          </a:p>
          <a:p>
            <a:r>
              <a:rPr lang="en-IN" dirty="0" err="1" smtClean="0">
                <a:latin typeface="Times New Roman" panose="02020603050405020304" pitchFamily="18" charset="0"/>
                <a:cs typeface="Times New Roman" panose="02020603050405020304" pitchFamily="18" charset="0"/>
              </a:rPr>
              <a:t>Php</a:t>
            </a:r>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Laravel</a:t>
            </a:r>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Sql</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Bootstrap</a:t>
            </a:r>
          </a:p>
          <a:p>
            <a:r>
              <a:rPr lang="en-IN" dirty="0" smtClean="0">
                <a:latin typeface="Times New Roman" panose="02020603050405020304" pitchFamily="18" charset="0"/>
                <a:cs typeface="Times New Roman" panose="02020603050405020304" pitchFamily="18" charset="0"/>
              </a:rPr>
              <a:t>Git-hub</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Technology </a:t>
            </a:r>
            <a:endParaRPr lang="en-IN" dirty="0"/>
          </a:p>
        </p:txBody>
      </p:sp>
    </p:spTree>
    <p:extLst>
      <p:ext uri="{BB962C8B-B14F-4D97-AF65-F5344CB8AC3E}">
        <p14:creationId xmlns:p14="http://schemas.microsoft.com/office/powerpoint/2010/main" val="1555176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Scope of the Project </a:t>
            </a:r>
            <a:endParaRPr lang="en-IN" dirty="0"/>
          </a:p>
        </p:txBody>
      </p:sp>
      <p:sp>
        <p:nvSpPr>
          <p:cNvPr id="3" name="Content Placeholder 2"/>
          <p:cNvSpPr>
            <a:spLocks noGrp="1"/>
          </p:cNvSpPr>
          <p:nvPr>
            <p:ph idx="1"/>
          </p:nvPr>
        </p:nvSpPr>
        <p:spPr>
          <a:xfrm>
            <a:off x="457200" y="1196752"/>
            <a:ext cx="8229600" cy="4929411"/>
          </a:xfrm>
        </p:spPr>
        <p:txBody>
          <a:bodyPr>
            <a:normAutofit fontScale="40000" lnSpcReduction="20000"/>
          </a:bodyPr>
          <a:lstStyle/>
          <a:p>
            <a:r>
              <a:rPr lang="en-IN" sz="5500" dirty="0" smtClean="0">
                <a:latin typeface="Arial" panose="020B0604020202020204" pitchFamily="34" charset="0"/>
                <a:cs typeface="Arial" panose="020B0604020202020204" pitchFamily="34" charset="0"/>
              </a:rPr>
              <a:t>The scope of the project is to create a visiting card website. The reason behind to create a web based application easily customizable, accessible anywhere, accessible for a range devices, increased security etc.</a:t>
            </a:r>
          </a:p>
          <a:p>
            <a:pPr marL="0" indent="0">
              <a:buNone/>
            </a:pPr>
            <a:endParaRPr lang="en-IN" sz="5500" dirty="0" smtClean="0">
              <a:latin typeface="Arial" panose="020B0604020202020204" pitchFamily="34" charset="0"/>
              <a:cs typeface="Arial" panose="020B0604020202020204" pitchFamily="34" charset="0"/>
            </a:endParaRPr>
          </a:p>
          <a:p>
            <a:r>
              <a:rPr lang="en-IN" sz="5500" dirty="0" smtClean="0">
                <a:latin typeface="Arial" panose="020B0604020202020204" pitchFamily="34" charset="0"/>
                <a:cs typeface="Arial" panose="020B0604020202020204" pitchFamily="34" charset="0"/>
              </a:rPr>
              <a:t>The advance admin panel is created to monitor the users and handle all the admin related task. There is different role to different admin which are handled by the  admin. All the web API are created using </a:t>
            </a:r>
            <a:r>
              <a:rPr lang="en-IN" sz="5500" dirty="0" err="1" smtClean="0">
                <a:latin typeface="Arial" panose="020B0604020202020204" pitchFamily="34" charset="0"/>
                <a:cs typeface="Arial" panose="020B0604020202020204" pitchFamily="34" charset="0"/>
              </a:rPr>
              <a:t>Laravel</a:t>
            </a:r>
            <a:r>
              <a:rPr lang="en-IN" sz="5500" dirty="0" smtClean="0">
                <a:latin typeface="Arial" panose="020B0604020202020204" pitchFamily="34" charset="0"/>
                <a:cs typeface="Arial" panose="020B0604020202020204" pitchFamily="34" charset="0"/>
              </a:rPr>
              <a:t> and MYSQL is used as the required database. UML </a:t>
            </a:r>
            <a:r>
              <a:rPr lang="en-IN" sz="5500" dirty="0" err="1" smtClean="0">
                <a:latin typeface="Arial" panose="020B0604020202020204" pitchFamily="34" charset="0"/>
                <a:cs typeface="Arial" panose="020B0604020202020204" pitchFamily="34" charset="0"/>
              </a:rPr>
              <a:t>modeling</a:t>
            </a:r>
            <a:r>
              <a:rPr lang="en-IN" sz="5500" dirty="0" smtClean="0">
                <a:latin typeface="Arial" panose="020B0604020202020204" pitchFamily="34" charset="0"/>
                <a:cs typeface="Arial" panose="020B0604020202020204" pitchFamily="34" charset="0"/>
              </a:rPr>
              <a:t> is used to create the basic design and flow of the application and once it is done the actual coding is done. Initially all the required API are created along with the database tables. The required business logic is added to improve the scope of the application and the database connections are established. Few test cases are created and manual testing is used in this project.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01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pPr marL="0" lvl="0" indent="0" algn="ctr">
              <a:buNone/>
            </a:pPr>
            <a:r>
              <a:rPr lang="en-US" sz="2000" dirty="0" smtClean="0">
                <a:latin typeface="Arial" panose="020B0604020202020204" pitchFamily="34" charset="0"/>
                <a:cs typeface="Arial" panose="020B0604020202020204" pitchFamily="34" charset="0"/>
              </a:rPr>
              <a:t>Software </a:t>
            </a:r>
          </a:p>
          <a:p>
            <a:pPr lvl="0"/>
            <a:r>
              <a:rPr lang="en-US" sz="2000" dirty="0" smtClean="0">
                <a:latin typeface="Arial" panose="020B0604020202020204" pitchFamily="34" charset="0"/>
                <a:cs typeface="Arial" panose="020B0604020202020204" pitchFamily="34" charset="0"/>
              </a:rPr>
              <a:t>Windows 7/8/10</a:t>
            </a:r>
            <a:endParaRPr lang="en-IN"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Visual </a:t>
            </a:r>
            <a:r>
              <a:rPr lang="en-US" sz="2000" dirty="0" smtClean="0">
                <a:latin typeface="Arial" panose="020B0604020202020204" pitchFamily="34" charset="0"/>
                <a:cs typeface="Arial" panose="020B0604020202020204" pitchFamily="34" charset="0"/>
              </a:rPr>
              <a:t>studio Code or Notepad</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lvl="0"/>
            <a:r>
              <a:rPr lang="en-IN" sz="2000" dirty="0" err="1" smtClean="0">
                <a:latin typeface="Arial" panose="020B0604020202020204" pitchFamily="34" charset="0"/>
                <a:cs typeface="Arial" panose="020B0604020202020204" pitchFamily="34" charset="0"/>
              </a:rPr>
              <a:t>Xammp</a:t>
            </a:r>
            <a:r>
              <a:rPr lang="en-IN" sz="2000" dirty="0" smtClean="0">
                <a:latin typeface="Arial" panose="020B0604020202020204" pitchFamily="34" charset="0"/>
                <a:cs typeface="Arial" panose="020B0604020202020204" pitchFamily="34" charset="0"/>
              </a:rPr>
              <a:t> server</a:t>
            </a:r>
            <a:r>
              <a:rPr lang="en-IN" sz="2000" dirty="0" smtClean="0">
                <a:latin typeface="Arial" panose="020B0604020202020204" pitchFamily="34" charset="0"/>
                <a:cs typeface="Arial" panose="020B0604020202020204" pitchFamily="34" charset="0"/>
              </a:rPr>
              <a:t>.</a:t>
            </a:r>
          </a:p>
          <a:p>
            <a:pPr marL="0" lvl="0" indent="0" algn="ctr">
              <a:buNone/>
            </a:pPr>
            <a:r>
              <a:rPr lang="en-IN" sz="2000" dirty="0" smtClean="0">
                <a:latin typeface="Arial" panose="020B0604020202020204" pitchFamily="34" charset="0"/>
                <a:cs typeface="Arial" panose="020B0604020202020204" pitchFamily="34" charset="0"/>
              </a:rPr>
              <a:t>Hardware </a:t>
            </a:r>
          </a:p>
          <a:p>
            <a:pPr lvl="0"/>
            <a:r>
              <a:rPr lang="en-US" sz="2000" dirty="0" smtClean="0">
                <a:latin typeface="Arial" panose="020B0604020202020204" pitchFamily="34" charset="0"/>
                <a:cs typeface="Arial" panose="020B0604020202020204" pitchFamily="34" charset="0"/>
              </a:rPr>
              <a:t>Processor – Dual Core</a:t>
            </a:r>
            <a:endParaRPr lang="en-IN" sz="2000" dirty="0" smtClean="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Hard Disk – 50 GB</a:t>
            </a:r>
            <a:endParaRPr lang="en-IN" sz="2000" dirty="0" smtClean="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Memory – 1GB RAM</a:t>
            </a:r>
            <a:endParaRPr lang="en-IN" sz="2000" dirty="0" smtClean="0">
              <a:latin typeface="Arial" panose="020B0604020202020204" pitchFamily="34" charset="0"/>
              <a:cs typeface="Arial" panose="020B0604020202020204" pitchFamily="34" charset="0"/>
            </a:endParaRPr>
          </a:p>
          <a:p>
            <a:pPr marL="0" lvl="0" indent="0" algn="ctr">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Title 1"/>
          <p:cNvSpPr>
            <a:spLocks noGrp="1"/>
          </p:cNvSpPr>
          <p:nvPr>
            <p:ph type="title"/>
          </p:nvPr>
        </p:nvSpPr>
        <p:spPr>
          <a:xfrm>
            <a:off x="457200" y="476672"/>
            <a:ext cx="8229600" cy="720080"/>
          </a:xfrm>
        </p:spPr>
        <p:txBody>
          <a:bodyPr>
            <a:normAutofit fontScale="90000"/>
          </a:bodyPr>
          <a:lstStyle/>
          <a:p>
            <a:pPr algn="ctr"/>
            <a:r>
              <a:rPr lang="en-IN" sz="3600" b="1" dirty="0" smtClean="0">
                <a:latin typeface="Arial" panose="020B0604020202020204" pitchFamily="34" charset="0"/>
                <a:cs typeface="Arial" panose="020B0604020202020204" pitchFamily="34" charset="0"/>
              </a:rPr>
              <a:t>Software </a:t>
            </a:r>
            <a:r>
              <a:rPr lang="en-IN" sz="3600" b="1" dirty="0" smtClean="0">
                <a:latin typeface="Arial" panose="020B0604020202020204" pitchFamily="34" charset="0"/>
                <a:cs typeface="Arial" panose="020B0604020202020204" pitchFamily="34" charset="0"/>
              </a:rPr>
              <a:t>Requirements &amp; Hardware Components</a:t>
            </a:r>
            <a:r>
              <a:rPr lang="en-IN" dirty="0" smtClean="0"/>
              <a:t/>
            </a:r>
            <a:br>
              <a:rPr lang="en-IN" dirty="0" smtClean="0"/>
            </a:br>
            <a:endParaRPr lang="en-IN" dirty="0"/>
          </a:p>
        </p:txBody>
      </p:sp>
    </p:spTree>
    <p:extLst>
      <p:ext uri="{BB962C8B-B14F-4D97-AF65-F5344CB8AC3E}">
        <p14:creationId xmlns:p14="http://schemas.microsoft.com/office/powerpoint/2010/main" val="2814458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Detail </a:t>
            </a:r>
            <a:r>
              <a:rPr lang="en-US" sz="3600" dirty="0">
                <a:latin typeface="Arial" panose="020B0604020202020204" pitchFamily="34" charset="0"/>
                <a:cs typeface="Arial" panose="020B0604020202020204" pitchFamily="34" charset="0"/>
              </a:rPr>
              <a:t>Description of Technology </a:t>
            </a:r>
            <a:r>
              <a:rPr lang="en-US" sz="3600" dirty="0" smtClean="0">
                <a:latin typeface="Arial" panose="020B0604020202020204" pitchFamily="34" charset="0"/>
                <a:cs typeface="Arial" panose="020B0604020202020204" pitchFamily="34" charset="0"/>
              </a:rPr>
              <a:t>Used</a:t>
            </a:r>
            <a:endParaRPr lang="en-IN" dirty="0"/>
          </a:p>
        </p:txBody>
      </p:sp>
      <p:sp>
        <p:nvSpPr>
          <p:cNvPr id="3" name="Content Placeholder 2"/>
          <p:cNvSpPr>
            <a:spLocks noGrp="1"/>
          </p:cNvSpPr>
          <p:nvPr>
            <p:ph idx="1"/>
          </p:nvPr>
        </p:nvSpPr>
        <p:spPr/>
        <p:txBody>
          <a:bodyPr/>
          <a:lstStyle/>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When </a:t>
            </a:r>
            <a:r>
              <a:rPr lang="en-IN" sz="2000" dirty="0">
                <a:latin typeface="Arial" panose="020B0604020202020204" pitchFamily="34" charset="0"/>
                <a:cs typeface="Arial" panose="020B0604020202020204" pitchFamily="34" charset="0"/>
              </a:rPr>
              <a:t>author has been told to work on Visiting card, author asked </a:t>
            </a:r>
            <a:r>
              <a:rPr lang="en-IN" sz="2000" dirty="0" err="1">
                <a:latin typeface="Arial" panose="020B0604020202020204" pitchFamily="34" charset="0"/>
                <a:cs typeface="Arial" panose="020B0604020202020204" pitchFamily="34" charset="0"/>
              </a:rPr>
              <a:t>slove</a:t>
            </a:r>
            <a:r>
              <a:rPr lang="en-IN" sz="2000" dirty="0">
                <a:latin typeface="Arial" panose="020B0604020202020204" pitchFamily="34" charset="0"/>
                <a:cs typeface="Arial" panose="020B0604020202020204" pitchFamily="34" charset="0"/>
              </a:rPr>
              <a:t> sir which technologies author need to learn to work this project. He gave me a list of technologies and author learned them.</a:t>
            </a:r>
          </a:p>
          <a:p>
            <a:pPr lvl="0"/>
            <a:r>
              <a:rPr lang="en-IN" sz="2000" dirty="0">
                <a:latin typeface="Arial" panose="020B0604020202020204" pitchFamily="34" charset="0"/>
                <a:cs typeface="Arial" panose="020B0604020202020204" pitchFamily="34" charset="0"/>
              </a:rPr>
              <a:t>SQL Query</a:t>
            </a:r>
          </a:p>
          <a:p>
            <a:pPr lvl="0"/>
            <a:r>
              <a:rPr lang="en-IN" sz="2000" dirty="0">
                <a:latin typeface="Arial" panose="020B0604020202020204" pitchFamily="34" charset="0"/>
                <a:cs typeface="Arial" panose="020B0604020202020204" pitchFamily="34" charset="0"/>
              </a:rPr>
              <a:t> Front end JavaScript framework</a:t>
            </a:r>
          </a:p>
          <a:p>
            <a:pPr lvl="0"/>
            <a:r>
              <a:rPr lang="en-IN" sz="2000" dirty="0">
                <a:latin typeface="Arial" panose="020B0604020202020204" pitchFamily="34" charset="0"/>
                <a:cs typeface="Arial" panose="020B0604020202020204" pitchFamily="34" charset="0"/>
              </a:rPr>
              <a:t>PHP (</a:t>
            </a:r>
            <a:r>
              <a:rPr lang="en-IN" sz="2000" dirty="0" err="1">
                <a:latin typeface="Arial" panose="020B0604020202020204" pitchFamily="34" charset="0"/>
                <a:cs typeface="Arial" panose="020B0604020202020204" pitchFamily="34" charset="0"/>
              </a:rPr>
              <a:t>Laravel</a:t>
            </a:r>
            <a:r>
              <a:rPr lang="en-IN" sz="2000" dirty="0">
                <a:latin typeface="Arial" panose="020B0604020202020204" pitchFamily="34" charset="0"/>
                <a:cs typeface="Arial" panose="020B0604020202020204" pitchFamily="34" charset="0"/>
              </a:rPr>
              <a:t> framework)</a:t>
            </a:r>
          </a:p>
          <a:p>
            <a:endParaRPr lang="en-IN" dirty="0"/>
          </a:p>
        </p:txBody>
      </p:sp>
    </p:spTree>
    <p:extLst>
      <p:ext uri="{BB962C8B-B14F-4D97-AF65-F5344CB8AC3E}">
        <p14:creationId xmlns:p14="http://schemas.microsoft.com/office/powerpoint/2010/main" val="29103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112568"/>
          </a:xfrm>
        </p:spPr>
        <p:txBody>
          <a:bodyPr>
            <a:normAutofit fontScale="92500" lnSpcReduction="20000"/>
          </a:bodyPr>
          <a:lstStyle/>
          <a:p>
            <a:pPr marL="0" indent="0">
              <a:buNone/>
            </a:pPr>
            <a:endParaRPr lang="en-IN" dirty="0"/>
          </a:p>
          <a:p>
            <a:pPr marL="0" lvl="0" indent="0" algn="ctr">
              <a:buNone/>
            </a:pPr>
            <a:r>
              <a:rPr lang="en-US" sz="2400" dirty="0" smtClean="0">
                <a:latin typeface="Arial" panose="020B0604020202020204" pitchFamily="34" charset="0"/>
                <a:cs typeface="Arial" panose="020B0604020202020204" pitchFamily="34" charset="0"/>
              </a:rPr>
              <a:t>Advantage : </a:t>
            </a:r>
          </a:p>
          <a:p>
            <a:pPr marL="0" lvl="0" indent="0" algn="ctr">
              <a:buNone/>
            </a:pPr>
            <a:endParaRPr lang="en-US" sz="2400" dirty="0" smtClean="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Saves </a:t>
            </a:r>
            <a:r>
              <a:rPr lang="en-US" sz="2400" dirty="0">
                <a:latin typeface="Arial" panose="020B0604020202020204" pitchFamily="34" charset="0"/>
                <a:cs typeface="Arial" panose="020B0604020202020204" pitchFamily="34" charset="0"/>
              </a:rPr>
              <a:t>time of user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Gets Huge Choice of cards</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Gets Virtual View of card</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lvl="0"/>
            <a:r>
              <a:rPr lang="en-US" sz="2400" dirty="0" smtClean="0">
                <a:latin typeface="Arial" panose="020B0604020202020204" pitchFamily="34" charset="0"/>
                <a:cs typeface="Arial" panose="020B0604020202020204" pitchFamily="34" charset="0"/>
              </a:rPr>
              <a:t>Easy to share</a:t>
            </a:r>
            <a:endParaRPr lang="en-IN" sz="2400" dirty="0">
              <a:latin typeface="Arial" panose="020B0604020202020204" pitchFamily="34" charset="0"/>
              <a:cs typeface="Arial" panose="020B0604020202020204" pitchFamily="34" charset="0"/>
            </a:endParaRPr>
          </a:p>
          <a:p>
            <a:pPr lvl="0"/>
            <a:endParaRPr lang="en-IN" sz="2400" dirty="0" smtClean="0">
              <a:latin typeface="Arial" panose="020B0604020202020204" pitchFamily="34" charset="0"/>
              <a:cs typeface="Arial" panose="020B0604020202020204" pitchFamily="34" charset="0"/>
            </a:endParaRPr>
          </a:p>
          <a:p>
            <a:pPr marL="0" lvl="0" indent="0" algn="ctr">
              <a:buNone/>
            </a:pPr>
            <a:r>
              <a:rPr lang="en-IN" sz="2400" dirty="0" smtClean="0">
                <a:latin typeface="Arial" panose="020B0604020202020204" pitchFamily="34" charset="0"/>
                <a:cs typeface="Arial" panose="020B0604020202020204" pitchFamily="34" charset="0"/>
              </a:rPr>
              <a:t>Disadvantage:</a:t>
            </a:r>
          </a:p>
          <a:p>
            <a:pPr lvl="0" algn="ct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Limited card designs Available.</a:t>
            </a:r>
          </a:p>
          <a:p>
            <a:r>
              <a:rPr lang="en-IN" sz="2400" dirty="0" smtClean="0">
                <a:latin typeface="Arial" panose="020B0604020202020204" pitchFamily="34" charset="0"/>
                <a:cs typeface="Arial" panose="020B0604020202020204" pitchFamily="34" charset="0"/>
              </a:rPr>
              <a:t>Not Accessible to all.</a:t>
            </a:r>
          </a:p>
          <a:p>
            <a:r>
              <a:rPr lang="en-IN" sz="2400" dirty="0" smtClean="0">
                <a:latin typeface="Arial" panose="020B0604020202020204" pitchFamily="34" charset="0"/>
                <a:cs typeface="Arial" panose="020B0604020202020204" pitchFamily="34" charset="0"/>
              </a:rPr>
              <a:t>Lacking in personal touch.</a:t>
            </a:r>
          </a:p>
          <a:p>
            <a:r>
              <a:rPr lang="en-IN" sz="2400" dirty="0" smtClean="0">
                <a:latin typeface="Arial" panose="020B0604020202020204" pitchFamily="34" charset="0"/>
                <a:cs typeface="Arial" panose="020B0604020202020204" pitchFamily="34" charset="0"/>
              </a:rPr>
              <a:t>Depend on internet access.</a:t>
            </a:r>
          </a:p>
          <a:p>
            <a:pPr lvl="0"/>
            <a:endParaRPr lang="en-IN" dirty="0"/>
          </a:p>
        </p:txBody>
      </p:sp>
      <p:sp>
        <p:nvSpPr>
          <p:cNvPr id="2" name="Title 1"/>
          <p:cNvSpPr>
            <a:spLocks noGrp="1"/>
          </p:cNvSpPr>
          <p:nvPr>
            <p:ph type="title"/>
          </p:nvPr>
        </p:nvSpPr>
        <p:spPr/>
        <p:txBody>
          <a:bodyPr/>
          <a:lstStyle/>
          <a:p>
            <a:pPr algn="ctr"/>
            <a:r>
              <a:rPr lang="en-IN" b="1" dirty="0" smtClean="0">
                <a:effectLst/>
              </a:rPr>
              <a:t>Advantages &amp; Disadvantage </a:t>
            </a:r>
            <a:endParaRPr lang="en-IN" dirty="0">
              <a:effectLst/>
            </a:endParaRPr>
          </a:p>
        </p:txBody>
      </p:sp>
    </p:spTree>
    <p:extLst>
      <p:ext uri="{BB962C8B-B14F-4D97-AF65-F5344CB8AC3E}">
        <p14:creationId xmlns:p14="http://schemas.microsoft.com/office/powerpoint/2010/main" val="225140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2074"/>
          </a:xfrm>
        </p:spPr>
        <p:txBody>
          <a:bodyPr>
            <a:normAutofit fontScale="90000"/>
          </a:bodyPr>
          <a:lstStyle/>
          <a:p>
            <a:pPr algn="ctr"/>
            <a:r>
              <a:rPr lang="en-IN" dirty="0" err="1" smtClean="0"/>
              <a:t>Usecase</a:t>
            </a:r>
            <a:r>
              <a:rPr lang="en-IN" dirty="0" smtClean="0"/>
              <a:t> diagram</a:t>
            </a:r>
            <a:endParaRPr lang="en-IN" dirty="0"/>
          </a:p>
        </p:txBody>
      </p:sp>
      <p:pic>
        <p:nvPicPr>
          <p:cNvPr id="4" name="Content Placeholder 3"/>
          <p:cNvPicPr>
            <a:picLocks noGrp="1"/>
          </p:cNvPicPr>
          <p:nvPr>
            <p:ph idx="1"/>
          </p:nvPr>
        </p:nvPicPr>
        <p:blipFill>
          <a:blip r:embed="rId2"/>
          <a:stretch>
            <a:fillRect/>
          </a:stretch>
        </p:blipFill>
        <p:spPr>
          <a:xfrm>
            <a:off x="107504" y="908721"/>
            <a:ext cx="8928992" cy="5832648"/>
          </a:xfrm>
          <a:prstGeom prst="rect">
            <a:avLst/>
          </a:prstGeom>
        </p:spPr>
      </p:pic>
    </p:spTree>
    <p:extLst>
      <p:ext uri="{BB962C8B-B14F-4D97-AF65-F5344CB8AC3E}">
        <p14:creationId xmlns:p14="http://schemas.microsoft.com/office/powerpoint/2010/main" val="3939808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576064"/>
          </a:xfrm>
        </p:spPr>
        <p:txBody>
          <a:bodyPr>
            <a:normAutofit fontScale="90000"/>
          </a:bodyPr>
          <a:lstStyle/>
          <a:p>
            <a:pPr algn="ctr"/>
            <a:r>
              <a:rPr lang="en-IN" dirty="0" smtClean="0"/>
              <a:t>Class diagram</a:t>
            </a:r>
            <a:endParaRPr lang="en-IN" dirty="0"/>
          </a:p>
        </p:txBody>
      </p:sp>
      <p:pic>
        <p:nvPicPr>
          <p:cNvPr id="4" name="Content Placeholder 3"/>
          <p:cNvPicPr>
            <a:picLocks noGrp="1"/>
          </p:cNvPicPr>
          <p:nvPr>
            <p:ph idx="1"/>
          </p:nvPr>
        </p:nvPicPr>
        <p:blipFill>
          <a:blip r:embed="rId2"/>
          <a:stretch>
            <a:fillRect/>
          </a:stretch>
        </p:blipFill>
        <p:spPr>
          <a:xfrm>
            <a:off x="397669" y="924243"/>
            <a:ext cx="8420100" cy="5730240"/>
          </a:xfrm>
          <a:prstGeom prst="rect">
            <a:avLst/>
          </a:prstGeom>
        </p:spPr>
      </p:pic>
    </p:spTree>
    <p:extLst>
      <p:ext uri="{BB962C8B-B14F-4D97-AF65-F5344CB8AC3E}">
        <p14:creationId xmlns:p14="http://schemas.microsoft.com/office/powerpoint/2010/main" val="2103632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268760"/>
            <a:ext cx="8568952" cy="5184576"/>
          </a:xfrm>
        </p:spPr>
        <p:txBody>
          <a:bodyPr>
            <a:normAutofit fontScale="55000" lnSpcReduction="20000"/>
          </a:bodyPr>
          <a:lstStyle/>
          <a:p>
            <a:r>
              <a:rPr lang="en-US" sz="4400" dirty="0" smtClean="0">
                <a:latin typeface="Arial" panose="020B0604020202020204" pitchFamily="34" charset="0"/>
                <a:cs typeface="Arial" panose="020B0604020202020204" pitchFamily="34" charset="0"/>
              </a:rPr>
              <a:t>1.Company </a:t>
            </a:r>
            <a:r>
              <a:rPr lang="en-US" sz="4400" dirty="0">
                <a:latin typeface="Arial" panose="020B0604020202020204" pitchFamily="34" charset="0"/>
                <a:cs typeface="Arial" panose="020B0604020202020204" pitchFamily="34" charset="0"/>
              </a:rPr>
              <a:t>Profile</a:t>
            </a:r>
          </a:p>
          <a:p>
            <a:r>
              <a:rPr lang="en-US" sz="4400" dirty="0">
                <a:latin typeface="Arial" panose="020B0604020202020204" pitchFamily="34" charset="0"/>
                <a:cs typeface="Arial" panose="020B0604020202020204" pitchFamily="34" charset="0"/>
              </a:rPr>
              <a:t>2</a:t>
            </a:r>
            <a:r>
              <a:rPr lang="en-US" sz="4400" dirty="0" smtClean="0">
                <a:latin typeface="Arial" panose="020B0604020202020204" pitchFamily="34" charset="0"/>
                <a:cs typeface="Arial" panose="020B0604020202020204" pitchFamily="34" charset="0"/>
              </a:rPr>
              <a:t>.Existing System and need for System</a:t>
            </a:r>
            <a:endParaRPr lang="en-US" sz="4400" dirty="0" smtClean="0">
              <a:latin typeface="Arial" panose="020B0604020202020204" pitchFamily="34" charset="0"/>
              <a:cs typeface="Arial" panose="020B0604020202020204" pitchFamily="34" charset="0"/>
            </a:endParaRPr>
          </a:p>
          <a:p>
            <a:r>
              <a:rPr lang="en-US" sz="4400" dirty="0" smtClean="0">
                <a:latin typeface="Arial" panose="020B0604020202020204" pitchFamily="34" charset="0"/>
                <a:cs typeface="Arial" panose="020B0604020202020204" pitchFamily="34" charset="0"/>
              </a:rPr>
              <a:t>3.Introduction about work </a:t>
            </a:r>
          </a:p>
          <a:p>
            <a:r>
              <a:rPr lang="en-US" sz="4400" dirty="0" smtClean="0">
                <a:latin typeface="Arial" panose="020B0604020202020204" pitchFamily="34" charset="0"/>
                <a:cs typeface="Arial" panose="020B0604020202020204" pitchFamily="34" charset="0"/>
              </a:rPr>
              <a:t>4</a:t>
            </a:r>
            <a:r>
              <a:rPr lang="en-US" sz="4400" dirty="0">
                <a:latin typeface="Arial" panose="020B0604020202020204" pitchFamily="34" charset="0"/>
                <a:cs typeface="Arial" panose="020B0604020202020204" pitchFamily="34" charset="0"/>
              </a:rPr>
              <a:t>.</a:t>
            </a:r>
            <a:r>
              <a:rPr lang="en-US" sz="4400" dirty="0" smtClean="0">
                <a:latin typeface="Arial" panose="020B0604020202020204" pitchFamily="34" charset="0"/>
                <a:cs typeface="Arial" panose="020B0604020202020204" pitchFamily="34" charset="0"/>
              </a:rPr>
              <a:t>Scope </a:t>
            </a:r>
            <a:r>
              <a:rPr lang="en-US" sz="4400" dirty="0">
                <a:latin typeface="Arial" panose="020B0604020202020204" pitchFamily="34" charset="0"/>
                <a:cs typeface="Arial" panose="020B0604020202020204" pitchFamily="34" charset="0"/>
              </a:rPr>
              <a:t>of Work</a:t>
            </a:r>
          </a:p>
          <a:p>
            <a:r>
              <a:rPr lang="en-US" sz="4400" dirty="0" smtClean="0">
                <a:latin typeface="Arial" panose="020B0604020202020204" pitchFamily="34" charset="0"/>
                <a:cs typeface="Arial" panose="020B0604020202020204" pitchFamily="34" charset="0"/>
              </a:rPr>
              <a:t>5</a:t>
            </a:r>
            <a:r>
              <a:rPr lang="en-US" sz="4400" dirty="0">
                <a:latin typeface="Arial" panose="020B0604020202020204" pitchFamily="34" charset="0"/>
                <a:cs typeface="Arial" panose="020B0604020202020204" pitchFamily="34" charset="0"/>
              </a:rPr>
              <a:t>.</a:t>
            </a:r>
            <a:r>
              <a:rPr lang="en-US" sz="4400" dirty="0" smtClean="0">
                <a:latin typeface="Arial" panose="020B0604020202020204" pitchFamily="34" charset="0"/>
                <a:cs typeface="Arial" panose="020B0604020202020204" pitchFamily="34" charset="0"/>
              </a:rPr>
              <a:t>Operating </a:t>
            </a:r>
            <a:r>
              <a:rPr lang="en-US" sz="4400" dirty="0">
                <a:latin typeface="Arial" panose="020B0604020202020204" pitchFamily="34" charset="0"/>
                <a:cs typeface="Arial" panose="020B0604020202020204" pitchFamily="34" charset="0"/>
              </a:rPr>
              <a:t>Environment – Hardware and </a:t>
            </a:r>
            <a:r>
              <a:rPr lang="en-US" sz="4400" dirty="0" smtClean="0">
                <a:latin typeface="Arial" panose="020B0604020202020204" pitchFamily="34" charset="0"/>
                <a:cs typeface="Arial" panose="020B0604020202020204" pitchFamily="34" charset="0"/>
              </a:rPr>
              <a:t>Software</a:t>
            </a:r>
            <a:endParaRPr lang="en-US" sz="4400" dirty="0">
              <a:latin typeface="Arial" panose="020B0604020202020204" pitchFamily="34" charset="0"/>
              <a:cs typeface="Arial" panose="020B0604020202020204" pitchFamily="34" charset="0"/>
            </a:endParaRPr>
          </a:p>
          <a:p>
            <a:r>
              <a:rPr lang="en-US" sz="4400" dirty="0" smtClean="0">
                <a:latin typeface="Arial" panose="020B0604020202020204" pitchFamily="34" charset="0"/>
                <a:cs typeface="Arial" panose="020B0604020202020204" pitchFamily="34" charset="0"/>
              </a:rPr>
              <a:t>6</a:t>
            </a:r>
            <a:r>
              <a:rPr lang="en-US" sz="4400" dirty="0">
                <a:latin typeface="Arial" panose="020B0604020202020204" pitchFamily="34" charset="0"/>
                <a:cs typeface="Arial" panose="020B0604020202020204" pitchFamily="34" charset="0"/>
              </a:rPr>
              <a:t>.</a:t>
            </a:r>
            <a:r>
              <a:rPr lang="en-US" sz="4400" dirty="0" smtClean="0">
                <a:latin typeface="Arial" panose="020B0604020202020204" pitchFamily="34" charset="0"/>
                <a:cs typeface="Arial" panose="020B0604020202020204" pitchFamily="34" charset="0"/>
              </a:rPr>
              <a:t>Detail </a:t>
            </a:r>
            <a:r>
              <a:rPr lang="en-US" sz="4400" dirty="0">
                <a:latin typeface="Arial" panose="020B0604020202020204" pitchFamily="34" charset="0"/>
                <a:cs typeface="Arial" panose="020B0604020202020204" pitchFamily="34" charset="0"/>
              </a:rPr>
              <a:t>Description of Technology </a:t>
            </a:r>
            <a:r>
              <a:rPr lang="en-US" sz="4400" dirty="0" smtClean="0">
                <a:latin typeface="Arial" panose="020B0604020202020204" pitchFamily="34" charset="0"/>
                <a:cs typeface="Arial" panose="020B0604020202020204" pitchFamily="34" charset="0"/>
              </a:rPr>
              <a:t>Used</a:t>
            </a:r>
          </a:p>
          <a:p>
            <a:r>
              <a:rPr lang="en-US" sz="4400" dirty="0" smtClean="0">
                <a:latin typeface="Arial" panose="020B0604020202020204" pitchFamily="34" charset="0"/>
                <a:cs typeface="Arial" panose="020B0604020202020204" pitchFamily="34" charset="0"/>
              </a:rPr>
              <a:t>7.Advantages and disadvantage </a:t>
            </a:r>
            <a:endParaRPr lang="en-US" sz="4400" dirty="0" smtClean="0">
              <a:latin typeface="Arial" panose="020B0604020202020204" pitchFamily="34" charset="0"/>
              <a:cs typeface="Arial" panose="020B0604020202020204" pitchFamily="34" charset="0"/>
            </a:endParaRPr>
          </a:p>
          <a:p>
            <a:endParaRPr lang="en-IN" sz="4400" dirty="0" smtClean="0">
              <a:latin typeface="Arial" panose="020B0604020202020204" pitchFamily="34" charset="0"/>
              <a:cs typeface="Arial" panose="020B0604020202020204" pitchFamily="34" charset="0"/>
            </a:endParaRPr>
          </a:p>
          <a:p>
            <a:r>
              <a:rPr lang="en-IN" sz="4400" dirty="0" smtClean="0">
                <a:latin typeface="Arial" panose="020B0604020202020204" pitchFamily="34" charset="0"/>
                <a:cs typeface="Arial" panose="020B0604020202020204" pitchFamily="34" charset="0"/>
              </a:rPr>
              <a:t>Chapter2: Proposed System</a:t>
            </a:r>
          </a:p>
          <a:p>
            <a:r>
              <a:rPr lang="en-IN" sz="4400" dirty="0" smtClean="0">
                <a:latin typeface="Arial" panose="020B0604020202020204" pitchFamily="34" charset="0"/>
                <a:cs typeface="Arial" panose="020B0604020202020204" pitchFamily="34" charset="0"/>
              </a:rPr>
              <a:t>Proposed System</a:t>
            </a:r>
          </a:p>
          <a:p>
            <a:r>
              <a:rPr lang="en-IN" sz="4400" dirty="0" smtClean="0">
                <a:latin typeface="Arial" panose="020B0604020202020204" pitchFamily="34" charset="0"/>
                <a:cs typeface="Arial" panose="020B0604020202020204" pitchFamily="34" charset="0"/>
              </a:rPr>
              <a:t>Objectives if System</a:t>
            </a:r>
          </a:p>
          <a:p>
            <a:r>
              <a:rPr lang="en-IN" sz="4400" dirty="0" smtClean="0">
                <a:latin typeface="Arial" panose="020B0604020202020204" pitchFamily="34" charset="0"/>
                <a:cs typeface="Arial" panose="020B0604020202020204" pitchFamily="34" charset="0"/>
              </a:rPr>
              <a:t>User Requirements</a:t>
            </a:r>
          </a:p>
          <a:p>
            <a:r>
              <a:rPr lang="en-IN" sz="4400" dirty="0" smtClean="0">
                <a:latin typeface="Arial" panose="020B0604020202020204" pitchFamily="34" charset="0"/>
                <a:cs typeface="Arial" panose="020B0604020202020204" pitchFamily="34" charset="0"/>
              </a:rPr>
              <a:t>Software Development model(Life cycle model)</a:t>
            </a:r>
          </a:p>
          <a:p>
            <a:pPr marL="0" indent="0">
              <a:buNone/>
            </a:pPr>
            <a:endParaRPr lang="en-IN" sz="28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634082"/>
          </a:xfrm>
        </p:spPr>
        <p:txBody>
          <a:bodyPr>
            <a:normAutofit fontScale="90000"/>
          </a:bodyPr>
          <a:lstStyle/>
          <a:p>
            <a:pPr algn="ctr"/>
            <a:r>
              <a:rPr lang="en-IN" sz="6000" b="1" dirty="0" smtClean="0">
                <a:latin typeface="Times New Roman" panose="02020603050405020304" pitchFamily="18" charset="0"/>
                <a:cs typeface="Times New Roman" panose="02020603050405020304" pitchFamily="18" charset="0"/>
              </a:rPr>
              <a:t>Index</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296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Object Diagram</a:t>
            </a:r>
            <a:endParaRPr lang="en-IN" dirty="0"/>
          </a:p>
        </p:txBody>
      </p:sp>
      <p:pic>
        <p:nvPicPr>
          <p:cNvPr id="4" name="Content Placeholder 3"/>
          <p:cNvPicPr>
            <a:picLocks noGrp="1"/>
          </p:cNvPicPr>
          <p:nvPr>
            <p:ph idx="1"/>
          </p:nvPr>
        </p:nvPicPr>
        <p:blipFill>
          <a:blip r:embed="rId2"/>
          <a:stretch>
            <a:fillRect/>
          </a:stretch>
        </p:blipFill>
        <p:spPr>
          <a:xfrm>
            <a:off x="323528" y="1556792"/>
            <a:ext cx="8352928" cy="4536504"/>
          </a:xfrm>
          <a:prstGeom prst="rect">
            <a:avLst/>
          </a:prstGeom>
        </p:spPr>
      </p:pic>
    </p:spTree>
    <p:extLst>
      <p:ext uri="{BB962C8B-B14F-4D97-AF65-F5344CB8AC3E}">
        <p14:creationId xmlns:p14="http://schemas.microsoft.com/office/powerpoint/2010/main" val="1153635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fontScale="90000"/>
          </a:bodyPr>
          <a:lstStyle/>
          <a:p>
            <a:pPr algn="ctr"/>
            <a:r>
              <a:rPr lang="en-IN" dirty="0" smtClean="0"/>
              <a:t>Activity diagram-Admin</a:t>
            </a:r>
            <a:endParaRPr lang="en-IN" dirty="0"/>
          </a:p>
        </p:txBody>
      </p:sp>
      <p:pic>
        <p:nvPicPr>
          <p:cNvPr id="7" name="Content Placeholder 6"/>
          <p:cNvPicPr>
            <a:picLocks noGrp="1"/>
          </p:cNvPicPr>
          <p:nvPr>
            <p:ph idx="1"/>
          </p:nvPr>
        </p:nvPicPr>
        <p:blipFill>
          <a:blip r:embed="rId2"/>
          <a:stretch>
            <a:fillRect/>
          </a:stretch>
        </p:blipFill>
        <p:spPr>
          <a:xfrm>
            <a:off x="107504" y="980728"/>
            <a:ext cx="8928992" cy="5832648"/>
          </a:xfrm>
          <a:prstGeom prst="rect">
            <a:avLst/>
          </a:prstGeom>
        </p:spPr>
      </p:pic>
    </p:spTree>
    <p:extLst>
      <p:ext uri="{BB962C8B-B14F-4D97-AF65-F5344CB8AC3E}">
        <p14:creationId xmlns:p14="http://schemas.microsoft.com/office/powerpoint/2010/main" val="25839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fontScale="90000"/>
          </a:bodyPr>
          <a:lstStyle/>
          <a:p>
            <a:pPr algn="ctr"/>
            <a:r>
              <a:rPr lang="en-IN" dirty="0" smtClean="0"/>
              <a:t>Activity Customer</a:t>
            </a:r>
            <a:endParaRPr lang="en-IN" dirty="0"/>
          </a:p>
        </p:txBody>
      </p:sp>
      <p:pic>
        <p:nvPicPr>
          <p:cNvPr id="4" name="Content Placeholder 3"/>
          <p:cNvPicPr>
            <a:picLocks noGrp="1"/>
          </p:cNvPicPr>
          <p:nvPr>
            <p:ph idx="1"/>
          </p:nvPr>
        </p:nvPicPr>
        <p:blipFill>
          <a:blip r:embed="rId2"/>
          <a:stretch>
            <a:fillRect/>
          </a:stretch>
        </p:blipFill>
        <p:spPr>
          <a:xfrm>
            <a:off x="107504" y="836712"/>
            <a:ext cx="8928992" cy="5832648"/>
          </a:xfrm>
          <a:prstGeom prst="rect">
            <a:avLst/>
          </a:prstGeom>
        </p:spPr>
      </p:pic>
    </p:spTree>
    <p:extLst>
      <p:ext uri="{BB962C8B-B14F-4D97-AF65-F5344CB8AC3E}">
        <p14:creationId xmlns:p14="http://schemas.microsoft.com/office/powerpoint/2010/main" val="2147949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fontScale="90000"/>
          </a:bodyPr>
          <a:lstStyle/>
          <a:p>
            <a:pPr algn="ctr"/>
            <a:r>
              <a:rPr lang="en-IN" dirty="0" smtClean="0"/>
              <a:t>Sequence Diagram</a:t>
            </a:r>
            <a:endParaRPr lang="en-IN" dirty="0"/>
          </a:p>
        </p:txBody>
      </p:sp>
      <p:pic>
        <p:nvPicPr>
          <p:cNvPr id="4" name="Content Placeholder 3"/>
          <p:cNvPicPr>
            <a:picLocks noGrp="1"/>
          </p:cNvPicPr>
          <p:nvPr>
            <p:ph idx="1"/>
          </p:nvPr>
        </p:nvPicPr>
        <p:blipFill>
          <a:blip r:embed="rId2"/>
          <a:stretch>
            <a:fillRect/>
          </a:stretch>
        </p:blipFill>
        <p:spPr>
          <a:xfrm>
            <a:off x="0" y="908720"/>
            <a:ext cx="9036496" cy="5832648"/>
          </a:xfrm>
          <a:prstGeom prst="rect">
            <a:avLst/>
          </a:prstGeom>
        </p:spPr>
      </p:pic>
    </p:spTree>
    <p:extLst>
      <p:ext uri="{BB962C8B-B14F-4D97-AF65-F5344CB8AC3E}">
        <p14:creationId xmlns:p14="http://schemas.microsoft.com/office/powerpoint/2010/main" val="286687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fontScale="90000"/>
          </a:bodyPr>
          <a:lstStyle/>
          <a:p>
            <a:pPr algn="ctr"/>
            <a:r>
              <a:rPr lang="en-IN" dirty="0" smtClean="0"/>
              <a:t>Sit-map Diagram</a:t>
            </a:r>
            <a:endParaRPr lang="en-IN" dirty="0"/>
          </a:p>
        </p:txBody>
      </p:sp>
      <p:pic>
        <p:nvPicPr>
          <p:cNvPr id="4" name="Content Placeholder 3"/>
          <p:cNvPicPr>
            <a:picLocks noGrp="1"/>
          </p:cNvPicPr>
          <p:nvPr>
            <p:ph idx="1"/>
          </p:nvPr>
        </p:nvPicPr>
        <p:blipFill>
          <a:blip r:embed="rId2"/>
          <a:stretch>
            <a:fillRect/>
          </a:stretch>
        </p:blipFill>
        <p:spPr>
          <a:xfrm>
            <a:off x="107504" y="980728"/>
            <a:ext cx="8928992" cy="5544616"/>
          </a:xfrm>
          <a:prstGeom prst="rect">
            <a:avLst/>
          </a:prstGeom>
        </p:spPr>
      </p:pic>
    </p:spTree>
    <p:extLst>
      <p:ext uri="{BB962C8B-B14F-4D97-AF65-F5344CB8AC3E}">
        <p14:creationId xmlns:p14="http://schemas.microsoft.com/office/powerpoint/2010/main" val="173019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06090"/>
          </a:xfrm>
        </p:spPr>
        <p:txBody>
          <a:bodyPr>
            <a:normAutofit fontScale="90000"/>
          </a:bodyPr>
          <a:lstStyle/>
          <a:p>
            <a:pPr algn="ctr"/>
            <a:r>
              <a:rPr lang="en-IN" dirty="0" smtClean="0"/>
              <a:t>ER-Diagram</a:t>
            </a:r>
            <a:endParaRPr lang="en-IN" dirty="0"/>
          </a:p>
        </p:txBody>
      </p:sp>
      <p:pic>
        <p:nvPicPr>
          <p:cNvPr id="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2499" t="31118" r="24430" b="17565"/>
          <a:stretch/>
        </p:blipFill>
        <p:spPr bwMode="auto">
          <a:xfrm>
            <a:off x="323528" y="980728"/>
            <a:ext cx="8640960" cy="5688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65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Schema Diagram </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9319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algn="ctr"/>
            <a:r>
              <a:rPr lang="en-IN" dirty="0" smtClean="0"/>
              <a:t>Diagram -</a:t>
            </a:r>
            <a:r>
              <a:rPr lang="en-IN" dirty="0" err="1" smtClean="0"/>
              <a:t>HomePage</a:t>
            </a:r>
            <a:endParaRPr lang="en-IN" dirty="0"/>
          </a:p>
        </p:txBody>
      </p:sp>
      <p:sp>
        <p:nvSpPr>
          <p:cNvPr id="4" name="Rectangle 3"/>
          <p:cNvSpPr/>
          <p:nvPr/>
        </p:nvSpPr>
        <p:spPr>
          <a:xfrm>
            <a:off x="711032" y="1556792"/>
            <a:ext cx="7848872" cy="42599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827584" y="2060848"/>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home</a:t>
            </a:r>
            <a:endParaRPr lang="en-IN" dirty="0"/>
          </a:p>
        </p:txBody>
      </p:sp>
      <p:sp>
        <p:nvSpPr>
          <p:cNvPr id="6" name="Rounded Rectangle 5"/>
          <p:cNvSpPr/>
          <p:nvPr/>
        </p:nvSpPr>
        <p:spPr>
          <a:xfrm>
            <a:off x="2195736" y="2069232"/>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About</a:t>
            </a:r>
            <a:endParaRPr lang="en-IN" dirty="0"/>
          </a:p>
        </p:txBody>
      </p:sp>
      <p:sp>
        <p:nvSpPr>
          <p:cNvPr id="7" name="Rounded Rectangle 6"/>
          <p:cNvSpPr/>
          <p:nvPr/>
        </p:nvSpPr>
        <p:spPr>
          <a:xfrm>
            <a:off x="3563888" y="2059720"/>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Contact</a:t>
            </a:r>
            <a:endParaRPr lang="en-IN" dirty="0"/>
          </a:p>
        </p:txBody>
      </p:sp>
      <p:sp>
        <p:nvSpPr>
          <p:cNvPr id="8" name="Rounded Rectangle 7"/>
          <p:cNvSpPr/>
          <p:nvPr/>
        </p:nvSpPr>
        <p:spPr>
          <a:xfrm>
            <a:off x="5076056" y="2076120"/>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r>
              <a:rPr lang="en-IN" dirty="0" smtClean="0"/>
              <a:t>nquiry</a:t>
            </a:r>
            <a:endParaRPr lang="en-IN" dirty="0"/>
          </a:p>
        </p:txBody>
      </p:sp>
      <p:sp>
        <p:nvSpPr>
          <p:cNvPr id="9" name="Rounded Rectangle 8"/>
          <p:cNvSpPr/>
          <p:nvPr/>
        </p:nvSpPr>
        <p:spPr>
          <a:xfrm>
            <a:off x="6811644" y="2082224"/>
            <a:ext cx="151216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User Login</a:t>
            </a:r>
            <a:endParaRPr lang="en-IN" dirty="0"/>
          </a:p>
        </p:txBody>
      </p:sp>
      <p:cxnSp>
        <p:nvCxnSpPr>
          <p:cNvPr id="13" name="Straight Connector 12"/>
          <p:cNvCxnSpPr/>
          <p:nvPr/>
        </p:nvCxnSpPr>
        <p:spPr>
          <a:xfrm>
            <a:off x="711032" y="2636912"/>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14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algn="ctr"/>
            <a:r>
              <a:rPr lang="en-IN" dirty="0" smtClean="0"/>
              <a:t>Admin -homepage</a:t>
            </a:r>
            <a:endParaRPr lang="en-IN" dirty="0"/>
          </a:p>
        </p:txBody>
      </p:sp>
      <p:sp>
        <p:nvSpPr>
          <p:cNvPr id="4" name="Rectangle 3"/>
          <p:cNvSpPr/>
          <p:nvPr/>
        </p:nvSpPr>
        <p:spPr>
          <a:xfrm>
            <a:off x="605300" y="1506512"/>
            <a:ext cx="7704856" cy="4104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791580" y="1700808"/>
            <a:ext cx="1584176"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Admin dashboard</a:t>
            </a:r>
            <a:endParaRPr lang="en-IN" dirty="0"/>
          </a:p>
        </p:txBody>
      </p:sp>
      <p:sp>
        <p:nvSpPr>
          <p:cNvPr id="6" name="Rounded Rectangle 5"/>
          <p:cNvSpPr/>
          <p:nvPr/>
        </p:nvSpPr>
        <p:spPr>
          <a:xfrm>
            <a:off x="2555776" y="1714536"/>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User</a:t>
            </a:r>
            <a:endParaRPr lang="en-IN" dirty="0"/>
          </a:p>
        </p:txBody>
      </p:sp>
      <p:sp>
        <p:nvSpPr>
          <p:cNvPr id="7" name="Rounded Rectangle 6"/>
          <p:cNvSpPr/>
          <p:nvPr/>
        </p:nvSpPr>
        <p:spPr>
          <a:xfrm>
            <a:off x="3666736" y="1737408"/>
            <a:ext cx="13716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all order</a:t>
            </a:r>
            <a:endParaRPr lang="en-IN" dirty="0"/>
          </a:p>
        </p:txBody>
      </p:sp>
      <p:sp>
        <p:nvSpPr>
          <p:cNvPr id="8" name="Rounded Rectangle 7"/>
          <p:cNvSpPr/>
          <p:nvPr/>
        </p:nvSpPr>
        <p:spPr>
          <a:xfrm>
            <a:off x="5220072" y="1723704"/>
            <a:ext cx="1402784"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Feedback</a:t>
            </a:r>
            <a:endParaRPr lang="en-IN" dirty="0"/>
          </a:p>
        </p:txBody>
      </p:sp>
      <p:sp>
        <p:nvSpPr>
          <p:cNvPr id="9" name="Rounded Rectangle 8"/>
          <p:cNvSpPr/>
          <p:nvPr/>
        </p:nvSpPr>
        <p:spPr>
          <a:xfrm>
            <a:off x="6876256" y="1741992"/>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Add</a:t>
            </a:r>
          </a:p>
          <a:p>
            <a:pPr algn="ctr"/>
            <a:r>
              <a:rPr lang="en-IN" dirty="0" smtClean="0"/>
              <a:t>Card </a:t>
            </a:r>
            <a:endParaRPr lang="en-IN" dirty="0"/>
          </a:p>
        </p:txBody>
      </p:sp>
      <p:sp>
        <p:nvSpPr>
          <p:cNvPr id="10" name="Rounded Rectangle 9"/>
          <p:cNvSpPr/>
          <p:nvPr/>
        </p:nvSpPr>
        <p:spPr>
          <a:xfrm>
            <a:off x="807620" y="2420888"/>
            <a:ext cx="1224136"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Enquiry</a:t>
            </a:r>
            <a:endParaRPr lang="en-IN" dirty="0"/>
          </a:p>
        </p:txBody>
      </p:sp>
      <p:sp>
        <p:nvSpPr>
          <p:cNvPr id="11" name="Rounded Rectangle 10"/>
          <p:cNvSpPr/>
          <p:nvPr/>
        </p:nvSpPr>
        <p:spPr>
          <a:xfrm>
            <a:off x="2375756" y="2420888"/>
            <a:ext cx="1806688"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Change password</a:t>
            </a:r>
            <a:endParaRPr lang="en-IN" dirty="0"/>
          </a:p>
        </p:txBody>
      </p:sp>
      <p:sp>
        <p:nvSpPr>
          <p:cNvPr id="12" name="Rounded Rectangle 11"/>
          <p:cNvSpPr/>
          <p:nvPr/>
        </p:nvSpPr>
        <p:spPr>
          <a:xfrm>
            <a:off x="4457728" y="2448296"/>
            <a:ext cx="1101824" cy="5257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Profile</a:t>
            </a:r>
            <a:endParaRPr lang="en-IN" dirty="0"/>
          </a:p>
        </p:txBody>
      </p:sp>
      <p:cxnSp>
        <p:nvCxnSpPr>
          <p:cNvPr id="14" name="Straight Connector 13"/>
          <p:cNvCxnSpPr/>
          <p:nvPr/>
        </p:nvCxnSpPr>
        <p:spPr>
          <a:xfrm>
            <a:off x="605300" y="3212976"/>
            <a:ext cx="77048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50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algn="ctr"/>
            <a:r>
              <a:rPr lang="en-IN" dirty="0" smtClean="0"/>
              <a:t>Customer</a:t>
            </a:r>
            <a:endParaRPr lang="en-IN" dirty="0"/>
          </a:p>
        </p:txBody>
      </p:sp>
      <p:sp>
        <p:nvSpPr>
          <p:cNvPr id="4" name="Rectangle 3"/>
          <p:cNvSpPr/>
          <p:nvPr/>
        </p:nvSpPr>
        <p:spPr>
          <a:xfrm>
            <a:off x="539552" y="1556792"/>
            <a:ext cx="7848872" cy="4104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827584" y="191683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home</a:t>
            </a:r>
            <a:endParaRPr lang="en-IN" dirty="0"/>
          </a:p>
        </p:txBody>
      </p:sp>
      <p:sp>
        <p:nvSpPr>
          <p:cNvPr id="6" name="Rounded Rectangle 5"/>
          <p:cNvSpPr/>
          <p:nvPr/>
        </p:nvSpPr>
        <p:spPr>
          <a:xfrm>
            <a:off x="827584" y="2435384"/>
            <a:ext cx="10885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Enquiry</a:t>
            </a:r>
            <a:endParaRPr lang="en-IN" dirty="0"/>
          </a:p>
        </p:txBody>
      </p:sp>
      <p:sp>
        <p:nvSpPr>
          <p:cNvPr id="7" name="Rounded Rectangle 6"/>
          <p:cNvSpPr/>
          <p:nvPr/>
        </p:nvSpPr>
        <p:spPr>
          <a:xfrm>
            <a:off x="6732240" y="1855324"/>
            <a:ext cx="1207368"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Logout</a:t>
            </a:r>
            <a:endParaRPr lang="en-IN" dirty="0"/>
          </a:p>
        </p:txBody>
      </p:sp>
      <p:sp>
        <p:nvSpPr>
          <p:cNvPr id="8" name="Rounded Rectangle 7"/>
          <p:cNvSpPr/>
          <p:nvPr/>
        </p:nvSpPr>
        <p:spPr>
          <a:xfrm>
            <a:off x="2460340" y="2444544"/>
            <a:ext cx="220709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Change password </a:t>
            </a:r>
            <a:endParaRPr lang="en-IN" dirty="0"/>
          </a:p>
        </p:txBody>
      </p:sp>
      <p:sp>
        <p:nvSpPr>
          <p:cNvPr id="9" name="Rounded Rectangle 8"/>
          <p:cNvSpPr/>
          <p:nvPr/>
        </p:nvSpPr>
        <p:spPr>
          <a:xfrm>
            <a:off x="5148064" y="1885992"/>
            <a:ext cx="13790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My order</a:t>
            </a:r>
            <a:endParaRPr lang="en-IN" dirty="0"/>
          </a:p>
        </p:txBody>
      </p:sp>
      <p:sp>
        <p:nvSpPr>
          <p:cNvPr id="10" name="Rounded Rectangle 9"/>
          <p:cNvSpPr/>
          <p:nvPr/>
        </p:nvSpPr>
        <p:spPr>
          <a:xfrm>
            <a:off x="3707904" y="1889212"/>
            <a:ext cx="1326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feedback</a:t>
            </a:r>
            <a:endParaRPr lang="en-IN" dirty="0"/>
          </a:p>
        </p:txBody>
      </p:sp>
      <p:sp>
        <p:nvSpPr>
          <p:cNvPr id="11" name="Rounded Rectangle 10"/>
          <p:cNvSpPr/>
          <p:nvPr/>
        </p:nvSpPr>
        <p:spPr>
          <a:xfrm>
            <a:off x="2068488" y="1889212"/>
            <a:ext cx="149540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Order card</a:t>
            </a:r>
            <a:endParaRPr lang="en-IN" dirty="0"/>
          </a:p>
        </p:txBody>
      </p:sp>
      <p:cxnSp>
        <p:nvCxnSpPr>
          <p:cNvPr id="13" name="Straight Connector 12"/>
          <p:cNvCxnSpPr/>
          <p:nvPr/>
        </p:nvCxnSpPr>
        <p:spPr>
          <a:xfrm>
            <a:off x="539552" y="3068960"/>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88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Autofit/>
          </a:bodyPr>
          <a:lstStyle/>
          <a:p>
            <a:r>
              <a:rPr lang="en-IN" sz="2400" dirty="0" smtClean="0">
                <a:latin typeface="Arial" panose="020B0604020202020204" pitchFamily="34" charset="0"/>
                <a:cs typeface="Arial" panose="020B0604020202020204" pitchFamily="34" charset="0"/>
              </a:rPr>
              <a:t>Chapter3: Analysis And Design</a:t>
            </a:r>
          </a:p>
          <a:p>
            <a:r>
              <a:rPr lang="en-IN" sz="2400" dirty="0" smtClean="0">
                <a:latin typeface="Arial" panose="020B0604020202020204" pitchFamily="34" charset="0"/>
                <a:cs typeface="Arial" panose="020B0604020202020204" pitchFamily="34" charset="0"/>
              </a:rPr>
              <a:t>1. </a:t>
            </a:r>
            <a:r>
              <a:rPr lang="en-IN" sz="2400" dirty="0" err="1" smtClean="0">
                <a:latin typeface="Arial" panose="020B0604020202020204" pitchFamily="34" charset="0"/>
                <a:cs typeface="Arial" panose="020B0604020202020204" pitchFamily="34" charset="0"/>
              </a:rPr>
              <a:t>Usecase</a:t>
            </a:r>
            <a:r>
              <a:rPr lang="en-IN" sz="2400" dirty="0" smtClean="0">
                <a:latin typeface="Arial" panose="020B0604020202020204" pitchFamily="34" charset="0"/>
                <a:cs typeface="Arial" panose="020B0604020202020204" pitchFamily="34" charset="0"/>
              </a:rPr>
              <a:t> diagram</a:t>
            </a:r>
          </a:p>
          <a:p>
            <a:r>
              <a:rPr lang="en-IN" sz="2400" dirty="0" smtClean="0">
                <a:latin typeface="Arial" panose="020B0604020202020204" pitchFamily="34" charset="0"/>
                <a:cs typeface="Arial" panose="020B0604020202020204" pitchFamily="34" charset="0"/>
              </a:rPr>
              <a:t>2. Class diagram</a:t>
            </a:r>
          </a:p>
          <a:p>
            <a:r>
              <a:rPr lang="en-IN" sz="2400" dirty="0" smtClean="0">
                <a:latin typeface="Arial" panose="020B0604020202020204" pitchFamily="34" charset="0"/>
                <a:cs typeface="Arial" panose="020B0604020202020204" pitchFamily="34" charset="0"/>
              </a:rPr>
              <a:t>3. Object diagram</a:t>
            </a:r>
          </a:p>
          <a:p>
            <a:r>
              <a:rPr lang="en-IN" sz="2400" dirty="0" smtClean="0">
                <a:latin typeface="Arial" panose="020B0604020202020204" pitchFamily="34" charset="0"/>
                <a:cs typeface="Arial" panose="020B0604020202020204" pitchFamily="34" charset="0"/>
              </a:rPr>
              <a:t>4. Activity diagram</a:t>
            </a:r>
          </a:p>
          <a:p>
            <a:r>
              <a:rPr lang="en-IN" sz="2400" dirty="0" smtClean="0">
                <a:latin typeface="Arial" panose="020B0604020202020204" pitchFamily="34" charset="0"/>
                <a:cs typeface="Arial" panose="020B0604020202020204" pitchFamily="34" charset="0"/>
              </a:rPr>
              <a:t>5. Sequence diagram</a:t>
            </a:r>
          </a:p>
          <a:p>
            <a:r>
              <a:rPr lang="en-IN" sz="2400" dirty="0" smtClean="0">
                <a:latin typeface="Arial" panose="020B0604020202020204" pitchFamily="34" charset="0"/>
                <a:cs typeface="Arial" panose="020B0604020202020204" pitchFamily="34" charset="0"/>
              </a:rPr>
              <a:t>6. Sit-map diagram</a:t>
            </a:r>
          </a:p>
          <a:p>
            <a:r>
              <a:rPr lang="en-IN" sz="2400" dirty="0" smtClean="0">
                <a:latin typeface="Arial" panose="020B0604020202020204" pitchFamily="34" charset="0"/>
                <a:cs typeface="Arial" panose="020B0604020202020204" pitchFamily="34" charset="0"/>
              </a:rPr>
              <a:t>7. ER-diagram</a:t>
            </a:r>
          </a:p>
          <a:p>
            <a:r>
              <a:rPr lang="en-IN" sz="2400" dirty="0" smtClean="0">
                <a:latin typeface="Arial" panose="020B0604020202020204" pitchFamily="34" charset="0"/>
                <a:cs typeface="Arial" panose="020B0604020202020204" pitchFamily="34" charset="0"/>
              </a:rPr>
              <a:t>8. Schema diagram</a:t>
            </a:r>
          </a:p>
          <a:p>
            <a:r>
              <a:rPr lang="en-IN" sz="2400" dirty="0" smtClean="0">
                <a:latin typeface="Arial" panose="020B0604020202020204" pitchFamily="34" charset="0"/>
                <a:cs typeface="Arial" panose="020B0604020202020204" pitchFamily="34" charset="0"/>
              </a:rPr>
              <a:t>9. Test plans and test cases</a:t>
            </a:r>
          </a:p>
          <a:p>
            <a:r>
              <a:rPr lang="en-IN" sz="2400" dirty="0" smtClean="0">
                <a:latin typeface="Arial" panose="020B0604020202020204" pitchFamily="34" charset="0"/>
                <a:cs typeface="Arial" panose="020B0604020202020204" pitchFamily="34" charset="0"/>
              </a:rPr>
              <a:t>10. Drawback and </a:t>
            </a:r>
            <a:r>
              <a:rPr lang="en-IN" sz="2400" dirty="0" smtClean="0">
                <a:latin typeface="Arial" panose="020B0604020202020204" pitchFamily="34" charset="0"/>
                <a:cs typeface="Arial" panose="020B0604020202020204" pitchFamily="34" charset="0"/>
              </a:rPr>
              <a:t>Limitation</a:t>
            </a:r>
          </a:p>
          <a:p>
            <a:r>
              <a:rPr lang="en-IN" sz="2400" dirty="0" smtClean="0">
                <a:latin typeface="Arial" panose="020B0604020202020204" pitchFamily="34" charset="0"/>
                <a:cs typeface="Arial" panose="020B0604020202020204" pitchFamily="34" charset="0"/>
              </a:rPr>
              <a:t>11. Proposed Enhancements</a:t>
            </a:r>
          </a:p>
          <a:p>
            <a:r>
              <a:rPr lang="en-IN" sz="2400" dirty="0" smtClean="0">
                <a:latin typeface="Arial" panose="020B0604020202020204" pitchFamily="34" charset="0"/>
                <a:cs typeface="Arial" panose="020B0604020202020204" pitchFamily="34" charset="0"/>
              </a:rPr>
              <a:t>12. Conclusion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9568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plan and test cases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0180587"/>
              </p:ext>
            </p:extLst>
          </p:nvPr>
        </p:nvGraphicFramePr>
        <p:xfrm>
          <a:off x="539552" y="1340768"/>
          <a:ext cx="7992888" cy="4664890"/>
        </p:xfrm>
        <a:graphic>
          <a:graphicData uri="http://schemas.openxmlformats.org/drawingml/2006/table">
            <a:tbl>
              <a:tblPr firstRow="1" firstCol="1" bandRow="1">
                <a:tableStyleId>{5C22544A-7EE6-4342-B048-85BDC9FD1C3A}</a:tableStyleId>
              </a:tblPr>
              <a:tblGrid>
                <a:gridCol w="406649"/>
                <a:gridCol w="1033511"/>
                <a:gridCol w="1800200"/>
                <a:gridCol w="2376264"/>
                <a:gridCol w="2376264"/>
              </a:tblGrid>
              <a:tr h="435553">
                <a:tc>
                  <a:txBody>
                    <a:bodyPr/>
                    <a:lstStyle/>
                    <a:p>
                      <a:pPr algn="ctr">
                        <a:lnSpc>
                          <a:spcPct val="150000"/>
                        </a:lnSpc>
                        <a:spcAft>
                          <a:spcPts val="0"/>
                        </a:spcAft>
                      </a:pPr>
                      <a:r>
                        <a:rPr lang="en-US" sz="900">
                          <a:effectLst/>
                        </a:rPr>
                        <a:t> Index</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a:effectLst/>
                        </a:rPr>
                        <a:t>Title </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a:effectLst/>
                        </a:rPr>
                        <a:t>Description </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a:effectLst/>
                        </a:rPr>
                        <a:t>Tester</a:t>
                      </a:r>
                      <a:endParaRPr lang="en-IN" sz="900">
                        <a:effectLst/>
                      </a:endParaRPr>
                    </a:p>
                    <a:p>
                      <a:pPr algn="ctr">
                        <a:lnSpc>
                          <a:spcPct val="150000"/>
                        </a:lnSpc>
                        <a:spcAft>
                          <a:spcPts val="0"/>
                        </a:spcAft>
                      </a:pPr>
                      <a:r>
                        <a:rPr lang="en-US" sz="900">
                          <a:effectLst/>
                        </a:rPr>
                        <a:t>Name</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a:effectLst/>
                        </a:rPr>
                        <a:t>Developer Name</a:t>
                      </a:r>
                      <a:endParaRPr lang="en-IN" sz="900">
                        <a:effectLst/>
                        <a:latin typeface="Times New Roman"/>
                        <a:ea typeface="Times New Roman"/>
                        <a:cs typeface="Times New Roman"/>
                      </a:endParaRPr>
                    </a:p>
                  </a:txBody>
                  <a:tcPr marL="53821" marR="53821" marT="0" marB="0"/>
                </a:tc>
              </a:tr>
              <a:tr h="1506993">
                <a:tc>
                  <a:txBody>
                    <a:bodyPr/>
                    <a:lstStyle/>
                    <a:p>
                      <a:pPr algn="ctr">
                        <a:lnSpc>
                          <a:spcPct val="150000"/>
                        </a:lnSpc>
                        <a:spcAft>
                          <a:spcPts val="0"/>
                        </a:spcAft>
                      </a:pPr>
                      <a:r>
                        <a:rPr lang="en-US" sz="900">
                          <a:effectLst/>
                        </a:rPr>
                        <a:t>1</a:t>
                      </a:r>
                      <a:endParaRPr lang="en-IN" sz="900">
                        <a:effectLst/>
                      </a:endParaRPr>
                    </a:p>
                    <a:p>
                      <a:pPr algn="ctr">
                        <a:lnSpc>
                          <a:spcPct val="150000"/>
                        </a:lnSpc>
                        <a:spcAft>
                          <a:spcPts val="0"/>
                        </a:spcAft>
                      </a:pPr>
                      <a:r>
                        <a:rPr lang="en-US" sz="900">
                          <a:effectLst/>
                        </a:rPr>
                        <a:t> </a:t>
                      </a:r>
                      <a:endParaRPr lang="en-IN" sz="900">
                        <a:effectLst/>
                      </a:endParaRPr>
                    </a:p>
                    <a:p>
                      <a:pPr algn="ctr">
                        <a:lnSpc>
                          <a:spcPct val="150000"/>
                        </a:lnSpc>
                        <a:spcAft>
                          <a:spcPts val="0"/>
                        </a:spcAft>
                      </a:pPr>
                      <a:r>
                        <a:rPr lang="en-US" sz="900">
                          <a:effectLst/>
                        </a:rPr>
                        <a:t> </a:t>
                      </a:r>
                      <a:endParaRPr lang="en-IN" sz="900">
                        <a:effectLst/>
                      </a:endParaRPr>
                    </a:p>
                    <a:p>
                      <a:pPr algn="ctr">
                        <a:lnSpc>
                          <a:spcPct val="150000"/>
                        </a:lnSpc>
                        <a:spcAft>
                          <a:spcPts val="0"/>
                        </a:spcAft>
                      </a:pPr>
                      <a:r>
                        <a:rPr lang="en-US" sz="900">
                          <a:effectLst/>
                        </a:rPr>
                        <a:t> </a:t>
                      </a:r>
                      <a:endParaRPr lang="en-IN" sz="900">
                        <a:effectLst/>
                      </a:endParaRPr>
                    </a:p>
                    <a:p>
                      <a:pPr algn="ctr">
                        <a:lnSpc>
                          <a:spcPct val="150000"/>
                        </a:lnSpc>
                        <a:spcAft>
                          <a:spcPts val="0"/>
                        </a:spcAft>
                      </a:pPr>
                      <a:r>
                        <a:rPr lang="en-US" sz="900">
                          <a:effectLst/>
                        </a:rPr>
                        <a:t> </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Customer Sign Up &amp; Log In</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Customer sign up and login I have made by using reference from my pass web programing class assignment. This sign up and login connection I showed to my supervisor on submission of milestone</a:t>
                      </a:r>
                      <a:endParaRPr lang="en-IN" sz="900">
                        <a:effectLst/>
                      </a:endParaRPr>
                    </a:p>
                    <a:p>
                      <a:pPr>
                        <a:lnSpc>
                          <a:spcPct val="150000"/>
                        </a:lnSpc>
                        <a:spcAft>
                          <a:spcPts val="0"/>
                        </a:spcAft>
                      </a:pPr>
                      <a:r>
                        <a:rPr lang="en-US" sz="900">
                          <a:effectLst/>
                        </a:rPr>
                        <a:t> 2, it works as expected.</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No problem it works fine. </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No problem</a:t>
                      </a:r>
                      <a:endParaRPr lang="en-IN" sz="900">
                        <a:effectLst/>
                        <a:latin typeface="Times New Roman"/>
                        <a:ea typeface="Times New Roman"/>
                        <a:cs typeface="Times New Roman"/>
                      </a:endParaRPr>
                    </a:p>
                  </a:txBody>
                  <a:tcPr marL="53821" marR="53821" marT="0" marB="0"/>
                </a:tc>
              </a:tr>
              <a:tr h="2583417">
                <a:tc>
                  <a:txBody>
                    <a:bodyPr/>
                    <a:lstStyle/>
                    <a:p>
                      <a:pPr algn="ctr">
                        <a:lnSpc>
                          <a:spcPct val="150000"/>
                        </a:lnSpc>
                        <a:spcAft>
                          <a:spcPts val="0"/>
                        </a:spcAft>
                      </a:pPr>
                      <a:r>
                        <a:rPr lang="en-US" sz="900">
                          <a:effectLst/>
                        </a:rPr>
                        <a:t>2</a:t>
                      </a:r>
                      <a:endParaRPr lang="en-IN" sz="900">
                        <a:effectLst/>
                      </a:endParaRPr>
                    </a:p>
                    <a:p>
                      <a:pPr algn="ctr">
                        <a:lnSpc>
                          <a:spcPct val="150000"/>
                        </a:lnSpc>
                        <a:spcAft>
                          <a:spcPts val="0"/>
                        </a:spcAft>
                      </a:pPr>
                      <a:r>
                        <a:rPr lang="en-US" sz="900">
                          <a:effectLst/>
                        </a:rPr>
                        <a:t> </a:t>
                      </a:r>
                      <a:endParaRPr lang="en-IN" sz="900">
                        <a:effectLst/>
                      </a:endParaRPr>
                    </a:p>
                    <a:p>
                      <a:pPr>
                        <a:lnSpc>
                          <a:spcPct val="150000"/>
                        </a:lnSpc>
                        <a:spcAft>
                          <a:spcPts val="0"/>
                        </a:spcAft>
                      </a:pPr>
                      <a:r>
                        <a:rPr lang="en-US" sz="900">
                          <a:effectLst/>
                        </a:rPr>
                        <a:t> </a:t>
                      </a:r>
                      <a:endParaRPr lang="en-IN" sz="900">
                        <a:effectLst/>
                      </a:endParaRPr>
                    </a:p>
                    <a:p>
                      <a:pPr algn="ctr">
                        <a:lnSpc>
                          <a:spcPct val="150000"/>
                        </a:lnSpc>
                        <a:spcAft>
                          <a:spcPts val="0"/>
                        </a:spcAft>
                      </a:pPr>
                      <a:r>
                        <a:rPr lang="en-US" sz="900">
                          <a:effectLst/>
                        </a:rPr>
                        <a:t> </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Forms</a:t>
                      </a:r>
                      <a:endParaRPr lang="en-IN" sz="900">
                        <a:effectLst/>
                        <a:latin typeface="Times New Roman"/>
                        <a:ea typeface="Times New Roman"/>
                        <a:cs typeface="Times New Roman"/>
                      </a:endParaRPr>
                    </a:p>
                  </a:txBody>
                  <a:tcPr marL="53821" marR="53821" marT="0" marB="0"/>
                </a:tc>
                <a:tc>
                  <a:txBody>
                    <a:bodyPr/>
                    <a:lstStyle/>
                    <a:p>
                      <a:pPr>
                        <a:lnSpc>
                          <a:spcPct val="150000"/>
                        </a:lnSpc>
                        <a:spcAft>
                          <a:spcPts val="0"/>
                        </a:spcAft>
                      </a:pPr>
                      <a:r>
                        <a:rPr lang="en-US" sz="900">
                          <a:effectLst/>
                        </a:rPr>
                        <a:t>This VISITING CARD website contains up to 7 form, for different functions, Form List: 1) Sign Up &amp; Login 2) Order Form 3) Payment Form 4) Card Update Options  5) Transaction History Details Form 6) Admin Approval form 7) Contact Details </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a:effectLst/>
                        </a:rPr>
                        <a:t>Validate the forms, and put every single details in the form to make user understand what they should take note. For example, below phone number column put small note to inform user that it should be remembered to proceed with payment process.</a:t>
                      </a:r>
                      <a:endParaRPr lang="en-IN" sz="900">
                        <a:effectLst/>
                        <a:latin typeface="Times New Roman"/>
                        <a:ea typeface="Times New Roman"/>
                        <a:cs typeface="Times New Roman"/>
                      </a:endParaRPr>
                    </a:p>
                  </a:txBody>
                  <a:tcPr marL="53821" marR="53821" marT="0" marB="0"/>
                </a:tc>
                <a:tc>
                  <a:txBody>
                    <a:bodyPr/>
                    <a:lstStyle/>
                    <a:p>
                      <a:pPr algn="ctr">
                        <a:lnSpc>
                          <a:spcPct val="150000"/>
                        </a:lnSpc>
                        <a:spcAft>
                          <a:spcPts val="0"/>
                        </a:spcAft>
                      </a:pPr>
                      <a:r>
                        <a:rPr lang="en-US" sz="900" dirty="0">
                          <a:effectLst/>
                        </a:rPr>
                        <a:t>I have done validation for some columns, but the details I have put perfectly on all the forms.</a:t>
                      </a:r>
                      <a:endParaRPr lang="en-IN" sz="900" dirty="0">
                        <a:effectLst/>
                        <a:latin typeface="Times New Roman"/>
                        <a:ea typeface="Times New Roman"/>
                        <a:cs typeface="Times New Roman"/>
                      </a:endParaRPr>
                    </a:p>
                  </a:txBody>
                  <a:tcPr marL="53821" marR="53821" marT="0" marB="0"/>
                </a:tc>
              </a:tr>
            </a:tbl>
          </a:graphicData>
        </a:graphic>
      </p:graphicFrame>
    </p:spTree>
    <p:extLst>
      <p:ext uri="{BB962C8B-B14F-4D97-AF65-F5344CB8AC3E}">
        <p14:creationId xmlns:p14="http://schemas.microsoft.com/office/powerpoint/2010/main" val="27730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94228205"/>
              </p:ext>
            </p:extLst>
          </p:nvPr>
        </p:nvGraphicFramePr>
        <p:xfrm>
          <a:off x="395536" y="836712"/>
          <a:ext cx="8352929" cy="5639242"/>
        </p:xfrm>
        <a:graphic>
          <a:graphicData uri="http://schemas.openxmlformats.org/drawingml/2006/table">
            <a:tbl>
              <a:tblPr firstRow="1" firstCol="1" bandRow="1">
                <a:tableStyleId>{5C22544A-7EE6-4342-B048-85BDC9FD1C3A}</a:tableStyleId>
              </a:tblPr>
              <a:tblGrid>
                <a:gridCol w="679493"/>
                <a:gridCol w="1173290"/>
                <a:gridCol w="3313360"/>
                <a:gridCol w="2011830"/>
                <a:gridCol w="1174956"/>
              </a:tblGrid>
              <a:tr h="2819621">
                <a:tc>
                  <a:txBody>
                    <a:bodyPr/>
                    <a:lstStyle/>
                    <a:p>
                      <a:pPr algn="ctr">
                        <a:lnSpc>
                          <a:spcPct val="150000"/>
                        </a:lnSpc>
                        <a:spcAft>
                          <a:spcPts val="0"/>
                        </a:spcAft>
                      </a:pPr>
                      <a:r>
                        <a:rPr lang="en-US" sz="800" dirty="0">
                          <a:effectLst/>
                        </a:rPr>
                        <a:t>3</a:t>
                      </a:r>
                      <a:endParaRPr lang="en-IN" sz="800" dirty="0">
                        <a:effectLst/>
                      </a:endParaRPr>
                    </a:p>
                    <a:p>
                      <a:pPr algn="ctr">
                        <a:lnSpc>
                          <a:spcPct val="150000"/>
                        </a:lnSpc>
                        <a:spcAft>
                          <a:spcPts val="0"/>
                        </a:spcAft>
                      </a:pPr>
                      <a:r>
                        <a:rPr lang="en-US" sz="800" dirty="0">
                          <a:effectLst/>
                        </a:rPr>
                        <a:t> </a:t>
                      </a:r>
                      <a:endParaRPr lang="en-IN" sz="800" dirty="0">
                        <a:effectLst/>
                      </a:endParaRPr>
                    </a:p>
                    <a:p>
                      <a:pPr algn="ctr">
                        <a:lnSpc>
                          <a:spcPct val="150000"/>
                        </a:lnSpc>
                        <a:spcAft>
                          <a:spcPts val="0"/>
                        </a:spcAft>
                      </a:pPr>
                      <a:r>
                        <a:rPr lang="en-US" sz="800" dirty="0">
                          <a:effectLst/>
                        </a:rPr>
                        <a:t> </a:t>
                      </a:r>
                      <a:endParaRPr lang="en-IN" sz="800" dirty="0">
                        <a:effectLst/>
                      </a:endParaRPr>
                    </a:p>
                    <a:p>
                      <a:pPr algn="ctr">
                        <a:lnSpc>
                          <a:spcPct val="150000"/>
                        </a:lnSpc>
                        <a:spcAft>
                          <a:spcPts val="0"/>
                        </a:spcAft>
                      </a:pPr>
                      <a:r>
                        <a:rPr lang="en-US" sz="800" dirty="0">
                          <a:effectLst/>
                        </a:rPr>
                        <a:t> </a:t>
                      </a:r>
                      <a:endParaRPr lang="en-IN" sz="800" dirty="0">
                        <a:effectLst/>
                      </a:endParaRPr>
                    </a:p>
                    <a:p>
                      <a:pPr algn="ctr">
                        <a:lnSpc>
                          <a:spcPct val="150000"/>
                        </a:lnSpc>
                        <a:spcAft>
                          <a:spcPts val="0"/>
                        </a:spcAft>
                      </a:pPr>
                      <a:r>
                        <a:rPr lang="en-US" sz="800" dirty="0">
                          <a:effectLst/>
                        </a:rPr>
                        <a:t> </a:t>
                      </a:r>
                      <a:endParaRPr lang="en-IN" sz="800" dirty="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Payment Process</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dirty="0">
                          <a:effectLst/>
                        </a:rPr>
                        <a:t>This payment process I was done differently on the beginning, the way is customer have to pay first before proceed with order. Then after milestone 2, my supervisor give me some idea and reference webpages that buying goods via online, to improve my payment method. The improvised version is customer can order their goods first then they need to pay the amount of their order then put the transaction number to </a:t>
                      </a:r>
                      <a:r>
                        <a:rPr lang="en-US" sz="800" dirty="0" err="1">
                          <a:effectLst/>
                        </a:rPr>
                        <a:t>finalise</a:t>
                      </a:r>
                      <a:r>
                        <a:rPr lang="en-US" sz="800" dirty="0">
                          <a:effectLst/>
                        </a:rPr>
                        <a:t> the order for delivery.</a:t>
                      </a:r>
                      <a:endParaRPr lang="en-IN" sz="800" dirty="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Make changes on the payment method, do some research on how can make people do it easily.</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New payment method much more efficient than before.</a:t>
                      </a:r>
                      <a:endParaRPr lang="en-IN" sz="800">
                        <a:effectLst/>
                        <a:latin typeface="Times New Roman"/>
                        <a:ea typeface="Times New Roman"/>
                        <a:cs typeface="Times New Roman"/>
                      </a:endParaRPr>
                    </a:p>
                  </a:txBody>
                  <a:tcPr marL="43519" marR="43519" marT="0" marB="0"/>
                </a:tc>
              </a:tr>
              <a:tr h="2819621">
                <a:tc>
                  <a:txBody>
                    <a:bodyPr/>
                    <a:lstStyle/>
                    <a:p>
                      <a:pPr algn="ctr">
                        <a:lnSpc>
                          <a:spcPct val="150000"/>
                        </a:lnSpc>
                        <a:spcAft>
                          <a:spcPts val="0"/>
                        </a:spcAft>
                      </a:pPr>
                      <a:r>
                        <a:rPr lang="en-US" sz="800">
                          <a:effectLst/>
                        </a:rPr>
                        <a:t>4</a:t>
                      </a:r>
                      <a:endParaRPr lang="en-IN" sz="800">
                        <a:effectLst/>
                      </a:endParaRPr>
                    </a:p>
                    <a:p>
                      <a:pPr algn="ctr">
                        <a:lnSpc>
                          <a:spcPct val="150000"/>
                        </a:lnSpc>
                        <a:spcAft>
                          <a:spcPts val="0"/>
                        </a:spcAft>
                      </a:pPr>
                      <a:r>
                        <a:rPr lang="en-US" sz="800">
                          <a:effectLst/>
                        </a:rPr>
                        <a:t> </a:t>
                      </a:r>
                      <a:endParaRPr lang="en-IN" sz="800">
                        <a:effectLst/>
                      </a:endParaRPr>
                    </a:p>
                    <a:p>
                      <a:pPr>
                        <a:lnSpc>
                          <a:spcPct val="150000"/>
                        </a:lnSpc>
                        <a:spcAft>
                          <a:spcPts val="0"/>
                        </a:spcAft>
                      </a:pPr>
                      <a:r>
                        <a:rPr lang="en-US" sz="800">
                          <a:effectLst/>
                        </a:rPr>
                        <a:t> </a:t>
                      </a:r>
                      <a:endParaRPr lang="en-IN" sz="800">
                        <a:effectLst/>
                      </a:endParaRPr>
                    </a:p>
                    <a:p>
                      <a:pPr>
                        <a:lnSpc>
                          <a:spcPct val="150000"/>
                        </a:lnSpc>
                        <a:spcAft>
                          <a:spcPts val="0"/>
                        </a:spcAft>
                      </a:pPr>
                      <a:r>
                        <a:rPr lang="en-US" sz="800">
                          <a:effectLst/>
                        </a:rPr>
                        <a:t> </a:t>
                      </a:r>
                      <a:endParaRPr lang="en-IN" sz="800">
                        <a:effectLst/>
                      </a:endParaRPr>
                    </a:p>
                    <a:p>
                      <a:pPr algn="ctr">
                        <a:lnSpc>
                          <a:spcPct val="150000"/>
                        </a:lnSpc>
                        <a:spcAft>
                          <a:spcPts val="0"/>
                        </a:spcAft>
                      </a:pPr>
                      <a:r>
                        <a:rPr lang="en-US" sz="800">
                          <a:effectLst/>
                        </a:rPr>
                        <a:t> </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Admin Approval</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Don’t make customer think they are not safe, provide details such as in progress to show them the order is on process.</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a:effectLst/>
                        </a:rPr>
                        <a:t>Don’t make customer think they are not safe, provide details such as in progress to show them the order is on process.</a:t>
                      </a:r>
                      <a:endParaRPr lang="en-IN" sz="800">
                        <a:effectLst/>
                        <a:latin typeface="Times New Roman"/>
                        <a:ea typeface="Times New Roman"/>
                        <a:cs typeface="Times New Roman"/>
                      </a:endParaRPr>
                    </a:p>
                  </a:txBody>
                  <a:tcPr marL="43519" marR="43519" marT="0" marB="0"/>
                </a:tc>
                <a:tc>
                  <a:txBody>
                    <a:bodyPr/>
                    <a:lstStyle/>
                    <a:p>
                      <a:pPr algn="ctr">
                        <a:lnSpc>
                          <a:spcPct val="150000"/>
                        </a:lnSpc>
                        <a:spcAft>
                          <a:spcPts val="0"/>
                        </a:spcAft>
                      </a:pPr>
                      <a:r>
                        <a:rPr lang="en-US" sz="800" dirty="0">
                          <a:effectLst/>
                        </a:rPr>
                        <a:t>The approval details is important because, as a customer who make the payment will need notification on every step we have done.</a:t>
                      </a:r>
                      <a:endParaRPr lang="en-IN" sz="800" dirty="0">
                        <a:effectLst/>
                        <a:latin typeface="Times New Roman"/>
                        <a:ea typeface="Times New Roman"/>
                        <a:cs typeface="Times New Roman"/>
                      </a:endParaRPr>
                    </a:p>
                  </a:txBody>
                  <a:tcPr marL="43519" marR="43519" marT="0" marB="0"/>
                </a:tc>
              </a:tr>
            </a:tbl>
          </a:graphicData>
        </a:graphic>
      </p:graphicFrame>
    </p:spTree>
    <p:extLst>
      <p:ext uri="{BB962C8B-B14F-4D97-AF65-F5344CB8AC3E}">
        <p14:creationId xmlns:p14="http://schemas.microsoft.com/office/powerpoint/2010/main" val="513953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Profile –Test Cases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2904252"/>
              </p:ext>
            </p:extLst>
          </p:nvPr>
        </p:nvGraphicFramePr>
        <p:xfrm>
          <a:off x="827584" y="1600200"/>
          <a:ext cx="7920880" cy="4525964"/>
        </p:xfrm>
        <a:graphic>
          <a:graphicData uri="http://schemas.openxmlformats.org/drawingml/2006/table">
            <a:tbl>
              <a:tblPr firstRow="1" firstCol="1" bandRow="1">
                <a:tableStyleId>{5C22544A-7EE6-4342-B048-85BDC9FD1C3A}</a:tableStyleId>
              </a:tblPr>
              <a:tblGrid>
                <a:gridCol w="869326"/>
                <a:gridCol w="1442398"/>
                <a:gridCol w="1194352"/>
                <a:gridCol w="136598"/>
                <a:gridCol w="1136812"/>
                <a:gridCol w="1375527"/>
                <a:gridCol w="1765867"/>
              </a:tblGrid>
              <a:tr h="335256">
                <a:tc>
                  <a:txBody>
                    <a:bodyPr/>
                    <a:lstStyle/>
                    <a:p>
                      <a:pPr algn="ctr">
                        <a:lnSpc>
                          <a:spcPct val="150000"/>
                        </a:lnSpc>
                        <a:spcAft>
                          <a:spcPts val="0"/>
                        </a:spcAft>
                      </a:pPr>
                      <a:r>
                        <a:rPr lang="en-US" sz="700">
                          <a:effectLst/>
                        </a:rPr>
                        <a:t>Index</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Test Case</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dirty="0">
                          <a:effectLst/>
                        </a:rPr>
                        <a:t>Test Data</a:t>
                      </a:r>
                      <a:endParaRPr lang="en-IN" sz="700" dirty="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State</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Test Input Values</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Expected Result</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1.</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Contact No should accept only 0-9 values</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Characters except 0-9 numbers</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Invalid</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‘sfr’</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Enter numeric values only</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Numbers between 0-9</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Valid</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7030998907</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Input is accepted</a:t>
                      </a:r>
                      <a:endParaRPr lang="en-IN" sz="700">
                        <a:effectLst/>
                        <a:latin typeface="Times New Roman"/>
                        <a:ea typeface="Times New Roman"/>
                        <a:cs typeface="Times New Roman"/>
                      </a:endParaRPr>
                    </a:p>
                  </a:txBody>
                  <a:tcPr marL="41907" marR="41907" marT="0" marB="0"/>
                </a:tc>
              </a:tr>
              <a:tr h="670513">
                <a:tc>
                  <a:txBody>
                    <a:bodyPr/>
                    <a:lstStyle/>
                    <a:p>
                      <a:pPr algn="ctr">
                        <a:lnSpc>
                          <a:spcPct val="150000"/>
                        </a:lnSpc>
                        <a:spcAft>
                          <a:spcPts val="0"/>
                        </a:spcAft>
                      </a:pPr>
                      <a:r>
                        <a:rPr lang="en-US" sz="700">
                          <a:effectLst/>
                        </a:rPr>
                        <a:t>2</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Username  accept only string</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Characters except</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valid</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‘String’</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Input values is accepted</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Numbers not Accept</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Invalid</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79793709</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Enter string values</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3</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Name</a:t>
                      </a:r>
                      <a:endParaRPr lang="en-IN" sz="700">
                        <a:effectLst/>
                      </a:endParaRPr>
                    </a:p>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Numbers not Accept</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Invalid</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priti79</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Enter String values</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Character except</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Valid</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‘hello’</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Input is accepted</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4</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Age</a:t>
                      </a:r>
                      <a:endParaRPr lang="en-IN" sz="700">
                        <a:effectLst/>
                      </a:endParaRPr>
                    </a:p>
                    <a:p>
                      <a:pPr algn="ctr">
                        <a:lnSpc>
                          <a:spcPct val="150000"/>
                        </a:lnSpc>
                        <a:spcAft>
                          <a:spcPts val="0"/>
                        </a:spcAft>
                      </a:pPr>
                      <a:r>
                        <a:rPr lang="en-US" sz="700">
                          <a:effectLst/>
                        </a:rPr>
                        <a:t> </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Characters except</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Invalid</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‘hi’</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Enter numerical values only</a:t>
                      </a:r>
                      <a:endParaRPr lang="en-IN" sz="700">
                        <a:effectLst/>
                        <a:latin typeface="Times New Roman"/>
                        <a:ea typeface="Times New Roman"/>
                        <a:cs typeface="Times New Roman"/>
                      </a:endParaRPr>
                    </a:p>
                  </a:txBody>
                  <a:tcPr marL="41907" marR="41907" marT="0" marB="0"/>
                </a:tc>
              </a:tr>
              <a:tr h="502885">
                <a:tc>
                  <a:txBody>
                    <a:bodyPr/>
                    <a:lstStyle/>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gridSpan="2">
                  <a:txBody>
                    <a:bodyPr/>
                    <a:lstStyle/>
                    <a:p>
                      <a:pPr algn="ctr">
                        <a:lnSpc>
                          <a:spcPct val="150000"/>
                        </a:lnSpc>
                        <a:spcAft>
                          <a:spcPts val="0"/>
                        </a:spcAft>
                      </a:pPr>
                      <a:r>
                        <a:rPr lang="en-US" sz="700">
                          <a:effectLst/>
                        </a:rPr>
                        <a:t>Numbers accepts</a:t>
                      </a:r>
                      <a:endParaRPr lang="en-IN" sz="700">
                        <a:effectLst/>
                      </a:endParaRPr>
                    </a:p>
                    <a:p>
                      <a:pPr algn="ctr">
                        <a:lnSpc>
                          <a:spcPct val="150000"/>
                        </a:lnSpc>
                        <a:spcAft>
                          <a:spcPts val="0"/>
                        </a:spcAft>
                      </a:pPr>
                      <a:r>
                        <a:rPr lang="en-US" sz="700">
                          <a:effectLst/>
                        </a:rPr>
                        <a:t> </a:t>
                      </a:r>
                      <a:endParaRPr lang="en-IN" sz="700">
                        <a:effectLst/>
                        <a:latin typeface="Times New Roman"/>
                        <a:ea typeface="Times New Roman"/>
                        <a:cs typeface="Times New Roman"/>
                      </a:endParaRPr>
                    </a:p>
                  </a:txBody>
                  <a:tcPr marL="41907" marR="41907" marT="0" marB="0"/>
                </a:tc>
                <a:tc hMerge="1">
                  <a:txBody>
                    <a:bodyPr/>
                    <a:lstStyle/>
                    <a:p>
                      <a:endParaRPr lang="en-IN"/>
                    </a:p>
                  </a:txBody>
                  <a:tcPr/>
                </a:tc>
                <a:tc>
                  <a:txBody>
                    <a:bodyPr/>
                    <a:lstStyle/>
                    <a:p>
                      <a:pPr algn="ctr">
                        <a:lnSpc>
                          <a:spcPct val="150000"/>
                        </a:lnSpc>
                        <a:spcAft>
                          <a:spcPts val="0"/>
                        </a:spcAft>
                      </a:pPr>
                      <a:r>
                        <a:rPr lang="en-US" sz="700">
                          <a:effectLst/>
                        </a:rPr>
                        <a:t>valid</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a:effectLst/>
                        </a:rPr>
                        <a:t>22</a:t>
                      </a:r>
                      <a:endParaRPr lang="en-IN" sz="700">
                        <a:effectLst/>
                        <a:latin typeface="Times New Roman"/>
                        <a:ea typeface="Times New Roman"/>
                        <a:cs typeface="Times New Roman"/>
                      </a:endParaRPr>
                    </a:p>
                  </a:txBody>
                  <a:tcPr marL="41907" marR="41907" marT="0" marB="0"/>
                </a:tc>
                <a:tc>
                  <a:txBody>
                    <a:bodyPr/>
                    <a:lstStyle/>
                    <a:p>
                      <a:pPr algn="ctr">
                        <a:lnSpc>
                          <a:spcPct val="150000"/>
                        </a:lnSpc>
                        <a:spcAft>
                          <a:spcPts val="0"/>
                        </a:spcAft>
                      </a:pPr>
                      <a:r>
                        <a:rPr lang="en-US" sz="700" dirty="0">
                          <a:effectLst/>
                        </a:rPr>
                        <a:t>Input is accepted</a:t>
                      </a:r>
                      <a:endParaRPr lang="en-IN" sz="700" dirty="0">
                        <a:effectLst/>
                        <a:latin typeface="Times New Roman"/>
                        <a:ea typeface="Times New Roman"/>
                        <a:cs typeface="Times New Roman"/>
                      </a:endParaRPr>
                    </a:p>
                  </a:txBody>
                  <a:tcPr marL="41907" marR="41907" marT="0" marB="0"/>
                </a:tc>
              </a:tr>
            </a:tbl>
          </a:graphicData>
        </a:graphic>
      </p:graphicFrame>
    </p:spTree>
    <p:extLst>
      <p:ext uri="{BB962C8B-B14F-4D97-AF65-F5344CB8AC3E}">
        <p14:creationId xmlns:p14="http://schemas.microsoft.com/office/powerpoint/2010/main" val="45839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14906623"/>
              </p:ext>
            </p:extLst>
          </p:nvPr>
        </p:nvGraphicFramePr>
        <p:xfrm>
          <a:off x="683570" y="1668621"/>
          <a:ext cx="7920878" cy="4114800"/>
        </p:xfrm>
        <a:graphic>
          <a:graphicData uri="http://schemas.openxmlformats.org/drawingml/2006/table">
            <a:tbl>
              <a:tblPr firstRow="1" firstCol="1" bandRow="1">
                <a:tableStyleId>{5C22544A-7EE6-4342-B048-85BDC9FD1C3A}</a:tableStyleId>
              </a:tblPr>
              <a:tblGrid>
                <a:gridCol w="882817"/>
                <a:gridCol w="1464782"/>
                <a:gridCol w="1228680"/>
                <a:gridCol w="1154454"/>
                <a:gridCol w="1396873"/>
                <a:gridCol w="1793272"/>
              </a:tblGrid>
              <a:tr h="0">
                <a:tc>
                  <a:txBody>
                    <a:bodyPr/>
                    <a:lstStyle/>
                    <a:p>
                      <a:pPr algn="ctr">
                        <a:lnSpc>
                          <a:spcPct val="150000"/>
                        </a:lnSpc>
                        <a:spcAft>
                          <a:spcPts val="0"/>
                        </a:spcAft>
                      </a:pPr>
                      <a:r>
                        <a:rPr lang="en-US" sz="1200">
                          <a:effectLst/>
                        </a:rPr>
                        <a:t>5</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Birthday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Characters except</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Invalid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‘birthday’</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Enter numerical values only</a:t>
                      </a:r>
                      <a:endParaRPr lang="en-IN" sz="1200">
                        <a:effectLst/>
                        <a:latin typeface="Times New Roman"/>
                        <a:ea typeface="Times New Roman"/>
                        <a:cs typeface="Times New Roman"/>
                      </a:endParaRPr>
                    </a:p>
                  </a:txBody>
                  <a:tcPr marL="68580" marR="68580" marT="0" marB="0"/>
                </a:tc>
              </a:tr>
              <a:tr h="0">
                <a:tc>
                  <a:txBody>
                    <a:bodyPr/>
                    <a:lstStyle/>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 </a:t>
                      </a:r>
                      <a:endParaRPr lang="en-IN" sz="1200">
                        <a:effectLst/>
                      </a:endParaRPr>
                    </a:p>
                    <a:p>
                      <a:pPr algn="ctr">
                        <a:lnSpc>
                          <a:spcPct val="150000"/>
                        </a:lnSpc>
                        <a:spcAft>
                          <a:spcPts val="0"/>
                        </a:spcAft>
                      </a:pPr>
                      <a:r>
                        <a:rPr lang="en-US" sz="1200">
                          <a:effectLst/>
                        </a:rPr>
                        <a:t> </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Numbers accepts</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22-05-1998</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Input is accepted</a:t>
                      </a:r>
                      <a:endParaRPr lang="en-IN" sz="1200">
                        <a:effectLst/>
                        <a:latin typeface="Times New Roman"/>
                        <a:ea typeface="Times New Roman"/>
                        <a:cs typeface="Times New Roman"/>
                      </a:endParaRPr>
                    </a:p>
                  </a:txBody>
                  <a:tcPr marL="68580" marR="68580" marT="0" marB="0"/>
                </a:tc>
              </a:tr>
              <a:tr h="0">
                <a:tc>
                  <a:txBody>
                    <a:bodyPr/>
                    <a:lstStyle/>
                    <a:p>
                      <a:pPr>
                        <a:lnSpc>
                          <a:spcPct val="150000"/>
                        </a:lnSpc>
                        <a:spcAft>
                          <a:spcPts val="0"/>
                        </a:spcAft>
                      </a:pPr>
                      <a:r>
                        <a:rPr lang="en-US" sz="1200">
                          <a:effectLst/>
                        </a:rPr>
                        <a:t>         6</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Email</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Character and numbers or special character is accepted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‘hello27@gmail.com’</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Input values accepted</a:t>
                      </a:r>
                      <a:endParaRPr lang="en-IN" sz="1200">
                        <a:effectLst/>
                        <a:latin typeface="Times New Roman"/>
                        <a:ea typeface="Times New Roman"/>
                        <a:cs typeface="Times New Roman"/>
                      </a:endParaRPr>
                    </a:p>
                  </a:txBody>
                  <a:tcPr marL="68580" marR="68580" marT="0" marB="0"/>
                </a:tc>
              </a:tr>
              <a:tr h="0">
                <a:tc>
                  <a:txBody>
                    <a:bodyPr/>
                    <a:lstStyle/>
                    <a:p>
                      <a:pPr>
                        <a:lnSpc>
                          <a:spcPct val="150000"/>
                        </a:lnSpc>
                        <a:spcAft>
                          <a:spcPts val="0"/>
                        </a:spcAft>
                      </a:pPr>
                      <a:r>
                        <a:rPr lang="en-US" sz="1200">
                          <a:effectLst/>
                        </a:rPr>
                        <a:t>         7</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Zipcode</a:t>
                      </a:r>
                      <a:endParaRPr lang="en-IN" sz="1200">
                        <a:effectLst/>
                      </a:endParaRPr>
                    </a:p>
                    <a:p>
                      <a:pPr algn="ctr">
                        <a:lnSpc>
                          <a:spcPct val="150000"/>
                        </a:lnSpc>
                        <a:spcAft>
                          <a:spcPts val="0"/>
                        </a:spcAft>
                      </a:pPr>
                      <a:r>
                        <a:rPr lang="en-US" sz="1200">
                          <a:effectLst/>
                        </a:rPr>
                        <a:t> </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Characters except</a:t>
                      </a:r>
                      <a:endParaRPr lang="en-IN" sz="1200">
                        <a:effectLst/>
                      </a:endParaRPr>
                    </a:p>
                    <a:p>
                      <a:pP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Invalid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‘hello’</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Enter numerical values only</a:t>
                      </a:r>
                      <a:endParaRPr lang="en-IN" sz="1200">
                        <a:effectLst/>
                        <a:latin typeface="Times New Roman"/>
                        <a:ea typeface="Times New Roman"/>
                        <a:cs typeface="Times New Roman"/>
                      </a:endParaRPr>
                    </a:p>
                  </a:txBody>
                  <a:tcPr marL="68580" marR="68580" marT="0" marB="0"/>
                </a:tc>
              </a:tr>
              <a:tr h="0">
                <a:tc>
                  <a:txBody>
                    <a:bodyPr/>
                    <a:lstStyle/>
                    <a:p>
                      <a:pP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 </a:t>
                      </a:r>
                      <a:endParaRPr lang="en-IN" sz="1200">
                        <a:effectLst/>
                      </a:endParaRPr>
                    </a:p>
                    <a:p>
                      <a:pPr algn="ctr">
                        <a:lnSpc>
                          <a:spcPct val="150000"/>
                        </a:lnSpc>
                        <a:spcAft>
                          <a:spcPts val="0"/>
                        </a:spcAft>
                      </a:pPr>
                      <a:r>
                        <a:rPr lang="en-US" sz="1200">
                          <a:effectLst/>
                        </a:rPr>
                        <a:t> </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Numbers accepts</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a:effectLst/>
                        </a:rPr>
                        <a:t>400120</a:t>
                      </a:r>
                      <a:endParaRPr lang="en-IN" sz="1200">
                        <a:effectLst/>
                        <a:latin typeface="Times New Roman"/>
                        <a:ea typeface="Times New Roman"/>
                        <a:cs typeface="Times New Roman"/>
                      </a:endParaRPr>
                    </a:p>
                  </a:txBody>
                  <a:tcPr marL="68580" marR="68580" marT="0" marB="0"/>
                </a:tc>
                <a:tc>
                  <a:txBody>
                    <a:bodyPr/>
                    <a:lstStyle/>
                    <a:p>
                      <a:pPr algn="ctr">
                        <a:lnSpc>
                          <a:spcPct val="150000"/>
                        </a:lnSpc>
                        <a:spcAft>
                          <a:spcPts val="0"/>
                        </a:spcAft>
                      </a:pPr>
                      <a:r>
                        <a:rPr lang="en-US" sz="1200" dirty="0">
                          <a:effectLst/>
                        </a:rPr>
                        <a:t>Input is accepted</a:t>
                      </a:r>
                      <a:endParaRPr lang="en-IN" sz="12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2365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Card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7709663"/>
              </p:ext>
            </p:extLst>
          </p:nvPr>
        </p:nvGraphicFramePr>
        <p:xfrm>
          <a:off x="827584" y="1484784"/>
          <a:ext cx="7776864" cy="4606831"/>
        </p:xfrm>
        <a:graphic>
          <a:graphicData uri="http://schemas.openxmlformats.org/drawingml/2006/table">
            <a:tbl>
              <a:tblPr firstRow="1" firstCol="1" bandRow="1">
                <a:tableStyleId>{5C22544A-7EE6-4342-B048-85BDC9FD1C3A}</a:tableStyleId>
              </a:tblPr>
              <a:tblGrid>
                <a:gridCol w="889250"/>
                <a:gridCol w="1484667"/>
                <a:gridCol w="1202464"/>
                <a:gridCol w="1186183"/>
                <a:gridCol w="1193160"/>
                <a:gridCol w="1821140"/>
              </a:tblGrid>
              <a:tr h="532466">
                <a:tc>
                  <a:txBody>
                    <a:bodyPr/>
                    <a:lstStyle/>
                    <a:p>
                      <a:pPr algn="ctr">
                        <a:lnSpc>
                          <a:spcPct val="150000"/>
                        </a:lnSpc>
                        <a:spcAft>
                          <a:spcPts val="0"/>
                        </a:spcAft>
                      </a:pPr>
                      <a:r>
                        <a:rPr lang="en-US" sz="1200">
                          <a:effectLst/>
                        </a:rPr>
                        <a:t>Index</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Test Case</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Test Data</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State</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Test Input Values</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Expected Result</a:t>
                      </a:r>
                      <a:endParaRPr lang="en-IN" sz="1200">
                        <a:effectLst/>
                        <a:latin typeface="Times New Roman"/>
                        <a:ea typeface="Times New Roman"/>
                        <a:cs typeface="Times New Roman"/>
                      </a:endParaRPr>
                    </a:p>
                  </a:txBody>
                  <a:tcPr marL="66558" marR="66558" marT="0" marB="0"/>
                </a:tc>
              </a:tr>
              <a:tr h="1064932">
                <a:tc>
                  <a:txBody>
                    <a:bodyPr/>
                    <a:lstStyle/>
                    <a:p>
                      <a:pPr algn="ctr">
                        <a:lnSpc>
                          <a:spcPct val="150000"/>
                        </a:lnSpc>
                        <a:spcAft>
                          <a:spcPts val="0"/>
                        </a:spcAft>
                      </a:pPr>
                      <a:r>
                        <a:rPr lang="en-US" sz="1200">
                          <a:effectLst/>
                        </a:rPr>
                        <a:t>1.</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The Textbox Should contain only A-Z / a-z</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Number or any other Special characters</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Invalid</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‘1238as’</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This textbox only accept alphabetical characters</a:t>
                      </a:r>
                      <a:endParaRPr lang="en-IN" sz="1200">
                        <a:effectLst/>
                        <a:latin typeface="Times New Roman"/>
                        <a:ea typeface="Times New Roman"/>
                        <a:cs typeface="Times New Roman"/>
                      </a:endParaRPr>
                    </a:p>
                  </a:txBody>
                  <a:tcPr marL="66558" marR="66558" marT="0" marB="0"/>
                </a:tc>
              </a:tr>
              <a:tr h="798699">
                <a:tc>
                  <a:txBody>
                    <a:bodyPr/>
                    <a:lstStyle/>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Alphabets between A-Z &amp; a-z</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shreya</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Input is accepted</a:t>
                      </a:r>
                      <a:endParaRPr lang="en-IN" sz="1200">
                        <a:effectLst/>
                        <a:latin typeface="Times New Roman"/>
                        <a:ea typeface="Times New Roman"/>
                        <a:cs typeface="Times New Roman"/>
                      </a:endParaRPr>
                    </a:p>
                  </a:txBody>
                  <a:tcPr marL="66558" marR="66558" marT="0" marB="0"/>
                </a:tc>
              </a:tr>
              <a:tr h="798699">
                <a:tc>
                  <a:txBody>
                    <a:bodyPr/>
                    <a:lstStyle/>
                    <a:p>
                      <a:pPr algn="ctr">
                        <a:lnSpc>
                          <a:spcPct val="150000"/>
                        </a:lnSpc>
                        <a:spcAft>
                          <a:spcPts val="0"/>
                        </a:spcAft>
                      </a:pPr>
                      <a:r>
                        <a:rPr lang="en-US" sz="1200">
                          <a:effectLst/>
                        </a:rPr>
                        <a:t>2</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The textbox should content only 2 digit</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Number </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‘1238’</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Input is accepted</a:t>
                      </a:r>
                      <a:endParaRPr lang="en-IN" sz="1200">
                        <a:effectLst/>
                      </a:endParaRPr>
                    </a:p>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6558" marR="66558" marT="0" marB="0"/>
                </a:tc>
              </a:tr>
              <a:tr h="798699">
                <a:tc>
                  <a:txBody>
                    <a:bodyPr/>
                    <a:lstStyle/>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 </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Alphabets between A-Z &amp; a-z</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Invalid</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shreya</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This textbox only accept alphabetical characters</a:t>
                      </a:r>
                      <a:endParaRPr lang="en-IN" sz="1200">
                        <a:effectLst/>
                        <a:latin typeface="Times New Roman"/>
                        <a:ea typeface="Times New Roman"/>
                        <a:cs typeface="Times New Roman"/>
                      </a:endParaRPr>
                    </a:p>
                  </a:txBody>
                  <a:tcPr marL="66558" marR="66558" marT="0" marB="0"/>
                </a:tc>
              </a:tr>
              <a:tr h="532466">
                <a:tc>
                  <a:txBody>
                    <a:bodyPr/>
                    <a:lstStyle/>
                    <a:p>
                      <a:pPr algn="ctr">
                        <a:lnSpc>
                          <a:spcPct val="150000"/>
                        </a:lnSpc>
                        <a:spcAft>
                          <a:spcPts val="0"/>
                        </a:spcAft>
                      </a:pPr>
                      <a:r>
                        <a:rPr lang="en-US" sz="1200">
                          <a:effectLst/>
                        </a:rPr>
                        <a:t>3</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Img url</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Accept only Image</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valid</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a:effectLst/>
                        </a:rPr>
                        <a:t>IMG</a:t>
                      </a:r>
                      <a:endParaRPr lang="en-IN" sz="1200">
                        <a:effectLst/>
                        <a:latin typeface="Times New Roman"/>
                        <a:ea typeface="Times New Roman"/>
                        <a:cs typeface="Times New Roman"/>
                      </a:endParaRPr>
                    </a:p>
                  </a:txBody>
                  <a:tcPr marL="66558" marR="66558" marT="0" marB="0"/>
                </a:tc>
                <a:tc>
                  <a:txBody>
                    <a:bodyPr/>
                    <a:lstStyle/>
                    <a:p>
                      <a:pPr algn="ctr">
                        <a:lnSpc>
                          <a:spcPct val="150000"/>
                        </a:lnSpc>
                        <a:spcAft>
                          <a:spcPts val="0"/>
                        </a:spcAft>
                      </a:pPr>
                      <a:r>
                        <a:rPr lang="en-US" sz="1200" dirty="0">
                          <a:effectLst/>
                        </a:rPr>
                        <a:t>Only accept IMG</a:t>
                      </a:r>
                      <a:endParaRPr lang="en-IN" sz="1200" dirty="0">
                        <a:effectLst/>
                        <a:latin typeface="Times New Roman"/>
                        <a:ea typeface="Times New Roman"/>
                        <a:cs typeface="Times New Roman"/>
                      </a:endParaRPr>
                    </a:p>
                  </a:txBody>
                  <a:tcPr marL="66558" marR="66558" marT="0" marB="0"/>
                </a:tc>
              </a:tr>
            </a:tbl>
          </a:graphicData>
        </a:graphic>
      </p:graphicFrame>
    </p:spTree>
    <p:extLst>
      <p:ext uri="{BB962C8B-B14F-4D97-AF65-F5344CB8AC3E}">
        <p14:creationId xmlns:p14="http://schemas.microsoft.com/office/powerpoint/2010/main" val="3615410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IN" dirty="0"/>
              <a:t>Though the software presents a broad range of options to its users some intricate options could not be covered into it; partly because of logistic and partly due to lack of sophistication.</a:t>
            </a:r>
          </a:p>
          <a:p>
            <a:r>
              <a:rPr lang="en-IN" dirty="0"/>
              <a:t>Time was also a major constraint this it was not possible to make the software fool proof and dynamic.</a:t>
            </a:r>
          </a:p>
          <a:p>
            <a:r>
              <a:rPr lang="en-IN" dirty="0"/>
              <a:t>Considerable efforts have made the software easy to operate even for people who are not great with computers but it can be a little overwhelming at the first instance</a:t>
            </a:r>
          </a:p>
          <a:p>
            <a:r>
              <a:rPr lang="en-IN" dirty="0"/>
              <a:t>The user is provided help at each step for his convenience in working with the  software</a:t>
            </a:r>
          </a:p>
          <a:p>
            <a:r>
              <a:rPr lang="en-IN" dirty="0"/>
              <a:t> </a:t>
            </a:r>
          </a:p>
          <a:p>
            <a:r>
              <a:rPr lang="en-IN" dirty="0"/>
              <a:t>List of drawbacks and limitations:</a:t>
            </a:r>
          </a:p>
          <a:p>
            <a:r>
              <a:rPr lang="en-IN" dirty="0"/>
              <a:t> </a:t>
            </a:r>
          </a:p>
          <a:p>
            <a:r>
              <a:rPr lang="en-US" dirty="0"/>
              <a:t>1) Website Design This website was design using basic html coding and CSS, so that it looks very simple. Most of the websites now using </a:t>
            </a:r>
            <a:r>
              <a:rPr lang="en-US" dirty="0" err="1"/>
              <a:t>wordpress</a:t>
            </a:r>
            <a:r>
              <a:rPr lang="en-US" dirty="0"/>
              <a:t> and also many another sites to develop a website. </a:t>
            </a:r>
            <a:endParaRPr lang="en-IN" dirty="0"/>
          </a:p>
          <a:p>
            <a:r>
              <a:rPr lang="en-US" dirty="0"/>
              <a:t>2) Picture Upload In my system when customer order their card they can only upload their picture once on the time they order the card, they cannot update their picture on card update details. Nowadays people are more attached to many accounts that they can update the details easily include their profile pictures.</a:t>
            </a:r>
            <a:endParaRPr lang="en-IN" dirty="0"/>
          </a:p>
          <a:p>
            <a:r>
              <a:rPr lang="en-US" dirty="0"/>
              <a:t> 3) Payment Method Payment method in this system was inspired by small business via online, basically what people promote and sell using Facebook. For example people who buying goods online is contact the person and bank in the amount to purchase anything. My system also using same method for example after customer made their order they may transfer the amount to my account or cash deposit to my account. This way of buying process might be not efficient for customer. </a:t>
            </a:r>
            <a:endParaRPr lang="en-IN" dirty="0"/>
          </a:p>
          <a:p>
            <a:r>
              <a:rPr lang="en-US" dirty="0"/>
              <a:t>4) Card design In my system customer can choose their card designs to be printed. Currently I have provided 4 designs for the customer, it is very limited for customers to choose. Every customer has their own design to make their card, so that they need have privileges to edit their own design</a:t>
            </a:r>
            <a:endParaRPr lang="en-IN" dirty="0"/>
          </a:p>
          <a:p>
            <a:endParaRPr lang="en-IN" dirty="0"/>
          </a:p>
        </p:txBody>
      </p:sp>
      <p:sp>
        <p:nvSpPr>
          <p:cNvPr id="3" name="Title 2"/>
          <p:cNvSpPr>
            <a:spLocks noGrp="1"/>
          </p:cNvSpPr>
          <p:nvPr>
            <p:ph type="title"/>
          </p:nvPr>
        </p:nvSpPr>
        <p:spPr/>
        <p:txBody>
          <a:bodyPr/>
          <a:lstStyle/>
          <a:p>
            <a:r>
              <a:rPr lang="en-IN" dirty="0" smtClean="0"/>
              <a:t>Drawback and Limitation </a:t>
            </a:r>
            <a:endParaRPr lang="en-IN" dirty="0"/>
          </a:p>
        </p:txBody>
      </p:sp>
    </p:spTree>
    <p:extLst>
      <p:ext uri="{BB962C8B-B14F-4D97-AF65-F5344CB8AC3E}">
        <p14:creationId xmlns:p14="http://schemas.microsoft.com/office/powerpoint/2010/main" val="262300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472608"/>
          </a:xfrm>
        </p:spPr>
        <p:txBody>
          <a:bodyPr>
            <a:normAutofit/>
          </a:bodyPr>
          <a:lstStyle/>
          <a:p>
            <a:r>
              <a:rPr lang="en-IN" sz="1200" dirty="0">
                <a:latin typeface="Arial" panose="020B0604020202020204" pitchFamily="34" charset="0"/>
                <a:cs typeface="Arial" panose="020B0604020202020204" pitchFamily="34" charset="0"/>
              </a:rPr>
              <a:t>In short ,it can be summarised that the future scope of the project and the enhancements to be done maybe some of the </a:t>
            </a:r>
            <a:r>
              <a:rPr lang="en-IN" sz="1200" dirty="0" smtClean="0">
                <a:latin typeface="Arial" panose="020B0604020202020204" pitchFamily="34" charset="0"/>
                <a:cs typeface="Arial" panose="020B0604020202020204" pitchFamily="34" charset="0"/>
              </a:rPr>
              <a:t>following:</a:t>
            </a:r>
          </a:p>
          <a:p>
            <a:pPr marL="0" indent="0">
              <a:buNone/>
            </a:pPr>
            <a:r>
              <a:rPr lang="en-IN" sz="1200" dirty="0" smtClean="0">
                <a:latin typeface="Arial" panose="020B0604020202020204" pitchFamily="34" charset="0"/>
                <a:cs typeface="Arial" panose="020B0604020202020204" pitchFamily="34" charset="0"/>
              </a:rPr>
              <a:t>                 Host </a:t>
            </a:r>
            <a:r>
              <a:rPr lang="en-IN" sz="1200" dirty="0">
                <a:latin typeface="Arial" panose="020B0604020202020204" pitchFamily="34" charset="0"/>
                <a:cs typeface="Arial" panose="020B0604020202020204" pitchFamily="34" charset="0"/>
              </a:rPr>
              <a:t>the software as a cloud based including more facilities</a:t>
            </a:r>
          </a:p>
          <a:p>
            <a:pPr lvl="1"/>
            <a:r>
              <a:rPr lang="en-IN" sz="1200" dirty="0">
                <a:latin typeface="Arial" panose="020B0604020202020204" pitchFamily="34" charset="0"/>
                <a:cs typeface="Arial" panose="020B0604020202020204" pitchFamily="34" charset="0"/>
              </a:rPr>
              <a:t>Integrate more functionality </a:t>
            </a:r>
          </a:p>
          <a:p>
            <a:pPr lvl="1"/>
            <a:r>
              <a:rPr lang="en-IN" sz="1200" dirty="0">
                <a:latin typeface="Arial" panose="020B0604020202020204" pitchFamily="34" charset="0"/>
                <a:cs typeface="Arial" panose="020B0604020202020204" pitchFamily="34" charset="0"/>
              </a:rPr>
              <a:t>Reduce overload of database queries</a:t>
            </a:r>
          </a:p>
          <a:p>
            <a:pPr lvl="1"/>
            <a:r>
              <a:rPr lang="en-IN" sz="1200" dirty="0">
                <a:latin typeface="Arial" panose="020B0604020202020204" pitchFamily="34" charset="0"/>
                <a:cs typeface="Arial" panose="020B0604020202020204" pitchFamily="34" charset="0"/>
              </a:rPr>
              <a:t>Implement backup mechanism on regular basis </a:t>
            </a:r>
          </a:p>
          <a:p>
            <a:pPr lvl="1"/>
            <a:r>
              <a:rPr lang="en-IN" sz="1200" dirty="0" smtClean="0">
                <a:latin typeface="Arial" panose="020B0604020202020204" pitchFamily="34" charset="0"/>
                <a:cs typeface="Arial" panose="020B0604020202020204" pitchFamily="34" charset="0"/>
              </a:rPr>
              <a:t>A) </a:t>
            </a:r>
            <a:r>
              <a:rPr lang="en-IN" sz="1200" dirty="0">
                <a:latin typeface="Arial" panose="020B0604020202020204" pitchFamily="34" charset="0"/>
                <a:cs typeface="Arial" panose="020B0604020202020204" pitchFamily="34" charset="0"/>
              </a:rPr>
              <a:t>Website Design The design of the website will upgraded into new themes and background, which makes customer catchier so that there will be many site visitor and make them buy the product. In page navigation set perfectly, to make customer easily navigate to the subpages easily </a:t>
            </a:r>
          </a:p>
          <a:p>
            <a:pPr lvl="1"/>
            <a:r>
              <a:rPr lang="en-IN" sz="1200" dirty="0" smtClean="0">
                <a:latin typeface="Arial" panose="020B0604020202020204" pitchFamily="34" charset="0"/>
                <a:cs typeface="Arial" panose="020B0604020202020204" pitchFamily="34" charset="0"/>
              </a:rPr>
              <a:t>B) Picture Upload Change the card update process such as Facebook profile creating, so that customer will be able to easily update any of their information privately including their profile pictures and so on. Customer will able to owned the own profile page to share with their clients using NFC Business Card.</a:t>
            </a:r>
          </a:p>
          <a:p>
            <a:pPr lvl="1"/>
            <a:r>
              <a:rPr lang="en-IN" sz="1200" dirty="0" smtClean="0">
                <a:latin typeface="Arial" panose="020B0604020202020204" pitchFamily="34" charset="0"/>
                <a:cs typeface="Arial" panose="020B0604020202020204" pitchFamily="34" charset="0"/>
              </a:rPr>
              <a:t>C) Payment Method Nowadays people who are buying goods via online are very busy, and that’s the reason the buy via online, so that in future my website will no longer need for customer cash deposit and online transfer transaction number to make their payment, they can just pay using plug-in of iPay88, it is the system that deduct money directly from customer bank account, example Digi Prepaid card buying via online. </a:t>
            </a:r>
          </a:p>
          <a:p>
            <a:pPr lvl="1"/>
            <a:r>
              <a:rPr lang="en-IN" sz="1200" dirty="0" smtClean="0">
                <a:latin typeface="Arial" panose="020B0604020202020204" pitchFamily="34" charset="0"/>
                <a:cs typeface="Arial" panose="020B0604020202020204" pitchFamily="34" charset="0"/>
              </a:rPr>
              <a:t>D) Card design People nowadays need to have their own space to design their card, even people who printing paper business card also giving the printing service company many designs, in future in my system customer can design their card using their own picture and backgrounds, and they can also choose material of the card. </a:t>
            </a:r>
          </a:p>
          <a:p>
            <a:r>
              <a:rPr lang="en-IN" sz="1200" dirty="0" smtClean="0">
                <a:latin typeface="Arial" panose="020B0604020202020204" pitchFamily="34" charset="0"/>
                <a:cs typeface="Arial" panose="020B0604020202020204" pitchFamily="34" charset="0"/>
              </a:rPr>
              <a:t>The above mentioned points are Enhancements which can be done to increase the applicability and the usage of this project.</a:t>
            </a:r>
          </a:p>
          <a:p>
            <a:endParaRPr lang="en-IN" sz="12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74638"/>
            <a:ext cx="8229600" cy="634082"/>
          </a:xfrm>
        </p:spPr>
        <p:txBody>
          <a:bodyPr>
            <a:normAutofit fontScale="90000"/>
          </a:bodyPr>
          <a:lstStyle/>
          <a:p>
            <a:r>
              <a:rPr lang="en-IN" dirty="0" smtClean="0"/>
              <a:t>Proposed Enhancement </a:t>
            </a:r>
            <a:endParaRPr lang="en-IN" dirty="0"/>
          </a:p>
        </p:txBody>
      </p:sp>
    </p:spTree>
    <p:extLst>
      <p:ext uri="{BB962C8B-B14F-4D97-AF65-F5344CB8AC3E}">
        <p14:creationId xmlns:p14="http://schemas.microsoft.com/office/powerpoint/2010/main" val="3559653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256584"/>
          </a:xfrm>
        </p:spPr>
        <p:txBody>
          <a:bodyPr>
            <a:normAutofit fontScale="55000" lnSpcReduction="20000"/>
          </a:bodyPr>
          <a:lstStyle/>
          <a:p>
            <a:pPr marL="0" indent="0">
              <a:buNone/>
            </a:pPr>
            <a:r>
              <a:rPr lang="en-IN" sz="3600" b="1"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Nowadays business people who using business cards are having some problems, whereby they need to find bring a lot of business cards together when they go to meet their clients, but even though they put as much information in the card, they cannot put more than 6 lines of info. Some people meets many of their clients for example marketers they provide many cards and print the card every 6 months, this makes waste of money. The objective of this system is to reduce use of paper business card, and make this Visiting Card reach people who using paper business card. Maintaining customer data in database which used to retrieve using Visiting Card. Reporting of card  sales report of customer buying this Visiting Card in the database. Create a website to promote and sell Visiting Card. Write data to the Visiting Card with certain hardware. This report give readers understanding about how the system should work and how it should looks like. This report combine introduction, analysis and system requirements, design, implementation and testing and result.</a:t>
            </a:r>
            <a:r>
              <a:rPr lang="en-IN" sz="3600" b="1"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
        <p:nvSpPr>
          <p:cNvPr id="3" name="Title 2"/>
          <p:cNvSpPr>
            <a:spLocks noGrp="1"/>
          </p:cNvSpPr>
          <p:nvPr>
            <p:ph type="title"/>
          </p:nvPr>
        </p:nvSpPr>
        <p:spPr>
          <a:xfrm>
            <a:off x="457200" y="274638"/>
            <a:ext cx="8229600" cy="850106"/>
          </a:xfrm>
        </p:spPr>
        <p:txBody>
          <a:bodyPr/>
          <a:lstStyle/>
          <a:p>
            <a:r>
              <a:rPr lang="en-IN" dirty="0" smtClean="0"/>
              <a:t>Conclusion </a:t>
            </a:r>
            <a:endParaRPr lang="en-IN" dirty="0"/>
          </a:p>
        </p:txBody>
      </p:sp>
    </p:spTree>
    <p:extLst>
      <p:ext uri="{BB962C8B-B14F-4D97-AF65-F5344CB8AC3E}">
        <p14:creationId xmlns:p14="http://schemas.microsoft.com/office/powerpoint/2010/main" val="2259287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IN" sz="9600" dirty="0" smtClean="0">
              <a:latin typeface="Times New Roman" panose="02020603050405020304" pitchFamily="18" charset="0"/>
              <a:cs typeface="Times New Roman" panose="02020603050405020304" pitchFamily="18" charset="0"/>
            </a:endParaRPr>
          </a:p>
          <a:p>
            <a:pPr marL="109728" indent="0" algn="ctr">
              <a:buNone/>
            </a:pPr>
            <a:r>
              <a:rPr lang="en-IN" sz="9600" dirty="0" smtClean="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79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r>
              <a:rPr lang="en-IN" sz="4000" dirty="0" smtClean="0">
                <a:latin typeface="Arial" panose="020B0604020202020204" pitchFamily="34" charset="0"/>
                <a:cs typeface="Arial" panose="020B0604020202020204" pitchFamily="34" charset="0"/>
              </a:rPr>
              <a:t>1. Company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0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400600"/>
          </a:xfrm>
        </p:spPr>
        <p:txBody>
          <a:bodyPr>
            <a:normAutofit/>
          </a:bodyPr>
          <a:lstStyle/>
          <a:p>
            <a:pPr fontAlgn="base"/>
            <a:r>
              <a:rPr lang="en-US" sz="2000" b="1" dirty="0" err="1">
                <a:latin typeface="Arial" panose="020B0604020202020204" pitchFamily="34" charset="0"/>
                <a:cs typeface="Arial" panose="020B0604020202020204" pitchFamily="34" charset="0"/>
              </a:rPr>
              <a:t>Codebrother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the fastest growing website designing, software development, and digital marketing services provider for small businesses in India. </a:t>
            </a:r>
            <a:r>
              <a:rPr lang="en-US" sz="2000" dirty="0" err="1" smtClean="0">
                <a:latin typeface="Arial" panose="020B0604020202020204" pitchFamily="34" charset="0"/>
                <a:cs typeface="Arial" panose="020B0604020202020204" pitchFamily="34" charset="0"/>
              </a:rPr>
              <a:t>Codebrother</a:t>
            </a:r>
            <a:r>
              <a:rPr lang="en-US" sz="2000" dirty="0" smtClean="0">
                <a:latin typeface="Arial" panose="020B0604020202020204" pitchFamily="34" charset="0"/>
                <a:cs typeface="Arial" panose="020B0604020202020204" pitchFamily="34" charset="0"/>
              </a:rPr>
              <a:t> help </a:t>
            </a:r>
            <a:r>
              <a:rPr lang="en-US" sz="2000" dirty="0">
                <a:latin typeface="Arial" panose="020B0604020202020204" pitchFamily="34" charset="0"/>
                <a:cs typeface="Arial" panose="020B0604020202020204" pitchFamily="34" charset="0"/>
              </a:rPr>
              <a:t>small businesses to make a presence on the web and grow. </a:t>
            </a:r>
            <a:endParaRPr lang="en-US" sz="2000" dirty="0" smtClean="0">
              <a:latin typeface="Arial" panose="020B0604020202020204" pitchFamily="34" charset="0"/>
              <a:cs typeface="Arial" panose="020B0604020202020204" pitchFamily="34" charset="0"/>
            </a:endParaRPr>
          </a:p>
          <a:p>
            <a:pPr fontAlgn="base"/>
            <a:r>
              <a:rPr lang="en-US" sz="2000" dirty="0" smtClean="0">
                <a:latin typeface="Arial" panose="020B0604020202020204" pitchFamily="34" charset="0"/>
                <a:cs typeface="Arial" panose="020B0604020202020204" pitchFamily="34" charset="0"/>
              </a:rPr>
              <a:t>at </a:t>
            </a:r>
            <a:r>
              <a:rPr lang="en-US" sz="2000" dirty="0" err="1" smtClean="0">
                <a:latin typeface="Arial" panose="020B0604020202020204" pitchFamily="34" charset="0"/>
                <a:cs typeface="Arial" panose="020B0604020202020204" pitchFamily="34" charset="0"/>
              </a:rPr>
              <a:t>Codebrother</a:t>
            </a:r>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develop professional websites, software, mobile apps, and design attractive Logos</a:t>
            </a:r>
            <a:r>
              <a:rPr lang="en-US" sz="2000" dirty="0" smtClean="0">
                <a:latin typeface="Arial" panose="020B0604020202020204" pitchFamily="34" charset="0"/>
                <a:cs typeface="Arial" panose="020B0604020202020204" pitchFamily="34" charset="0"/>
              </a:rPr>
              <a:t>.</a:t>
            </a:r>
          </a:p>
          <a:p>
            <a:pPr fontAlgn="base"/>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continuously offering the best hosting, development, and designing services at the lowest price. </a:t>
            </a:r>
            <a:r>
              <a:rPr lang="en-US" sz="2000" dirty="0" smtClean="0">
                <a:latin typeface="Arial" panose="020B0604020202020204" pitchFamily="34" charset="0"/>
                <a:cs typeface="Arial" panose="020B0604020202020204" pitchFamily="34" charset="0"/>
              </a:rPr>
              <a:t>company </a:t>
            </a:r>
            <a:r>
              <a:rPr lang="en-US" sz="2000" dirty="0">
                <a:latin typeface="Arial" panose="020B0604020202020204" pitchFamily="34" charset="0"/>
                <a:cs typeface="Arial" panose="020B0604020202020204" pitchFamily="34" charset="0"/>
              </a:rPr>
              <a:t>main objective is to provide our customers incomparable affordable cheap web hosting, logo designing, and development services and best technical </a:t>
            </a:r>
            <a:r>
              <a:rPr lang="en-US" sz="2000" dirty="0" smtClean="0">
                <a:latin typeface="Arial" panose="020B0604020202020204" pitchFamily="34" charset="0"/>
                <a:cs typeface="Arial" panose="020B0604020202020204" pitchFamily="34" charset="0"/>
              </a:rPr>
              <a:t>support</a:t>
            </a:r>
            <a:endParaRPr lang="en-US" sz="2000" dirty="0">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We are living in the digital age, where every firm wants to develop its business in the best possible way. It is particularly true for IT firms as they strive hard to serve their clients with the most advanced and best-in-its-class IT services. </a:t>
            </a:r>
            <a:r>
              <a:rPr lang="en-US" sz="2000" dirty="0" err="1">
                <a:latin typeface="Arial" panose="020B0604020202020204" pitchFamily="34" charset="0"/>
                <a:cs typeface="Arial" panose="020B0604020202020204" pitchFamily="34" charset="0"/>
              </a:rPr>
              <a:t>Codebrother</a:t>
            </a:r>
            <a:r>
              <a:rPr lang="en-US" sz="2000" dirty="0">
                <a:latin typeface="Arial" panose="020B0604020202020204" pitchFamily="34" charset="0"/>
                <a:cs typeface="Arial" panose="020B0604020202020204" pitchFamily="34" charset="0"/>
              </a:rPr>
              <a:t>. is your one-stop solution for website design, web development, </a:t>
            </a:r>
            <a:r>
              <a:rPr lang="en-US" sz="2000" dirty="0" smtClean="0">
                <a:latin typeface="Arial" panose="020B0604020202020204" pitchFamily="34" charset="0"/>
                <a:cs typeface="Arial" panose="020B0604020202020204" pitchFamily="34" charset="0"/>
              </a:rPr>
              <a:t>E-Commerce</a:t>
            </a:r>
            <a:r>
              <a:rPr lang="en-US" sz="2000" dirty="0">
                <a:latin typeface="Arial" panose="020B0604020202020204" pitchFamily="34" charset="0"/>
                <a:cs typeface="Arial" panose="020B0604020202020204" pitchFamily="34" charset="0"/>
              </a:rPr>
              <a:t>, portal development services. </a:t>
            </a:r>
            <a:endParaRPr lang="en-US" sz="2000"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74638"/>
            <a:ext cx="8229600" cy="634082"/>
          </a:xfrm>
        </p:spPr>
        <p:txBody>
          <a:bodyPr>
            <a:normAutofit fontScale="90000"/>
          </a:bodyPr>
          <a:lstStyle/>
          <a:p>
            <a:r>
              <a:rPr lang="en-US" dirty="0" smtClean="0"/>
              <a:t>Introduction about </a:t>
            </a:r>
            <a:r>
              <a:rPr lang="en-US" dirty="0" err="1" smtClean="0"/>
              <a:t>codebrother</a:t>
            </a:r>
            <a:endParaRPr lang="en-IN" dirty="0"/>
          </a:p>
        </p:txBody>
      </p:sp>
    </p:spTree>
    <p:extLst>
      <p:ext uri="{BB962C8B-B14F-4D97-AF65-F5344CB8AC3E}">
        <p14:creationId xmlns:p14="http://schemas.microsoft.com/office/powerpoint/2010/main" val="203035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505475"/>
          </a:xfrm>
        </p:spPr>
        <p:txBody>
          <a:bodyPr>
            <a:normAutofit/>
          </a:bodyPr>
          <a:lstStyle/>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Company </a:t>
            </a:r>
            <a:r>
              <a:rPr lang="en-IN" sz="2000" dirty="0" smtClean="0">
                <a:latin typeface="Arial" panose="020B0604020202020204" pitchFamily="34" charset="0"/>
                <a:cs typeface="Arial" panose="020B0604020202020204" pitchFamily="34" charset="0"/>
              </a:rPr>
              <a:t>establishment: </a:t>
            </a:r>
          </a:p>
          <a:p>
            <a:r>
              <a:rPr lang="en-IN" sz="2000" dirty="0" smtClean="0">
                <a:latin typeface="Arial" panose="020B0604020202020204" pitchFamily="34" charset="0"/>
                <a:cs typeface="Arial" panose="020B0604020202020204" pitchFamily="34" charset="0"/>
              </a:rPr>
              <a:t>Company name: </a:t>
            </a:r>
            <a:r>
              <a:rPr lang="en-IN" sz="2000" dirty="0" err="1" smtClean="0">
                <a:latin typeface="Arial" panose="020B0604020202020204" pitchFamily="34" charset="0"/>
                <a:cs typeface="Arial" panose="020B0604020202020204" pitchFamily="34" charset="0"/>
              </a:rPr>
              <a:t>CodeBrothers</a:t>
            </a:r>
            <a:r>
              <a:rPr lang="en-IN" sz="2000" dirty="0">
                <a:latin typeface="Arial" panose="020B0604020202020204" pitchFamily="34" charset="0"/>
                <a:cs typeface="Arial" panose="020B0604020202020204" pitchFamily="34" charset="0"/>
              </a:rPr>
              <a:t>.</a:t>
            </a:r>
          </a:p>
          <a:p>
            <a:r>
              <a:rPr lang="en-IN" sz="2000" dirty="0" smtClean="0">
                <a:latin typeface="Arial" panose="020B0604020202020204" pitchFamily="34" charset="0"/>
                <a:cs typeface="Arial" panose="020B0604020202020204" pitchFamily="34" charset="0"/>
              </a:rPr>
              <a:t>This company start by Akash </a:t>
            </a:r>
            <a:r>
              <a:rPr lang="en-IN" sz="2000" dirty="0" err="1" smtClean="0">
                <a:latin typeface="Arial" panose="020B0604020202020204" pitchFamily="34" charset="0"/>
                <a:cs typeface="Arial" panose="020B0604020202020204" pitchFamily="34" charset="0"/>
              </a:rPr>
              <a:t>Maurya</a:t>
            </a:r>
            <a:r>
              <a:rPr lang="en-IN" sz="2000" dirty="0" smtClean="0">
                <a:latin typeface="Arial" panose="020B0604020202020204" pitchFamily="34" charset="0"/>
                <a:cs typeface="Arial" panose="020B0604020202020204" pitchFamily="34" charset="0"/>
              </a:rPr>
              <a:t> and Gaurav </a:t>
            </a:r>
            <a:r>
              <a:rPr lang="en-IN" sz="2000" dirty="0" err="1" smtClean="0">
                <a:latin typeface="Arial" panose="020B0604020202020204" pitchFamily="34" charset="0"/>
                <a:cs typeface="Arial" panose="020B0604020202020204" pitchFamily="34" charset="0"/>
              </a:rPr>
              <a:t>Maurya</a:t>
            </a:r>
            <a:r>
              <a:rPr lang="en-IN" sz="2000" dirty="0" smtClean="0">
                <a:latin typeface="Arial" panose="020B0604020202020204" pitchFamily="34" charset="0"/>
                <a:cs typeface="Arial" panose="020B0604020202020204" pitchFamily="34" charset="0"/>
              </a:rPr>
              <a:t>.</a:t>
            </a:r>
          </a:p>
          <a:p>
            <a:r>
              <a:rPr lang="en-IN" sz="2000" dirty="0" err="1" smtClean="0">
                <a:latin typeface="Arial" panose="020B0604020202020204" pitchFamily="34" charset="0"/>
                <a:cs typeface="Arial" panose="020B0604020202020204" pitchFamily="34" charset="0"/>
              </a:rPr>
              <a:t>Codeborther</a:t>
            </a:r>
            <a:r>
              <a:rPr lang="en-IN" sz="2000" dirty="0" smtClean="0">
                <a:latin typeface="Arial" panose="020B0604020202020204" pitchFamily="34" charset="0"/>
                <a:cs typeface="Arial" panose="020B0604020202020204" pitchFamily="34" charset="0"/>
              </a:rPr>
              <a:t> is best website development company based in Kanpur .</a:t>
            </a:r>
            <a:r>
              <a:rPr lang="en-IN" sz="2000" dirty="0" err="1" smtClean="0">
                <a:latin typeface="Arial" panose="020B0604020202020204" pitchFamily="34" charset="0"/>
                <a:cs typeface="Arial" panose="020B0604020202020204" pitchFamily="34" charset="0"/>
              </a:rPr>
              <a:t>codebrother</a:t>
            </a:r>
            <a:r>
              <a:rPr lang="en-IN" sz="2000" dirty="0" smtClean="0">
                <a:latin typeface="Arial" panose="020B0604020202020204" pitchFamily="34" charset="0"/>
                <a:cs typeface="Arial" panose="020B0604020202020204" pitchFamily="34" charset="0"/>
              </a:rPr>
              <a:t> is more than a website designing company.</a:t>
            </a:r>
          </a:p>
          <a:p>
            <a:r>
              <a:rPr lang="en-IN" sz="2000" dirty="0" err="1" smtClean="0">
                <a:latin typeface="Arial" panose="020B0604020202020204" pitchFamily="34" charset="0"/>
                <a:cs typeface="Arial" panose="020B0604020202020204" pitchFamily="34" charset="0"/>
              </a:rPr>
              <a:t>Codebrother</a:t>
            </a:r>
            <a:r>
              <a:rPr lang="en-IN" sz="2000" dirty="0" smtClean="0">
                <a:latin typeface="Arial" panose="020B0604020202020204" pitchFamily="34" charset="0"/>
                <a:cs typeface="Arial" panose="020B0604020202020204" pitchFamily="34" charset="0"/>
              </a:rPr>
              <a:t> help business to earn growth and reputed online and locally user-friendly. </a:t>
            </a:r>
          </a:p>
          <a:p>
            <a:endParaRPr lang="en-IN" dirty="0"/>
          </a:p>
        </p:txBody>
      </p:sp>
    </p:spTree>
    <p:extLst>
      <p:ext uri="{BB962C8B-B14F-4D97-AF65-F5344CB8AC3E}">
        <p14:creationId xmlns:p14="http://schemas.microsoft.com/office/powerpoint/2010/main" val="138029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Website </a:t>
            </a:r>
            <a:r>
              <a:rPr lang="en-IN" sz="2000" dirty="0" smtClean="0">
                <a:latin typeface="Arial" panose="020B0604020202020204" pitchFamily="34" charset="0"/>
                <a:cs typeface="Arial" panose="020B0604020202020204" pitchFamily="34" charset="0"/>
              </a:rPr>
              <a:t>Design and Development</a:t>
            </a:r>
          </a:p>
          <a:p>
            <a:r>
              <a:rPr lang="en-IN" sz="2000" dirty="0" smtClean="0">
                <a:latin typeface="Arial" panose="020B0604020202020204" pitchFamily="34" charset="0"/>
                <a:cs typeface="Arial" panose="020B0604020202020204" pitchFamily="34" charset="0"/>
              </a:rPr>
              <a:t>Software and Mobile App Development</a:t>
            </a:r>
          </a:p>
          <a:p>
            <a:r>
              <a:rPr lang="en-US" sz="2000" dirty="0" smtClean="0">
                <a:latin typeface="Arial" panose="020B0604020202020204" pitchFamily="34" charset="0"/>
                <a:cs typeface="Arial" panose="020B0604020202020204" pitchFamily="34" charset="0"/>
              </a:rPr>
              <a:t>SEO Services</a:t>
            </a:r>
            <a:endParaRPr lang="en-IN" sz="2000" dirty="0" smtClean="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E-Branding</a:t>
            </a:r>
          </a:p>
          <a:p>
            <a:r>
              <a:rPr lang="en-IN" sz="2000" dirty="0">
                <a:latin typeface="Arial" panose="020B0604020202020204" pitchFamily="34" charset="0"/>
                <a:cs typeface="Arial" panose="020B0604020202020204" pitchFamily="34" charset="0"/>
              </a:rPr>
              <a:t>Graphic and Logo </a:t>
            </a:r>
            <a:r>
              <a:rPr lang="en-IN" sz="2000" dirty="0" smtClean="0">
                <a:latin typeface="Arial" panose="020B0604020202020204" pitchFamily="34" charset="0"/>
                <a:cs typeface="Arial" panose="020B0604020202020204" pitchFamily="34" charset="0"/>
              </a:rPr>
              <a:t>Designing</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Digital Marketing</a:t>
            </a:r>
          </a:p>
        </p:txBody>
      </p:sp>
      <p:sp>
        <p:nvSpPr>
          <p:cNvPr id="3" name="Title 2"/>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Services provided by company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460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Internship</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Job profile: Assistant developer intern </a:t>
            </a:r>
            <a:r>
              <a:rPr lang="en-IN" sz="2400" dirty="0" smtClean="0">
                <a:latin typeface="Arial" panose="020B0604020202020204" pitchFamily="34" charset="0"/>
                <a:cs typeface="Arial" panose="020B0604020202020204" pitchFamily="34" charset="0"/>
              </a:rPr>
              <a:t>.</a:t>
            </a:r>
          </a:p>
          <a:p>
            <a:r>
              <a:rPr lang="en-IN" sz="2400" dirty="0" smtClean="0">
                <a:latin typeface="Arial" panose="020B0604020202020204" pitchFamily="34" charset="0"/>
                <a:cs typeface="Arial" panose="020B0604020202020204" pitchFamily="34" charset="0"/>
              </a:rPr>
              <a:t>Starting date:28/01/2021</a:t>
            </a:r>
          </a:p>
          <a:p>
            <a:r>
              <a:rPr lang="en-IN" sz="2400" dirty="0" smtClean="0">
                <a:latin typeface="Arial" panose="020B0604020202020204" pitchFamily="34" charset="0"/>
                <a:cs typeface="Arial" panose="020B0604020202020204" pitchFamily="34" charset="0"/>
              </a:rPr>
              <a:t>Ending date: 28/07/2021</a:t>
            </a:r>
          </a:p>
          <a:p>
            <a:r>
              <a:rPr lang="en-IN" sz="2400" dirty="0" smtClean="0">
                <a:latin typeface="Arial" panose="020B0604020202020204" pitchFamily="34" charset="0"/>
                <a:cs typeface="Arial" panose="020B0604020202020204" pitchFamily="34" charset="0"/>
              </a:rPr>
              <a:t>Stipend: Un-paid </a:t>
            </a:r>
            <a:r>
              <a:rPr lang="en-IN" sz="2400" dirty="0" smtClean="0">
                <a:latin typeface="Arial" panose="020B0604020202020204" pitchFamily="34" charset="0"/>
                <a:cs typeface="Arial" panose="020B0604020202020204" pitchFamily="34" charset="0"/>
              </a:rPr>
              <a:t>Internship</a:t>
            </a:r>
            <a:endParaRPr lang="en-IN" sz="2400"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Internship</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96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Online Visiting Card Creation Project will have registration for new Users and login for Members. This software will have Admin Login which will check for new request and orders, User Login in which they can create visiting cards or create their own customize card design. </a:t>
            </a:r>
          </a:p>
          <a:p>
            <a:r>
              <a:rPr lang="en-IN" sz="2400" dirty="0" smtClean="0">
                <a:latin typeface="Arial" panose="020B0604020202020204" pitchFamily="34" charset="0"/>
                <a:cs typeface="Arial" panose="020B0604020202020204" pitchFamily="34" charset="0"/>
              </a:rPr>
              <a:t>This Ordered Cards will be delivered to online site they have to print or they have to take online hard copy. The Admin Login will accept request to check design, approve cards request, and create bill. </a:t>
            </a:r>
          </a:p>
          <a:p>
            <a:pPr marL="0" indent="0">
              <a:buNone/>
            </a:pPr>
            <a:endParaRPr lang="en-IN" dirty="0"/>
          </a:p>
        </p:txBody>
      </p:sp>
      <p:sp>
        <p:nvSpPr>
          <p:cNvPr id="2" name="Title 1"/>
          <p:cNvSpPr>
            <a:spLocks noGrp="1"/>
          </p:cNvSpPr>
          <p:nvPr>
            <p:ph type="title"/>
          </p:nvPr>
        </p:nvSpPr>
        <p:spPr/>
        <p:txBody>
          <a:bodyPr/>
          <a:lstStyle/>
          <a:p>
            <a:pPr algn="ctr"/>
            <a:r>
              <a:rPr lang="en-IN" sz="4000" dirty="0" smtClean="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143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1782</Words>
  <Application>Microsoft Office PowerPoint</Application>
  <PresentationFormat>On-screen Show (4:3)</PresentationFormat>
  <Paragraphs>381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Project Presentation </vt:lpstr>
      <vt:lpstr>Index</vt:lpstr>
      <vt:lpstr>PowerPoint Presentation</vt:lpstr>
      <vt:lpstr>PowerPoint Presentation</vt:lpstr>
      <vt:lpstr>Introduction about codebrother</vt:lpstr>
      <vt:lpstr>PowerPoint Presentation</vt:lpstr>
      <vt:lpstr>Services provided by company</vt:lpstr>
      <vt:lpstr>Internship</vt:lpstr>
      <vt:lpstr>Introduction</vt:lpstr>
      <vt:lpstr>Modules </vt:lpstr>
      <vt:lpstr>PowerPoint Presentation</vt:lpstr>
      <vt:lpstr>PowerPoint Presentation</vt:lpstr>
      <vt:lpstr>Technology </vt:lpstr>
      <vt:lpstr>Scope of the Project </vt:lpstr>
      <vt:lpstr>Software Requirements &amp; Hardware Components </vt:lpstr>
      <vt:lpstr>Detail Description of Technology Used</vt:lpstr>
      <vt:lpstr>Advantages &amp; Disadvantage </vt:lpstr>
      <vt:lpstr>Usecase diagram</vt:lpstr>
      <vt:lpstr>Class diagram</vt:lpstr>
      <vt:lpstr>Object Diagram</vt:lpstr>
      <vt:lpstr>Activity diagram-Admin</vt:lpstr>
      <vt:lpstr>Activity Customer</vt:lpstr>
      <vt:lpstr>Sequence Diagram</vt:lpstr>
      <vt:lpstr>Sit-map Diagram</vt:lpstr>
      <vt:lpstr>ER-Diagram</vt:lpstr>
      <vt:lpstr>Schema Diagram </vt:lpstr>
      <vt:lpstr>Diagram -HomePage</vt:lpstr>
      <vt:lpstr>Admin -homepage</vt:lpstr>
      <vt:lpstr>Customer</vt:lpstr>
      <vt:lpstr>Test plan and test cases</vt:lpstr>
      <vt:lpstr>PowerPoint Presentation</vt:lpstr>
      <vt:lpstr>Profile –Test Cases</vt:lpstr>
      <vt:lpstr>PowerPoint Presentation</vt:lpstr>
      <vt:lpstr>Add Card </vt:lpstr>
      <vt:lpstr>Drawback and Limitation </vt:lpstr>
      <vt:lpstr>Proposed Enhancement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priya</dc:creator>
  <cp:lastModifiedBy>priya</cp:lastModifiedBy>
  <cp:revision>7</cp:revision>
  <dcterms:created xsi:type="dcterms:W3CDTF">2021-07-02T16:43:37Z</dcterms:created>
  <dcterms:modified xsi:type="dcterms:W3CDTF">2021-07-02T17:46:00Z</dcterms:modified>
</cp:coreProperties>
</file>