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A3B4AD-BAA9-4436-ABA5-E4E92C27499A}">
          <p14:sldIdLst>
            <p14:sldId id="256"/>
            <p14:sldId id="258"/>
            <p14:sldId id="259"/>
            <p14:sldId id="260"/>
          </p14:sldIdLst>
        </p14:section>
        <p14:section name="Untitled Section" id="{463E09E1-D0E8-4840-8F39-ADD504B70BF9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1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7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68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1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6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7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729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1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3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6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6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1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1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655564-740F-407C-B94E-2D2F055A738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054257-EA9D-4E2F-A9FA-D5C47FA65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05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F54E-0E8F-AB01-606D-5505BA5C6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09599"/>
            <a:ext cx="4390439" cy="861420"/>
          </a:xfrm>
        </p:spPr>
        <p:txBody>
          <a:bodyPr/>
          <a:lstStyle/>
          <a:p>
            <a:r>
              <a:rPr lang="en-IN" sz="4400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0387C-9C0D-7CF8-D205-E48CD4A3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028335"/>
            <a:ext cx="5462155" cy="26104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Title: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Real Estate Price Analysis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Subtitle: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Exploratory Data Analysis (EDA)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[Your Name]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Date: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[Presentation Date]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8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842B1-E8F6-DEF3-9D7B-386AC33E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E37-9A3C-3324-DBE7-4F26EA6E3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49129"/>
            <a:ext cx="8825658" cy="660400"/>
          </a:xfrm>
        </p:spPr>
        <p:txBody>
          <a:bodyPr/>
          <a:lstStyle/>
          <a:p>
            <a:r>
              <a:rPr lang="en-IN" sz="4400" dirty="0"/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CB5DAE-F36C-41CA-3FF8-13740C8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4" y="3046228"/>
            <a:ext cx="703989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Key Takeaways: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Living space &amp; quality are top predictors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Engineered features improved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Market behavior changes over time</a:t>
            </a:r>
          </a:p>
          <a:p>
            <a:pPr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Next Steps: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Deploy dashboards or interactive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1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C2D85-9772-6716-1946-D30F28FA6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AF69-ACF5-4605-09D3-65551938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40542"/>
            <a:ext cx="8825658" cy="1337187"/>
          </a:xfrm>
        </p:spPr>
        <p:txBody>
          <a:bodyPr/>
          <a:lstStyle/>
          <a:p>
            <a:r>
              <a:rPr lang="en-IN" sz="4400" dirty="0"/>
              <a:t>Objective &amp;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325113-759F-A991-EED4-7F0267B1D8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68361" y="3144993"/>
            <a:ext cx="87122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Analyze real estate data to identify patterns and key factors influencing house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Dataset 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Project3 data.csv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Features: Structural, temporal, location, and amenities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Target: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SalePrice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3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F81E-A403-5AA3-7E5F-24A161A1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EF10-B449-75F4-9C08-A9F109F3E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40542"/>
            <a:ext cx="9936378" cy="1755058"/>
          </a:xfrm>
        </p:spPr>
        <p:txBody>
          <a:bodyPr/>
          <a:lstStyle/>
          <a:p>
            <a:r>
              <a:rPr lang="en-US" sz="4400" dirty="0"/>
              <a:t>Data Loading &amp; Cleaning</a:t>
            </a:r>
            <a:endParaRPr lang="en-IN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919873-3864-BBFA-E5F8-8F4C665574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68361" y="3027012"/>
            <a:ext cx="8712252" cy="254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b="1" dirty="0"/>
              <a:t>Libraries Used:</a:t>
            </a:r>
            <a:r>
              <a:rPr lang="en-IN" dirty="0"/>
              <a:t> Pandas, NumPy</a:t>
            </a:r>
            <a:br>
              <a:rPr lang="en-IN" dirty="0"/>
            </a:br>
            <a:r>
              <a:rPr lang="en-IN" b="1" dirty="0"/>
              <a:t>Actions: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Loaded CSV into a </a:t>
            </a:r>
            <a:r>
              <a:rPr lang="en-IN" dirty="0" err="1"/>
              <a:t>DataFrame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Handled missing values (mode/median)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Removed duplicates</a:t>
            </a:r>
          </a:p>
          <a:p>
            <a:r>
              <a:rPr lang="en-IN" dirty="0"/>
              <a:t>✅ Ensured data quality for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7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FE3CB-028E-D9C2-AFD9-C8BB66662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836-D7A8-A523-40F0-AB48D543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40542"/>
            <a:ext cx="6179910" cy="1043858"/>
          </a:xfrm>
        </p:spPr>
        <p:txBody>
          <a:bodyPr/>
          <a:lstStyle/>
          <a:p>
            <a:r>
              <a:rPr lang="en-IN" sz="4400" dirty="0"/>
              <a:t>Univariate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95966D-37F5-F65B-777E-043A4C49E9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68361" y="2284896"/>
            <a:ext cx="7570839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b="1" dirty="0"/>
              <a:t>Goal:</a:t>
            </a:r>
            <a:r>
              <a:rPr lang="en-IN" dirty="0"/>
              <a:t> Understand individual variable distributions</a:t>
            </a:r>
            <a:br>
              <a:rPr lang="en-IN" dirty="0"/>
            </a:br>
            <a:r>
              <a:rPr lang="en-IN" b="1" dirty="0"/>
              <a:t>Tools:</a:t>
            </a:r>
            <a:r>
              <a:rPr lang="en-IN" dirty="0"/>
              <a:t> Seaborn, Matplotlib</a:t>
            </a:r>
            <a:br>
              <a:rPr lang="en-IN" dirty="0"/>
            </a:br>
            <a:r>
              <a:rPr lang="en-IN" b="1" dirty="0"/>
              <a:t>Examples: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SalePrice</a:t>
            </a:r>
            <a:r>
              <a:rPr lang="en-IN" dirty="0"/>
              <a:t> distribution (right-skewed)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Categorical breakdown (e.g., </a:t>
            </a:r>
            <a:r>
              <a:rPr lang="en-IN" dirty="0" err="1"/>
              <a:t>MSZoning</a:t>
            </a:r>
            <a:r>
              <a:rPr lang="en-IN" dirty="0"/>
              <a:t>)</a:t>
            </a:r>
          </a:p>
          <a:p>
            <a:r>
              <a:rPr lang="en-IN" dirty="0"/>
              <a:t>📊 Visuals: Histograms, Bar 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A585675-0EED-5D80-4215-967C1D7B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13" y="3642609"/>
            <a:ext cx="4223028" cy="286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6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E285B-DFA6-8C59-C5E4-7D9BB080A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0B79-0C82-87E4-D284-68F9086F1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75498"/>
            <a:ext cx="7507264" cy="660400"/>
          </a:xfrm>
        </p:spPr>
        <p:txBody>
          <a:bodyPr/>
          <a:lstStyle/>
          <a:p>
            <a:r>
              <a:rPr lang="en-IN" sz="4400" dirty="0"/>
              <a:t>Multivariate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C56AB8-696E-099D-1F38-98E45D6770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4955" y="4884924"/>
            <a:ext cx="88256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F3699E-55B5-6F98-8945-F861E9978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700" y="1924231"/>
            <a:ext cx="66307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Correlation &amp; relationships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Tool: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Correlation Heatmap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Key Insight: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GrLivArea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OverallQual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GarageCars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highly correlate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SalePrice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📌 Helps prioritize features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97BCE99-F745-51E5-14CB-36206A38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66" y="3057994"/>
            <a:ext cx="4192365" cy="34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9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664C1-5114-F646-813F-157EA22A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0AB6-C93C-1945-C69B-4F8FC9780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20246"/>
            <a:ext cx="5710540" cy="660400"/>
          </a:xfrm>
        </p:spPr>
        <p:txBody>
          <a:bodyPr/>
          <a:lstStyle/>
          <a:p>
            <a:r>
              <a:rPr lang="en-IN" sz="4400" dirty="0"/>
              <a:t>Feature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E8CCE-CE33-5D75-A590-C6B8D619A7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7D625F-ABB4-1060-9F49-5AB4134E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015188"/>
            <a:ext cx="53343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HouseAge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YrSold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YearBuilt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RemodAge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YrSold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YearRemodAdd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PricePerSF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SalePrice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 /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GrLivArea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🎯 Purpose: Enrich feature set for better insights &amp; modeling</a:t>
            </a:r>
          </a:p>
        </p:txBody>
      </p:sp>
    </p:spTree>
    <p:extLst>
      <p:ext uri="{BB962C8B-B14F-4D97-AF65-F5344CB8AC3E}">
        <p14:creationId xmlns:p14="http://schemas.microsoft.com/office/powerpoint/2010/main" val="6573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EA7A1-3AD7-8E37-0E62-47C09F745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7752-6E7C-12AA-98B4-D4A800E2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660400"/>
          </a:xfrm>
        </p:spPr>
        <p:txBody>
          <a:bodyPr/>
          <a:lstStyle/>
          <a:p>
            <a:r>
              <a:rPr lang="en-IN" sz="4400" dirty="0"/>
              <a:t>Size &amp; Price Impact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D7DD5D-4D1B-F687-5F30-CBB43CA7C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05E8FF-BEDC-D33A-39DB-87BA1BA8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39" y="3230147"/>
            <a:ext cx="716771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Visuals: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GrLivArea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vs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SalePrice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(positive trend)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Bedrooms vs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SalePrice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(box plot)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📈 Larger homes generally command higher prices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1679C5B0-AD06-9510-3DE2-AAAD6147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32" y="3230147"/>
            <a:ext cx="5132647" cy="33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6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2560C-7D69-A069-F2DA-5AB033249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DCC8-0243-EBA2-A6A0-FD7F37D74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660400"/>
          </a:xfrm>
        </p:spPr>
        <p:txBody>
          <a:bodyPr/>
          <a:lstStyle/>
          <a:p>
            <a:r>
              <a:rPr lang="en-IN" sz="4400" dirty="0"/>
              <a:t>Market Trends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A5E34A-342C-0441-F674-A187F3B37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4" y="3042791"/>
            <a:ext cx="703989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Analysis: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Average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SalePrice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 over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YrSold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Tool: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Line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📅 Showed pricing trends across years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🧐 Useful for temporal forecasting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F21D373A-2B83-E55D-04DE-532F091B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96" y="3042791"/>
            <a:ext cx="5459982" cy="358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4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716B3-D937-549E-5107-3EE61769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BEF2-A74E-4A1B-3743-1575CDDA3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63989"/>
            <a:ext cx="8825658" cy="660400"/>
          </a:xfrm>
        </p:spPr>
        <p:txBody>
          <a:bodyPr/>
          <a:lstStyle/>
          <a:p>
            <a:r>
              <a:rPr lang="en-IN" sz="4400" dirty="0"/>
              <a:t>Amenities &amp; Preferences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8EDF5B-000E-2AF2-8BB3-0321AF7E4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4" y="2904291"/>
            <a:ext cx="560438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Explored: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Garage size vs Price (positive impact)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Pool area impact (higher price but rare)</a:t>
            </a:r>
          </a:p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💡 Amenities influence buyer behavior &amp; pricing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42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1364</TotalTime>
  <Words>315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Ion Boardroom</vt:lpstr>
      <vt:lpstr>Title Slide</vt:lpstr>
      <vt:lpstr>Objective &amp; Dataset</vt:lpstr>
      <vt:lpstr>Data Loading &amp; Cleaning</vt:lpstr>
      <vt:lpstr>Univariate Analysis</vt:lpstr>
      <vt:lpstr>Multivariate Analysis</vt:lpstr>
      <vt:lpstr>Feature Engineering</vt:lpstr>
      <vt:lpstr>Size &amp; Price Impact</vt:lpstr>
      <vt:lpstr>Market Trends</vt:lpstr>
      <vt:lpstr>Amenities &amp; Preferences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preeti Pathak</dc:creator>
  <cp:lastModifiedBy>preeti Pathak</cp:lastModifiedBy>
  <cp:revision>1</cp:revision>
  <dcterms:created xsi:type="dcterms:W3CDTF">2025-04-16T08:31:28Z</dcterms:created>
  <dcterms:modified xsi:type="dcterms:W3CDTF">2025-04-17T07:15:54Z</dcterms:modified>
</cp:coreProperties>
</file>