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76" r:id="rId7"/>
    <p:sldId id="277" r:id="rId8"/>
    <p:sldId id="290" r:id="rId9"/>
    <p:sldId id="280" r:id="rId10"/>
    <p:sldId id="29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470" y="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 Analytics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1675-DE00-4122-A933-ECDF96C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Why do we need Employee Retention in an organization?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0056-DD1B-4F24-A7C7-0502CB55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Employee retention is crucial for organizations as it leads to cost savings, knowledge retention, higher productivity, improved employee morale, better customer experience, a stable company culture, increased engagement and innovation, and enhanced revenue and ROI. By focusing on retaining employees, organizations can create a more stable, productive, and positive work environment, leading to better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62028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6952" y="5167421"/>
            <a:ext cx="380902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Attrition rate Vs Monthly </a:t>
            </a:r>
          </a:p>
          <a:p>
            <a:r>
              <a:rPr lang="en-IN" sz="1600" b="1" dirty="0"/>
              <a:t>income stats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C1BB83-1A9E-8155-3551-EB194F882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6894" y="503160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Analytics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Employee Retention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26576"/>
            <a:ext cx="389390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	</a:t>
            </a:r>
            <a:r>
              <a:rPr lang="en-IN" sz="1600" b="1" dirty="0"/>
              <a:t>Average working years for 	each Department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8615" y="33756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	</a:t>
            </a:r>
            <a:r>
              <a:rPr lang="en-IN" sz="1600" b="1" dirty="0"/>
              <a:t>Job Role Vs Work life 	balance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1973" y="51197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	</a:t>
            </a:r>
            <a:r>
              <a:rPr lang="en-IN" sz="1600" b="1" dirty="0"/>
              <a:t>Attrition rate Vs since 	last Year promotion relation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9252" y="1633903"/>
            <a:ext cx="374547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Average Attrition rate for all Departments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206" y="3334727"/>
            <a:ext cx="355276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Average Hourly rate of Male </a:t>
            </a:r>
          </a:p>
          <a:p>
            <a:r>
              <a:rPr lang="en-IN" sz="1600" b="1" dirty="0"/>
              <a:t>Research Scientist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Social network">
            <a:extLst>
              <a:ext uri="{FF2B5EF4-FFF2-40B4-BE49-F238E27FC236}">
                <a16:creationId xmlns:a16="http://schemas.microsoft.com/office/drawing/2014/main" id="{F280F2C3-22A8-91F1-5EA6-64381268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5034" y="1599474"/>
            <a:ext cx="740997" cy="740997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6243273-EC23-4DA0-5A02-2F09F8C33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3324" y="3300228"/>
            <a:ext cx="751072" cy="751072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4662DC83-6058-D06D-863B-A6EE71534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4396" y="5184070"/>
            <a:ext cx="614709" cy="614709"/>
          </a:xfrm>
          <a:prstGeom prst="rect">
            <a:avLst/>
          </a:prstGeom>
        </p:spPr>
      </p:pic>
      <p:pic>
        <p:nvPicPr>
          <p:cNvPr id="12" name="Graphic 11" descr="Daily calendar">
            <a:extLst>
              <a:ext uri="{FF2B5EF4-FFF2-40B4-BE49-F238E27FC236}">
                <a16:creationId xmlns:a16="http://schemas.microsoft.com/office/drawing/2014/main" id="{1F8B1090-8268-6C0E-D251-AA334C90B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903" y="1611850"/>
            <a:ext cx="724123" cy="724123"/>
          </a:xfrm>
          <a:prstGeom prst="rect">
            <a:avLst/>
          </a:prstGeom>
        </p:spPr>
      </p:pic>
      <p:pic>
        <p:nvPicPr>
          <p:cNvPr id="18" name="Graphic 17" descr="Scales of justice">
            <a:extLst>
              <a:ext uri="{FF2B5EF4-FFF2-40B4-BE49-F238E27FC236}">
                <a16:creationId xmlns:a16="http://schemas.microsoft.com/office/drawing/2014/main" id="{B1458E74-E80B-8A9E-B9BD-F20256A000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8458" y="3424529"/>
            <a:ext cx="610269" cy="610269"/>
          </a:xfrm>
          <a:prstGeom prst="rect">
            <a:avLst/>
          </a:prstGeom>
        </p:spPr>
      </p:pic>
      <p:pic>
        <p:nvPicPr>
          <p:cNvPr id="45" name="Graphic 44" descr="Rocket">
            <a:extLst>
              <a:ext uri="{FF2B5EF4-FFF2-40B4-BE49-F238E27FC236}">
                <a16:creationId xmlns:a16="http://schemas.microsoft.com/office/drawing/2014/main" id="{C5E7A4F6-75E7-B9FC-CE78-0E37CCA6A8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3760" y="5261277"/>
            <a:ext cx="634698" cy="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Distribution of field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29519" y="2961990"/>
            <a:ext cx="4098579" cy="170498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14948" y="2961990"/>
            <a:ext cx="4098577" cy="17049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54523" y="2961990"/>
            <a:ext cx="4098577" cy="170498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30490" y="2919894"/>
            <a:ext cx="4098577" cy="17049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70064" y="2961990"/>
            <a:ext cx="4098578" cy="170498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51065" y="2139828"/>
            <a:ext cx="145352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Average Attrition rate for all Departments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078385" y="2115843"/>
            <a:ext cx="169914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Average Hourly rate of Male 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Research Scientist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286207" y="2115843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Attrition rate Vs Monthly 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income stats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190894" y="2115842"/>
            <a:ext cx="147468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Average working years for each Department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229005" y="2169247"/>
            <a:ext cx="15194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Job Role Vs Work life balance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94798" y="3522385"/>
            <a:ext cx="1677766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The Research &amp; Development department has the highest attrition rate at 51.21%, compared to other departments</a:t>
            </a: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138487" y="3558187"/>
            <a:ext cx="1654639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The average hourly rate for male research scientists is 114.447, which is lower than the 115.927 for female research scientists</a:t>
            </a: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35416" y="3558187"/>
            <a:ext cx="1673183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Sales has the highest total monthly income at $22.07M, while Research &amp; Development has the highest attrition rate at 51.21%.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22528" y="3526382"/>
            <a:ext cx="1670541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The Human Resources, Sales, and Software departments have the same average working years compared to other departments</a:t>
            </a: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196057" y="3558188"/>
            <a:ext cx="1623801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Employees in the healthcare department are the most satisfied with their job roles compared to other departments.</a:t>
            </a: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8F0B5B4A-C739-4A1C-B5B0-61F5CAF0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8840" y="3114390"/>
            <a:ext cx="4098578" cy="17049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86AEE9-887B-4C98-BD98-4B9B74E58FCA}"/>
              </a:ext>
            </a:extLst>
          </p:cNvPr>
          <p:cNvSpPr/>
          <p:nvPr/>
        </p:nvSpPr>
        <p:spPr>
          <a:xfrm>
            <a:off x="10280630" y="2299961"/>
            <a:ext cx="14554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Attrition rate Vs since last Year promotion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D7EEC6-47DD-460C-ABDD-FE3CCADA459F}"/>
              </a:ext>
            </a:extLst>
          </p:cNvPr>
          <p:cNvSpPr/>
          <p:nvPr/>
        </p:nvSpPr>
        <p:spPr>
          <a:xfrm>
            <a:off x="10280630" y="3562188"/>
            <a:ext cx="1630423" cy="11917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</a:rPr>
              <a:t>Across all 40 years of rate ranges since the last promotion, attrition ranges from 0.00% to 77.78%</a:t>
            </a:r>
            <a:endParaRPr lang="en-US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Graphic 2" descr="Social network">
            <a:extLst>
              <a:ext uri="{FF2B5EF4-FFF2-40B4-BE49-F238E27FC236}">
                <a16:creationId xmlns:a16="http://schemas.microsoft.com/office/drawing/2014/main" id="{B28C0DD7-DAB6-BBCE-C417-12374CF3A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182" y="1076884"/>
            <a:ext cx="740997" cy="740997"/>
          </a:xfrm>
          <a:prstGeom prst="rect">
            <a:avLst/>
          </a:prstGeom>
        </p:spPr>
      </p:pic>
      <p:pic>
        <p:nvPicPr>
          <p:cNvPr id="5" name="Graphic 4" descr="Daily calendar">
            <a:extLst>
              <a:ext uri="{FF2B5EF4-FFF2-40B4-BE49-F238E27FC236}">
                <a16:creationId xmlns:a16="http://schemas.microsoft.com/office/drawing/2014/main" id="{B096C86B-B59F-CA60-D972-046C11CE6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9520" y="1086591"/>
            <a:ext cx="724123" cy="724123"/>
          </a:xfrm>
          <a:prstGeom prst="rect">
            <a:avLst/>
          </a:prstGeom>
        </p:spPr>
      </p:pic>
      <p:pic>
        <p:nvPicPr>
          <p:cNvPr id="6" name="Graphic 5" descr="Scales of justice">
            <a:extLst>
              <a:ext uri="{FF2B5EF4-FFF2-40B4-BE49-F238E27FC236}">
                <a16:creationId xmlns:a16="http://schemas.microsoft.com/office/drawing/2014/main" id="{CB2C6D33-700B-584E-152E-D3500A379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8137" y="1120514"/>
            <a:ext cx="610269" cy="610269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F5A7BFC2-8295-5154-23CC-0CF99ECD4D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4504" y="1071846"/>
            <a:ext cx="751072" cy="751072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DB94B7C9-C562-8E2B-25B6-50F124AEF2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0070" y="1150483"/>
            <a:ext cx="614709" cy="614709"/>
          </a:xfrm>
          <a:prstGeom prst="rect">
            <a:avLst/>
          </a:prstGeom>
        </p:spPr>
      </p:pic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F47BED14-8296-9609-8AC1-41727049FB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78492" y="1120514"/>
            <a:ext cx="634698" cy="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884DAE-DAC9-9CC7-40C0-6D21D174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" y="0"/>
            <a:ext cx="121778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6A8695-A940-7556-6DFD-8D40D91A829E}"/>
              </a:ext>
            </a:extLst>
          </p:cNvPr>
          <p:cNvSpPr txBox="1"/>
          <p:nvPr/>
        </p:nvSpPr>
        <p:spPr>
          <a:xfrm>
            <a:off x="523784" y="1038686"/>
            <a:ext cx="10777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research &amp; development department has the highest attrition rate. To retain these employees, we should restructure their salaries according to market standards and consider promoting them to appreciate their hard work.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working more hours than average should be awarded cash prizes to encourage extra hours.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Tableau dashboard shows an average tenure of 20 years across departments, indicating a good reputation but also high attrition, suggesting HR management issues. Data reveals over 25% of healthcare employees report excellent job satisfaction, while sales employees report poor satisfaction.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job satisfaction, personal interviews should be conducted to address issues and find productive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Credits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313932" y="1285681"/>
            <a:ext cx="1279454" cy="146193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Mrs. Priti Siddharth Waghmare</a:t>
            </a:r>
          </a:p>
          <a:p>
            <a:pPr algn="ctr">
              <a:lnSpc>
                <a:spcPts val="1900"/>
              </a:lnSpc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Graphic 5" descr="Cheers">
            <a:extLst>
              <a:ext uri="{FF2B5EF4-FFF2-40B4-BE49-F238E27FC236}">
                <a16:creationId xmlns:a16="http://schemas.microsoft.com/office/drawing/2014/main" id="{DEC0A211-27F9-2ED9-DBAB-DD0DF58B1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99490" y="2518598"/>
            <a:ext cx="2593020" cy="25930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847DA2-A33B-7768-1ED2-F74A0FD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1566" y="958578"/>
            <a:ext cx="1554991" cy="1500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E5AAD-D23C-F0F0-F2A7-AEC05FE8F8CC}"/>
              </a:ext>
            </a:extLst>
          </p:cNvPr>
          <p:cNvSpPr txBox="1"/>
          <p:nvPr/>
        </p:nvSpPr>
        <p:spPr>
          <a:xfrm>
            <a:off x="5109667" y="1267576"/>
            <a:ext cx="1878791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b="1" dirty="0">
                <a:solidFill>
                  <a:schemeClr val="bg1"/>
                </a:solidFill>
                <a:cs typeface="Segoe UI" panose="020B0502040204020203" pitchFamily="34" charset="0"/>
              </a:rPr>
              <a:t>Mrs. Priti Siddharth Waghmare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3F9340-4B7F-54B6-63F8-BC141AE2B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5850" y="2170080"/>
            <a:ext cx="1554991" cy="1500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97DD6-02E5-A268-C34B-F52F57A3ECAD}"/>
              </a:ext>
            </a:extLst>
          </p:cNvPr>
          <p:cNvSpPr txBox="1"/>
          <p:nvPr/>
        </p:nvSpPr>
        <p:spPr>
          <a:xfrm>
            <a:off x="7396097" y="2479077"/>
            <a:ext cx="171689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b="1" dirty="0">
                <a:solidFill>
                  <a:schemeClr val="bg1"/>
                </a:solidFill>
                <a:cs typeface="Segoe UI" panose="020B0502040204020203" pitchFamily="34" charset="0"/>
              </a:rPr>
              <a:t>Ms. Rutuja Nikhil Doiphode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B25AEE-5BD6-863B-547B-5E8FCA1E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5648" y="4687920"/>
            <a:ext cx="1554991" cy="1500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DC849-1F23-2B8B-152A-0123C0D6B81A}"/>
              </a:ext>
            </a:extLst>
          </p:cNvPr>
          <p:cNvSpPr txBox="1"/>
          <p:nvPr/>
        </p:nvSpPr>
        <p:spPr>
          <a:xfrm>
            <a:off x="6880285" y="5138959"/>
            <a:ext cx="16547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b="1" dirty="0">
                <a:solidFill>
                  <a:schemeClr val="bg1"/>
                </a:solidFill>
                <a:cs typeface="Segoe UI" panose="020B0502040204020203" pitchFamily="34" charset="0"/>
              </a:rPr>
              <a:t>Mr. Abhishek Dhumal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DA8329-55C2-E93B-2905-E9D5AE828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3465" y="4687920"/>
            <a:ext cx="1554991" cy="1500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59F6E-2A21-7C15-C2E2-FB1C76E68B0D}"/>
              </a:ext>
            </a:extLst>
          </p:cNvPr>
          <p:cNvSpPr txBox="1"/>
          <p:nvPr/>
        </p:nvSpPr>
        <p:spPr>
          <a:xfrm>
            <a:off x="3588102" y="5138959"/>
            <a:ext cx="16547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b="1" dirty="0">
                <a:solidFill>
                  <a:schemeClr val="bg1"/>
                </a:solidFill>
                <a:cs typeface="Segoe UI" panose="020B0502040204020203" pitchFamily="34" charset="0"/>
              </a:rPr>
              <a:t>Ms. Suman Panigrahi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2FFD16-D860-311E-801A-AA290B32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8177" y="2057452"/>
            <a:ext cx="1554991" cy="15001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D66C-F04C-1D2D-2B30-62C072DB8E01}"/>
              </a:ext>
            </a:extLst>
          </p:cNvPr>
          <p:cNvSpPr txBox="1"/>
          <p:nvPr/>
        </p:nvSpPr>
        <p:spPr>
          <a:xfrm>
            <a:off x="3062813" y="2337369"/>
            <a:ext cx="173641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b="1" dirty="0">
                <a:solidFill>
                  <a:schemeClr val="bg1"/>
                </a:solidFill>
                <a:cs typeface="Segoe UI" panose="020B0502040204020203" pitchFamily="34" charset="0"/>
              </a:rPr>
              <a:t>Ms. Bungatavula Madhu Priya</a:t>
            </a:r>
          </a:p>
        </p:txBody>
      </p:sp>
    </p:spTree>
    <p:extLst>
      <p:ext uri="{BB962C8B-B14F-4D97-AF65-F5344CB8AC3E}">
        <p14:creationId xmlns:p14="http://schemas.microsoft.com/office/powerpoint/2010/main" val="339562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464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Yu Gothic</vt:lpstr>
      <vt:lpstr>Arial</vt:lpstr>
      <vt:lpstr>Calibri</vt:lpstr>
      <vt:lpstr>Century Gothic</vt:lpstr>
      <vt:lpstr>Segoe UI</vt:lpstr>
      <vt:lpstr>Segoe UI Light</vt:lpstr>
      <vt:lpstr>Office Theme</vt:lpstr>
      <vt:lpstr>HR Analytics Presentation</vt:lpstr>
      <vt:lpstr>Why do we need Employee Retention in an organization?</vt:lpstr>
      <vt:lpstr>Project analysis slide 2</vt:lpstr>
      <vt:lpstr>Project analysis slide 3</vt:lpstr>
      <vt:lpstr>PowerPoint Presentation</vt:lpstr>
      <vt:lpstr>Project analysis slide 6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2024-08-12T11:44:46Z</dcterms:created>
  <dcterms:modified xsi:type="dcterms:W3CDTF">2024-08-12T19:04:30Z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