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99" r:id="rId2"/>
    <p:sldId id="256" r:id="rId3"/>
    <p:sldId id="291" r:id="rId4"/>
    <p:sldId id="257" r:id="rId5"/>
    <p:sldId id="258" r:id="rId6"/>
    <p:sldId id="259" r:id="rId7"/>
    <p:sldId id="260" r:id="rId8"/>
    <p:sldId id="286" r:id="rId9"/>
    <p:sldId id="292" r:id="rId10"/>
    <p:sldId id="293" r:id="rId11"/>
    <p:sldId id="282" r:id="rId12"/>
    <p:sldId id="288" r:id="rId13"/>
    <p:sldId id="283" r:id="rId14"/>
    <p:sldId id="284" r:id="rId15"/>
    <p:sldId id="285" r:id="rId16"/>
    <p:sldId id="289" r:id="rId17"/>
    <p:sldId id="294" r:id="rId18"/>
    <p:sldId id="295" r:id="rId19"/>
    <p:sldId id="296" r:id="rId20"/>
    <p:sldId id="297" r:id="rId21"/>
    <p:sldId id="298"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1" d="100"/>
          <a:sy n="71"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6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17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592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636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25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346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48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6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2/19/2023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257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6896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90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2/19/2023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1711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Calibri"/>
                <a:ea typeface="+mj-lt"/>
                <a:cs typeface="+mj-lt"/>
              </a:rPr>
              <a:t>Micro-Credit </a:t>
            </a:r>
            <a:r>
              <a:rPr lang="en-IN" dirty="0">
                <a:latin typeface="Calibri"/>
                <a:ea typeface="+mj-lt"/>
                <a:cs typeface="+mj-lt"/>
              </a:rPr>
              <a:t>Defaulter Model</a:t>
            </a:r>
            <a:endParaRPr lang="en-IN" dirty="0"/>
          </a:p>
        </p:txBody>
      </p:sp>
      <p:sp>
        <p:nvSpPr>
          <p:cNvPr id="3" name="Subtitle 2"/>
          <p:cNvSpPr>
            <a:spLocks noGrp="1"/>
          </p:cNvSpPr>
          <p:nvPr>
            <p:ph type="subTitle" idx="1"/>
          </p:nvPr>
        </p:nvSpPr>
        <p:spPr/>
        <p:txBody>
          <a:bodyPr/>
          <a:lstStyle/>
          <a:p>
            <a:r>
              <a:rPr lang="en-IN" dirty="0" smtClean="0"/>
              <a:t>Submitted by</a:t>
            </a:r>
          </a:p>
          <a:p>
            <a:r>
              <a:rPr lang="en-IN" dirty="0" smtClean="0"/>
              <a:t>Priti Chauhan</a:t>
            </a:r>
            <a:endParaRPr lang="en-IN" dirty="0"/>
          </a:p>
        </p:txBody>
      </p:sp>
    </p:spTree>
    <p:extLst>
      <p:ext uri="{BB962C8B-B14F-4D97-AF65-F5344CB8AC3E}">
        <p14:creationId xmlns:p14="http://schemas.microsoft.com/office/powerpoint/2010/main" val="382721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FD073016-B734-483B-8953-5BADEE1451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A7EAB6-59D3-4325-8DE6-E0CA4009CE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 xmlns:a16="http://schemas.microsoft.com/office/drawing/2014/main" id="{EC89864A-F411-EE89-4855-53A916F5F9C3}"/>
              </a:ext>
            </a:extLst>
          </p:cNvPr>
          <p:cNvPicPr>
            <a:picLocks noGrp="1" noChangeAspect="1"/>
          </p:cNvPicPr>
          <p:nvPr>
            <p:ph idx="1"/>
          </p:nvPr>
        </p:nvPicPr>
        <p:blipFill>
          <a:blip r:embed="rId2"/>
          <a:stretch>
            <a:fillRect/>
          </a:stretch>
        </p:blipFill>
        <p:spPr>
          <a:xfrm>
            <a:off x="4220251" y="1846263"/>
            <a:ext cx="3811824" cy="4022725"/>
          </a:xfrm>
        </p:spPr>
      </p:pic>
      <p:pic>
        <p:nvPicPr>
          <p:cNvPr id="5" name="Picture 5" descr="Graphical user interface, application&#10;&#10;Description automatically generated">
            <a:extLst>
              <a:ext uri="{FF2B5EF4-FFF2-40B4-BE49-F238E27FC236}">
                <a16:creationId xmlns="" xmlns:a16="http://schemas.microsoft.com/office/drawing/2014/main" id="{3CF4EEA4-AA85-51BB-BA13-06A89FC41304}"/>
              </a:ext>
            </a:extLst>
          </p:cNvPr>
          <p:cNvPicPr>
            <a:picLocks noChangeAspect="1"/>
          </p:cNvPicPr>
          <p:nvPr/>
        </p:nvPicPr>
        <p:blipFill>
          <a:blip r:embed="rId3"/>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 xmlns:a16="http://schemas.microsoft.com/office/drawing/2014/main" id="{A7F1A7FC-CD7B-146D-D9DE-8A10A4AE90B6}"/>
              </a:ext>
            </a:extLst>
          </p:cNvPr>
          <p:cNvPicPr>
            <a:picLocks noChangeAspect="1"/>
          </p:cNvPicPr>
          <p:nvPr/>
        </p:nvPicPr>
        <p:blipFill>
          <a:blip r:embed="rId4"/>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 xmlns:a16="http://schemas.microsoft.com/office/drawing/2014/main"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 xmlns:a16="http://schemas.microsoft.com/office/drawing/2014/main"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 xmlns:a16="http://schemas.microsoft.com/office/drawing/2014/main" id="{7D3CDE42-0E30-4186-7425-10317B29B953}"/>
              </a:ext>
            </a:extLst>
          </p:cNvPr>
          <p:cNvPicPr>
            <a:picLocks noChangeAspect="1"/>
          </p:cNvPicPr>
          <p:nvPr/>
        </p:nvPicPr>
        <p:blipFill>
          <a:blip r:embed="rId7"/>
          <a:stretch>
            <a:fillRect/>
          </a:stretch>
        </p:blipFill>
        <p:spPr>
          <a:xfrm>
            <a:off x="8027988" y="4465638"/>
            <a:ext cx="1814513" cy="1920875"/>
          </a:xfrm>
          <a:prstGeom prst="rect">
            <a:avLst/>
          </a:prstGeom>
        </p:spPr>
      </p:pic>
      <p:pic>
        <p:nvPicPr>
          <p:cNvPr id="10" name="Picture 10">
            <a:extLst>
              <a:ext uri="{FF2B5EF4-FFF2-40B4-BE49-F238E27FC236}">
                <a16:creationId xmlns="" xmlns:a16="http://schemas.microsoft.com/office/drawing/2014/main" id="{0BAEC8CF-BBBA-1510-6D6F-764FBB2EF974}"/>
              </a:ext>
            </a:extLst>
          </p:cNvPr>
          <p:cNvPicPr>
            <a:picLocks noChangeAspect="1"/>
          </p:cNvPicPr>
          <p:nvPr/>
        </p:nvPicPr>
        <p:blipFill>
          <a:blip r:embed="rId8"/>
          <a:stretch>
            <a:fillRect/>
          </a:stretch>
        </p:blipFill>
        <p:spPr>
          <a:xfrm>
            <a:off x="9920288" y="4465638"/>
            <a:ext cx="1814513" cy="1920875"/>
          </a:xfrm>
          <a:prstGeom prst="rect">
            <a:avLst/>
          </a:prstGeom>
        </p:spPr>
      </p:pic>
    </p:spTree>
    <p:extLst>
      <p:ext uri="{BB962C8B-B14F-4D97-AF65-F5344CB8AC3E}">
        <p14:creationId xmlns:p14="http://schemas.microsoft.com/office/powerpoint/2010/main" val="136728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 xmlns:a16="http://schemas.microsoft.com/office/drawing/2014/main" id="{0E3596DD-156A-473E-9BB3-C6A29F7574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2C46C4D6-C474-4E92-B52E-944C1118F7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8" name="Content Placeholder 7">
            <a:extLst>
              <a:ext uri="{FF2B5EF4-FFF2-40B4-BE49-F238E27FC236}">
                <a16:creationId xmlns="" xmlns:a16="http://schemas.microsoft.com/office/drawing/2014/main"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endParaRPr lang="en-US" sz="2000" b="1">
              <a:ea typeface="+mn-lt"/>
              <a:cs typeface="+mn-lt"/>
            </a:endParaRP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a:ea typeface="+mn-lt"/>
                <a:cs typeface="+mn-lt"/>
              </a:rPr>
              <a:t>cnt_loans30 &amp; amnt_loans30 is 96% correlated.</a:t>
            </a:r>
            <a:endParaRPr lang="en-US"/>
          </a:p>
          <a:p>
            <a:r>
              <a:rPr lang="en-US" sz="2000">
                <a:ea typeface="+mn-lt"/>
                <a:cs typeface="+mn-lt"/>
              </a:rPr>
              <a:t>amnt_loans90 &amp; amnt_loans30 is 90% correlated.</a:t>
            </a:r>
            <a:endParaRPr lang="en-US"/>
          </a:p>
          <a:p>
            <a:r>
              <a:rPr lang="en-US" sz="2000">
                <a:ea typeface="+mn-lt"/>
                <a:cs typeface="+mn-lt"/>
              </a:rPr>
              <a:t>medianamnt_loans90 &amp; medianamnt_loans30 is 91% correlated.</a:t>
            </a:r>
            <a:endParaRPr lang="en-US"/>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 xmlns:a16="http://schemas.microsoft.com/office/drawing/2014/main"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val="326145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 xmlns:a16="http://schemas.microsoft.com/office/drawing/2014/main" id="{0E3596DD-156A-473E-9BB3-C6A29F7574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 xmlns:a16="http://schemas.microsoft.com/office/drawing/2014/main" id="{2C46C4D6-C474-4E92-B52E-944C1118F7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 xmlns:a16="http://schemas.microsoft.com/office/drawing/2014/main"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val="262320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 xmlns:a16="http://schemas.microsoft.com/office/drawing/2014/main"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grpSp>
        <p:nvGrpSpPr>
          <p:cNvPr id="20" name="Group 19">
            <a:extLst>
              <a:ext uri="{FF2B5EF4-FFF2-40B4-BE49-F238E27FC236}">
                <a16:creationId xmlns="" xmlns:a16="http://schemas.microsoft.com/office/drawing/2014/main" id="{770AE191-D2EA-45C9-A44D-830C188F74C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72021" y="518649"/>
            <a:ext cx="1128382" cy="847206"/>
            <a:chOff x="8183879" y="1000124"/>
            <a:chExt cx="1562267" cy="1172973"/>
          </a:xfrm>
        </p:grpSpPr>
        <p:sp>
          <p:nvSpPr>
            <p:cNvPr id="21" name="Freeform 5">
              <a:extLst>
                <a:ext uri="{FF2B5EF4-FFF2-40B4-BE49-F238E27FC236}">
                  <a16:creationId xmlns="" xmlns:a16="http://schemas.microsoft.com/office/drawing/2014/main" id="{23A0E4C1-B7A6-4637-AC51-4A5AE3841FF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 xmlns:a16="http://schemas.microsoft.com/office/drawing/2014/main" id="{F4E8C039-CC58-44F3-8A7B-E0A934C1D01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Graphical user interface, diagram, PowerPoint&#10;&#10;Description automatically generated">
            <a:extLst>
              <a:ext uri="{FF2B5EF4-FFF2-40B4-BE49-F238E27FC236}">
                <a16:creationId xmlns="" xmlns:a16="http://schemas.microsoft.com/office/drawing/2014/main"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 xmlns:a16="http://schemas.microsoft.com/office/drawing/2014/main" id="{B9D7E975-9161-4F2D-AC53-69E1912F6B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Triangle 75">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 xmlns:a16="http://schemas.microsoft.com/office/drawing/2014/main"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
        <p:nvSpPr>
          <p:cNvPr id="78" name="Rectangle 77">
            <a:extLst>
              <a:ext uri="{FF2B5EF4-FFF2-40B4-BE49-F238E27FC236}">
                <a16:creationId xmlns="" xmlns:a16="http://schemas.microsoft.com/office/drawing/2014/main" id="{463E6235-1649-4B47-9862-4026FC473B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4697CDA-BDB7-4883-B48B-1D4EDB2F0E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3" name="Content Placeholder 2">
            <a:extLst>
              <a:ext uri="{FF2B5EF4-FFF2-40B4-BE49-F238E27FC236}">
                <a16:creationId xmlns=""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
        <p:nvSpPr>
          <p:cNvPr id="10" name="Freeform: Shape 9">
            <a:extLst>
              <a:ext uri="{FF2B5EF4-FFF2-40B4-BE49-F238E27FC236}">
                <a16:creationId xmlns="" xmlns:a16="http://schemas.microsoft.com/office/drawing/2014/main" id="{6295B176-FA0E-4B6A-A190-5E2E82BEA5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 xmlns:a16="http://schemas.microsoft.com/office/drawing/2014/main" id="{48F779DE-4744-42D6-9C74-33EC94460C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597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 xmlns:a16="http://schemas.microsoft.com/office/drawing/2014/main" id="{96918796-2918-40D6-BE3A-4600C47FCD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69A0C4FB-89B6-7AEF-B6BD-95A179CC34A3}"/>
              </a:ext>
            </a:extLst>
          </p:cNvPr>
          <p:cNvSpPr>
            <a:spLocks noGrp="1"/>
          </p:cNvSpPr>
          <p:nvPr>
            <p:ph type="title"/>
          </p:nvPr>
        </p:nvSpPr>
        <p:spPr>
          <a:xfrm>
            <a:off x="838200" y="672747"/>
            <a:ext cx="10515600" cy="715556"/>
          </a:xfrm>
        </p:spPr>
        <p:txBody>
          <a:bodyPr vert="horz" lIns="91440" tIns="45720" rIns="91440" bIns="45720" rtlCol="0" anchor="ctr">
            <a:noAutofit/>
          </a:bodyPr>
          <a:lstStyle/>
          <a:p>
            <a:pPr algn="ctr"/>
            <a:r>
              <a:rPr lang="en-US" sz="2000" dirty="0">
                <a:solidFill>
                  <a:schemeClr val="bg1"/>
                </a:solidFill>
                <a:cs typeface="Calibri Light"/>
              </a:rPr>
              <a:t>After Applying </a:t>
            </a:r>
            <a:r>
              <a:rPr lang="en-US" sz="2000" dirty="0" err="1">
                <a:solidFill>
                  <a:schemeClr val="bg1"/>
                </a:solidFill>
                <a:cs typeface="Calibri Light"/>
              </a:rPr>
              <a:t>PowerTransformer</a:t>
            </a:r>
            <a:r>
              <a:rPr lang="en-US" sz="2000" dirty="0">
                <a:cs typeface="Calibri Light"/>
              </a:rPr>
              <a:t/>
            </a:r>
            <a:br>
              <a:rPr lang="en-US" sz="2000" dirty="0">
                <a:cs typeface="Calibri Light"/>
              </a:rPr>
            </a:br>
            <a:r>
              <a:rPr lang="en-US" sz="2000" dirty="0">
                <a:solidFill>
                  <a:schemeClr val="bg1"/>
                </a:solidFill>
                <a:cs typeface="Calibri Light"/>
              </a:rPr>
              <a:t>Method = Yeo - Johnson</a:t>
            </a:r>
          </a:p>
        </p:txBody>
      </p:sp>
      <p:pic>
        <p:nvPicPr>
          <p:cNvPr id="13" name="Picture 13" descr="Graphical user interface, diagram, application&#10;&#10;Description automatically generated">
            <a:extLst>
              <a:ext uri="{FF2B5EF4-FFF2-40B4-BE49-F238E27FC236}">
                <a16:creationId xmlns="" xmlns:a16="http://schemas.microsoft.com/office/drawing/2014/main" id="{FAAA4E31-2285-5E86-6417-D1644089A379}"/>
              </a:ext>
            </a:extLst>
          </p:cNvPr>
          <p:cNvPicPr>
            <a:picLocks noGrp="1" noChangeAspect="1"/>
          </p:cNvPicPr>
          <p:nvPr>
            <p:ph idx="1"/>
          </p:nvPr>
        </p:nvPicPr>
        <p:blipFill>
          <a:blip r:embed="rId2"/>
          <a:stretch>
            <a:fillRect/>
          </a:stretch>
        </p:blipFill>
        <p:spPr>
          <a:xfrm>
            <a:off x="3816350" y="2662238"/>
            <a:ext cx="4619625" cy="2390775"/>
          </a:xfrm>
        </p:spPr>
      </p:pic>
    </p:spTree>
    <p:extLst>
      <p:ext uri="{BB962C8B-B14F-4D97-AF65-F5344CB8AC3E}">
        <p14:creationId xmlns:p14="http://schemas.microsoft.com/office/powerpoint/2010/main" val="395842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DD38EE57-B708-47C9-A4A4-E25F09FAB0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57A28182-58A5-4DBB-8F64-BD944BCA81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 xmlns:a16="http://schemas.microsoft.com/office/drawing/2014/main" id="{E4A9080E-7BA6-45FC-8677-8B9D5F4DAF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 xmlns:a16="http://schemas.microsoft.com/office/drawing/2014/main" id="{2163D516-75D4-4DE0-AC27-63719125AE5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 xmlns:a16="http://schemas.microsoft.com/office/drawing/2014/main" id="{E74A26A5-C23A-46D4-B0FF-155FB383462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 xmlns:a16="http://schemas.microsoft.com/office/drawing/2014/main" id="{08E0243F-1062-43C6-AD04-130DFF66840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 xmlns:a16="http://schemas.microsoft.com/office/drawing/2014/main" id="{94C5517B-1B0F-47AA-93A5-36718996986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8476F34E-ADBE-E6EF-E1D5-FEE8D11A1B63}"/>
              </a:ext>
            </a:extLst>
          </p:cNvPr>
          <p:cNvSpPr>
            <a:spLocks noGrp="1"/>
          </p:cNvSpPr>
          <p:nvPr>
            <p:ph type="title"/>
          </p:nvPr>
        </p:nvSpPr>
        <p:spPr>
          <a:xfrm>
            <a:off x="1047280" y="759805"/>
            <a:ext cx="10306520" cy="1325563"/>
          </a:xfrm>
        </p:spPr>
        <p:txBody>
          <a:bodyPr>
            <a:normAutofit/>
          </a:bodyPr>
          <a:lstStyle/>
          <a:p>
            <a:r>
              <a:rPr lang="en-US" sz="4000" b="1" u="sng">
                <a:solidFill>
                  <a:srgbClr val="FFFFFF"/>
                </a:solidFill>
                <a:cs typeface="Calibri Light"/>
              </a:rPr>
              <a:t>Imbalanced Target Column</a:t>
            </a:r>
            <a:endParaRPr lang="en-US" sz="4000" b="1" u="sng">
              <a:solidFill>
                <a:srgbClr val="FFFFFF"/>
              </a:solidFill>
            </a:endParaRPr>
          </a:p>
        </p:txBody>
      </p:sp>
      <p:sp>
        <p:nvSpPr>
          <p:cNvPr id="3" name="Content Placeholder 2">
            <a:extLst>
              <a:ext uri="{FF2B5EF4-FFF2-40B4-BE49-F238E27FC236}">
                <a16:creationId xmlns="" xmlns:a16="http://schemas.microsoft.com/office/drawing/2014/main"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a:ea typeface="+mn-lt"/>
                <a:cs typeface="+mn-lt"/>
              </a:rPr>
              <a:t>Label ‘1’ has approximately 87.5% records.</a:t>
            </a:r>
            <a:endParaRPr lang="en-US" sz="2400">
              <a:cs typeface="Calibri" panose="020F0502020204030204"/>
            </a:endParaRPr>
          </a:p>
          <a:p>
            <a:r>
              <a:rPr lang="en-US" sz="2400">
                <a:ea typeface="+mn-lt"/>
                <a:cs typeface="+mn-lt"/>
              </a:rPr>
              <a:t>Label ‘0’ has approximately 12.5% records.</a:t>
            </a:r>
            <a:endParaRPr lang="en-US" sz="2400"/>
          </a:p>
          <a:p>
            <a:pPr marL="0" indent="0">
              <a:buNone/>
            </a:pPr>
            <a:endParaRPr lang="en-US" sz="2400">
              <a:cs typeface="Calibri"/>
            </a:endParaRPr>
          </a:p>
        </p:txBody>
      </p:sp>
      <p:pic>
        <p:nvPicPr>
          <p:cNvPr id="4" name="Picture 4" descr="Chart, bar chart&#10;&#10;Description automatically generated">
            <a:extLst>
              <a:ext uri="{FF2B5EF4-FFF2-40B4-BE49-F238E27FC236}">
                <a16:creationId xmlns="" xmlns:a16="http://schemas.microsoft.com/office/drawing/2014/main"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val="41238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After OverSampling.</a:t>
            </a:r>
          </a:p>
        </p:txBody>
      </p:sp>
      <p:pic>
        <p:nvPicPr>
          <p:cNvPr id="4" name="Picture 4" descr="Chart, bar chart&#10;&#10;Description automatically generated">
            <a:extLst>
              <a:ext uri="{FF2B5EF4-FFF2-40B4-BE49-F238E27FC236}">
                <a16:creationId xmlns="" xmlns:a16="http://schemas.microsoft.com/office/drawing/2014/main" id="{A87C8E7D-6506-DF3D-7573-2075456A8F95}"/>
              </a:ext>
            </a:extLst>
          </p:cNvPr>
          <p:cNvPicPr>
            <a:picLocks noGrp="1" noChangeAspect="1"/>
          </p:cNvPicPr>
          <p:nvPr>
            <p:ph idx="1"/>
          </p:nvPr>
        </p:nvPicPr>
        <p:blipFill>
          <a:blip r:embed="rId2"/>
          <a:stretch>
            <a:fillRect/>
          </a:stretch>
        </p:blipFill>
        <p:spPr>
          <a:xfrm>
            <a:off x="2468622" y="1632095"/>
            <a:ext cx="8491207" cy="4394199"/>
          </a:xfrm>
          <a:prstGeom prst="rect">
            <a:avLst/>
          </a:prstGeom>
        </p:spPr>
      </p:pic>
    </p:spTree>
    <p:extLst>
      <p:ext uri="{BB962C8B-B14F-4D97-AF65-F5344CB8AC3E}">
        <p14:creationId xmlns:p14="http://schemas.microsoft.com/office/powerpoint/2010/main" val="795471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 xmlns:a16="http://schemas.microsoft.com/office/drawing/2014/main" id="{CC0D2FF0-FC24-46FB-D4EC-D5836B9D1E47}"/>
              </a:ext>
            </a:extLst>
          </p:cNvPr>
          <p:cNvPicPr>
            <a:picLocks noGrp="1" noChangeAspect="1"/>
          </p:cNvPicPr>
          <p:nvPr>
            <p:ph idx="1"/>
          </p:nvPr>
        </p:nvPicPr>
        <p:blipFill>
          <a:blip r:embed="rId2"/>
          <a:stretch>
            <a:fillRect/>
          </a:stretch>
        </p:blipFill>
        <p:spPr>
          <a:xfrm>
            <a:off x="2601913" y="2576513"/>
            <a:ext cx="7048500" cy="2562225"/>
          </a:xfrm>
          <a:prstGeom prst="rect">
            <a:avLst/>
          </a:prstGeom>
        </p:spPr>
      </p:pic>
    </p:spTree>
    <p:extLst>
      <p:ext uri="{BB962C8B-B14F-4D97-AF65-F5344CB8AC3E}">
        <p14:creationId xmlns:p14="http://schemas.microsoft.com/office/powerpoint/2010/main" val="209943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559129"/>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idx="1"/>
          </p:nvPr>
        </p:nvSpPr>
        <p:spPr>
          <a:xfrm>
            <a:off x="1097279" y="1845733"/>
            <a:ext cx="10884049" cy="4339913"/>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8" name="Content Placeholder 7">
            <a:extLst>
              <a:ext uri="{FF2B5EF4-FFF2-40B4-BE49-F238E27FC236}">
                <a16:creationId xmlns="" xmlns:a16="http://schemas.microsoft.com/office/drawing/2014/main"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sp>
        <p:nvSpPr>
          <p:cNvPr id="20" name="Rectangle 19">
            <a:extLst>
              <a:ext uri="{FF2B5EF4-FFF2-40B4-BE49-F238E27FC236}">
                <a16:creationId xmlns="" xmlns:a16="http://schemas.microsoft.com/office/drawing/2014/main" id="{BC05CA36-AD6A-4ABF-9A05-52E5A143D2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D4331EE8-85A4-4588-8D9E-70E534D477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49D6C862-61CC-4B46-8080-96583D653B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 xmlns:a16="http://schemas.microsoft.com/office/drawing/2014/main"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
        <p:nvSpPr>
          <p:cNvPr id="26" name="Rectangle 25">
            <a:extLst>
              <a:ext uri="{FF2B5EF4-FFF2-40B4-BE49-F238E27FC236}">
                <a16:creationId xmlns="" xmlns:a16="http://schemas.microsoft.com/office/drawing/2014/main" id="{E37EECFC-A684-4391-AE85-4CDAF5565F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91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Cross-Validation</a:t>
            </a:r>
            <a:endParaRPr lang="en-US" sz="3200" b="1" kern="1200">
              <a:solidFill>
                <a:schemeClr val="bg1"/>
              </a:solidFill>
              <a:latin typeface="+mj-lt"/>
              <a:ea typeface="+mj-ea"/>
              <a:cs typeface="+mj-cs"/>
            </a:endParaRPr>
          </a:p>
        </p:txBody>
      </p:sp>
      <p:pic>
        <p:nvPicPr>
          <p:cNvPr id="4" name="Picture 4" descr="Text&#10;&#10;Description automatically generated">
            <a:extLst>
              <a:ext uri="{FF2B5EF4-FFF2-40B4-BE49-F238E27FC236}">
                <a16:creationId xmlns="" xmlns:a16="http://schemas.microsoft.com/office/drawing/2014/main" id="{9DAA0DB6-50D9-E459-9D4C-392E4958798A}"/>
              </a:ext>
            </a:extLst>
          </p:cNvPr>
          <p:cNvPicPr>
            <a:picLocks noGrp="1" noChangeAspect="1"/>
          </p:cNvPicPr>
          <p:nvPr>
            <p:ph idx="1"/>
          </p:nvPr>
        </p:nvPicPr>
        <p:blipFill>
          <a:blip r:embed="rId2"/>
          <a:stretch>
            <a:fillRect/>
          </a:stretch>
        </p:blipFill>
        <p:spPr>
          <a:xfrm>
            <a:off x="1508482" y="1402057"/>
            <a:ext cx="9850771" cy="5170576"/>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7671" y="2689411"/>
            <a:ext cx="5459505" cy="830997"/>
          </a:xfrm>
          <a:prstGeom prst="rect">
            <a:avLst/>
          </a:prstGeom>
          <a:noFill/>
        </p:spPr>
        <p:txBody>
          <a:bodyPr wrap="square" rtlCol="0">
            <a:spAutoFit/>
          </a:bodyPr>
          <a:lstStyle/>
          <a:p>
            <a:pPr algn="ctr"/>
            <a:r>
              <a:rPr lang="en-IN" sz="4800" dirty="0" smtClean="0"/>
              <a:t>Thank you</a:t>
            </a:r>
            <a:endParaRPr lang="en-IN" sz="4800" dirty="0"/>
          </a:p>
        </p:txBody>
      </p:sp>
    </p:spTree>
    <p:extLst>
      <p:ext uri="{BB962C8B-B14F-4D97-AF65-F5344CB8AC3E}">
        <p14:creationId xmlns:p14="http://schemas.microsoft.com/office/powerpoint/2010/main" val="239122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8C941B-75D9-AC9C-8E28-E2883B573F46}"/>
              </a:ext>
            </a:extLst>
          </p:cNvPr>
          <p:cNvSpPr>
            <a:spLocks noGrp="1"/>
          </p:cNvSpPr>
          <p:nvPr>
            <p:ph type="body" idx="4294967295"/>
          </p:nvPr>
        </p:nvSpPr>
        <p:spPr>
          <a:xfrm>
            <a:off x="1048870" y="753034"/>
            <a:ext cx="10488705" cy="4760259"/>
          </a:xfrm>
        </p:spPr>
        <p:txBody>
          <a:bodyPr vert="horz" lIns="91440" tIns="45720" rIns="91440" bIns="45720" rtlCol="0" anchor="t">
            <a:normAutofit/>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91360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60188D-C738-65B7-16AD-B52E989CDA02}"/>
              </a:ext>
            </a:extLst>
          </p:cNvPr>
          <p:cNvSpPr txBox="1"/>
          <p:nvPr/>
        </p:nvSpPr>
        <p:spPr>
          <a:xfrm>
            <a:off x="188368" y="174477"/>
            <a:ext cx="11615603"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ea typeface="+mn-lt"/>
                <a:cs typeface="+mn-lt"/>
              </a:rPr>
              <a:t>payed</a:t>
            </a:r>
            <a:r>
              <a:rPr lang="en-US" sz="2400" dirty="0">
                <a:ea typeface="+mn-lt"/>
                <a:cs typeface="+mn-lt"/>
              </a:rPr>
              <a:t> i.e. Non- defaulter, while, Label ‘0’ indicates that the loan has not been </a:t>
            </a:r>
            <a:r>
              <a:rPr lang="en-US" sz="2400" dirty="0" err="1">
                <a:ea typeface="+mn-lt"/>
                <a:cs typeface="+mn-lt"/>
              </a:rPr>
              <a:t>payed</a:t>
            </a:r>
            <a:r>
              <a:rPr lang="en-US" sz="2400" dirty="0">
                <a:ea typeface="+mn-lt"/>
                <a:cs typeface="+mn-lt"/>
              </a:rPr>
              <a:t>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 xmlns:a16="http://schemas.microsoft.com/office/drawing/2014/main"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
        <p:nvSpPr>
          <p:cNvPr id="10" name="Rectangle 9">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10" name="Rectangle 9">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 xmlns:a16="http://schemas.microsoft.com/office/drawing/2014/main" id="{99BAFB21-D765-A8C4-A98F-6EE1A19E209C}"/>
              </a:ext>
            </a:extLst>
          </p:cNvPr>
          <p:cNvSpPr txBox="1"/>
          <p:nvPr/>
        </p:nvSpPr>
        <p:spPr>
          <a:xfrm>
            <a:off x="1666068" y="685727"/>
            <a:ext cx="7904135"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val="382075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35CDABF-47C2-4DEB-B66B-692F0551F375}"/>
              </a:ext>
            </a:extLst>
          </p:cNvPr>
          <p:cNvSpPr>
            <a:spLocks noGrp="1"/>
          </p:cNvSpPr>
          <p:nvPr>
            <p:ph type="title"/>
          </p:nvPr>
        </p:nvSpPr>
        <p:spPr>
          <a:xfrm>
            <a:off x="686834" y="1153572"/>
            <a:ext cx="3200400" cy="4461163"/>
          </a:xfrm>
        </p:spPr>
        <p:txBody>
          <a:bodyPr>
            <a:normAutofit/>
          </a:bodyPr>
          <a:lstStyle/>
          <a:p>
            <a:r>
              <a:rPr lang="en-US" b="1" u="sng">
                <a:solidFill>
                  <a:srgbClr val="FFFFFF"/>
                </a:solidFill>
                <a:ea typeface="Calibri Light"/>
                <a:cs typeface="Calibri Light"/>
              </a:rPr>
              <a:t>EDA:</a:t>
            </a:r>
            <a:endParaRPr lang="en-US" b="1" u="sng">
              <a:solidFill>
                <a:srgbClr val="FFFFFF"/>
              </a:solidFill>
            </a:endParaRPr>
          </a:p>
        </p:txBody>
      </p:sp>
      <p:sp>
        <p:nvSpPr>
          <p:cNvPr id="43" name="Content Placeholder 2">
            <a:extLst>
              <a:ext uri="{FF2B5EF4-FFF2-40B4-BE49-F238E27FC236}">
                <a16:creationId xmlns="" xmlns:a16="http://schemas.microsoft.com/office/drawing/2014/main"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a:cs typeface="Calibri" panose="020F0502020204030204"/>
            </a:endParaRPr>
          </a:p>
          <a:p>
            <a:endParaRPr lang="en-US" sz="2000">
              <a:ea typeface="Calibri"/>
              <a:cs typeface="Calibri"/>
            </a:endParaRPr>
          </a:p>
        </p:txBody>
      </p:sp>
      <p:sp>
        <p:nvSpPr>
          <p:cNvPr id="52" name="Arc 5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94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accent2"/>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 xmlns:a16="http://schemas.microsoft.com/office/drawing/2014/main"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 xmlns:a16="http://schemas.microsoft.com/office/drawing/2014/main" id="{68575C10-8187-4AC4-AD72-C754EAFD28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65429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4">
            <a:extLst>
              <a:ext uri="{FF2B5EF4-FFF2-40B4-BE49-F238E27FC236}">
                <a16:creationId xmlns="" xmlns:a16="http://schemas.microsoft.com/office/drawing/2014/main" id="{74E776C9-ED67-41B7-B3A3-4DF76EF3AC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E7B1E220-F81E-CA04-CEC6-7FFA716C8937}"/>
              </a:ext>
            </a:extLst>
          </p:cNvPr>
          <p:cNvSpPr>
            <a:spLocks noGrp="1"/>
          </p:cNvSpPr>
          <p:nvPr>
            <p:ph type="title"/>
          </p:nvPr>
        </p:nvSpPr>
        <p:spPr>
          <a:xfrm>
            <a:off x="762000" y="559678"/>
            <a:ext cx="3567915" cy="4952492"/>
          </a:xfrm>
        </p:spPr>
        <p:txBody>
          <a:bodyPr>
            <a:normAutofit/>
          </a:bodyPr>
          <a:lstStyle/>
          <a:p>
            <a:r>
              <a:rPr lang="en-US" b="1" u="sng">
                <a:solidFill>
                  <a:schemeClr val="bg1"/>
                </a:solidFill>
                <a:cs typeface="Calibri Light"/>
              </a:rPr>
              <a:t>Visualization</a:t>
            </a:r>
            <a:endParaRPr lang="en-US" b="1" u="sng">
              <a:solidFill>
                <a:schemeClr val="bg1"/>
              </a:solidFill>
            </a:endParaRPr>
          </a:p>
        </p:txBody>
      </p:sp>
      <p:pic>
        <p:nvPicPr>
          <p:cNvPr id="21" name="Picture 21" descr="Graphical user interface, application, Word&#10;&#10;Description automatically generated">
            <a:extLst>
              <a:ext uri="{FF2B5EF4-FFF2-40B4-BE49-F238E27FC236}">
                <a16:creationId xmlns="" xmlns:a16="http://schemas.microsoft.com/office/drawing/2014/main"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 xmlns:a16="http://schemas.microsoft.com/office/drawing/2014/main"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 xmlns:a16="http://schemas.microsoft.com/office/drawing/2014/main" id="{C6C47BBE-584D-DD71-8E85-C08737B867B5}"/>
              </a:ext>
            </a:extLst>
          </p:cNvPr>
          <p:cNvPicPr>
            <a:picLocks noChangeAspect="1"/>
          </p:cNvPicPr>
          <p:nvPr/>
        </p:nvPicPr>
        <p:blipFill>
          <a:blip r:embed="rId4"/>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 xmlns:a16="http://schemas.microsoft.com/office/drawing/2014/main" id="{B345FB02-3350-8C3B-5127-774A6D9F2669}"/>
              </a:ext>
            </a:extLst>
          </p:cNvPr>
          <p:cNvPicPr>
            <a:picLocks noChangeAspect="1"/>
          </p:cNvPicPr>
          <p:nvPr/>
        </p:nvPicPr>
        <p:blipFill>
          <a:blip r:embed="rId5"/>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 xmlns:a16="http://schemas.microsoft.com/office/drawing/2014/main" id="{B3428C1A-9322-2F39-CD00-BF3BB6C66FF1}"/>
              </a:ext>
            </a:extLst>
          </p:cNvPr>
          <p:cNvPicPr>
            <a:picLocks noChangeAspect="1"/>
          </p:cNvPicPr>
          <p:nvPr/>
        </p:nvPicPr>
        <p:blipFill>
          <a:blip r:embed="rId6"/>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 xmlns:a16="http://schemas.microsoft.com/office/drawing/2014/main" id="{CCFC2732-73CB-46FB-DB61-7F6F12D4F09F}"/>
              </a:ext>
            </a:extLst>
          </p:cNvPr>
          <p:cNvPicPr>
            <a:picLocks noChangeAspect="1"/>
          </p:cNvPicPr>
          <p:nvPr/>
        </p:nvPicPr>
        <p:blipFill>
          <a:blip r:embed="rId7"/>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 xmlns:a16="http://schemas.microsoft.com/office/drawing/2014/main" id="{82D6F3B8-B25D-1282-34D7-1A8600F92B6D}"/>
              </a:ext>
            </a:extLst>
          </p:cNvPr>
          <p:cNvPicPr>
            <a:picLocks noChangeAspect="1"/>
          </p:cNvPicPr>
          <p:nvPr/>
        </p:nvPicPr>
        <p:blipFill>
          <a:blip r:embed="rId8"/>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 xmlns:a16="http://schemas.microsoft.com/office/drawing/2014/main" id="{B5A31266-98EA-1115-8EA2-59C9362B0597}"/>
              </a:ext>
            </a:extLst>
          </p:cNvPr>
          <p:cNvPicPr>
            <a:picLocks noChangeAspect="1"/>
          </p:cNvPicPr>
          <p:nvPr/>
        </p:nvPicPr>
        <p:blipFill>
          <a:blip r:embed="rId9"/>
          <a:stretch>
            <a:fillRect/>
          </a:stretch>
        </p:blipFill>
        <p:spPr>
          <a:xfrm>
            <a:off x="9693275" y="4383088"/>
            <a:ext cx="1735138" cy="1836738"/>
          </a:xfrm>
          <a:prstGeom prst="rect">
            <a:avLst/>
          </a:prstGeom>
        </p:spPr>
      </p:pic>
    </p:spTree>
    <p:extLst>
      <p:ext uri="{BB962C8B-B14F-4D97-AF65-F5344CB8AC3E}">
        <p14:creationId xmlns:p14="http://schemas.microsoft.com/office/powerpoint/2010/main" val="37210298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815</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Retrospect</vt:lpstr>
      <vt:lpstr>Micro-Credit Defaulter Model</vt:lpstr>
      <vt:lpstr>Micro-Credit Defaulter Model</vt:lpstr>
      <vt:lpstr>PowerPoint Presentation</vt:lpstr>
      <vt:lpstr>PowerPoint Presentation</vt:lpstr>
      <vt:lpstr>Problem Statement:</vt:lpstr>
      <vt:lpstr>Understanding:</vt:lpstr>
      <vt:lpstr>EDA:</vt:lpstr>
      <vt:lpstr>Descriptive Statistic:</vt:lpstr>
      <vt:lpstr>Visualization</vt:lpstr>
      <vt:lpstr>PowerPoint Presentation</vt:lpstr>
      <vt:lpstr>PowerPoint Presentation</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962</cp:revision>
  <dcterms:created xsi:type="dcterms:W3CDTF">2022-08-19T21:28:11Z</dcterms:created>
  <dcterms:modified xsi:type="dcterms:W3CDTF">2023-02-19T11:09:57Z</dcterms:modified>
</cp:coreProperties>
</file>