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32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20" r:id="rId64"/>
    <p:sldId id="321" r:id="rId65"/>
    <p:sldId id="322" r:id="rId66"/>
    <p:sldId id="323" r:id="rId67"/>
    <p:sldId id="324" r:id="rId68"/>
    <p:sldId id="326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2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7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8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4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8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8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4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8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80B-C7C1-4DAB-99F8-1B66198FD5C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9" y="1171576"/>
            <a:ext cx="9047162" cy="13489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0796" y="4305891"/>
            <a:ext cx="2305748" cy="81874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Submitted by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                            Priti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39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Smartphone for </a:t>
            </a:r>
            <a:r>
              <a:rPr lang="en-US" dirty="0"/>
              <a:t>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Google Chrome for Exploring products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374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</a:t>
            </a:r>
            <a:r>
              <a:rPr lang="en-US" dirty="0" smtClean="0"/>
              <a:t>take more than 15 min to make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</a:t>
            </a:r>
            <a:r>
              <a:rPr lang="en-US" dirty="0" smtClean="0"/>
              <a:t>Credit/Debit card for </a:t>
            </a:r>
            <a:r>
              <a:rPr lang="en-US" dirty="0"/>
              <a:t>online purchase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" y="2160589"/>
            <a:ext cx="8915400" cy="41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</a:t>
            </a:r>
            <a:r>
              <a:rPr lang="en-US" dirty="0" smtClean="0"/>
              <a:t>shopper’s abandon because they find better option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" y="2160589"/>
            <a:ext cx="8836352" cy="39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 website content should be easy.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9" y="2160589"/>
            <a:ext cx="9005380" cy="39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that Highlighted information is easy to compare.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7" y="2160589"/>
            <a:ext cx="8915400" cy="4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agree there should be sellers and product information.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45344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</a:t>
            </a:r>
            <a:r>
              <a:rPr lang="en-US" dirty="0" smtClean="0"/>
              <a:t>shopper’s Strongly agree, website should be easy to navigate.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85750"/>
            <a:ext cx="89058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2" y="2223411"/>
            <a:ext cx="9032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agree</a:t>
            </a:r>
            <a:r>
              <a:rPr lang="en-US" dirty="0" smtClean="0"/>
              <a:t>, Website should be user friendly.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7" y="2160589"/>
            <a:ext cx="8915400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the online shopper’s Strongly </a:t>
            </a:r>
            <a:r>
              <a:rPr lang="en-US" dirty="0" smtClean="0"/>
              <a:t>agree</a:t>
            </a:r>
            <a:r>
              <a:rPr lang="en-US" dirty="0"/>
              <a:t> </a:t>
            </a:r>
            <a:r>
              <a:rPr lang="en-US" dirty="0" smtClean="0"/>
              <a:t>to have convenient pay mode.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9" y="2160589"/>
            <a:ext cx="8915400" cy="39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3" y="366935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trust for transaction, for making buying </a:t>
            </a:r>
            <a:r>
              <a:rPr lang="en-US" dirty="0" smtClean="0"/>
              <a:t>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8064"/>
            <a:ext cx="8915400" cy="31131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" y="2499012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66923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empathy to customers, affect the chance of buying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06883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showing </a:t>
            </a:r>
            <a:r>
              <a:rPr lang="en-US" dirty="0" smtClean="0"/>
              <a:t>privacy </a:t>
            </a:r>
            <a:r>
              <a:rPr lang="en-US" dirty="0"/>
              <a:t>play important role in making buying </a:t>
            </a:r>
            <a:r>
              <a:rPr lang="en-US" dirty="0" smtClean="0"/>
              <a:t>decisions, </a:t>
            </a:r>
            <a:r>
              <a:rPr lang="en-US" dirty="0"/>
              <a:t>majority of the shoppers are strongly agree.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5" y="2162133"/>
            <a:ext cx="8915400" cy="38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80507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Responsiveness Communication channels, affect the chance of buying.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8053"/>
            <a:ext cx="8915400" cy="38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38" y="11201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smtClean="0"/>
              <a:t>shopping </a:t>
            </a:r>
            <a:r>
              <a:rPr lang="en-US" dirty="0"/>
              <a:t>gives </a:t>
            </a:r>
            <a:r>
              <a:rPr lang="en-US" dirty="0" smtClean="0"/>
              <a:t>Monetary </a:t>
            </a:r>
            <a:r>
              <a:rPr lang="en-US" dirty="0"/>
              <a:t>Benefits and </a:t>
            </a:r>
            <a:r>
              <a:rPr lang="en-US" dirty="0" smtClean="0"/>
              <a:t>discounts.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24" y="1733550"/>
            <a:ext cx="6873276" cy="42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40884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enjoyment from online </a:t>
            </a:r>
            <a:r>
              <a:rPr lang="en-US" dirty="0" smtClean="0"/>
              <a:t>shopping </a:t>
            </a:r>
            <a:r>
              <a:rPr lang="en-US" dirty="0"/>
              <a:t>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4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4" y="158306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Return policy affect the buying </a:t>
            </a:r>
            <a:r>
              <a:rPr lang="en-US" dirty="0" smtClean="0"/>
              <a:t>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1697546"/>
            <a:ext cx="8915400" cy="43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b="1" dirty="0"/>
              <a:t>In </a:t>
            </a:r>
            <a:r>
              <a:rPr lang="en-IN" sz="2800" b="1" dirty="0" smtClean="0"/>
              <a:t>such a </a:t>
            </a:r>
            <a:r>
              <a:rPr lang="en-IN" sz="2800" b="1" dirty="0"/>
              <a:t>competitive market retaining customers and winning trust is very big challenge for e-retailers. </a:t>
            </a:r>
          </a:p>
          <a:p>
            <a:pPr lvl="0"/>
            <a:r>
              <a:rPr lang="en-IN" sz="2800" b="1" dirty="0"/>
              <a:t>Understanding various factors that influence buying </a:t>
            </a:r>
            <a:r>
              <a:rPr lang="en-IN" sz="2800" b="1" dirty="0" smtClean="0"/>
              <a:t>decision.</a:t>
            </a:r>
            <a:endParaRPr lang="en-IN" sz="2800" b="1" dirty="0"/>
          </a:p>
          <a:p>
            <a:pPr lvl="0"/>
            <a:r>
              <a:rPr lang="en-IN" sz="2800" b="1" dirty="0"/>
              <a:t>Understanding customer’s perception regarding selected online retailers</a:t>
            </a:r>
            <a:r>
              <a:rPr lang="en-IN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228600"/>
            <a:ext cx="8911687" cy="1905000"/>
          </a:xfrm>
        </p:spPr>
        <p:txBody>
          <a:bodyPr>
            <a:normAutofit/>
          </a:bodyPr>
          <a:lstStyle/>
          <a:p>
            <a:r>
              <a:rPr lang="en-US" dirty="0"/>
              <a:t>Majority of the shoppers are strongly agree that Gaining access to loyalty programs is a benefit of shopping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2" y="2160589"/>
            <a:ext cx="8915400" cy="39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09740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shoppers are strongly agree Displaying quality Information on the website improves satisfaction of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9" y="2160588"/>
            <a:ext cx="891578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23457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User derive satisfaction while shopping on a good quality 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92698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Net Benefit derived from shopping online can lead to users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40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3095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</a:t>
            </a:r>
            <a:r>
              <a:rPr lang="en-US" dirty="0" smtClean="0"/>
              <a:t>strongly </a:t>
            </a:r>
            <a:r>
              <a:rPr lang="en-US" dirty="0"/>
              <a:t>agree that User satisfaction cannot exist without trust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83447"/>
            <a:ext cx="8839342" cy="3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2611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smtClean="0"/>
              <a:t>shopping </a:t>
            </a:r>
            <a:r>
              <a:rPr lang="en-US" dirty="0"/>
              <a:t>Offering a wide variety of listed product in several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194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having complete and relevant product information increase chance of buying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9" y="2160589"/>
            <a:ext cx="8788591" cy="4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strongly agree that online </a:t>
            </a:r>
            <a:r>
              <a:rPr lang="en-US" dirty="0" err="1"/>
              <a:t>shoping</a:t>
            </a:r>
            <a:r>
              <a:rPr lang="en-US" dirty="0"/>
              <a:t> provide monetary savings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323180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</a:t>
            </a:r>
            <a:r>
              <a:rPr lang="en-US" dirty="0" smtClean="0"/>
              <a:t>, There </a:t>
            </a:r>
            <a:r>
              <a:rPr lang="en-US" dirty="0"/>
              <a:t>is Convenience of patronizing the online 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88124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</a:t>
            </a:r>
            <a:r>
              <a:rPr lang="en-US" dirty="0" smtClean="0"/>
              <a:t>online is convenient and Flexible.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047874"/>
            <a:ext cx="8915400" cy="39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Data Visualization </a:t>
            </a:r>
            <a:r>
              <a:rPr lang="en-US" sz="4400" b="1" dirty="0" smtClean="0"/>
              <a:t>           and </a:t>
            </a:r>
            <a:br>
              <a:rPr lang="en-US" sz="4400" b="1" dirty="0" smtClean="0"/>
            </a:br>
            <a:r>
              <a:rPr lang="en-US" sz="4400" b="1" dirty="0" smtClean="0"/>
              <a:t>analysis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In this step I will analyze and visualize the data </a:t>
            </a:r>
          </a:p>
          <a:p>
            <a:r>
              <a:rPr lang="en-US" sz="2400" b="1" dirty="0" smtClean="0"/>
              <a:t>I will use codes and plots available form different libraries for data analysis and visualization.</a:t>
            </a:r>
          </a:p>
          <a:p>
            <a:r>
              <a:rPr lang="en-US" sz="2400" b="1" dirty="0" smtClean="0"/>
              <a:t>I will use </a:t>
            </a:r>
            <a:r>
              <a:rPr lang="en-US" sz="2400" b="1" dirty="0" err="1" smtClean="0"/>
              <a:t>NumPy</a:t>
            </a:r>
            <a:r>
              <a:rPr lang="en-US" sz="2400" b="1" dirty="0" smtClean="0"/>
              <a:t>  for Numerical analysis </a:t>
            </a:r>
          </a:p>
          <a:p>
            <a:r>
              <a:rPr lang="en-US" sz="2400" b="1" dirty="0" smtClean="0"/>
              <a:t>Pandas for performing operation on data frame</a:t>
            </a:r>
          </a:p>
          <a:p>
            <a:r>
              <a:rPr lang="en-US" sz="2400" b="1" dirty="0" err="1" smtClean="0"/>
              <a:t>Matplotlib</a:t>
            </a:r>
            <a:r>
              <a:rPr lang="en-US" sz="2400" b="1" dirty="0" smtClean="0"/>
              <a:t> Provide visualization capability.</a:t>
            </a:r>
          </a:p>
          <a:p>
            <a:r>
              <a:rPr lang="en-US" sz="2400" b="1" dirty="0" smtClean="0"/>
              <a:t>I will use </a:t>
            </a:r>
            <a:r>
              <a:rPr lang="en-US" sz="2400" b="1" dirty="0" err="1" smtClean="0"/>
              <a:t>Seaborn</a:t>
            </a:r>
            <a:r>
              <a:rPr lang="en-US" sz="2400" b="1" dirty="0" smtClean="0"/>
              <a:t> for more enhanced visualization and analysis </a:t>
            </a:r>
            <a:endParaRPr lang="en-US" sz="2400" b="1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1" y="496888"/>
            <a:ext cx="1380557" cy="77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1215074"/>
            <a:ext cx="1557338" cy="8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02" y="98459"/>
            <a:ext cx="8911687" cy="1905000"/>
          </a:xfrm>
        </p:spPr>
        <p:txBody>
          <a:bodyPr>
            <a:normAutofit/>
          </a:bodyPr>
          <a:lstStyle/>
          <a:p>
            <a:r>
              <a:rPr lang="en-US" dirty="0"/>
              <a:t>Majority of the shoppers are agree that Shopping on the website gives you the sense of adventure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242379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online shoppers are having </a:t>
            </a:r>
            <a:r>
              <a:rPr lang="en-US" dirty="0" smtClean="0"/>
              <a:t>Indifferent </a:t>
            </a:r>
            <a:r>
              <a:rPr lang="en-US" dirty="0"/>
              <a:t>views for Shopping on your preferred </a:t>
            </a:r>
            <a:r>
              <a:rPr lang="en-US" dirty="0" smtClean="0"/>
              <a:t>e-retailer </a:t>
            </a:r>
            <a:r>
              <a:rPr lang="en-US" dirty="0"/>
              <a:t>enhances your social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2" y="2184995"/>
            <a:ext cx="8915400" cy="38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231740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 dirty="0"/>
              <a:t>Shoppers having </a:t>
            </a:r>
            <a:r>
              <a:rPr lang="en-US" dirty="0" smtClean="0"/>
              <a:t>Indifferent </a:t>
            </a:r>
            <a:r>
              <a:rPr lang="en-US" dirty="0"/>
              <a:t>view for feel gratification shopping on your favorite </a:t>
            </a:r>
            <a:r>
              <a:rPr lang="en-US" dirty="0" smtClean="0"/>
              <a:t>e-retailer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895"/>
            <a:ext cx="8596668" cy="1320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the shoppers are agree to have value of money.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/>
          <a:lstStyle/>
          <a:p>
            <a:r>
              <a:rPr lang="en-US" dirty="0"/>
              <a:t>Majority of the shoppers are using multiple retailers for </a:t>
            </a:r>
            <a:r>
              <a:rPr lang="en-US" dirty="0" smtClean="0"/>
              <a:t>shopping </a:t>
            </a:r>
            <a:r>
              <a:rPr lang="en-US" dirty="0"/>
              <a:t>online.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275"/>
            <a:ext cx="8596668" cy="1320800"/>
          </a:xfrm>
        </p:spPr>
        <p:txBody>
          <a:bodyPr/>
          <a:lstStyle/>
          <a:p>
            <a:r>
              <a:rPr lang="en-US" dirty="0"/>
              <a:t>Majority of website and applications are easy to use.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95492"/>
            <a:ext cx="8596668" cy="41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5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Majority of shoppers Amazon and </a:t>
            </a:r>
            <a:r>
              <a:rPr lang="en-US" dirty="0" smtClean="0"/>
              <a:t>Flipkart </a:t>
            </a:r>
            <a:r>
              <a:rPr lang="en-US" dirty="0"/>
              <a:t>having good visual appealing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374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 smtClean="0"/>
              <a:t>flipkart</a:t>
            </a:r>
            <a:r>
              <a:rPr lang="en-US" dirty="0" smtClean="0"/>
              <a:t> </a:t>
            </a:r>
            <a:r>
              <a:rPr lang="en-US" dirty="0"/>
              <a:t>are having wild variety of </a:t>
            </a:r>
            <a:r>
              <a:rPr lang="en-US" dirty="0" smtClean="0"/>
              <a:t>products </a:t>
            </a:r>
            <a:r>
              <a:rPr lang="en-US" dirty="0"/>
              <a:t>on offer.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2" y="2212164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74892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and </a:t>
            </a:r>
            <a:r>
              <a:rPr lang="en-US" dirty="0" smtClean="0"/>
              <a:t>Flipkart </a:t>
            </a:r>
            <a:r>
              <a:rPr lang="en-US" dirty="0"/>
              <a:t>having Complete, relevant description information of products.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8594"/>
            <a:ext cx="8915400" cy="38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84" y="29527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Amazon, </a:t>
            </a:r>
            <a:r>
              <a:rPr lang="en-US" dirty="0" err="1" smtClean="0"/>
              <a:t>flipkart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Paytm</a:t>
            </a:r>
            <a:r>
              <a:rPr lang="en-US" dirty="0"/>
              <a:t> having fastest loading website and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36909"/>
            <a:ext cx="8915400" cy="3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EDA Steps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For EDA , first changed the data columns name, which are questions in original data frame.</a:t>
            </a:r>
          </a:p>
          <a:p>
            <a:r>
              <a:rPr lang="en-US" sz="2400" b="1" dirty="0" smtClean="0"/>
              <a:t>After changing name I just explored the data using different codes, i.e. head, tail and few samples of dataset, to understand the data.</a:t>
            </a:r>
          </a:p>
          <a:p>
            <a:r>
              <a:rPr lang="en-US" sz="2400" b="1" dirty="0" smtClean="0"/>
              <a:t>Than </a:t>
            </a:r>
            <a:r>
              <a:rPr lang="en-US" sz="2400" b="1" dirty="0"/>
              <a:t>I</a:t>
            </a:r>
            <a:r>
              <a:rPr lang="en-US" sz="2400" b="1" dirty="0" smtClean="0"/>
              <a:t> see shape of the data and check the null values present in the data .</a:t>
            </a:r>
          </a:p>
          <a:p>
            <a:r>
              <a:rPr lang="en-US" sz="2400" b="1" dirty="0" smtClean="0"/>
              <a:t>Data frame have no null values and all  the data is object type.</a:t>
            </a:r>
          </a:p>
          <a:p>
            <a:r>
              <a:rPr lang="en-US" sz="2400" b="1" dirty="0" smtClean="0"/>
              <a:t>As the data is in object type I will mostly perform count plot.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6" y="0"/>
            <a:ext cx="6029324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15" y="225171"/>
            <a:ext cx="8911687" cy="1822704"/>
          </a:xfrm>
        </p:spPr>
        <p:txBody>
          <a:bodyPr>
            <a:normAutofit/>
          </a:bodyPr>
          <a:lstStyle/>
          <a:p>
            <a:r>
              <a:rPr lang="en-US" dirty="0"/>
              <a:t>According to majority of the </a:t>
            </a:r>
            <a:r>
              <a:rPr lang="en-US" dirty="0" smtClean="0"/>
              <a:t>shoppers </a:t>
            </a:r>
            <a:r>
              <a:rPr lang="en-US" dirty="0"/>
              <a:t>amazon is more </a:t>
            </a:r>
            <a:r>
              <a:rPr lang="en-US" dirty="0" smtClean="0"/>
              <a:t>Reliable </a:t>
            </a:r>
            <a:r>
              <a:rPr lang="en-US" dirty="0"/>
              <a:t>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8" y="2212164"/>
            <a:ext cx="900538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 smtClean="0"/>
              <a:t>Flipkart</a:t>
            </a:r>
            <a:r>
              <a:rPr lang="en-US" dirty="0" smtClean="0"/>
              <a:t> </a:t>
            </a:r>
            <a:r>
              <a:rPr lang="en-US" dirty="0"/>
              <a:t>are having Availability of several payment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provide Speedy order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2164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124587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recommend Amazon as best retails for </a:t>
            </a:r>
            <a:r>
              <a:rPr lang="en-US" dirty="0" smtClean="0"/>
              <a:t>providing Privacy </a:t>
            </a:r>
            <a:r>
              <a:rPr lang="en-US" dirty="0"/>
              <a:t>of customers’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2164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16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retails provide Security of customer financial </a:t>
            </a:r>
            <a:r>
              <a:rPr lang="en-US" dirty="0" smtClean="0"/>
              <a:t>information, Amazon is on top.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4" y="2160589"/>
            <a:ext cx="901452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 is more </a:t>
            </a:r>
            <a:r>
              <a:rPr lang="en-US" dirty="0" err="1"/>
              <a:t>Perceived_Trustworthiness</a:t>
            </a:r>
            <a:r>
              <a:rPr lang="en-US" dirty="0"/>
              <a:t> than other retailers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2164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retailers provide online </a:t>
            </a:r>
            <a:r>
              <a:rPr lang="en-US" dirty="0" smtClean="0"/>
              <a:t>assistance </a:t>
            </a:r>
            <a:r>
              <a:rPr lang="en-US" dirty="0"/>
              <a:t>through multiple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smtClean="0"/>
              <a:t>Majority </a:t>
            </a:r>
            <a:r>
              <a:rPr lang="en-US" dirty="0"/>
              <a:t>of the </a:t>
            </a:r>
            <a:r>
              <a:rPr lang="en-US" dirty="0" smtClean="0"/>
              <a:t>shopper </a:t>
            </a:r>
            <a:r>
              <a:rPr lang="en-US" dirty="0" err="1"/>
              <a:t>Myntra</a:t>
            </a:r>
            <a:r>
              <a:rPr lang="en-US" dirty="0"/>
              <a:t> having Late declaration of price (promotion, sales period)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47" y="293401"/>
            <a:ext cx="8911687" cy="1831848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smtClean="0"/>
              <a:t>Majority </a:t>
            </a:r>
            <a:r>
              <a:rPr lang="en-US" dirty="0"/>
              <a:t>of the </a:t>
            </a:r>
            <a:r>
              <a:rPr lang="en-US" dirty="0" smtClean="0"/>
              <a:t>shopper </a:t>
            </a:r>
            <a:r>
              <a:rPr lang="en-US" dirty="0" err="1"/>
              <a:t>Myntra</a:t>
            </a:r>
            <a:r>
              <a:rPr lang="en-US" dirty="0"/>
              <a:t> having longer page loading time, </a:t>
            </a:r>
            <a:r>
              <a:rPr lang="en-US" dirty="0" err="1"/>
              <a:t>paytm</a:t>
            </a:r>
            <a:r>
              <a:rPr lang="en-US" dirty="0"/>
              <a:t> is at 2nd 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96" y="28098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smtClean="0"/>
              <a:t>Majority </a:t>
            </a:r>
            <a:r>
              <a:rPr lang="en-US" dirty="0"/>
              <a:t>of the </a:t>
            </a:r>
            <a:r>
              <a:rPr lang="en-US" dirty="0" smtClean="0"/>
              <a:t>shopper Snap deal </a:t>
            </a:r>
            <a:r>
              <a:rPr lang="en-US" dirty="0"/>
              <a:t>having </a:t>
            </a:r>
            <a:r>
              <a:rPr lang="en-US" dirty="0" err="1"/>
              <a:t>Limited_payment_mode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13" y="652685"/>
            <a:ext cx="8911687" cy="674338"/>
          </a:xfrm>
        </p:spPr>
        <p:txBody>
          <a:bodyPr>
            <a:normAutofit/>
          </a:bodyPr>
          <a:lstStyle/>
          <a:p>
            <a:r>
              <a:rPr lang="en-US" dirty="0" smtClean="0"/>
              <a:t>Majority of the Shoppers are Female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628" y="2231393"/>
            <a:ext cx="424470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59" y="280988"/>
            <a:ext cx="8596668" cy="1320800"/>
          </a:xfrm>
        </p:spPr>
        <p:txBody>
          <a:bodyPr/>
          <a:lstStyle/>
          <a:p>
            <a:r>
              <a:rPr lang="en-US" dirty="0"/>
              <a:t>According to </a:t>
            </a:r>
            <a:r>
              <a:rPr lang="en-US" dirty="0" smtClean="0"/>
              <a:t>Majority </a:t>
            </a:r>
            <a:r>
              <a:rPr lang="en-US" dirty="0"/>
              <a:t>of the </a:t>
            </a:r>
            <a:r>
              <a:rPr lang="en-US" dirty="0" smtClean="0"/>
              <a:t>shopper </a:t>
            </a:r>
            <a:r>
              <a:rPr lang="en-US" dirty="0" err="1"/>
              <a:t>Paytm</a:t>
            </a:r>
            <a:r>
              <a:rPr lang="en-US" dirty="0"/>
              <a:t> having </a:t>
            </a:r>
            <a:r>
              <a:rPr lang="en-US" dirty="0" err="1"/>
              <a:t>Long_delivary_period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5790"/>
            <a:ext cx="89870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</a:t>
            </a:r>
            <a:r>
              <a:rPr lang="en-US" dirty="0" smtClean="0"/>
              <a:t>make </a:t>
            </a:r>
            <a:r>
              <a:rPr lang="en-US" dirty="0" err="1" smtClean="0"/>
              <a:t>Change_in_website</a:t>
            </a:r>
            <a:r>
              <a:rPr lang="en-US" dirty="0" smtClean="0"/>
              <a:t> </a:t>
            </a:r>
            <a:r>
              <a:rPr lang="en-US" dirty="0"/>
              <a:t>according to requirements of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1051"/>
            <a:ext cx="89154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majority of shoppers Amazon.in is Efficient website.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4" y="2160588"/>
            <a:ext cx="906938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 smtClean="0"/>
              <a:t>Flipkart</a:t>
            </a:r>
            <a:r>
              <a:rPr lang="en-US" dirty="0" smtClean="0"/>
              <a:t> </a:t>
            </a:r>
            <a:r>
              <a:rPr lang="en-US" dirty="0"/>
              <a:t>are most </a:t>
            </a:r>
            <a:r>
              <a:rPr lang="en-US" dirty="0" smtClean="0"/>
              <a:t>recommended </a:t>
            </a:r>
            <a:r>
              <a:rPr lang="en-US" dirty="0"/>
              <a:t>retailers.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226374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24" y="34428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 21- 50 years are </a:t>
            </a:r>
            <a:r>
              <a:rPr lang="en-US" dirty="0" smtClean="0"/>
              <a:t>actively purchasing </a:t>
            </a:r>
            <a:r>
              <a:rPr lang="en-US" dirty="0"/>
              <a:t>online as compare to age less than 20 and 51 years above.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91540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47" y="45626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Here we can see in most of the cities Female buyers are more as compare to male.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7" y="2160588"/>
            <a:ext cx="89154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see Girls taking more exploration time </a:t>
            </a:r>
            <a:r>
              <a:rPr lang="en-US" dirty="0" smtClean="0"/>
              <a:t>before </a:t>
            </a:r>
            <a:r>
              <a:rPr lang="en-US" dirty="0"/>
              <a:t>making buying decision,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3740"/>
            <a:ext cx="89962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females are recommending  Amazon and Flipkart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85642"/>
            <a:ext cx="8987092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 in the internet access and mobile shoppers are </a:t>
            </a:r>
            <a:r>
              <a:rPr lang="en-US" dirty="0" smtClean="0"/>
              <a:t>switching form </a:t>
            </a:r>
            <a:r>
              <a:rPr lang="en-US" dirty="0"/>
              <a:t>offline mode of shopping to online mode of shopping. </a:t>
            </a:r>
            <a:endParaRPr lang="en-US" dirty="0" smtClean="0"/>
          </a:p>
          <a:p>
            <a:r>
              <a:rPr lang="en-US" dirty="0" smtClean="0"/>
              <a:t>Majority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shoppers find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1. Easy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2. Shopping can done at any time </a:t>
            </a:r>
          </a:p>
          <a:p>
            <a:pPr marL="0" indent="0">
              <a:buNone/>
            </a:pPr>
            <a:r>
              <a:rPr lang="en-US" dirty="0" smtClean="0"/>
              <a:t>         3. </a:t>
            </a:r>
            <a:r>
              <a:rPr lang="en-US" dirty="0"/>
              <a:t>T</a:t>
            </a:r>
            <a:r>
              <a:rPr lang="en-US" dirty="0" smtClean="0"/>
              <a:t>ime saving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4. value </a:t>
            </a:r>
            <a:r>
              <a:rPr lang="en-US" dirty="0"/>
              <a:t>of </a:t>
            </a:r>
            <a:r>
              <a:rPr lang="en-US" dirty="0" smtClean="0"/>
              <a:t>money</a:t>
            </a:r>
            <a:endParaRPr lang="en-US" dirty="0"/>
          </a:p>
          <a:p>
            <a:r>
              <a:rPr lang="en-US" dirty="0"/>
              <a:t>The main factors which affect the customer’s retentions </a:t>
            </a:r>
            <a:r>
              <a:rPr lang="en-US" dirty="0" smtClean="0"/>
              <a:t>are satisfaction_ Trust, return </a:t>
            </a:r>
            <a:r>
              <a:rPr lang="en-US" dirty="0"/>
              <a:t>policy, privacy of the user payment details, Fast delivery </a:t>
            </a:r>
            <a:r>
              <a:rPr lang="en-US" dirty="0" smtClean="0"/>
              <a:t>and </a:t>
            </a:r>
            <a:r>
              <a:rPr lang="en-IN" dirty="0" smtClean="0"/>
              <a:t>return </a:t>
            </a:r>
            <a:r>
              <a:rPr lang="en-IN" dirty="0"/>
              <a:t>policy.</a:t>
            </a:r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025" y="2967335"/>
            <a:ext cx="5387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18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shoppers are between 21-50 Years old.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046" y="2260917"/>
            <a:ext cx="5143946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the shoppers are from Delhi, Noida, Bangalore.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10" y="2036701"/>
            <a:ext cx="7341327" cy="44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shoppers purchased less than 10 times last year.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8" y="2160589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2521</TotalTime>
  <Words>1115</Words>
  <Application>Microsoft Office PowerPoint</Application>
  <PresentationFormat>Widescreen</PresentationFormat>
  <Paragraphs>90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Times New Roman</vt:lpstr>
      <vt:lpstr>Trebuchet MS</vt:lpstr>
      <vt:lpstr>Wingdings 3</vt:lpstr>
      <vt:lpstr>Facet</vt:lpstr>
      <vt:lpstr>Investigation of the E-Retail factors Affecting Customers Retention and Consumers purchasing decision in Indian E-Commerce</vt:lpstr>
      <vt:lpstr>PowerPoint Presentation</vt:lpstr>
      <vt:lpstr>Problem Statement </vt:lpstr>
      <vt:lpstr>Data Visualization            and 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strongly agree that User satisfaction cannot exist without trust</vt:lpstr>
      <vt:lpstr>Majority of the shoppers are agree that online shopping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 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e-retailer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shopping online.</vt:lpstr>
      <vt:lpstr>Majority of website and applications are easy to use.</vt:lpstr>
      <vt:lpstr>According Majority of shoppers Amazon and Flipkart having good visual appealing</vt:lpstr>
      <vt:lpstr>Amazon and flipkart are having wild variety of products on offer.</vt:lpstr>
      <vt:lpstr>Amazon and Flipkart having Complete, relevant description information of products.</vt:lpstr>
      <vt:lpstr>Amazon, flipkart and Paytm having fastest loading website and application</vt:lpstr>
      <vt:lpstr>According to majority of the shoppers amazon is more Reliable website or application</vt:lpstr>
      <vt:lpstr>Amazon and Flipkart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assistance through multiple channels</vt:lpstr>
      <vt:lpstr>According to Majority of the shopper Myntra having Late declaration of price (promotion, sales period)</vt:lpstr>
      <vt:lpstr>According to Majority of the shopper Myntra having longer page loading time, paytm is at 2nd place</vt:lpstr>
      <vt:lpstr>According to Majority of the shopper Snap deal having Limited_payment_mode</vt:lpstr>
      <vt:lpstr>According to Majority of the shopper Paytm having Long_delivary_period</vt:lpstr>
      <vt:lpstr>Amazon make Change_in_website according to requirements of user.</vt:lpstr>
      <vt:lpstr>According to majority of shoppers Amazon.in is Efficient website.</vt:lpstr>
      <vt:lpstr>Amazon and Flipkart are most recommended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before making buying decision,</vt:lpstr>
      <vt:lpstr>Majority of females are recommending  Amazon and Flipkart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hp</cp:lastModifiedBy>
  <cp:revision>24</cp:revision>
  <dcterms:created xsi:type="dcterms:W3CDTF">2021-11-14T04:41:34Z</dcterms:created>
  <dcterms:modified xsi:type="dcterms:W3CDTF">2022-11-15T18:16:08Z</dcterms:modified>
</cp:coreProperties>
</file>