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5"/>
  </p:notesMasterIdLst>
  <p:sldIdLst>
    <p:sldId id="260" r:id="rId2"/>
    <p:sldId id="327" r:id="rId3"/>
    <p:sldId id="265" r:id="rId4"/>
    <p:sldId id="276" r:id="rId5"/>
    <p:sldId id="274" r:id="rId6"/>
    <p:sldId id="266" r:id="rId7"/>
    <p:sldId id="268" r:id="rId8"/>
    <p:sldId id="269" r:id="rId9"/>
    <p:sldId id="270" r:id="rId10"/>
    <p:sldId id="271" r:id="rId11"/>
    <p:sldId id="272" r:id="rId12"/>
    <p:sldId id="328" r:id="rId13"/>
    <p:sldId id="275" r:id="rId14"/>
    <p:sldId id="277" r:id="rId15"/>
    <p:sldId id="278" r:id="rId16"/>
    <p:sldId id="280" r:id="rId17"/>
    <p:sldId id="279" r:id="rId18"/>
    <p:sldId id="281" r:id="rId19"/>
    <p:sldId id="282" r:id="rId20"/>
    <p:sldId id="283" r:id="rId21"/>
    <p:sldId id="329" r:id="rId22"/>
    <p:sldId id="285" r:id="rId23"/>
    <p:sldId id="292" r:id="rId24"/>
    <p:sldId id="287" r:id="rId25"/>
    <p:sldId id="288" r:id="rId26"/>
    <p:sldId id="289" r:id="rId27"/>
    <p:sldId id="290" r:id="rId28"/>
    <p:sldId id="293" r:id="rId29"/>
    <p:sldId id="291"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07" r:id="rId44"/>
    <p:sldId id="308" r:id="rId45"/>
    <p:sldId id="309" r:id="rId46"/>
    <p:sldId id="310" r:id="rId47"/>
    <p:sldId id="311" r:id="rId48"/>
    <p:sldId id="312" r:id="rId49"/>
    <p:sldId id="313" r:id="rId50"/>
    <p:sldId id="314" r:id="rId51"/>
    <p:sldId id="315" r:id="rId52"/>
    <p:sldId id="267" r:id="rId53"/>
    <p:sldId id="316" r:id="rId54"/>
    <p:sldId id="317" r:id="rId55"/>
    <p:sldId id="318" r:id="rId56"/>
    <p:sldId id="319" r:id="rId57"/>
    <p:sldId id="324" r:id="rId58"/>
    <p:sldId id="322" r:id="rId59"/>
    <p:sldId id="323" r:id="rId60"/>
    <p:sldId id="325" r:id="rId61"/>
    <p:sldId id="321" r:id="rId62"/>
    <p:sldId id="326" r:id="rId63"/>
    <p:sldId id="264"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FF"/>
    <a:srgbClr val="F4FAFE"/>
    <a:srgbClr val="FFA725"/>
    <a:srgbClr val="FFFFFF"/>
    <a:srgbClr val="FFEED5"/>
    <a:srgbClr val="FFDFAF"/>
    <a:srgbClr val="339966"/>
    <a:srgbClr val="1B7749"/>
    <a:srgbClr val="F0FAF5"/>
    <a:srgbClr val="D0F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4" autoAdjust="0"/>
    <p:restoredTop sz="90532" autoAdjust="0"/>
  </p:normalViewPr>
  <p:slideViewPr>
    <p:cSldViewPr>
      <p:cViewPr>
        <p:scale>
          <a:sx n="100" d="100"/>
          <a:sy n="100" d="100"/>
        </p:scale>
        <p:origin x="-282" y="1326"/>
      </p:cViewPr>
      <p:guideLst>
        <p:guide orient="horz" pos="2160"/>
        <p:guide pos="2880"/>
      </p:guideLst>
    </p:cSldViewPr>
  </p:slideViewPr>
  <p:outlineViewPr>
    <p:cViewPr>
      <p:scale>
        <a:sx n="33" d="100"/>
        <a:sy n="33" d="100"/>
      </p:scale>
      <p:origin x="0" y="301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NULL"/></Relationships>
</file>

<file path=ppt/drawings/_rels/vmlDrawing3.vml.rels><?xml version="1.0" encoding="UTF-8" standalone="yes"?>
<Relationships xmlns="http://schemas.openxmlformats.org/package/2006/relationships"><Relationship Id="rId1" Type="http://schemas.openxmlformats.org/officeDocument/2006/relationships/image" Target="NULL"/></Relationships>
</file>

<file path=ppt/drawings/_rels/vmlDrawing4.vml.rels><?xml version="1.0" encoding="UTF-8" standalone="yes"?>
<Relationships xmlns="http://schemas.openxmlformats.org/package/2006/relationships"><Relationship Id="rId1" Type="http://schemas.openxmlformats.org/officeDocument/2006/relationships/image" Target="NULL"/></Relationships>
</file>

<file path=ppt/drawings/_rels/vmlDrawing5.vml.rels><?xml version="1.0" encoding="UTF-8" standalone="yes"?>
<Relationships xmlns="http://schemas.openxmlformats.org/package/2006/relationships"><Relationship Id="rId1" Type="http://schemas.openxmlformats.org/officeDocument/2006/relationships/image" Target="NUL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E8DAE6B-EA81-4C41-81EC-9E9F3EE114E2}" type="datetimeFigureOut">
              <a:rPr lang="en-GB" smtClean="0"/>
              <a:pPr/>
              <a:t>12/02/2015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2C9589-5BEA-46DF-B619-A787AB40AAA0}" type="slidenum">
              <a:rPr lang="en-GB" smtClean="0"/>
              <a:pPr/>
              <a:t>‹#›</a:t>
            </a:fld>
            <a:endParaRPr lang="en-GB"/>
          </a:p>
        </p:txBody>
      </p:sp>
    </p:spTree>
    <p:extLst>
      <p:ext uri="{BB962C8B-B14F-4D97-AF65-F5344CB8AC3E}">
        <p14:creationId xmlns:p14="http://schemas.microsoft.com/office/powerpoint/2010/main" val="645608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1</a:t>
            </a:fld>
            <a:endParaRPr lang="en-GB"/>
          </a:p>
        </p:txBody>
      </p:sp>
    </p:spTree>
    <p:extLst>
      <p:ext uri="{BB962C8B-B14F-4D97-AF65-F5344CB8AC3E}">
        <p14:creationId xmlns:p14="http://schemas.microsoft.com/office/powerpoint/2010/main" val="2871079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13</a:t>
            </a:fld>
            <a:endParaRPr lang="en-GB"/>
          </a:p>
        </p:txBody>
      </p:sp>
    </p:spTree>
    <p:extLst>
      <p:ext uri="{BB962C8B-B14F-4D97-AF65-F5344CB8AC3E}">
        <p14:creationId xmlns:p14="http://schemas.microsoft.com/office/powerpoint/2010/main" val="1731413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15</a:t>
            </a:fld>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17</a:t>
            </a:fld>
            <a:endParaRPr lang="en-GB"/>
          </a:p>
        </p:txBody>
      </p:sp>
    </p:spTree>
    <p:extLst>
      <p:ext uri="{BB962C8B-B14F-4D97-AF65-F5344CB8AC3E}">
        <p14:creationId xmlns:p14="http://schemas.microsoft.com/office/powerpoint/2010/main" val="554751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QOF was PHQ-9 </a:t>
            </a:r>
          </a:p>
          <a:p>
            <a:r>
              <a:rPr lang="en-GB" dirty="0" smtClean="0"/>
              <a:t>Useful to use PHQ-9, GAD-7 and phobia (as IAPT do)</a:t>
            </a:r>
          </a:p>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18</a:t>
            </a:fld>
            <a:endParaRPr lang="en-GB"/>
          </a:p>
        </p:txBody>
      </p:sp>
    </p:spTree>
    <p:extLst>
      <p:ext uri="{BB962C8B-B14F-4D97-AF65-F5344CB8AC3E}">
        <p14:creationId xmlns:p14="http://schemas.microsoft.com/office/powerpoint/2010/main" val="4131602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20</a:t>
            </a:fld>
            <a:endParaRPr lang="en-GB"/>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21</a:t>
            </a:fld>
            <a:endParaRPr lang="en-GB"/>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22</a:t>
            </a:fld>
            <a:endParaRPr lang="en-GB"/>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24</a:t>
            </a:fld>
            <a:endParaRPr lang="en-GB"/>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30</a:t>
            </a:fld>
            <a:endParaRPr lang="en-GB"/>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34</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2</a:t>
            </a:fld>
            <a:endParaRPr lang="en-GB"/>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35</a:t>
            </a:fld>
            <a:endParaRPr lang="en-GB"/>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43</a:t>
            </a:fld>
            <a:endParaRPr lang="en-GB"/>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47</a:t>
            </a:fld>
            <a:endParaRPr lang="en-GB"/>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51</a:t>
            </a:fld>
            <a:endParaRPr lang="en-GB"/>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52</a:t>
            </a:fld>
            <a:endParaRPr lang="en-GB"/>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54</a:t>
            </a:fld>
            <a:endParaRPr lang="en-GB"/>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55</a:t>
            </a:fld>
            <a:endParaRPr lang="en-GB"/>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57</a:t>
            </a:fld>
            <a:endParaRPr lang="en-GB"/>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60</a:t>
            </a:fld>
            <a:endParaRPr lang="en-GB"/>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61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3</a:t>
            </a:fld>
            <a:endParaRPr lang="en-GB"/>
          </a:p>
        </p:txBody>
      </p:sp>
    </p:spTree>
    <p:extLst>
      <p:ext uri="{BB962C8B-B14F-4D97-AF65-F5344CB8AC3E}">
        <p14:creationId xmlns:p14="http://schemas.microsoft.com/office/powerpoint/2010/main" val="6662235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62</a:t>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6</a:t>
            </a:fld>
            <a:endParaRPr lang="en-GB"/>
          </a:p>
        </p:txBody>
      </p:sp>
    </p:spTree>
    <p:extLst>
      <p:ext uri="{BB962C8B-B14F-4D97-AF65-F5344CB8AC3E}">
        <p14:creationId xmlns:p14="http://schemas.microsoft.com/office/powerpoint/2010/main" val="1441311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7</a:t>
            </a:fld>
            <a:endParaRPr lang="en-GB"/>
          </a:p>
        </p:txBody>
      </p:sp>
    </p:spTree>
    <p:extLst>
      <p:ext uri="{BB962C8B-B14F-4D97-AF65-F5344CB8AC3E}">
        <p14:creationId xmlns:p14="http://schemas.microsoft.com/office/powerpoint/2010/main" val="285437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3526" rtl="0" eaLnBrk="1" fontAlgn="base" latinLnBrk="0" hangingPunct="1">
              <a:lnSpc>
                <a:spcPct val="100000"/>
              </a:lnSpc>
              <a:spcBef>
                <a:spcPct val="0"/>
              </a:spcBef>
              <a:spcAft>
                <a:spcPct val="0"/>
              </a:spcAft>
              <a:buClr>
                <a:srgbClr val="0070BA"/>
              </a:buClr>
              <a:buSzTx/>
              <a:buFont typeface="Arial" panose="020B0604020202020204" pitchFamily="34" charset="0"/>
              <a:buNone/>
              <a:tabLst/>
              <a:defRPr/>
            </a:pPr>
            <a:r>
              <a:rPr kumimoji="0" lang="en-GB" sz="1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Day-to-day activities – includes work, housework, bills, hobbies</a:t>
            </a:r>
          </a:p>
          <a:p>
            <a:pPr marL="285750" marR="0" lvl="0" indent="-285750" algn="l" defTabSz="913526" rtl="0" eaLnBrk="1" fontAlgn="base" latinLnBrk="0" hangingPunct="1">
              <a:lnSpc>
                <a:spcPct val="100000"/>
              </a:lnSpc>
              <a:spcBef>
                <a:spcPct val="0"/>
              </a:spcBef>
              <a:spcAft>
                <a:spcPct val="0"/>
              </a:spcAft>
              <a:buClr>
                <a:srgbClr val="0070BA"/>
              </a:buClr>
              <a:buSzTx/>
              <a:buFont typeface="Arial" panose="020B0604020202020204" pitchFamily="34" charset="0"/>
              <a:buChar char="•"/>
              <a:tabLst/>
              <a:defRPr/>
            </a:pPr>
            <a:endParaRPr kumimoji="0" lang="en-GB" sz="1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285750" marR="0" lvl="0" indent="-285750" algn="l" defTabSz="913526" rtl="0" eaLnBrk="1" fontAlgn="base" latinLnBrk="0" hangingPunct="1">
              <a:lnSpc>
                <a:spcPct val="100000"/>
              </a:lnSpc>
              <a:spcBef>
                <a:spcPct val="0"/>
              </a:spcBef>
              <a:spcAft>
                <a:spcPct val="0"/>
              </a:spcAft>
              <a:buClr>
                <a:srgbClr val="0070BA"/>
              </a:buClr>
              <a:buSzTx/>
              <a:buFont typeface="Arial" panose="020B0604020202020204" pitchFamily="34" charset="0"/>
              <a:buChar char="•"/>
              <a:tabLst/>
              <a:defRPr/>
            </a:pPr>
            <a:r>
              <a:rPr kumimoji="0" lang="en-GB" sz="1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People with unexplained physical symptoms may have underlying psychological distress</a:t>
            </a:r>
          </a:p>
          <a:p>
            <a:pPr marL="285750" marR="0" lvl="0" indent="-285750" algn="l" defTabSz="913526" rtl="0" eaLnBrk="1" fontAlgn="base" latinLnBrk="0" hangingPunct="1">
              <a:lnSpc>
                <a:spcPct val="100000"/>
              </a:lnSpc>
              <a:spcBef>
                <a:spcPct val="0"/>
              </a:spcBef>
              <a:spcAft>
                <a:spcPct val="0"/>
              </a:spcAft>
              <a:buClr>
                <a:srgbClr val="0070BA"/>
              </a:buClr>
              <a:buSzTx/>
              <a:buFont typeface="Arial" panose="020B0604020202020204" pitchFamily="34" charset="0"/>
              <a:buChar char="•"/>
              <a:tabLst/>
              <a:defRPr/>
            </a:pPr>
            <a:r>
              <a:rPr kumimoji="0" lang="en-GB" sz="1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Depression and anxiety are common in people with long-term physical conditions</a:t>
            </a:r>
          </a:p>
          <a:p>
            <a:pPr marL="285750" marR="0" lvl="0" indent="-285750" algn="l" defTabSz="913526" rtl="0" eaLnBrk="1" fontAlgn="base" latinLnBrk="0" hangingPunct="1">
              <a:lnSpc>
                <a:spcPct val="100000"/>
              </a:lnSpc>
              <a:spcBef>
                <a:spcPct val="0"/>
              </a:spcBef>
              <a:spcAft>
                <a:spcPct val="0"/>
              </a:spcAft>
              <a:buClr>
                <a:srgbClr val="0070BA"/>
              </a:buClr>
              <a:buSzTx/>
              <a:buFont typeface="Arial" panose="020B0604020202020204" pitchFamily="34" charset="0"/>
              <a:buChar char="•"/>
              <a:tabLst/>
              <a:defRPr/>
            </a:pPr>
            <a:endParaRPr kumimoji="0" lang="en-GB" sz="1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pPr marL="0" marR="0" lvl="0" indent="0" algn="l" defTabSz="913526" rtl="0" eaLnBrk="1" fontAlgn="base" latinLnBrk="0" hangingPunct="1">
              <a:lnSpc>
                <a:spcPct val="100000"/>
              </a:lnSpc>
              <a:spcBef>
                <a:spcPct val="0"/>
              </a:spcBef>
              <a:spcAft>
                <a:spcPct val="0"/>
              </a:spcAft>
              <a:buClr>
                <a:srgbClr val="0070BA"/>
              </a:buClr>
              <a:buSzTx/>
              <a:buFont typeface="Arial" panose="020B0604020202020204" pitchFamily="34" charset="0"/>
              <a:buNone/>
              <a:tabLst/>
              <a:defRPr/>
            </a:pPr>
            <a:r>
              <a:rPr kumimoji="0" lang="en-GB" sz="1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rPr>
              <a:t>For example…a patient with diabetes may attend because their blood glucose readings are raised. This is because they have stopped eating healthily and exercising because they are feeling low</a:t>
            </a:r>
          </a:p>
          <a:p>
            <a:pPr marL="0" marR="0" lvl="0" indent="0" algn="l" defTabSz="913526" rtl="0" eaLnBrk="1" fontAlgn="base" latinLnBrk="0" hangingPunct="1">
              <a:lnSpc>
                <a:spcPct val="100000"/>
              </a:lnSpc>
              <a:spcBef>
                <a:spcPct val="0"/>
              </a:spcBef>
              <a:spcAft>
                <a:spcPct val="0"/>
              </a:spcAft>
              <a:buClr>
                <a:srgbClr val="0070BA"/>
              </a:buClr>
              <a:buSzTx/>
              <a:buFont typeface="Arial" panose="020B0604020202020204" pitchFamily="34" charset="0"/>
              <a:buNone/>
              <a:tabLst/>
              <a:defRPr/>
            </a:pPr>
            <a:endParaRPr kumimoji="0" lang="en-GB" sz="1800" b="0" i="0" u="none" strike="noStrike" kern="0" cap="none" spc="0" normalizeH="0" baseline="0" noProof="0" dirty="0" smtClean="0">
              <a:ln>
                <a:noFill/>
              </a:ln>
              <a:solidFill>
                <a:srgbClr val="000000"/>
              </a:solidFill>
              <a:effectLst/>
              <a:uLnTx/>
              <a:uFillTx/>
              <a:latin typeface="Arial" panose="020B0604020202020204" pitchFamily="34" charset="0"/>
              <a:cs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8</a:t>
            </a:fld>
            <a:endParaRPr lang="en-GB"/>
          </a:p>
        </p:txBody>
      </p:sp>
    </p:spTree>
    <p:extLst>
      <p:ext uri="{BB962C8B-B14F-4D97-AF65-F5344CB8AC3E}">
        <p14:creationId xmlns:p14="http://schemas.microsoft.com/office/powerpoint/2010/main" val="3843787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Patients often present with a physical problem</a:t>
            </a:r>
          </a:p>
          <a:p>
            <a:r>
              <a:rPr lang="en-GB" dirty="0" smtClean="0"/>
              <a:t>Depression and anxiety often present together</a:t>
            </a:r>
          </a:p>
          <a:p>
            <a:r>
              <a:rPr lang="en-GB" dirty="0" smtClean="0"/>
              <a:t>Eat more or less – unhealthy, affecting wellbeing</a:t>
            </a:r>
          </a:p>
          <a:p>
            <a:r>
              <a:rPr lang="en-GB" dirty="0" smtClean="0"/>
              <a:t>Diarrhoea, constipation, preoccupation with bowels</a:t>
            </a:r>
          </a:p>
          <a:p>
            <a:r>
              <a:rPr lang="en-GB" dirty="0" smtClean="0"/>
              <a:t>Difficulty in getting to sleep. The sleep may be broken with excessive dreaming; the patient wakes up unrefreshed and then feels tired and unable to get going in the morning. Some people wake up two or three hours before usual waking time and do not get back to sleep</a:t>
            </a:r>
          </a:p>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9</a:t>
            </a:fld>
            <a:endParaRPr lang="en-GB"/>
          </a:p>
        </p:txBody>
      </p:sp>
    </p:spTree>
    <p:extLst>
      <p:ext uri="{BB962C8B-B14F-4D97-AF65-F5344CB8AC3E}">
        <p14:creationId xmlns:p14="http://schemas.microsoft.com/office/powerpoint/2010/main" val="1650969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Generalised anxiety disorder (GAD) – a common anxiety disorder that involves chronic worrying, nervousness, and tension.</a:t>
            </a:r>
          </a:p>
          <a:p>
            <a:r>
              <a:rPr lang="en-GB" dirty="0" smtClean="0"/>
              <a:t>Social anxiety disorder (social phobia) is a persistent fear about social situations and being around people.</a:t>
            </a:r>
          </a:p>
          <a:p>
            <a:r>
              <a:rPr lang="en-GB" dirty="0" smtClean="0"/>
              <a:t>Phobias – an intense anxiety or fear of an object or situation. This could include a fear of crowds, spiders etc. </a:t>
            </a:r>
          </a:p>
          <a:p>
            <a:r>
              <a:rPr lang="en-GB" dirty="0" smtClean="0"/>
              <a:t>Panic attacks – these can be characterised by a pounding heart, nausea, feeling shaky and difficulty breathing properly. Severe panic attacks can make people avoid going out socially or to work. </a:t>
            </a:r>
          </a:p>
          <a:p>
            <a:r>
              <a:rPr lang="en-GB" dirty="0" smtClean="0"/>
              <a:t>Obsessive compulsive disorder (OCD) – a disorder whereby an individual will try to control their feelings of anxiety by performing actions over and over again, for example, hand washing or checking a door is locked. </a:t>
            </a:r>
          </a:p>
          <a:p>
            <a:endParaRPr lang="en-GB" dirty="0"/>
          </a:p>
        </p:txBody>
      </p:sp>
      <p:sp>
        <p:nvSpPr>
          <p:cNvPr id="4" name="Slide Number Placeholder 3"/>
          <p:cNvSpPr>
            <a:spLocks noGrp="1"/>
          </p:cNvSpPr>
          <p:nvPr>
            <p:ph type="sldNum" sz="quarter" idx="10"/>
          </p:nvPr>
        </p:nvSpPr>
        <p:spPr/>
        <p:txBody>
          <a:bodyPr/>
          <a:lstStyle/>
          <a:p>
            <a:fld id="{302C9589-5BEA-46DF-B619-A787AB40AAA0}" type="slidenum">
              <a:rPr lang="en-GB" smtClean="0"/>
              <a:pPr/>
              <a:t>12</a:t>
            </a:fld>
            <a:endParaRPr lang="en-GB"/>
          </a:p>
        </p:txBody>
      </p:sp>
    </p:spTree>
    <p:extLst>
      <p:ext uri="{BB962C8B-B14F-4D97-AF65-F5344CB8AC3E}">
        <p14:creationId xmlns:p14="http://schemas.microsoft.com/office/powerpoint/2010/main" val="116885133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8.xml"/><Relationship Id="rId7" Type="http://schemas.openxmlformats.org/officeDocument/2006/relationships/image" Target="../media/image1.jpeg"/><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24.xml"/><Relationship Id="rId7" Type="http://schemas.openxmlformats.org/officeDocument/2006/relationships/image" Target="../media/image1.jpeg"/><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jpeg"/></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17.xml"/><Relationship Id="rId7" Type="http://schemas.openxmlformats.org/officeDocument/2006/relationships/image" Target="../media/image1.jpeg"/><Relationship Id="rId2" Type="http://schemas.openxmlformats.org/officeDocument/2006/relationships/tags" Target="../tags/tag1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slideMaster" Target="../slideMasters/slideMaster1.xml"/><Relationship Id="rId4" Type="http://schemas.openxmlformats.org/officeDocument/2006/relationships/tags" Target="../tags/tag18.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tags" Target="../tags/tag20.xml"/><Relationship Id="rId7" Type="http://schemas.openxmlformats.org/officeDocument/2006/relationships/image" Target="../media/image1.jpeg"/><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slideMaster" Target="../slideMasters/slideMaster1.xml"/><Relationship Id="rId4" Type="http://schemas.openxmlformats.org/officeDocument/2006/relationships/tags" Target="../tags/tag2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6" name="Rectangle 1228"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0414" name="think-cell Slide" r:id="rId6" imgW="0" imgH="0" progId="">
                  <p:embed/>
                </p:oleObj>
              </mc:Choice>
              <mc:Fallback>
                <p:oleObj name="think-cell Slide" r:id="rId6" imgW="0" imgH="0" progId="">
                  <p:embed/>
                  <p:pic>
                    <p:nvPicPr>
                      <p:cNvPr id="0" name="AutoShape 10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McK Document type" hidden="1"/>
          <p:cNvSpPr txBox="1">
            <a:spLocks noChangeArrowheads="1"/>
          </p:cNvSpPr>
          <p:nvPr>
            <p:custDataLst>
              <p:tags r:id="rId3"/>
            </p:custDataLst>
          </p:nvPr>
        </p:nvSpPr>
        <p:spPr bwMode="auto">
          <a:xfrm>
            <a:off x="2693795" y="5845642"/>
            <a:ext cx="5036084" cy="215444"/>
          </a:xfrm>
          <a:prstGeom prst="rect">
            <a:avLst/>
          </a:prstGeom>
          <a:noFill/>
          <a:ln w="9525">
            <a:noFill/>
            <a:miter lim="800000"/>
            <a:headEnd/>
            <a:tailEnd/>
          </a:ln>
          <a:effectLst/>
        </p:spPr>
        <p:txBody>
          <a:bodyPr lIns="0" tIns="0" rIns="0" bIns="0" anchor="b">
            <a:spAutoFit/>
          </a:bodyPr>
          <a:lstStyle/>
          <a:p>
            <a:pPr>
              <a:defRPr/>
            </a:pPr>
            <a:r>
              <a:rPr lang="en-GB" sz="1400">
                <a:solidFill>
                  <a:srgbClr val="000000"/>
                </a:solidFill>
              </a:rPr>
              <a:t>Document type</a:t>
            </a:r>
          </a:p>
        </p:txBody>
      </p:sp>
      <p:sp>
        <p:nvSpPr>
          <p:cNvPr id="8" name="McK Date" hidden="1"/>
          <p:cNvSpPr txBox="1">
            <a:spLocks noChangeArrowheads="1"/>
          </p:cNvSpPr>
          <p:nvPr>
            <p:custDataLst>
              <p:tags r:id="rId4"/>
            </p:custDataLst>
          </p:nvPr>
        </p:nvSpPr>
        <p:spPr bwMode="auto">
          <a:xfrm>
            <a:off x="2693795" y="6114538"/>
            <a:ext cx="5036084" cy="215444"/>
          </a:xfrm>
          <a:prstGeom prst="rect">
            <a:avLst/>
          </a:prstGeom>
          <a:noFill/>
          <a:ln w="9525">
            <a:noFill/>
            <a:miter lim="800000"/>
            <a:headEnd/>
            <a:tailEnd/>
          </a:ln>
          <a:effectLst/>
        </p:spPr>
        <p:txBody>
          <a:bodyPr lIns="0" tIns="0" rIns="0" bIns="0">
            <a:spAutoFit/>
          </a:bodyPr>
          <a:lstStyle/>
          <a:p>
            <a:pPr>
              <a:defRPr/>
            </a:pPr>
            <a:r>
              <a:rPr lang="en-GB" sz="1400">
                <a:solidFill>
                  <a:srgbClr val="000000"/>
                </a:solidFill>
              </a:rPr>
              <a:t>Date</a:t>
            </a:r>
          </a:p>
        </p:txBody>
      </p: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t="95787" r="5498"/>
          <a:stretch/>
        </p:blipFill>
        <p:spPr>
          <a:xfrm>
            <a:off x="-11596" y="0"/>
            <a:ext cx="9155596" cy="4797152"/>
          </a:xfrm>
          <a:prstGeom prst="rect">
            <a:avLst/>
          </a:prstGeom>
          <a:effectLst>
            <a:outerShdw blurRad="50800" dist="38100" dir="2700000" sx="101000" sy="101000" algn="tl" rotWithShape="0">
              <a:prstClr val="black">
                <a:alpha val="40000"/>
              </a:prstClr>
            </a:outerShdw>
          </a:effectLst>
        </p:spPr>
      </p:pic>
      <p:pic>
        <p:nvPicPr>
          <p:cNvPr id="14" name="Pictur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73662" y="3212976"/>
            <a:ext cx="3865959" cy="1225696"/>
          </a:xfrm>
          <a:prstGeom prst="rect">
            <a:avLst/>
          </a:prstGeom>
        </p:spPr>
      </p:pic>
    </p:spTree>
    <p:extLst>
      <p:ext uri="{BB962C8B-B14F-4D97-AF65-F5344CB8AC3E}">
        <p14:creationId xmlns:p14="http://schemas.microsoft.com/office/powerpoint/2010/main" val="39122858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fld id="{DA5A8D2D-B30F-410E-BF0A-C93262F860C7}" type="slidenum">
              <a:rPr lang="en-GB" smtClean="0"/>
              <a:pPr/>
              <a:t>‹#›</a:t>
            </a:fld>
            <a:endParaRPr lang="en-GB"/>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t="95787" r="5498"/>
          <a:stretch/>
        </p:blipFill>
        <p:spPr>
          <a:xfrm>
            <a:off x="0" y="411"/>
            <a:ext cx="9155596" cy="1052325"/>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0312" y="266146"/>
            <a:ext cx="1430533" cy="453548"/>
          </a:xfrm>
          <a:prstGeom prst="rect">
            <a:avLst/>
          </a:prstGeom>
        </p:spPr>
      </p:pic>
    </p:spTree>
    <p:extLst>
      <p:ext uri="{BB962C8B-B14F-4D97-AF65-F5344CB8AC3E}">
        <p14:creationId xmlns:p14="http://schemas.microsoft.com/office/powerpoint/2010/main" val="266314985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End Slide">
    <p:spTree>
      <p:nvGrpSpPr>
        <p:cNvPr id="1" name=""/>
        <p:cNvGrpSpPr/>
        <p:nvPr/>
      </p:nvGrpSpPr>
      <p:grpSpPr>
        <a:xfrm>
          <a:off x="0" y="0"/>
          <a:ext cx="0" cy="0"/>
          <a:chOff x="0" y="0"/>
          <a:chExt cx="0" cy="0"/>
        </a:xfrm>
      </p:grpSpPr>
      <p:graphicFrame>
        <p:nvGraphicFramePr>
          <p:cNvPr id="6" name="Rectangle 1228"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7342" name="think-cell Slide" r:id="rId6" imgW="0" imgH="0" progId="">
                  <p:embed/>
                </p:oleObj>
              </mc:Choice>
              <mc:Fallback>
                <p:oleObj name="think-cell Slide" r:id="rId6" imgW="0" imgH="0" progId="">
                  <p:embed/>
                  <p:pic>
                    <p:nvPicPr>
                      <p:cNvPr id="0" name="AutoShape 10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McK Document type" hidden="1"/>
          <p:cNvSpPr txBox="1">
            <a:spLocks noChangeArrowheads="1"/>
          </p:cNvSpPr>
          <p:nvPr>
            <p:custDataLst>
              <p:tags r:id="rId3"/>
            </p:custDataLst>
          </p:nvPr>
        </p:nvSpPr>
        <p:spPr bwMode="auto">
          <a:xfrm>
            <a:off x="2693795" y="5845642"/>
            <a:ext cx="5036084" cy="215444"/>
          </a:xfrm>
          <a:prstGeom prst="rect">
            <a:avLst/>
          </a:prstGeom>
          <a:noFill/>
          <a:ln w="9525">
            <a:noFill/>
            <a:miter lim="800000"/>
            <a:headEnd/>
            <a:tailEnd/>
          </a:ln>
          <a:effectLst/>
        </p:spPr>
        <p:txBody>
          <a:bodyPr lIns="0" tIns="0" rIns="0" bIns="0" anchor="b">
            <a:spAutoFit/>
          </a:bodyPr>
          <a:lstStyle/>
          <a:p>
            <a:pPr>
              <a:defRPr/>
            </a:pPr>
            <a:r>
              <a:rPr lang="en-GB" sz="1400">
                <a:solidFill>
                  <a:srgbClr val="000000"/>
                </a:solidFill>
              </a:rPr>
              <a:t>Document type</a:t>
            </a:r>
          </a:p>
        </p:txBody>
      </p:sp>
      <p:sp>
        <p:nvSpPr>
          <p:cNvPr id="8" name="McK Date" hidden="1"/>
          <p:cNvSpPr txBox="1">
            <a:spLocks noChangeArrowheads="1"/>
          </p:cNvSpPr>
          <p:nvPr>
            <p:custDataLst>
              <p:tags r:id="rId4"/>
            </p:custDataLst>
          </p:nvPr>
        </p:nvSpPr>
        <p:spPr bwMode="auto">
          <a:xfrm>
            <a:off x="2693795" y="6114538"/>
            <a:ext cx="5036084" cy="215444"/>
          </a:xfrm>
          <a:prstGeom prst="rect">
            <a:avLst/>
          </a:prstGeom>
          <a:noFill/>
          <a:ln w="9525">
            <a:noFill/>
            <a:miter lim="800000"/>
            <a:headEnd/>
            <a:tailEnd/>
          </a:ln>
          <a:effectLst/>
        </p:spPr>
        <p:txBody>
          <a:bodyPr lIns="0" tIns="0" rIns="0" bIns="0">
            <a:spAutoFit/>
          </a:bodyPr>
          <a:lstStyle/>
          <a:p>
            <a:pPr>
              <a:defRPr/>
            </a:pPr>
            <a:r>
              <a:rPr lang="en-GB" sz="1400">
                <a:solidFill>
                  <a:srgbClr val="000000"/>
                </a:solidFill>
              </a:rPr>
              <a:t>Date</a:t>
            </a:r>
          </a:p>
        </p:txBody>
      </p:sp>
      <p:pic>
        <p:nvPicPr>
          <p:cNvPr id="9" name="Picture 8"/>
          <p:cNvPicPr>
            <a:picLocks noChangeAspect="1"/>
          </p:cNvPicPr>
          <p:nvPr userDrawn="1"/>
        </p:nvPicPr>
        <p:blipFill rotWithShape="1">
          <a:blip r:embed="rId7" cstate="print">
            <a:extLst>
              <a:ext uri="{28A0092B-C50C-407E-A947-70E740481C1C}">
                <a14:useLocalDpi xmlns:a14="http://schemas.microsoft.com/office/drawing/2010/main" val="0"/>
              </a:ext>
            </a:extLst>
          </a:blip>
          <a:srcRect t="95787" r="5498"/>
          <a:stretch/>
        </p:blipFill>
        <p:spPr>
          <a:xfrm>
            <a:off x="-11596" y="-32959"/>
            <a:ext cx="9155596" cy="3461960"/>
          </a:xfrm>
          <a:prstGeom prst="rect">
            <a:avLst/>
          </a:prstGeom>
          <a:effectLst>
            <a:outerShdw blurRad="50800" dist="38100" dir="2700000" sx="101000" sy="101000" algn="tl" rotWithShape="0">
              <a:prstClr val="black">
                <a:alpha val="40000"/>
              </a:prstClr>
            </a:outerShdw>
          </a:effectLst>
        </p:spPr>
      </p:pic>
      <p:pic>
        <p:nvPicPr>
          <p:cNvPr id="11" name="Picture 10"/>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660232" y="332656"/>
            <a:ext cx="2122436" cy="672915"/>
          </a:xfrm>
          <a:prstGeom prst="rect">
            <a:avLst/>
          </a:prstGeom>
        </p:spPr>
      </p:pic>
    </p:spTree>
    <p:extLst>
      <p:ext uri="{BB962C8B-B14F-4D97-AF65-F5344CB8AC3E}">
        <p14:creationId xmlns:p14="http://schemas.microsoft.com/office/powerpoint/2010/main" val="382255798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Rectangle 280"/>
          <p:cNvSpPr>
            <a:spLocks noGrp="1" noChangeArrowheads="1"/>
          </p:cNvSpPr>
          <p:nvPr>
            <p:ph type="sldNum" sz="quarter" idx="10"/>
            <p:custDataLst>
              <p:tags r:id="rId1"/>
            </p:custDataLst>
          </p:nvPr>
        </p:nvSpPr>
        <p:spPr>
          <a:ln/>
        </p:spPr>
        <p:txBody>
          <a:bodyPr/>
          <a:lstStyle>
            <a:lvl1pPr>
              <a:defRPr/>
            </a:lvl1pPr>
          </a:lstStyle>
          <a:p>
            <a:fld id="{DA5A8D2D-B30F-410E-BF0A-C93262F860C7}" type="slidenum">
              <a:rPr lang="en-GB" smtClean="0"/>
              <a:pPr/>
              <a:t>‹#›</a:t>
            </a:fld>
            <a:endParaRPr lang="en-GB"/>
          </a:p>
        </p:txBody>
      </p:sp>
      <p:pic>
        <p:nvPicPr>
          <p:cNvPr id="9" name="Picture 8"/>
          <p:cNvPicPr>
            <a:picLocks noChangeAspect="1"/>
          </p:cNvPicPr>
          <p:nvPr userDrawn="1"/>
        </p:nvPicPr>
        <p:blipFill rotWithShape="1">
          <a:blip r:embed="rId3" cstate="print">
            <a:extLst>
              <a:ext uri="{28A0092B-C50C-407E-A947-70E740481C1C}">
                <a14:useLocalDpi xmlns:a14="http://schemas.microsoft.com/office/drawing/2010/main" val="0"/>
              </a:ext>
            </a:extLst>
          </a:blip>
          <a:srcRect t="95787" r="5498"/>
          <a:stretch/>
        </p:blipFill>
        <p:spPr>
          <a:xfrm>
            <a:off x="0" y="411"/>
            <a:ext cx="9155596" cy="1052325"/>
          </a:xfrm>
          <a:prstGeom prst="rect">
            <a:avLst/>
          </a:prstGeom>
          <a:effectLst>
            <a:outerShdw blurRad="50800" dist="38100" dir="2700000" algn="tl" rotWithShape="0">
              <a:prstClr val="black">
                <a:alpha val="40000"/>
              </a:prstClr>
            </a:outerShdw>
          </a:effectLst>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0312" y="266146"/>
            <a:ext cx="1430533" cy="453548"/>
          </a:xfrm>
          <a:prstGeom prst="rect">
            <a:avLst/>
          </a:prstGeom>
        </p:spPr>
      </p:pic>
      <p:sp>
        <p:nvSpPr>
          <p:cNvPr id="8" name="Title Placeholder 3"/>
          <p:cNvSpPr>
            <a:spLocks noGrp="1"/>
          </p:cNvSpPr>
          <p:nvPr>
            <p:ph type="title"/>
          </p:nvPr>
        </p:nvSpPr>
        <p:spPr>
          <a:xfrm>
            <a:off x="323528" y="274638"/>
            <a:ext cx="6707088" cy="706090"/>
          </a:xfrm>
          <a:prstGeom prst="rect">
            <a:avLst/>
          </a:prstGeom>
        </p:spPr>
        <p:txBody>
          <a:bodyPr vert="horz" lIns="90000" tIns="36000" rIns="90000" bIns="36000" rtlCol="0" anchor="ctr">
            <a:normAutofit/>
          </a:bodyPr>
          <a:lstStyle/>
          <a:p>
            <a:r>
              <a:rPr lang="en-US" smtClean="0"/>
              <a:t>Click to edit Master title style</a:t>
            </a:r>
            <a:endParaRPr lang="en-GB"/>
          </a:p>
        </p:txBody>
      </p:sp>
      <p:sp>
        <p:nvSpPr>
          <p:cNvPr id="5" name="Content Placeholder 4"/>
          <p:cNvSpPr>
            <a:spLocks noGrp="1"/>
          </p:cNvSpPr>
          <p:nvPr>
            <p:ph sz="quarter" idx="11"/>
          </p:nvPr>
        </p:nvSpPr>
        <p:spPr>
          <a:xfrm>
            <a:off x="323528" y="1916113"/>
            <a:ext cx="8415337" cy="4465637"/>
          </a:xfrm>
        </p:spPr>
        <p:txBody>
          <a:bodyPr lIns="90000" tIns="36000" rIns="90000" bIns="3600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1575809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49" y="4407327"/>
            <a:ext cx="7771995" cy="1261884"/>
          </a:xfrm>
          <a:prstGeom prst="rect">
            <a:avLst/>
          </a:prstGeom>
        </p:spPr>
        <p:txBody>
          <a:bodyPr/>
          <a:lstStyle>
            <a:lvl1pPr algn="l">
              <a:defRPr sz="4100" b="1" cap="all"/>
            </a:lvl1pPr>
          </a:lstStyle>
          <a:p>
            <a:r>
              <a:rPr lang="en-US" dirty="0" smtClean="0"/>
              <a:t>Click to edit Master title style</a:t>
            </a:r>
            <a:endParaRPr lang="en-GB" dirty="0"/>
          </a:p>
        </p:txBody>
      </p:sp>
      <p:sp>
        <p:nvSpPr>
          <p:cNvPr id="3" name="Text Placeholder 2"/>
          <p:cNvSpPr>
            <a:spLocks noGrp="1"/>
          </p:cNvSpPr>
          <p:nvPr>
            <p:ph type="body" idx="1"/>
          </p:nvPr>
        </p:nvSpPr>
        <p:spPr>
          <a:xfrm>
            <a:off x="722449" y="2907444"/>
            <a:ext cx="7771995" cy="1499884"/>
          </a:xfrm>
        </p:spPr>
        <p:txBody>
          <a:bodyPr anchor="b"/>
          <a:lstStyle>
            <a:lvl1pPr marL="0" indent="0">
              <a:buNone/>
              <a:defRPr sz="2000"/>
            </a:lvl1pPr>
            <a:lvl2pPr marL="466481" indent="0">
              <a:buNone/>
              <a:defRPr sz="1800"/>
            </a:lvl2pPr>
            <a:lvl3pPr marL="932962" indent="0">
              <a:buNone/>
              <a:defRPr sz="1600"/>
            </a:lvl3pPr>
            <a:lvl4pPr marL="1399443" indent="0">
              <a:buNone/>
              <a:defRPr sz="1400"/>
            </a:lvl4pPr>
            <a:lvl5pPr marL="1865925" indent="0">
              <a:buNone/>
              <a:defRPr sz="1400"/>
            </a:lvl5pPr>
            <a:lvl6pPr marL="2332406" indent="0">
              <a:buNone/>
              <a:defRPr sz="1400"/>
            </a:lvl6pPr>
            <a:lvl7pPr marL="2798887" indent="0">
              <a:buNone/>
              <a:defRPr sz="1400"/>
            </a:lvl7pPr>
            <a:lvl8pPr marL="3265368" indent="0">
              <a:buNone/>
              <a:defRPr sz="1400"/>
            </a:lvl8pPr>
            <a:lvl9pPr marL="3731849" indent="0">
              <a:buNone/>
              <a:defRPr sz="1400"/>
            </a:lvl9pPr>
          </a:lstStyle>
          <a:p>
            <a:pPr lvl="0"/>
            <a:r>
              <a:rPr lang="en-US" smtClean="0"/>
              <a:t>Click to edit Master text styles</a:t>
            </a:r>
          </a:p>
        </p:txBody>
      </p:sp>
      <p:sp>
        <p:nvSpPr>
          <p:cNvPr id="4" name="Rectangle 280"/>
          <p:cNvSpPr>
            <a:spLocks noGrp="1" noChangeArrowheads="1"/>
          </p:cNvSpPr>
          <p:nvPr>
            <p:ph type="sldNum" sz="quarter" idx="10"/>
            <p:custDataLst>
              <p:tags r:id="rId1"/>
            </p:custDataLst>
          </p:nvPr>
        </p:nvSpPr>
        <p:spPr>
          <a:ln/>
        </p:spPr>
        <p:txBody>
          <a:bodyPr/>
          <a:lstStyle>
            <a:lvl1pPr>
              <a:defRPr/>
            </a:lvl1pPr>
          </a:lstStyle>
          <a:p>
            <a:fld id="{DA5A8D2D-B30F-410E-BF0A-C93262F860C7}" type="slidenum">
              <a:rPr lang="en-GB" smtClean="0"/>
              <a:pPr/>
              <a:t>‹#›</a:t>
            </a:fld>
            <a:endParaRPr lang="en-GB"/>
          </a:p>
        </p:txBody>
      </p:sp>
    </p:spTree>
    <p:extLst>
      <p:ext uri="{BB962C8B-B14F-4D97-AF65-F5344CB8AC3E}">
        <p14:creationId xmlns:p14="http://schemas.microsoft.com/office/powerpoint/2010/main" val="206941427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82156" y="1990668"/>
            <a:ext cx="2117131" cy="1247204"/>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3754791" y="1990668"/>
            <a:ext cx="2117132" cy="1247204"/>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280"/>
          <p:cNvSpPr>
            <a:spLocks noGrp="1" noChangeArrowheads="1"/>
          </p:cNvSpPr>
          <p:nvPr>
            <p:ph type="sldNum" sz="quarter" idx="10"/>
            <p:custDataLst>
              <p:tags r:id="rId1"/>
            </p:custDataLst>
          </p:nvPr>
        </p:nvSpPr>
        <p:spPr>
          <a:ln/>
        </p:spPr>
        <p:txBody>
          <a:bodyPr/>
          <a:lstStyle>
            <a:lvl1pPr>
              <a:defRPr/>
            </a:lvl1pPr>
          </a:lstStyle>
          <a:p>
            <a:fld id="{DA5A8D2D-B30F-410E-BF0A-C93262F860C7}" type="slidenum">
              <a:rPr lang="en-GB" smtClean="0"/>
              <a:pPr/>
              <a:t>‹#›</a:t>
            </a:fld>
            <a:endParaRPr lang="en-GB"/>
          </a:p>
        </p:txBody>
      </p:sp>
      <p:sp>
        <p:nvSpPr>
          <p:cNvPr id="7" name="Title Placeholder 3"/>
          <p:cNvSpPr>
            <a:spLocks noGrp="1"/>
          </p:cNvSpPr>
          <p:nvPr>
            <p:ph type="title"/>
          </p:nvPr>
        </p:nvSpPr>
        <p:spPr>
          <a:xfrm>
            <a:off x="323528" y="274638"/>
            <a:ext cx="6707088" cy="706090"/>
          </a:xfrm>
          <a:prstGeom prst="rect">
            <a:avLst/>
          </a:prstGeom>
        </p:spPr>
        <p:txBody>
          <a:bodyPr vert="horz" lIns="91440" tIns="45720" rIns="91440" bIns="45720" rtlCol="0" anchor="ctr">
            <a:normAutofit/>
          </a:bodyPr>
          <a:lstStyle/>
          <a:p>
            <a:r>
              <a:rPr lang="en-US" smtClean="0"/>
              <a:t>Click to edit Master title style</a:t>
            </a:r>
            <a:endParaRPr lang="en-GB"/>
          </a:p>
        </p:txBody>
      </p:sp>
    </p:spTree>
    <p:extLst>
      <p:ext uri="{BB962C8B-B14F-4D97-AF65-F5344CB8AC3E}">
        <p14:creationId xmlns:p14="http://schemas.microsoft.com/office/powerpoint/2010/main" val="590515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6796" y="1535520"/>
            <a:ext cx="4039883" cy="639800"/>
          </a:xfrm>
        </p:spPr>
        <p:txBody>
          <a:bodyPr anchor="b"/>
          <a:lstStyle>
            <a:lvl1pPr marL="0" indent="0">
              <a:buNone/>
              <a:defRPr sz="2000" b="1">
                <a:solidFill>
                  <a:schemeClr val="tx2"/>
                </a:solidFill>
                <a:latin typeface="+mn-lt"/>
              </a:defRPr>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6796" y="2175319"/>
            <a:ext cx="4039883" cy="3950557"/>
          </a:xfrm>
        </p:spPr>
        <p:txBody>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703" y="1535520"/>
            <a:ext cx="4041503" cy="639800"/>
          </a:xfrm>
        </p:spPr>
        <p:txBody>
          <a:bodyPr anchor="b"/>
          <a:lstStyle>
            <a:lvl1pPr marL="0" indent="0">
              <a:buNone/>
              <a:defRPr sz="2000" b="1">
                <a:solidFill>
                  <a:schemeClr val="tx2"/>
                </a:solidFill>
                <a:latin typeface="+mn-lt"/>
              </a:defRPr>
            </a:lvl1pPr>
            <a:lvl2pPr marL="466481" indent="0">
              <a:buNone/>
              <a:defRPr sz="2000" b="1"/>
            </a:lvl2pPr>
            <a:lvl3pPr marL="932962" indent="0">
              <a:buNone/>
              <a:defRPr sz="1800" b="1"/>
            </a:lvl3pPr>
            <a:lvl4pPr marL="1399443" indent="0">
              <a:buNone/>
              <a:defRPr sz="1600" b="1"/>
            </a:lvl4pPr>
            <a:lvl5pPr marL="1865925" indent="0">
              <a:buNone/>
              <a:defRPr sz="1600" b="1"/>
            </a:lvl5pPr>
            <a:lvl6pPr marL="2332406" indent="0">
              <a:buNone/>
              <a:defRPr sz="1600" b="1"/>
            </a:lvl6pPr>
            <a:lvl7pPr marL="2798887" indent="0">
              <a:buNone/>
              <a:defRPr sz="1600" b="1"/>
            </a:lvl7pPr>
            <a:lvl8pPr marL="3265368" indent="0">
              <a:buNone/>
              <a:defRPr sz="1600" b="1"/>
            </a:lvl8pPr>
            <a:lvl9pPr marL="3731849"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703" y="2175319"/>
            <a:ext cx="4041503" cy="3950557"/>
          </a:xfrm>
        </p:spPr>
        <p:txBody>
          <a:bodyPr/>
          <a:lstStyle>
            <a:lvl1pPr>
              <a:defRPr sz="1600">
                <a:latin typeface="+mn-lt"/>
              </a:defRPr>
            </a:lvl1pPr>
            <a:lvl2pPr>
              <a:defRPr sz="1600">
                <a:latin typeface="+mn-lt"/>
              </a:defRPr>
            </a:lvl2pPr>
            <a:lvl3pPr>
              <a:defRPr sz="1600">
                <a:latin typeface="+mn-lt"/>
              </a:defRPr>
            </a:lvl3pPr>
            <a:lvl4pPr>
              <a:defRPr sz="1600">
                <a:latin typeface="+mn-lt"/>
              </a:defRPr>
            </a:lvl4pPr>
            <a:lvl5pPr>
              <a:defRPr sz="1600">
                <a:latin typeface="+mn-lt"/>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Rectangle 280"/>
          <p:cNvSpPr>
            <a:spLocks noGrp="1" noChangeArrowheads="1"/>
          </p:cNvSpPr>
          <p:nvPr>
            <p:ph type="sldNum" sz="quarter" idx="10"/>
            <p:custDataLst>
              <p:tags r:id="rId1"/>
            </p:custDataLst>
          </p:nvPr>
        </p:nvSpPr>
        <p:spPr>
          <a:ln/>
        </p:spPr>
        <p:txBody>
          <a:bodyPr/>
          <a:lstStyle>
            <a:lvl1pPr>
              <a:defRPr/>
            </a:lvl1pPr>
          </a:lstStyle>
          <a:p>
            <a:fld id="{DA5A8D2D-B30F-410E-BF0A-C93262F860C7}" type="slidenum">
              <a:rPr lang="en-GB" smtClean="0"/>
              <a:pPr/>
              <a:t>‹#›</a:t>
            </a:fld>
            <a:endParaRPr lang="en-GB"/>
          </a:p>
        </p:txBody>
      </p:sp>
      <p:sp>
        <p:nvSpPr>
          <p:cNvPr id="8" name="Title Placeholder 3"/>
          <p:cNvSpPr>
            <a:spLocks noGrp="1"/>
          </p:cNvSpPr>
          <p:nvPr>
            <p:ph type="title"/>
          </p:nvPr>
        </p:nvSpPr>
        <p:spPr>
          <a:xfrm>
            <a:off x="323528" y="274638"/>
            <a:ext cx="6707088" cy="706090"/>
          </a:xfrm>
          <a:prstGeom prst="rect">
            <a:avLst/>
          </a:prstGeom>
        </p:spPr>
        <p:txBody>
          <a:bodyPr vert="horz" lIns="91440" tIns="45720" rIns="91440" bIns="45720" rtlCol="0" anchor="ctr">
            <a:normAutofit/>
          </a:bodyPr>
          <a:lstStyle/>
          <a:p>
            <a:r>
              <a:rPr lang="en-US" smtClean="0"/>
              <a:t>Click to edit Master title style</a:t>
            </a:r>
            <a:endParaRPr lang="en-GB"/>
          </a:p>
        </p:txBody>
      </p:sp>
    </p:spTree>
    <p:extLst>
      <p:ext uri="{BB962C8B-B14F-4D97-AF65-F5344CB8AC3E}">
        <p14:creationId xmlns:p14="http://schemas.microsoft.com/office/powerpoint/2010/main" val="41922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280"/>
          <p:cNvSpPr>
            <a:spLocks noGrp="1" noChangeArrowheads="1"/>
          </p:cNvSpPr>
          <p:nvPr>
            <p:ph type="sldNum" sz="quarter" idx="10"/>
            <p:custDataLst>
              <p:tags r:id="rId1"/>
            </p:custDataLst>
          </p:nvPr>
        </p:nvSpPr>
        <p:spPr>
          <a:ln/>
        </p:spPr>
        <p:txBody>
          <a:bodyPr/>
          <a:lstStyle>
            <a:lvl1pPr>
              <a:defRPr/>
            </a:lvl1pPr>
          </a:lstStyle>
          <a:p>
            <a:fld id="{DA5A8D2D-B30F-410E-BF0A-C93262F860C7}" type="slidenum">
              <a:rPr lang="en-GB" smtClean="0"/>
              <a:pPr/>
              <a:t>‹#›</a:t>
            </a:fld>
            <a:endParaRPr lang="en-GB"/>
          </a:p>
        </p:txBody>
      </p:sp>
      <p:sp>
        <p:nvSpPr>
          <p:cNvPr id="6" name="Title Placeholder 3"/>
          <p:cNvSpPr>
            <a:spLocks noGrp="1"/>
          </p:cNvSpPr>
          <p:nvPr>
            <p:ph type="title"/>
          </p:nvPr>
        </p:nvSpPr>
        <p:spPr>
          <a:xfrm>
            <a:off x="323528" y="274638"/>
            <a:ext cx="6707088" cy="706090"/>
          </a:xfrm>
          <a:prstGeom prst="rect">
            <a:avLst/>
          </a:prstGeom>
        </p:spPr>
        <p:txBody>
          <a:bodyPr vert="horz" lIns="91440" tIns="45720" rIns="91440" bIns="45720" rtlCol="0" anchor="ctr">
            <a:normAutofit/>
          </a:bodyPr>
          <a:lstStyle/>
          <a:p>
            <a:r>
              <a:rPr lang="en-US" smtClean="0"/>
              <a:t>Click to edit Master title style</a:t>
            </a:r>
            <a:endParaRPr lang="en-GB"/>
          </a:p>
        </p:txBody>
      </p:sp>
    </p:spTree>
    <p:extLst>
      <p:ext uri="{BB962C8B-B14F-4D97-AF65-F5344CB8AC3E}">
        <p14:creationId xmlns:p14="http://schemas.microsoft.com/office/powerpoint/2010/main" val="1590880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280"/>
          <p:cNvSpPr>
            <a:spLocks noGrp="1" noChangeArrowheads="1"/>
          </p:cNvSpPr>
          <p:nvPr>
            <p:ph type="sldNum" sz="quarter" idx="10"/>
            <p:custDataLst>
              <p:tags r:id="rId1"/>
            </p:custDataLst>
          </p:nvPr>
        </p:nvSpPr>
        <p:spPr>
          <a:ln/>
        </p:spPr>
        <p:txBody>
          <a:bodyPr/>
          <a:lstStyle>
            <a:lvl1pPr>
              <a:defRPr/>
            </a:lvl1pPr>
          </a:lstStyle>
          <a:p>
            <a:fld id="{DA5A8D2D-B30F-410E-BF0A-C93262F860C7}" type="slidenum">
              <a:rPr lang="en-GB" smtClean="0"/>
              <a:pPr/>
              <a:t>‹#›</a:t>
            </a:fld>
            <a:endParaRPr lang="en-GB"/>
          </a:p>
        </p:txBody>
      </p:sp>
      <p:sp>
        <p:nvSpPr>
          <p:cNvPr id="5" name="Title Placeholder 3"/>
          <p:cNvSpPr>
            <a:spLocks noGrp="1"/>
          </p:cNvSpPr>
          <p:nvPr>
            <p:ph type="title"/>
          </p:nvPr>
        </p:nvSpPr>
        <p:spPr>
          <a:xfrm>
            <a:off x="323528" y="274638"/>
            <a:ext cx="6707088" cy="706090"/>
          </a:xfrm>
          <a:prstGeom prst="rect">
            <a:avLst/>
          </a:prstGeom>
        </p:spPr>
        <p:txBody>
          <a:bodyPr vert="horz" lIns="91440" tIns="45720" rIns="91440" bIns="45720" rtlCol="0" anchor="ctr">
            <a:normAutofit/>
          </a:bodyPr>
          <a:lstStyle/>
          <a:p>
            <a:r>
              <a:rPr lang="en-US" smtClean="0"/>
              <a:t>Click to edit Master title style</a:t>
            </a:r>
            <a:endParaRPr lang="en-GB"/>
          </a:p>
        </p:txBody>
      </p:sp>
    </p:spTree>
    <p:extLst>
      <p:ext uri="{BB962C8B-B14F-4D97-AF65-F5344CB8AC3E}">
        <p14:creationId xmlns:p14="http://schemas.microsoft.com/office/powerpoint/2010/main" val="2973334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graphicFrame>
        <p:nvGraphicFramePr>
          <p:cNvPr id="6" name="Rectangle 1228"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9390" name="think-cell Slide" r:id="rId6" imgW="0" imgH="0" progId="">
                  <p:embed/>
                </p:oleObj>
              </mc:Choice>
              <mc:Fallback>
                <p:oleObj name="think-cell Slide" r:id="rId6" imgW="0" imgH="0" progId="">
                  <p:embed/>
                  <p:pic>
                    <p:nvPicPr>
                      <p:cNvPr id="0" name="AutoShape 10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McK Document type" hidden="1"/>
          <p:cNvSpPr txBox="1">
            <a:spLocks noChangeArrowheads="1"/>
          </p:cNvSpPr>
          <p:nvPr>
            <p:custDataLst>
              <p:tags r:id="rId3"/>
            </p:custDataLst>
          </p:nvPr>
        </p:nvSpPr>
        <p:spPr bwMode="auto">
          <a:xfrm>
            <a:off x="2693795" y="5845642"/>
            <a:ext cx="5036084" cy="215444"/>
          </a:xfrm>
          <a:prstGeom prst="rect">
            <a:avLst/>
          </a:prstGeom>
          <a:noFill/>
          <a:ln w="9525">
            <a:noFill/>
            <a:miter lim="800000"/>
            <a:headEnd/>
            <a:tailEnd/>
          </a:ln>
          <a:effectLst/>
        </p:spPr>
        <p:txBody>
          <a:bodyPr lIns="0" tIns="0" rIns="0" bIns="0" anchor="b">
            <a:spAutoFit/>
          </a:bodyPr>
          <a:lstStyle/>
          <a:p>
            <a:pPr>
              <a:defRPr/>
            </a:pPr>
            <a:r>
              <a:rPr lang="en-GB" sz="1400">
                <a:solidFill>
                  <a:srgbClr val="000000"/>
                </a:solidFill>
              </a:rPr>
              <a:t>Document type</a:t>
            </a:r>
          </a:p>
        </p:txBody>
      </p:sp>
      <p:sp>
        <p:nvSpPr>
          <p:cNvPr id="8" name="McK Date" hidden="1"/>
          <p:cNvSpPr txBox="1">
            <a:spLocks noChangeArrowheads="1"/>
          </p:cNvSpPr>
          <p:nvPr>
            <p:custDataLst>
              <p:tags r:id="rId4"/>
            </p:custDataLst>
          </p:nvPr>
        </p:nvSpPr>
        <p:spPr bwMode="auto">
          <a:xfrm>
            <a:off x="2693795" y="6114538"/>
            <a:ext cx="5036084" cy="215444"/>
          </a:xfrm>
          <a:prstGeom prst="rect">
            <a:avLst/>
          </a:prstGeom>
          <a:noFill/>
          <a:ln w="9525">
            <a:noFill/>
            <a:miter lim="800000"/>
            <a:headEnd/>
            <a:tailEnd/>
          </a:ln>
          <a:effectLst/>
        </p:spPr>
        <p:txBody>
          <a:bodyPr lIns="0" tIns="0" rIns="0" bIns="0">
            <a:spAutoFit/>
          </a:bodyPr>
          <a:lstStyle/>
          <a:p>
            <a:pPr>
              <a:defRPr/>
            </a:pPr>
            <a:r>
              <a:rPr lang="en-GB" sz="1400">
                <a:solidFill>
                  <a:srgbClr val="000000"/>
                </a:solidFill>
              </a:rPr>
              <a:t>Date</a:t>
            </a:r>
          </a:p>
        </p:txBody>
      </p:sp>
      <p:pic>
        <p:nvPicPr>
          <p:cNvPr id="9" name="Picture 8"/>
          <p:cNvPicPr>
            <a:picLocks noChangeAspect="1"/>
          </p:cNvPicPr>
          <p:nvPr userDrawn="1"/>
        </p:nvPicPr>
        <p:blipFill rotWithShape="1">
          <a:blip r:embed="rId7" cstate="print">
            <a:extLst>
              <a:ext uri="{28A0092B-C50C-407E-A947-70E740481C1C}">
                <a14:useLocalDpi xmlns:a14="http://schemas.microsoft.com/office/drawing/2010/main" val="0"/>
              </a:ext>
            </a:extLst>
          </a:blip>
          <a:srcRect t="95787" r="5498"/>
          <a:stretch/>
        </p:blipFill>
        <p:spPr>
          <a:xfrm>
            <a:off x="-11596" y="-32959"/>
            <a:ext cx="9155596" cy="3461960"/>
          </a:xfrm>
          <a:prstGeom prst="rect">
            <a:avLst/>
          </a:prstGeom>
          <a:effectLst>
            <a:outerShdw blurRad="50800" dist="38100" dir="2700000" sx="101000" sy="101000" algn="tl" rotWithShape="0">
              <a:prstClr val="black">
                <a:alpha val="40000"/>
              </a:prstClr>
            </a:outerShdw>
          </a:effectLst>
        </p:spPr>
      </p:pic>
      <p:pic>
        <p:nvPicPr>
          <p:cNvPr id="11" name="Picture 10"/>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6660232" y="332656"/>
            <a:ext cx="2122436" cy="672915"/>
          </a:xfrm>
          <a:prstGeom prst="rect">
            <a:avLst/>
          </a:prstGeom>
        </p:spPr>
      </p:pic>
    </p:spTree>
    <p:extLst>
      <p:ext uri="{BB962C8B-B14F-4D97-AF65-F5344CB8AC3E}">
        <p14:creationId xmlns:p14="http://schemas.microsoft.com/office/powerpoint/2010/main" val="219714472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aphicFrame>
        <p:nvGraphicFramePr>
          <p:cNvPr id="6" name="Rectangle 1228" hidden="1"/>
          <p:cNvGraphicFramePr>
            <a:graphicFrameLocks/>
          </p:cNvGraphicFramePr>
          <p:nvPr>
            <p:custDataLst>
              <p:tags r:id="rId2"/>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8366" name="think-cell Slide" r:id="rId6" imgW="0" imgH="0" progId="">
                  <p:embed/>
                </p:oleObj>
              </mc:Choice>
              <mc:Fallback>
                <p:oleObj name="think-cell Slide" r:id="rId6" imgW="0" imgH="0" progId="">
                  <p:embed/>
                  <p:pic>
                    <p:nvPicPr>
                      <p:cNvPr id="0" name="AutoShape 100"/>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McK Document type" hidden="1"/>
          <p:cNvSpPr txBox="1">
            <a:spLocks noChangeArrowheads="1"/>
          </p:cNvSpPr>
          <p:nvPr>
            <p:custDataLst>
              <p:tags r:id="rId3"/>
            </p:custDataLst>
          </p:nvPr>
        </p:nvSpPr>
        <p:spPr bwMode="auto">
          <a:xfrm>
            <a:off x="2693795" y="5845642"/>
            <a:ext cx="5036084" cy="215444"/>
          </a:xfrm>
          <a:prstGeom prst="rect">
            <a:avLst/>
          </a:prstGeom>
          <a:noFill/>
          <a:ln w="9525">
            <a:noFill/>
            <a:miter lim="800000"/>
            <a:headEnd/>
            <a:tailEnd/>
          </a:ln>
          <a:effectLst/>
        </p:spPr>
        <p:txBody>
          <a:bodyPr lIns="0" tIns="0" rIns="0" bIns="0" anchor="b">
            <a:spAutoFit/>
          </a:bodyPr>
          <a:lstStyle/>
          <a:p>
            <a:pPr>
              <a:defRPr/>
            </a:pPr>
            <a:r>
              <a:rPr lang="en-GB" sz="1400">
                <a:solidFill>
                  <a:srgbClr val="000000"/>
                </a:solidFill>
              </a:rPr>
              <a:t>Document type</a:t>
            </a:r>
          </a:p>
        </p:txBody>
      </p:sp>
      <p:sp>
        <p:nvSpPr>
          <p:cNvPr id="8" name="McK Date" hidden="1"/>
          <p:cNvSpPr txBox="1">
            <a:spLocks noChangeArrowheads="1"/>
          </p:cNvSpPr>
          <p:nvPr>
            <p:custDataLst>
              <p:tags r:id="rId4"/>
            </p:custDataLst>
          </p:nvPr>
        </p:nvSpPr>
        <p:spPr bwMode="auto">
          <a:xfrm>
            <a:off x="2693795" y="6114538"/>
            <a:ext cx="5036084" cy="215444"/>
          </a:xfrm>
          <a:prstGeom prst="rect">
            <a:avLst/>
          </a:prstGeom>
          <a:noFill/>
          <a:ln w="9525">
            <a:noFill/>
            <a:miter lim="800000"/>
            <a:headEnd/>
            <a:tailEnd/>
          </a:ln>
          <a:effectLst/>
        </p:spPr>
        <p:txBody>
          <a:bodyPr lIns="0" tIns="0" rIns="0" bIns="0">
            <a:spAutoFit/>
          </a:bodyPr>
          <a:lstStyle/>
          <a:p>
            <a:pPr>
              <a:defRPr/>
            </a:pPr>
            <a:r>
              <a:rPr lang="en-GB" sz="1400">
                <a:solidFill>
                  <a:srgbClr val="000000"/>
                </a:solidFill>
              </a:rPr>
              <a:t>Date</a:t>
            </a:r>
          </a:p>
        </p:txBody>
      </p:sp>
      <p:pic>
        <p:nvPicPr>
          <p:cNvPr id="10" name="Picture 9"/>
          <p:cNvPicPr>
            <a:picLocks noChangeAspect="1"/>
          </p:cNvPicPr>
          <p:nvPr userDrawn="1"/>
        </p:nvPicPr>
        <p:blipFill rotWithShape="1">
          <a:blip r:embed="rId7" cstate="print">
            <a:extLst>
              <a:ext uri="{28A0092B-C50C-407E-A947-70E740481C1C}">
                <a14:useLocalDpi xmlns:a14="http://schemas.microsoft.com/office/drawing/2010/main" val="0"/>
              </a:ext>
            </a:extLst>
          </a:blip>
          <a:srcRect t="95787" r="5498"/>
          <a:stretch/>
        </p:blipFill>
        <p:spPr>
          <a:xfrm>
            <a:off x="-11596" y="0"/>
            <a:ext cx="9155596" cy="4797152"/>
          </a:xfrm>
          <a:prstGeom prst="rect">
            <a:avLst/>
          </a:prstGeom>
          <a:effectLst>
            <a:outerShdw blurRad="50800" dist="38100" dir="2700000" sx="101000" sy="101000" algn="tl" rotWithShape="0">
              <a:prstClr val="black">
                <a:alpha val="40000"/>
              </a:prstClr>
            </a:outerShdw>
          </a:effectLst>
        </p:spPr>
      </p:pic>
      <p:pic>
        <p:nvPicPr>
          <p:cNvPr id="14" name="Picture 13"/>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473662" y="3212976"/>
            <a:ext cx="3865959" cy="1225696"/>
          </a:xfrm>
          <a:prstGeom prst="rect">
            <a:avLst/>
          </a:prstGeom>
        </p:spPr>
      </p:pic>
    </p:spTree>
    <p:extLst>
      <p:ext uri="{BB962C8B-B14F-4D97-AF65-F5344CB8AC3E}">
        <p14:creationId xmlns:p14="http://schemas.microsoft.com/office/powerpoint/2010/main" val="28591258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18" Type="http://schemas.openxmlformats.org/officeDocument/2006/relationships/tags" Target="../tags/tag5.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1.xml"/><Relationship Id="rId22"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26" name="Rectangle 298" hidden="1"/>
          <p:cNvGraphicFramePr>
            <a:graphicFrameLocks/>
          </p:cNvGraphicFramePr>
          <p:nvPr>
            <p:custDataLst>
              <p:tags r:id="rId14"/>
            </p:custData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1440" name="think-cell Slide" r:id="rId20" imgW="0" imgH="0" progId="">
                  <p:embed/>
                </p:oleObj>
              </mc:Choice>
              <mc:Fallback>
                <p:oleObj name="think-cell Slide" r:id="rId20" imgW="0" imgH="0" progId="">
                  <p:embed/>
                  <p:pic>
                    <p:nvPicPr>
                      <p:cNvPr id="0" name="AutoShape 102"/>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76" name="McK 1. On-page tracker" hidden="1"/>
          <p:cNvSpPr>
            <a:spLocks noChangeArrowheads="1"/>
          </p:cNvSpPr>
          <p:nvPr>
            <p:custDataLst>
              <p:tags r:id="rId15"/>
            </p:custDataLst>
          </p:nvPr>
        </p:nvSpPr>
        <p:spPr bwMode="auto">
          <a:xfrm>
            <a:off x="121490" y="27537"/>
            <a:ext cx="859210" cy="215444"/>
          </a:xfrm>
          <a:prstGeom prst="rect">
            <a:avLst/>
          </a:prstGeom>
          <a:noFill/>
          <a:ln w="9525">
            <a:noFill/>
            <a:miter lim="800000"/>
            <a:headEnd/>
            <a:tailEnd/>
          </a:ln>
          <a:effectLst/>
        </p:spPr>
        <p:txBody>
          <a:bodyPr wrap="none" lIns="0" tIns="0" rIns="0" bIns="0">
            <a:spAutoFit/>
          </a:bodyPr>
          <a:lstStyle/>
          <a:p>
            <a:pPr>
              <a:defRPr/>
            </a:pPr>
            <a:r>
              <a:rPr lang="en-GB" sz="1400">
                <a:solidFill>
                  <a:srgbClr val="808080"/>
                </a:solidFill>
              </a:rPr>
              <a:t>TRACKER</a:t>
            </a:r>
          </a:p>
        </p:txBody>
      </p:sp>
      <p:sp>
        <p:nvSpPr>
          <p:cNvPr id="1032" name="McK 3. Unit of measure" hidden="1"/>
          <p:cNvSpPr txBox="1">
            <a:spLocks noChangeArrowheads="1"/>
          </p:cNvSpPr>
          <p:nvPr>
            <p:custDataLst>
              <p:tags r:id="rId16"/>
            </p:custDataLst>
          </p:nvPr>
        </p:nvSpPr>
        <p:spPr bwMode="auto">
          <a:xfrm>
            <a:off x="121490" y="542615"/>
            <a:ext cx="3730492" cy="215444"/>
          </a:xfrm>
          <a:prstGeom prst="rect">
            <a:avLst/>
          </a:prstGeom>
          <a:noFill/>
          <a:ln w="9525">
            <a:noFill/>
            <a:miter lim="800000"/>
            <a:headEnd/>
            <a:tailEnd/>
          </a:ln>
          <a:effectLst/>
        </p:spPr>
        <p:txBody>
          <a:bodyPr lIns="0" tIns="0" rIns="0" bIns="0">
            <a:spAutoFit/>
          </a:bodyPr>
          <a:lstStyle/>
          <a:p>
            <a:pPr defTabSz="913526">
              <a:defRPr/>
            </a:pPr>
            <a:r>
              <a:rPr lang="en-GB" sz="1400">
                <a:solidFill>
                  <a:srgbClr val="808080"/>
                </a:solidFill>
              </a:rPr>
              <a:t>Unit of measure</a:t>
            </a:r>
          </a:p>
        </p:txBody>
      </p:sp>
      <p:grpSp>
        <p:nvGrpSpPr>
          <p:cNvPr id="2" name="McK Slide Elements"/>
          <p:cNvGrpSpPr>
            <a:grpSpLocks/>
          </p:cNvGrpSpPr>
          <p:nvPr/>
        </p:nvGrpSpPr>
        <p:grpSpPr bwMode="auto">
          <a:xfrm>
            <a:off x="121489" y="5803554"/>
            <a:ext cx="8722840" cy="396838"/>
            <a:chOff x="75" y="3583"/>
            <a:chExt cx="5385" cy="245"/>
          </a:xfrm>
        </p:grpSpPr>
        <p:sp>
          <p:nvSpPr>
            <p:cNvPr id="1151" name="McK 4. Footnote" hidden="1"/>
            <p:cNvSpPr txBox="1">
              <a:spLocks noChangeArrowheads="1"/>
            </p:cNvSpPr>
            <p:nvPr userDrawn="1"/>
          </p:nvSpPr>
          <p:spPr bwMode="auto">
            <a:xfrm>
              <a:off x="75" y="3583"/>
              <a:ext cx="5385" cy="95"/>
            </a:xfrm>
            <a:prstGeom prst="rect">
              <a:avLst/>
            </a:prstGeom>
            <a:noFill/>
            <a:ln w="9525">
              <a:noFill/>
              <a:miter lim="800000"/>
              <a:headEnd/>
              <a:tailEnd/>
            </a:ln>
            <a:effectLst/>
          </p:spPr>
          <p:txBody>
            <a:bodyPr lIns="0" tIns="0" rIns="0" bIns="0" anchor="b">
              <a:spAutoFit/>
            </a:bodyPr>
            <a:lstStyle/>
            <a:p>
              <a:pPr marL="106902" indent="-106902" defTabSz="913526">
                <a:defRPr/>
              </a:pPr>
              <a:r>
                <a:rPr lang="en-GB" sz="1000">
                  <a:solidFill>
                    <a:srgbClr val="000000"/>
                  </a:solidFill>
                </a:rPr>
                <a:t>1 Footnote</a:t>
              </a:r>
            </a:p>
          </p:txBody>
        </p:sp>
        <p:sp>
          <p:nvSpPr>
            <p:cNvPr id="1154" name="McK 5. Source" hidden="1"/>
            <p:cNvSpPr>
              <a:spLocks noChangeArrowheads="1"/>
            </p:cNvSpPr>
            <p:nvPr userDrawn="1"/>
          </p:nvSpPr>
          <p:spPr bwMode="auto">
            <a:xfrm>
              <a:off x="75" y="3733"/>
              <a:ext cx="4323" cy="95"/>
            </a:xfrm>
            <a:prstGeom prst="rect">
              <a:avLst/>
            </a:prstGeom>
            <a:noFill/>
            <a:ln w="9525">
              <a:noFill/>
              <a:miter lim="800000"/>
              <a:headEnd/>
              <a:tailEnd/>
            </a:ln>
            <a:effectLst/>
          </p:spPr>
          <p:txBody>
            <a:bodyPr lIns="0" tIns="0" rIns="0" bIns="0" anchor="b">
              <a:spAutoFit/>
            </a:bodyPr>
            <a:lstStyle/>
            <a:p>
              <a:pPr marL="621975" indent="-621975" defTabSz="913526">
                <a:tabLst>
                  <a:tab pos="625214" algn="l"/>
                </a:tabLst>
                <a:defRPr/>
              </a:pPr>
              <a:r>
                <a:rPr lang="en-GB" sz="1000">
                  <a:solidFill>
                    <a:srgbClr val="000000"/>
                  </a:solidFill>
                </a:rPr>
                <a:t>SOURCE: Source</a:t>
              </a:r>
            </a:p>
          </p:txBody>
        </p:sp>
      </p:grpSp>
      <p:grpSp>
        <p:nvGrpSpPr>
          <p:cNvPr id="3" name="ACET" hidden="1"/>
          <p:cNvGrpSpPr>
            <a:grpSpLocks/>
          </p:cNvGrpSpPr>
          <p:nvPr>
            <p:custDataLst>
              <p:tags r:id="rId17"/>
            </p:custDataLst>
          </p:nvPr>
        </p:nvGrpSpPr>
        <p:grpSpPr bwMode="auto">
          <a:xfrm>
            <a:off x="1482155" y="1281219"/>
            <a:ext cx="4352512" cy="571771"/>
            <a:chOff x="915" y="677"/>
            <a:chExt cx="2687" cy="353"/>
          </a:xfrm>
        </p:grpSpPr>
        <p:cxnSp>
          <p:nvCxnSpPr>
            <p:cNvPr id="1037" name="AutoShape 249" hidden="1"/>
            <p:cNvCxnSpPr>
              <a:cxnSpLocks noChangeShapeType="1"/>
              <a:stCxn id="1274" idx="4"/>
              <a:endCxn id="1274" idx="6"/>
            </p:cNvCxnSpPr>
            <p:nvPr/>
          </p:nvCxnSpPr>
          <p:spPr bwMode="auto">
            <a:xfrm rot="16200000" flipH="1">
              <a:off x="2258" y="-313"/>
              <a:ext cx="1" cy="2686"/>
            </a:xfrm>
            <a:prstGeom prst="straightConnector1">
              <a:avLst/>
            </a:prstGeom>
            <a:noFill/>
            <a:ln w="9525">
              <a:solidFill>
                <a:schemeClr val="tx1"/>
              </a:solidFill>
              <a:round/>
              <a:headEnd/>
              <a:tailEnd/>
            </a:ln>
          </p:spPr>
        </p:cxnSp>
        <p:sp>
          <p:nvSpPr>
            <p:cNvPr id="1274" name="AutoShape 250" hidden="1"/>
            <p:cNvSpPr>
              <a:spLocks noChangeArrowheads="1"/>
            </p:cNvSpPr>
            <p:nvPr/>
          </p:nvSpPr>
          <p:spPr bwMode="auto">
            <a:xfrm>
              <a:off x="915" y="677"/>
              <a:ext cx="2686" cy="353"/>
            </a:xfrm>
            <a:prstGeom prst="leftRightArrow">
              <a:avLst>
                <a:gd name="adj1" fmla="val 100000"/>
                <a:gd name="adj2" fmla="val 0"/>
              </a:avLst>
            </a:prstGeom>
            <a:noFill/>
            <a:ln w="9525">
              <a:noFill/>
              <a:miter lim="800000"/>
              <a:headEnd/>
              <a:tailEnd/>
            </a:ln>
            <a:effectLst/>
          </p:spPr>
          <p:txBody>
            <a:bodyPr lIns="0" tIns="0" rIns="0" bIns="18288" anchor="b">
              <a:spAutoFit/>
            </a:bodyPr>
            <a:lstStyle/>
            <a:p>
              <a:pPr>
                <a:defRPr/>
              </a:pPr>
              <a:r>
                <a:rPr lang="en-GB" b="1">
                  <a:solidFill>
                    <a:srgbClr val="000000"/>
                  </a:solidFill>
                </a:rPr>
                <a:t>Title</a:t>
              </a:r>
            </a:p>
            <a:p>
              <a:pPr>
                <a:defRPr/>
              </a:pPr>
              <a:r>
                <a:rPr lang="en-GB">
                  <a:solidFill>
                    <a:srgbClr val="808080"/>
                  </a:solidFill>
                </a:rPr>
                <a:t>Unit of measure</a:t>
              </a:r>
            </a:p>
          </p:txBody>
        </p:sp>
      </p:grpSp>
      <p:sp>
        <p:nvSpPr>
          <p:cNvPr id="1304" name="Rectangle 280"/>
          <p:cNvSpPr>
            <a:spLocks noGrp="1" noChangeArrowheads="1"/>
          </p:cNvSpPr>
          <p:nvPr>
            <p:ph type="sldNum" sz="quarter" idx="4"/>
            <p:custDataLst>
              <p:tags r:id="rId18"/>
            </p:custDataLst>
          </p:nvPr>
        </p:nvSpPr>
        <p:spPr bwMode="auto">
          <a:xfrm>
            <a:off x="8884826" y="6653913"/>
            <a:ext cx="194381" cy="153888"/>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defRPr sz="1000">
                <a:solidFill>
                  <a:srgbClr val="000000"/>
                </a:solidFill>
                <a:cs typeface="+mn-cs"/>
              </a:defRPr>
            </a:lvl1pPr>
          </a:lstStyle>
          <a:p>
            <a:fld id="{2C4D8520-FDFA-47B1-A3DC-6842F88E3ABF}" type="slidenum">
              <a:rPr lang="en-GB" smtClean="0"/>
              <a:pPr/>
              <a:t>‹#›</a:t>
            </a:fld>
            <a:endParaRPr lang="en-GB"/>
          </a:p>
        </p:txBody>
      </p:sp>
      <p:sp>
        <p:nvSpPr>
          <p:cNvPr id="1035" name="Rectangle 286"/>
          <p:cNvSpPr>
            <a:spLocks noGrp="1" noChangeArrowheads="1"/>
          </p:cNvSpPr>
          <p:nvPr>
            <p:ph type="body" idx="1"/>
            <p:custDataLst>
              <p:tags r:id="rId19"/>
            </p:custDataLst>
          </p:nvPr>
        </p:nvSpPr>
        <p:spPr bwMode="auto">
          <a:xfrm>
            <a:off x="323527" y="1990668"/>
            <a:ext cx="8487317" cy="40306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grpSp>
        <p:nvGrpSpPr>
          <p:cNvPr id="19" name="Group 18"/>
          <p:cNvGrpSpPr/>
          <p:nvPr/>
        </p:nvGrpSpPr>
        <p:grpSpPr>
          <a:xfrm>
            <a:off x="0" y="411"/>
            <a:ext cx="9155596" cy="1052325"/>
            <a:chOff x="0" y="411"/>
            <a:chExt cx="9155596" cy="1052325"/>
          </a:xfrm>
        </p:grpSpPr>
        <p:pic>
          <p:nvPicPr>
            <p:cNvPr id="20" name="Picture 19"/>
            <p:cNvPicPr>
              <a:picLocks noChangeAspect="1"/>
            </p:cNvPicPr>
            <p:nvPr userDrawn="1"/>
          </p:nvPicPr>
          <p:blipFill rotWithShape="1">
            <a:blip r:embed="rId21" cstate="print">
              <a:extLst>
                <a:ext uri="{28A0092B-C50C-407E-A947-70E740481C1C}">
                  <a14:useLocalDpi xmlns:a14="http://schemas.microsoft.com/office/drawing/2010/main" val="0"/>
                </a:ext>
              </a:extLst>
            </a:blip>
            <a:srcRect t="95787" r="5498"/>
            <a:stretch/>
          </p:blipFill>
          <p:spPr>
            <a:xfrm>
              <a:off x="0" y="411"/>
              <a:ext cx="9155596" cy="1052325"/>
            </a:xfrm>
            <a:prstGeom prst="rect">
              <a:avLst/>
            </a:prstGeom>
            <a:effectLst>
              <a:outerShdw blurRad="50800" dist="38100" dir="2700000" algn="tl" rotWithShape="0">
                <a:prstClr val="black">
                  <a:alpha val="40000"/>
                </a:prstClr>
              </a:outerShdw>
            </a:effectLst>
          </p:spPr>
        </p:pic>
        <p:pic>
          <p:nvPicPr>
            <p:cNvPr id="21" name="Picture 20"/>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7380312" y="266146"/>
              <a:ext cx="1430533" cy="453548"/>
            </a:xfrm>
            <a:prstGeom prst="rect">
              <a:avLst/>
            </a:prstGeom>
          </p:spPr>
        </p:pic>
      </p:grpSp>
      <p:sp>
        <p:nvSpPr>
          <p:cNvPr id="4" name="Title Placeholder 3"/>
          <p:cNvSpPr>
            <a:spLocks noGrp="1"/>
          </p:cNvSpPr>
          <p:nvPr>
            <p:ph type="title"/>
          </p:nvPr>
        </p:nvSpPr>
        <p:spPr>
          <a:xfrm>
            <a:off x="323528" y="274638"/>
            <a:ext cx="6707088" cy="706090"/>
          </a:xfrm>
          <a:prstGeom prst="rect">
            <a:avLst/>
          </a:prstGeom>
        </p:spPr>
        <p:txBody>
          <a:bodyPr vert="horz" lIns="91440" tIns="45720" rIns="91440" bIns="45720" rtlCol="0" anchor="ctr">
            <a:normAutofit/>
          </a:bodyPr>
          <a:lstStyle/>
          <a:p>
            <a:r>
              <a:rPr lang="en-US" smtClean="0"/>
              <a:t>Click to edit Master title style</a:t>
            </a:r>
            <a:endParaRPr lang="en-GB"/>
          </a:p>
        </p:txBody>
      </p:sp>
    </p:spTree>
    <p:extLst>
      <p:ext uri="{BB962C8B-B14F-4D97-AF65-F5344CB8AC3E}">
        <p14:creationId xmlns:p14="http://schemas.microsoft.com/office/powerpoint/2010/main" val="14943582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3" r:id="rId8"/>
    <p:sldLayoutId id="2147483674" r:id="rId9"/>
    <p:sldLayoutId id="2147483675" r:id="rId10"/>
    <p:sldLayoutId id="2147483676" r:id="rId11"/>
  </p:sldLayoutIdLst>
  <p:timing>
    <p:tnLst>
      <p:par>
        <p:cTn id="1" dur="indefinite" restart="never" nodeType="tmRoot"/>
      </p:par>
    </p:tnLst>
  </p:timing>
  <p:hf hdr="0" dt="0"/>
  <p:txStyles>
    <p:titleStyle>
      <a:lvl1pPr algn="l" defTabSz="913526" rtl="0" eaLnBrk="1" fontAlgn="base" hangingPunct="1">
        <a:spcBef>
          <a:spcPct val="0"/>
        </a:spcBef>
        <a:spcAft>
          <a:spcPct val="0"/>
        </a:spcAft>
        <a:defRPr sz="2800" b="1">
          <a:solidFill>
            <a:schemeClr val="bg1"/>
          </a:solidFill>
          <a:latin typeface="Calibri" pitchFamily="34" charset="0"/>
          <a:ea typeface="+mj-ea"/>
          <a:cs typeface="+mj-cs"/>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349861" indent="-349861" algn="l" defTabSz="913526" rtl="0" eaLnBrk="1" fontAlgn="base" hangingPunct="1">
        <a:spcBef>
          <a:spcPct val="0"/>
        </a:spcBef>
        <a:spcAft>
          <a:spcPct val="0"/>
        </a:spcAft>
        <a:buClr>
          <a:schemeClr val="tx2"/>
        </a:buClr>
        <a:defRPr sz="1600">
          <a:solidFill>
            <a:schemeClr val="tx1"/>
          </a:solidFill>
          <a:latin typeface="Calibri" pitchFamily="34" charset="0"/>
          <a:ea typeface="+mn-ea"/>
          <a:cs typeface="+mn-cs"/>
        </a:defRPr>
      </a:lvl1pPr>
      <a:lvl2pPr marL="268288" indent="-266700" algn="l" defTabSz="913526" rtl="0" eaLnBrk="1" fontAlgn="base" hangingPunct="1">
        <a:spcBef>
          <a:spcPct val="0"/>
        </a:spcBef>
        <a:spcAft>
          <a:spcPct val="0"/>
        </a:spcAft>
        <a:buClr>
          <a:schemeClr val="tx2"/>
        </a:buClr>
        <a:buSzPct val="100000"/>
        <a:buFontTx/>
        <a:buBlip>
          <a:blip r:embed="rId23"/>
        </a:buBlip>
        <a:defRPr sz="1600">
          <a:solidFill>
            <a:schemeClr val="tx1"/>
          </a:solidFill>
          <a:latin typeface="Calibri" pitchFamily="34" charset="0"/>
        </a:defRPr>
      </a:lvl2pPr>
      <a:lvl3pPr marL="444500" indent="-246063" algn="l" defTabSz="913526" rtl="0" eaLnBrk="1" fontAlgn="base" hangingPunct="1">
        <a:spcBef>
          <a:spcPct val="0"/>
        </a:spcBef>
        <a:spcAft>
          <a:spcPct val="0"/>
        </a:spcAft>
        <a:buClr>
          <a:schemeClr val="accent2"/>
        </a:buClr>
        <a:buSzPct val="100000"/>
        <a:buFont typeface="Arial" pitchFamily="34" charset="0"/>
        <a:buChar char="&gt;"/>
        <a:defRPr sz="1600">
          <a:solidFill>
            <a:schemeClr val="tx1"/>
          </a:solidFill>
          <a:latin typeface="Calibri" pitchFamily="34" charset="0"/>
        </a:defRPr>
      </a:lvl3pPr>
      <a:lvl4pPr marL="804863" indent="-244475" algn="l" defTabSz="913526" rtl="0" eaLnBrk="1" fontAlgn="base" hangingPunct="1">
        <a:spcBef>
          <a:spcPct val="0"/>
        </a:spcBef>
        <a:spcAft>
          <a:spcPct val="0"/>
        </a:spcAft>
        <a:buClr>
          <a:schemeClr val="accent2"/>
        </a:buClr>
        <a:buSzPct val="100000"/>
        <a:buFont typeface="Arial" pitchFamily="34" charset="0"/>
        <a:buChar char="−"/>
        <a:defRPr sz="1600">
          <a:solidFill>
            <a:schemeClr val="tx1"/>
          </a:solidFill>
          <a:latin typeface="Calibri" pitchFamily="34" charset="0"/>
        </a:defRPr>
      </a:lvl4pPr>
      <a:lvl5pPr marL="990600" indent="-228600" algn="l" defTabSz="913526" rtl="0" eaLnBrk="1" fontAlgn="base" hangingPunct="1">
        <a:spcBef>
          <a:spcPct val="0"/>
        </a:spcBef>
        <a:spcAft>
          <a:spcPct val="0"/>
        </a:spcAft>
        <a:buClr>
          <a:schemeClr val="accent2"/>
        </a:buClr>
        <a:buSzPct val="100000"/>
        <a:buFont typeface="Arial" pitchFamily="34" charset="0"/>
        <a:buChar char="•"/>
        <a:defRPr sz="1600">
          <a:solidFill>
            <a:schemeClr val="tx1"/>
          </a:solidFill>
          <a:latin typeface="Calibri" pitchFamily="34" charset="0"/>
        </a:defRPr>
      </a:lvl5pPr>
      <a:lvl6pPr marL="1227752" indent="-132818" algn="l" defTabSz="913526"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0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physicalsmi.webeden.co.uk/"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5536" y="5085184"/>
            <a:ext cx="8316416" cy="1261884"/>
          </a:xfrm>
          <a:prstGeom prst="rect">
            <a:avLst/>
          </a:prstGeom>
        </p:spPr>
        <p:txBody>
          <a:bodyPr wrap="square">
            <a:spAutoFit/>
          </a:bodyPr>
          <a:lstStyle/>
          <a:p>
            <a:r>
              <a:rPr lang="en-GB" sz="2800" b="1" dirty="0" smtClean="0">
                <a:solidFill>
                  <a:prstClr val="black"/>
                </a:solidFill>
                <a:latin typeface="Calibri"/>
                <a:ea typeface="ＭＳ Ｐゴシック" pitchFamily="34" charset="-128"/>
              </a:rPr>
              <a:t>Mental Health Awareness</a:t>
            </a:r>
          </a:p>
          <a:p>
            <a:r>
              <a:rPr lang="en-GB" sz="2400" dirty="0" smtClean="0">
                <a:solidFill>
                  <a:prstClr val="black"/>
                </a:solidFill>
                <a:latin typeface="Calibri"/>
                <a:ea typeface="ＭＳ Ｐゴシック" pitchFamily="34" charset="-128"/>
              </a:rPr>
              <a:t>Presenter name, position, trust</a:t>
            </a:r>
          </a:p>
          <a:p>
            <a:r>
              <a:rPr lang="en-GB" sz="2400" dirty="0" smtClean="0">
                <a:latin typeface="Calibri"/>
                <a:ea typeface="ＭＳ Ｐゴシック" pitchFamily="34" charset="-128"/>
              </a:rPr>
              <a:t>Date</a:t>
            </a:r>
            <a:endParaRPr lang="en-GB" sz="2400" dirty="0">
              <a:solidFill>
                <a:prstClr val="black"/>
              </a:solidFill>
              <a:latin typeface="Calibri"/>
              <a:ea typeface="ＭＳ Ｐゴシック" pitchFamily="34" charset="-128"/>
            </a:endParaRPr>
          </a:p>
        </p:txBody>
      </p:sp>
    </p:spTree>
    <p:extLst>
      <p:ext uri="{BB962C8B-B14F-4D97-AF65-F5344CB8AC3E}">
        <p14:creationId xmlns:p14="http://schemas.microsoft.com/office/powerpoint/2010/main" val="26350286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62070" y="1535520"/>
            <a:ext cx="4039883" cy="639800"/>
          </a:xfrm>
        </p:spPr>
        <p:txBody>
          <a:bodyPr/>
          <a:lstStyle/>
          <a:p>
            <a:r>
              <a:rPr lang="en-GB" dirty="0" smtClean="0"/>
              <a:t>Depression</a:t>
            </a:r>
            <a:endParaRPr lang="en-GB" dirty="0"/>
          </a:p>
        </p:txBody>
      </p:sp>
      <p:sp>
        <p:nvSpPr>
          <p:cNvPr id="3" name="Content Placeholder 2"/>
          <p:cNvSpPr>
            <a:spLocks noGrp="1"/>
          </p:cNvSpPr>
          <p:nvPr>
            <p:ph sz="half" idx="2"/>
          </p:nvPr>
        </p:nvSpPr>
        <p:spPr>
          <a:xfrm>
            <a:off x="577662" y="2175319"/>
            <a:ext cx="4039883" cy="3950557"/>
          </a:xfrm>
        </p:spPr>
        <p:txBody>
          <a:bodyPr/>
          <a:lstStyle/>
          <a:p>
            <a:pPr marL="438150" lvl="0" indent="-319088" defTabSz="914400">
              <a:buSzPct val="100000"/>
              <a:buFont typeface="Arial" panose="020B0604020202020204" pitchFamily="34" charset="0"/>
              <a:buChar char="•"/>
            </a:pPr>
            <a:endParaRPr lang="en-GB" altLang="en-US" sz="1800" kern="1200" dirty="0" smtClean="0">
              <a:solidFill>
                <a:prstClr val="black"/>
              </a:solidFill>
              <a:latin typeface="Calibri" panose="020F0502020204030204" pitchFamily="34" charset="0"/>
            </a:endParaRPr>
          </a:p>
          <a:p>
            <a:pPr marL="438150" lvl="0" indent="-319088" defTabSz="914400">
              <a:buSzPct val="100000"/>
              <a:buFont typeface="Arial" panose="020B0604020202020204" pitchFamily="34" charset="0"/>
              <a:buChar char="•"/>
            </a:pPr>
            <a:r>
              <a:rPr lang="en-GB" altLang="en-US" kern="1200" dirty="0" smtClean="0">
                <a:solidFill>
                  <a:prstClr val="black"/>
                </a:solidFill>
                <a:latin typeface="Calibri" panose="020F0502020204030204" pitchFamily="34" charset="0"/>
                <a:cs typeface="Arial" panose="020B0604020202020204" pitchFamily="34" charset="0"/>
              </a:rPr>
              <a:t>Thinking </a:t>
            </a:r>
            <a:r>
              <a:rPr lang="en-GB" altLang="en-US" kern="1200" dirty="0">
                <a:solidFill>
                  <a:prstClr val="black"/>
                </a:solidFill>
                <a:latin typeface="Calibri" panose="020F0502020204030204" pitchFamily="34" charset="0"/>
                <a:cs typeface="Arial" panose="020B0604020202020204" pitchFamily="34" charset="0"/>
              </a:rPr>
              <a:t>slow and difficult</a:t>
            </a:r>
          </a:p>
          <a:p>
            <a:pPr marL="438150" lvl="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cs typeface="Arial" panose="020B0604020202020204" pitchFamily="34" charset="0"/>
              </a:rPr>
              <a:t>Poor concentration</a:t>
            </a:r>
          </a:p>
          <a:p>
            <a:pPr marL="438150" lvl="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cs typeface="Arial" panose="020B0604020202020204" pitchFamily="34" charset="0"/>
              </a:rPr>
              <a:t>Preoccupation with morbid thoughts (death/suicide) and/or physical symptoms</a:t>
            </a:r>
          </a:p>
          <a:p>
            <a:pPr marL="438150" lvl="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cs typeface="Arial" panose="020B0604020202020204" pitchFamily="34" charset="0"/>
              </a:rPr>
              <a:t>Feel sad, low or flat</a:t>
            </a:r>
          </a:p>
          <a:p>
            <a:pPr marL="438150" lvl="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cs typeface="Arial" panose="020B0604020202020204" pitchFamily="34" charset="0"/>
              </a:rPr>
              <a:t>Fed up, indecisive</a:t>
            </a:r>
          </a:p>
          <a:p>
            <a:pPr marL="438150" lvl="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cs typeface="Arial" panose="020B0604020202020204" pitchFamily="34" charset="0"/>
              </a:rPr>
              <a:t>Indifference, denial or lack of awareness of symptoms</a:t>
            </a:r>
          </a:p>
          <a:p>
            <a:pPr marL="438150" lvl="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cs typeface="Arial" panose="020B0604020202020204" pitchFamily="34" charset="0"/>
              </a:rPr>
              <a:t>Loss of interest in life</a:t>
            </a:r>
          </a:p>
          <a:p>
            <a:pPr marL="438150" lvl="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cs typeface="Arial" panose="020B0604020202020204" pitchFamily="34" charset="0"/>
              </a:rPr>
              <a:t>Speech; slow, monotonous, monosyllabic answers. Incessant negative talk</a:t>
            </a:r>
          </a:p>
          <a:p>
            <a:pPr>
              <a:buSzPct val="100000"/>
              <a:buFont typeface="Arial" panose="020B0604020202020204" pitchFamily="34" charset="0"/>
              <a:buChar char="•"/>
            </a:pPr>
            <a:endParaRPr lang="en-GB" dirty="0">
              <a:latin typeface="Calibri" panose="020F0502020204030204" pitchFamily="34" charset="0"/>
            </a:endParaRPr>
          </a:p>
        </p:txBody>
      </p:sp>
      <p:sp>
        <p:nvSpPr>
          <p:cNvPr id="4" name="Text Placeholder 3"/>
          <p:cNvSpPr>
            <a:spLocks noGrp="1"/>
          </p:cNvSpPr>
          <p:nvPr>
            <p:ph type="body" sz="quarter" idx="3"/>
          </p:nvPr>
        </p:nvSpPr>
        <p:spPr>
          <a:xfrm>
            <a:off x="4850977" y="1535520"/>
            <a:ext cx="4041503" cy="639800"/>
          </a:xfrm>
        </p:spPr>
        <p:txBody>
          <a:bodyPr/>
          <a:lstStyle/>
          <a:p>
            <a:r>
              <a:rPr lang="en-GB" dirty="0" smtClean="0"/>
              <a:t>Anxiety</a:t>
            </a:r>
            <a:endParaRPr lang="en-GB" dirty="0"/>
          </a:p>
        </p:txBody>
      </p:sp>
      <p:sp>
        <p:nvSpPr>
          <p:cNvPr id="5" name="Content Placeholder 4"/>
          <p:cNvSpPr>
            <a:spLocks noGrp="1"/>
          </p:cNvSpPr>
          <p:nvPr>
            <p:ph sz="quarter" idx="4"/>
          </p:nvPr>
        </p:nvSpPr>
        <p:spPr>
          <a:xfrm>
            <a:off x="4752501" y="2175319"/>
            <a:ext cx="4041503" cy="3950557"/>
          </a:xfrm>
          <a:noFill/>
          <a:ln w="9525">
            <a:noFill/>
            <a:miter lim="800000"/>
            <a:headEnd/>
            <a:tailEnd/>
          </a:ln>
        </p:spPr>
        <p:txBody>
          <a:bodyPr vert="horz" wrap="square" lIns="0" tIns="0" rIns="0" bIns="0" numCol="1" anchor="t" anchorCtr="0" compatLnSpc="1">
            <a:prstTxWarp prst="textNoShape">
              <a:avLst/>
            </a:prstTxWarp>
          </a:bodyPr>
          <a:lstStyle/>
          <a:p>
            <a:pPr marL="438150" indent="-319088" defTabSz="914400">
              <a:buSzPct val="100000"/>
              <a:buFont typeface="Arial" panose="020B0604020202020204" pitchFamily="34" charset="0"/>
              <a:buChar char="•"/>
            </a:pPr>
            <a:endParaRPr lang="en-GB" altLang="en-US" kern="1200" dirty="0">
              <a:solidFill>
                <a:prstClr val="black"/>
              </a:solidFill>
              <a:latin typeface="Calibri" panose="020F0502020204030204" pitchFamily="34" charset="0"/>
            </a:endParaRPr>
          </a:p>
          <a:p>
            <a:pPr marL="438150" indent="-319088" defTabSz="914400">
              <a:buSzPct val="100000"/>
              <a:buFont typeface="Arial" panose="020B0604020202020204" pitchFamily="34" charset="0"/>
              <a:buChar char="•"/>
            </a:pPr>
            <a:r>
              <a:rPr lang="en-GB" altLang="en-US" kern="1200" dirty="0" smtClean="0">
                <a:solidFill>
                  <a:prstClr val="black"/>
                </a:solidFill>
                <a:latin typeface="Calibri" panose="020F0502020204030204" pitchFamily="34" charset="0"/>
              </a:rPr>
              <a:t>Preoccupation </a:t>
            </a:r>
            <a:r>
              <a:rPr lang="en-GB" altLang="en-US" kern="1200" dirty="0">
                <a:solidFill>
                  <a:prstClr val="black"/>
                </a:solidFill>
                <a:latin typeface="Calibri" panose="020F0502020204030204" pitchFamily="34" charset="0"/>
              </a:rPr>
              <a:t>with ill-health</a:t>
            </a:r>
          </a:p>
          <a:p>
            <a:pPr marL="43815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rPr>
              <a:t>Poor concentration</a:t>
            </a:r>
          </a:p>
          <a:p>
            <a:pPr marL="43815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rPr>
              <a:t>Feelings of helplessness</a:t>
            </a:r>
          </a:p>
          <a:p>
            <a:pPr marL="43815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rPr>
              <a:t>Fatigue</a:t>
            </a:r>
          </a:p>
          <a:p>
            <a:pPr marL="43815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rPr>
              <a:t>Bizarre thoughts </a:t>
            </a:r>
          </a:p>
          <a:p>
            <a:pPr marL="43815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rPr>
              <a:t>Wanting to run away from a feared situation</a:t>
            </a:r>
          </a:p>
          <a:p>
            <a:pPr marL="43815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rPr>
              <a:t>Irritability and restlessness</a:t>
            </a:r>
          </a:p>
          <a:p>
            <a:pPr marL="438150" indent="-319088" defTabSz="914400">
              <a:buSzPct val="100000"/>
              <a:buFont typeface="Arial" panose="020B0604020202020204" pitchFamily="34" charset="0"/>
              <a:buChar char="•"/>
            </a:pPr>
            <a:r>
              <a:rPr lang="en-GB" altLang="en-US" kern="1200" dirty="0">
                <a:solidFill>
                  <a:prstClr val="black"/>
                </a:solidFill>
                <a:latin typeface="Calibri" panose="020F0502020204030204" pitchFamily="34" charset="0"/>
              </a:rPr>
              <a:t>Thoughts of insecurity and inferiority</a:t>
            </a:r>
          </a:p>
          <a:p>
            <a:pPr marL="438150" indent="-319088" defTabSz="914400">
              <a:buSzPct val="100000"/>
              <a:buFont typeface="Arial" panose="020B0604020202020204" pitchFamily="34" charset="0"/>
              <a:buChar char="•"/>
            </a:pPr>
            <a:endParaRPr lang="en-GB" kern="1200" dirty="0">
              <a:solidFill>
                <a:prstClr val="black"/>
              </a:solidFill>
              <a:latin typeface="Calibri" panose="020F0502020204030204" pitchFamily="34" charset="0"/>
            </a:endParaRPr>
          </a:p>
        </p:txBody>
      </p:sp>
      <p:sp>
        <p:nvSpPr>
          <p:cNvPr id="6" name="Slide Number Placeholder 5"/>
          <p:cNvSpPr>
            <a:spLocks noGrp="1"/>
          </p:cNvSpPr>
          <p:nvPr>
            <p:ph type="sldNum" sz="quarter" idx="10"/>
          </p:nvPr>
        </p:nvSpPr>
        <p:spPr/>
        <p:txBody>
          <a:bodyPr/>
          <a:lstStyle/>
          <a:p>
            <a:fld id="{DA5A8D2D-B30F-410E-BF0A-C93262F860C7}" type="slidenum">
              <a:rPr lang="en-GB" smtClean="0"/>
              <a:pPr/>
              <a:t>10</a:t>
            </a:fld>
            <a:endParaRPr lang="en-GB"/>
          </a:p>
        </p:txBody>
      </p:sp>
      <p:sp>
        <p:nvSpPr>
          <p:cNvPr id="7" name="Title 6"/>
          <p:cNvSpPr>
            <a:spLocks noGrp="1"/>
          </p:cNvSpPr>
          <p:nvPr>
            <p:ph type="title"/>
          </p:nvPr>
        </p:nvSpPr>
        <p:spPr/>
        <p:txBody>
          <a:bodyPr/>
          <a:lstStyle/>
          <a:p>
            <a:r>
              <a:rPr lang="en-GB" dirty="0"/>
              <a:t>What is depression and anxiety?</a:t>
            </a:r>
          </a:p>
        </p:txBody>
      </p:sp>
      <p:sp>
        <p:nvSpPr>
          <p:cNvPr id="8" name="TextBox 7"/>
          <p:cNvSpPr txBox="1"/>
          <p:nvPr/>
        </p:nvSpPr>
        <p:spPr>
          <a:xfrm flipH="1">
            <a:off x="2445841" y="1268760"/>
            <a:ext cx="4207758" cy="400110"/>
          </a:xfrm>
          <a:prstGeom prst="rect">
            <a:avLst/>
          </a:prstGeom>
          <a:noFill/>
        </p:spPr>
        <p:txBody>
          <a:bodyPr wrap="square" rtlCol="0">
            <a:spAutoFit/>
          </a:bodyPr>
          <a:lstStyle/>
          <a:p>
            <a:r>
              <a:rPr lang="en-GB" sz="2000" b="1" dirty="0" smtClean="0">
                <a:solidFill>
                  <a:schemeClr val="tx2"/>
                </a:solidFill>
                <a:latin typeface="+mj-lt"/>
              </a:rPr>
              <a:t>Psychological symptoms</a:t>
            </a:r>
            <a:endParaRPr lang="en-GB" sz="2000" b="1" dirty="0">
              <a:solidFill>
                <a:schemeClr val="tx2"/>
              </a:solidFill>
              <a:latin typeface="+mj-lt"/>
            </a:endParaRPr>
          </a:p>
        </p:txBody>
      </p:sp>
    </p:spTree>
    <p:extLst>
      <p:ext uri="{BB962C8B-B14F-4D97-AF65-F5344CB8AC3E}">
        <p14:creationId xmlns:p14="http://schemas.microsoft.com/office/powerpoint/2010/main" val="2317654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DA5A8D2D-B30F-410E-BF0A-C93262F860C7}" type="slidenum">
              <a:rPr lang="en-GB" smtClean="0"/>
              <a:pPr/>
              <a:t>11</a:t>
            </a:fld>
            <a:endParaRPr lang="en-GB"/>
          </a:p>
        </p:txBody>
      </p:sp>
      <p:sp>
        <p:nvSpPr>
          <p:cNvPr id="8" name="Title 7"/>
          <p:cNvSpPr>
            <a:spLocks noGrp="1"/>
          </p:cNvSpPr>
          <p:nvPr>
            <p:ph type="title"/>
          </p:nvPr>
        </p:nvSpPr>
        <p:spPr/>
        <p:txBody>
          <a:bodyPr>
            <a:normAutofit/>
          </a:bodyPr>
          <a:lstStyle/>
          <a:p>
            <a:r>
              <a:rPr lang="en-GB" dirty="0" smtClean="0"/>
              <a:t>Depression</a:t>
            </a:r>
            <a:endParaRPr lang="en-GB" dirty="0"/>
          </a:p>
        </p:txBody>
      </p:sp>
      <p:sp>
        <p:nvSpPr>
          <p:cNvPr id="9" name="Content Placeholder 8"/>
          <p:cNvSpPr>
            <a:spLocks noGrp="1"/>
          </p:cNvSpPr>
          <p:nvPr>
            <p:ph sz="quarter" idx="11"/>
          </p:nvPr>
        </p:nvSpPr>
        <p:spPr>
          <a:xfrm>
            <a:off x="323528" y="1555200"/>
            <a:ext cx="8415337" cy="3952882"/>
          </a:xfrm>
        </p:spPr>
        <p:txBody>
          <a:bodyPr/>
          <a:lstStyle/>
          <a:p>
            <a:pPr marL="461962" lvl="0" indent="-342900" defTabSz="914400">
              <a:buSzPct val="100000"/>
              <a:buFont typeface="Arial" panose="020B0604020202020204" pitchFamily="34" charset="0"/>
              <a:buChar char="•"/>
            </a:pPr>
            <a:r>
              <a:rPr lang="en-GB" altLang="en-US" sz="2400" kern="1200" dirty="0">
                <a:solidFill>
                  <a:prstClr val="black"/>
                </a:solidFill>
                <a:latin typeface="+mn-lt"/>
                <a:cs typeface="Arial" panose="020B0604020202020204" pitchFamily="34" charset="0"/>
              </a:rPr>
              <a:t>O</a:t>
            </a:r>
            <a:r>
              <a:rPr lang="en-GB" altLang="en-US" sz="2400" kern="1200" dirty="0" smtClean="0">
                <a:solidFill>
                  <a:prstClr val="black"/>
                </a:solidFill>
                <a:latin typeface="+mn-lt"/>
                <a:cs typeface="Arial" panose="020B0604020202020204" pitchFamily="34" charset="0"/>
              </a:rPr>
              <a:t>ften </a:t>
            </a:r>
            <a:r>
              <a:rPr lang="en-GB" altLang="en-US" sz="2400" kern="1200" dirty="0">
                <a:solidFill>
                  <a:prstClr val="black"/>
                </a:solidFill>
                <a:latin typeface="+mn-lt"/>
                <a:cs typeface="Arial" panose="020B0604020202020204" pitchFamily="34" charset="0"/>
              </a:rPr>
              <a:t>presents with anxiety</a:t>
            </a:r>
          </a:p>
          <a:p>
            <a:pPr marL="461962" lvl="0" indent="-342900" defTabSz="914400">
              <a:buSzPct val="100000"/>
              <a:buFont typeface="Arial" panose="020B0604020202020204" pitchFamily="34" charset="0"/>
              <a:buChar char="•"/>
            </a:pPr>
            <a:r>
              <a:rPr lang="en-GB" altLang="en-US" sz="2400" kern="1200" dirty="0">
                <a:solidFill>
                  <a:prstClr val="black"/>
                </a:solidFill>
                <a:latin typeface="+mn-lt"/>
                <a:cs typeface="Arial" panose="020B0604020202020204" pitchFamily="34" charset="0"/>
              </a:rPr>
              <a:t>Even </a:t>
            </a:r>
            <a:r>
              <a:rPr lang="en-GB" altLang="en-US" sz="2400" kern="1200" dirty="0" smtClean="0">
                <a:solidFill>
                  <a:prstClr val="black"/>
                </a:solidFill>
                <a:latin typeface="+mn-lt"/>
                <a:cs typeface="Arial" panose="020B0604020202020204" pitchFamily="34" charset="0"/>
              </a:rPr>
              <a:t>sub-clinical </a:t>
            </a:r>
            <a:r>
              <a:rPr lang="en-GB" altLang="en-US" sz="2400" kern="1200" dirty="0">
                <a:solidFill>
                  <a:prstClr val="black"/>
                </a:solidFill>
                <a:latin typeface="+mn-lt"/>
                <a:cs typeface="Arial" panose="020B0604020202020204" pitchFamily="34" charset="0"/>
              </a:rPr>
              <a:t>presentations cause distress</a:t>
            </a:r>
          </a:p>
          <a:p>
            <a:pPr marL="461962" lvl="0" indent="-342900" defTabSz="914400">
              <a:buSzPct val="100000"/>
              <a:buFont typeface="Arial" panose="020B0604020202020204" pitchFamily="34" charset="0"/>
              <a:buChar char="•"/>
            </a:pPr>
            <a:endParaRPr lang="en-GB" altLang="en-US" sz="2400" kern="1200" dirty="0">
              <a:solidFill>
                <a:prstClr val="black"/>
              </a:solidFill>
              <a:latin typeface="+mn-lt"/>
              <a:cs typeface="Arial" panose="020B0604020202020204" pitchFamily="34" charset="0"/>
            </a:endParaRPr>
          </a:p>
          <a:p>
            <a:pPr marL="461962" lvl="0" indent="-342900" defTabSz="914400">
              <a:buSzPct val="100000"/>
              <a:buFont typeface="Arial" panose="020B0604020202020204" pitchFamily="34" charset="0"/>
              <a:buChar char="•"/>
            </a:pPr>
            <a:r>
              <a:rPr lang="en-GB" altLang="en-US" sz="2400" b="1" kern="1200" dirty="0">
                <a:solidFill>
                  <a:prstClr val="black"/>
                </a:solidFill>
                <a:latin typeface="+mn-lt"/>
                <a:cs typeface="Arial" panose="020B0604020202020204" pitchFamily="34" charset="0"/>
              </a:rPr>
              <a:t>D</a:t>
            </a:r>
            <a:r>
              <a:rPr lang="en-GB" altLang="en-US" sz="2400" kern="1200" dirty="0">
                <a:solidFill>
                  <a:prstClr val="black"/>
                </a:solidFill>
                <a:latin typeface="+mn-lt"/>
                <a:cs typeface="Arial" panose="020B0604020202020204" pitchFamily="34" charset="0"/>
              </a:rPr>
              <a:t>uration for 2 weeks</a:t>
            </a:r>
          </a:p>
          <a:p>
            <a:pPr marL="461962" lvl="0" indent="-342900" defTabSz="914400">
              <a:buSzPct val="100000"/>
              <a:buFont typeface="Arial" panose="020B0604020202020204" pitchFamily="34" charset="0"/>
              <a:buChar char="•"/>
            </a:pPr>
            <a:r>
              <a:rPr lang="en-GB" altLang="en-US" sz="2400" b="1" kern="1200" dirty="0">
                <a:solidFill>
                  <a:prstClr val="black"/>
                </a:solidFill>
                <a:latin typeface="+mn-lt"/>
                <a:cs typeface="Arial" panose="020B0604020202020204" pitchFamily="34" charset="0"/>
              </a:rPr>
              <a:t>D</a:t>
            </a:r>
            <a:r>
              <a:rPr lang="en-GB" altLang="en-US" sz="2400" kern="1200" dirty="0">
                <a:solidFill>
                  <a:prstClr val="black"/>
                </a:solidFill>
                <a:latin typeface="+mn-lt"/>
                <a:cs typeface="Arial" panose="020B0604020202020204" pitchFamily="34" charset="0"/>
              </a:rPr>
              <a:t>istress</a:t>
            </a:r>
          </a:p>
          <a:p>
            <a:pPr marL="461962" lvl="0" indent="-342900" defTabSz="914400">
              <a:buSzPct val="100000"/>
              <a:buFont typeface="Arial" panose="020B0604020202020204" pitchFamily="34" charset="0"/>
              <a:buChar char="•"/>
            </a:pPr>
            <a:r>
              <a:rPr lang="en-GB" altLang="en-US" sz="2400" b="1" kern="1200" dirty="0">
                <a:solidFill>
                  <a:prstClr val="black"/>
                </a:solidFill>
                <a:latin typeface="+mn-lt"/>
                <a:cs typeface="Arial" panose="020B0604020202020204" pitchFamily="34" charset="0"/>
              </a:rPr>
              <a:t>D</a:t>
            </a:r>
            <a:r>
              <a:rPr lang="en-GB" altLang="en-US" sz="2400" kern="1200" dirty="0">
                <a:solidFill>
                  <a:prstClr val="black"/>
                </a:solidFill>
                <a:latin typeface="+mn-lt"/>
                <a:cs typeface="Arial" panose="020B0604020202020204" pitchFamily="34" charset="0"/>
              </a:rPr>
              <a:t>isabling</a:t>
            </a:r>
          </a:p>
          <a:p>
            <a:pPr>
              <a:buSzPct val="100000"/>
              <a:buFont typeface="Arial" panose="020B0604020202020204" pitchFamily="34" charset="0"/>
              <a:buChar char="•"/>
            </a:pPr>
            <a:endParaRPr lang="en-GB" dirty="0">
              <a:latin typeface="+mn-lt"/>
            </a:endParaRPr>
          </a:p>
        </p:txBody>
      </p:sp>
    </p:spTree>
    <p:extLst>
      <p:ext uri="{BB962C8B-B14F-4D97-AF65-F5344CB8AC3E}">
        <p14:creationId xmlns:p14="http://schemas.microsoft.com/office/powerpoint/2010/main" val="606663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12</a:t>
            </a:fld>
            <a:endParaRPr lang="en-GB"/>
          </a:p>
        </p:txBody>
      </p:sp>
      <p:sp>
        <p:nvSpPr>
          <p:cNvPr id="3" name="Title 2"/>
          <p:cNvSpPr>
            <a:spLocks noGrp="1"/>
          </p:cNvSpPr>
          <p:nvPr>
            <p:ph type="title"/>
          </p:nvPr>
        </p:nvSpPr>
        <p:spPr/>
        <p:txBody>
          <a:bodyPr>
            <a:normAutofit/>
          </a:bodyPr>
          <a:lstStyle/>
          <a:p>
            <a:r>
              <a:rPr lang="en-GB" dirty="0" smtClean="0"/>
              <a:t>Forms of anxiety</a:t>
            </a:r>
            <a:endParaRPr lang="en-GB" dirty="0"/>
          </a:p>
        </p:txBody>
      </p:sp>
      <p:sp>
        <p:nvSpPr>
          <p:cNvPr id="4" name="Content Placeholder 3"/>
          <p:cNvSpPr>
            <a:spLocks noGrp="1"/>
          </p:cNvSpPr>
          <p:nvPr>
            <p:ph sz="quarter" idx="11"/>
          </p:nvPr>
        </p:nvSpPr>
        <p:spPr>
          <a:xfrm>
            <a:off x="323528" y="1555200"/>
            <a:ext cx="8415337" cy="4024320"/>
          </a:xfrm>
          <a:noFill/>
          <a:ln w="9525">
            <a:noFill/>
            <a:miter lim="800000"/>
            <a:headEnd/>
            <a:tailEnd/>
          </a:ln>
        </p:spPr>
        <p:txBody>
          <a:bodyPr vert="horz" wrap="square" lIns="90000" tIns="36000" rIns="90000" bIns="36000" numCol="1" anchor="t" anchorCtr="0" compatLnSpc="1">
            <a:prstTxWarp prst="textNoShape">
              <a:avLst/>
            </a:prstTxWarp>
          </a:bodyPr>
          <a:lstStyle/>
          <a:p>
            <a:pPr marL="461962" indent="-342900" defTabSz="914400">
              <a:buSzPct val="100000"/>
              <a:buFont typeface="Arial" panose="020B0604020202020204" pitchFamily="34" charset="0"/>
              <a:buChar char="•"/>
            </a:pPr>
            <a:r>
              <a:rPr lang="en-GB" sz="2400" kern="1200" dirty="0">
                <a:solidFill>
                  <a:prstClr val="black"/>
                </a:solidFill>
                <a:cs typeface="Arial" panose="020B0604020202020204" pitchFamily="34" charset="0"/>
              </a:rPr>
              <a:t>Generalised anxiety disorder (GAD)</a:t>
            </a:r>
          </a:p>
          <a:p>
            <a:pPr marL="461962" indent="-342900" defTabSz="914400">
              <a:buSzPct val="100000"/>
              <a:buFont typeface="Arial" panose="020B0604020202020204" pitchFamily="34" charset="0"/>
              <a:buChar char="•"/>
            </a:pPr>
            <a:r>
              <a:rPr lang="en-GB" altLang="en-US" sz="2400" kern="1200" dirty="0" smtClean="0">
                <a:solidFill>
                  <a:prstClr val="black"/>
                </a:solidFill>
                <a:latin typeface="+mn-lt"/>
                <a:cs typeface="Arial" panose="020B0604020202020204" pitchFamily="34" charset="0"/>
              </a:rPr>
              <a:t>Social anxiety disorder (social phobia)</a:t>
            </a:r>
          </a:p>
          <a:p>
            <a:pPr marL="461962" indent="-342900" defTabSz="914400">
              <a:buSzPct val="100000"/>
              <a:buFont typeface="Arial" panose="020B0604020202020204" pitchFamily="34" charset="0"/>
              <a:buChar char="•"/>
            </a:pPr>
            <a:r>
              <a:rPr lang="en-GB" altLang="en-US" sz="2400" kern="1200" dirty="0" smtClean="0">
                <a:solidFill>
                  <a:prstClr val="black"/>
                </a:solidFill>
                <a:latin typeface="+mn-lt"/>
                <a:cs typeface="Arial" panose="020B0604020202020204" pitchFamily="34" charset="0"/>
              </a:rPr>
              <a:t>Phobias</a:t>
            </a:r>
            <a:endParaRPr lang="en-GB" altLang="en-US" sz="2400" kern="1200" dirty="0">
              <a:solidFill>
                <a:prstClr val="black"/>
              </a:solidFill>
              <a:latin typeface="+mn-lt"/>
              <a:cs typeface="Arial" panose="020B0604020202020204" pitchFamily="34" charset="0"/>
            </a:endParaRPr>
          </a:p>
          <a:p>
            <a:pPr marL="461962" indent="-342900" defTabSz="914400">
              <a:buSzPct val="100000"/>
              <a:buFont typeface="Arial" panose="020B0604020202020204" pitchFamily="34" charset="0"/>
              <a:buChar char="•"/>
            </a:pPr>
            <a:r>
              <a:rPr lang="en-GB" altLang="en-US" sz="2400" kern="1200" dirty="0">
                <a:solidFill>
                  <a:prstClr val="black"/>
                </a:solidFill>
                <a:cs typeface="Arial" panose="020B0604020202020204" pitchFamily="34" charset="0"/>
              </a:rPr>
              <a:t>Panic attacks</a:t>
            </a:r>
          </a:p>
          <a:p>
            <a:pPr marL="461962" indent="-342900" defTabSz="914400">
              <a:buSzPct val="100000"/>
              <a:buFont typeface="Arial" panose="020B0604020202020204" pitchFamily="34" charset="0"/>
              <a:buChar char="•"/>
            </a:pPr>
            <a:r>
              <a:rPr lang="en-GB" altLang="en-US" sz="2400" kern="1200" dirty="0" smtClean="0">
                <a:solidFill>
                  <a:prstClr val="black"/>
                </a:solidFill>
                <a:latin typeface="+mn-lt"/>
                <a:cs typeface="Arial" panose="020B0604020202020204" pitchFamily="34" charset="0"/>
              </a:rPr>
              <a:t>Obsessive compulsive disorder </a:t>
            </a:r>
            <a:r>
              <a:rPr lang="en-GB" altLang="en-US" sz="2400" kern="1200" dirty="0">
                <a:solidFill>
                  <a:prstClr val="black"/>
                </a:solidFill>
                <a:latin typeface="+mn-lt"/>
                <a:cs typeface="Arial" panose="020B0604020202020204" pitchFamily="34" charset="0"/>
              </a:rPr>
              <a:t>(OCD</a:t>
            </a:r>
            <a:r>
              <a:rPr lang="en-GB" altLang="en-US" sz="2400" kern="1200" dirty="0" smtClean="0">
                <a:solidFill>
                  <a:prstClr val="black"/>
                </a:solidFill>
                <a:latin typeface="+mn-lt"/>
                <a:cs typeface="Arial" panose="020B0604020202020204" pitchFamily="34" charset="0"/>
              </a:rPr>
              <a:t>)</a:t>
            </a:r>
            <a:endParaRPr lang="en-GB" altLang="en-US" sz="2400" kern="1200" dirty="0">
              <a:solidFill>
                <a:prstClr val="black"/>
              </a:solidFill>
              <a:latin typeface="+mn-lt"/>
              <a:cs typeface="Arial" panose="020B0604020202020204" pitchFamily="34" charset="0"/>
            </a:endParaRPr>
          </a:p>
        </p:txBody>
      </p:sp>
    </p:spTree>
    <p:extLst>
      <p:ext uri="{BB962C8B-B14F-4D97-AF65-F5344CB8AC3E}">
        <p14:creationId xmlns:p14="http://schemas.microsoft.com/office/powerpoint/2010/main" val="10030051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13</a:t>
            </a:fld>
            <a:endParaRPr lang="en-GB"/>
          </a:p>
        </p:txBody>
      </p:sp>
      <p:sp>
        <p:nvSpPr>
          <p:cNvPr id="3" name="Title 2"/>
          <p:cNvSpPr>
            <a:spLocks noGrp="1"/>
          </p:cNvSpPr>
          <p:nvPr>
            <p:ph type="title"/>
          </p:nvPr>
        </p:nvSpPr>
        <p:spPr/>
        <p:txBody>
          <a:bodyPr/>
          <a:lstStyle/>
          <a:p>
            <a:r>
              <a:rPr lang="en-GB" dirty="0" smtClean="0"/>
              <a:t>Related modules</a:t>
            </a:r>
            <a:endParaRPr lang="en-GB" dirty="0"/>
          </a:p>
        </p:txBody>
      </p:sp>
      <p:sp>
        <p:nvSpPr>
          <p:cNvPr id="4" name="Content Placeholder 3"/>
          <p:cNvSpPr>
            <a:spLocks noGrp="1"/>
          </p:cNvSpPr>
          <p:nvPr>
            <p:ph sz="quarter" idx="11"/>
          </p:nvPr>
        </p:nvSpPr>
        <p:spPr>
          <a:xfrm>
            <a:off x="323528" y="1555200"/>
            <a:ext cx="8415337" cy="4465637"/>
          </a:xfrm>
          <a:noFill/>
          <a:ln w="9525">
            <a:noFill/>
            <a:miter lim="800000"/>
            <a:headEnd/>
            <a:tailEnd/>
          </a:ln>
        </p:spPr>
        <p:txBody>
          <a:bodyPr vert="horz" wrap="square" lIns="90000" tIns="36000" rIns="90000" bIns="36000" numCol="1" anchor="t" anchorCtr="0" compatLnSpc="1">
            <a:prstTxWarp prst="textNoShape">
              <a:avLst/>
            </a:prstTxWarp>
          </a:bodyPr>
          <a:lstStyle/>
          <a:p>
            <a:pPr marL="461962" indent="-342900" defTabSz="914400">
              <a:buSzPct val="100000"/>
              <a:buFont typeface="Arial" panose="020B0604020202020204" pitchFamily="34" charset="0"/>
              <a:buChar char="•"/>
            </a:pPr>
            <a:r>
              <a:rPr lang="en-GB" sz="2800" kern="1200" dirty="0" smtClean="0">
                <a:solidFill>
                  <a:prstClr val="black"/>
                </a:solidFill>
                <a:latin typeface="+mn-lt"/>
                <a:cs typeface="Arial" panose="020B0604020202020204" pitchFamily="34" charset="0"/>
              </a:rPr>
              <a:t>Comorbidities</a:t>
            </a:r>
            <a:r>
              <a:rPr lang="en-GB" sz="2800" kern="1200" dirty="0">
                <a:solidFill>
                  <a:prstClr val="black"/>
                </a:solidFill>
                <a:latin typeface="+mn-lt"/>
                <a:cs typeface="Arial" panose="020B0604020202020204" pitchFamily="34" charset="0"/>
              </a:rPr>
              <a:t>: using a psychological </a:t>
            </a:r>
            <a:r>
              <a:rPr lang="en-GB" sz="2800" kern="1200" dirty="0" smtClean="0">
                <a:solidFill>
                  <a:prstClr val="black"/>
                </a:solidFill>
                <a:latin typeface="+mn-lt"/>
                <a:cs typeface="Arial" panose="020B0604020202020204" pitchFamily="34" charset="0"/>
              </a:rPr>
              <a:t>approach</a:t>
            </a:r>
          </a:p>
          <a:p>
            <a:pPr marL="119062" indent="0" defTabSz="914400">
              <a:buSzPct val="100000"/>
            </a:pPr>
            <a:endParaRPr lang="en-GB" sz="2800" kern="1200" dirty="0">
              <a:solidFill>
                <a:prstClr val="black"/>
              </a:solidFill>
              <a:latin typeface="+mn-lt"/>
              <a:cs typeface="Arial" panose="020B0604020202020204" pitchFamily="34" charset="0"/>
            </a:endParaRPr>
          </a:p>
          <a:p>
            <a:pPr marL="461962" indent="-342900" defTabSz="914400">
              <a:buSzPct val="100000"/>
              <a:buFont typeface="Arial" panose="020B0604020202020204" pitchFamily="34" charset="0"/>
              <a:buChar char="•"/>
            </a:pPr>
            <a:r>
              <a:rPr lang="en-GB" sz="2800" kern="1200" dirty="0" smtClean="0">
                <a:solidFill>
                  <a:prstClr val="black"/>
                </a:solidFill>
                <a:latin typeface="+mn-lt"/>
                <a:cs typeface="Arial" panose="020B0604020202020204" pitchFamily="34" charset="0"/>
              </a:rPr>
              <a:t>Wellbeing</a:t>
            </a:r>
            <a:endParaRPr lang="en-GB" sz="2800" kern="1200" dirty="0">
              <a:solidFill>
                <a:prstClr val="black"/>
              </a:solidFill>
              <a:latin typeface="+mn-lt"/>
              <a:cs typeface="Arial" panose="020B0604020202020204" pitchFamily="34" charset="0"/>
            </a:endParaRPr>
          </a:p>
        </p:txBody>
      </p:sp>
    </p:spTree>
    <p:extLst>
      <p:ext uri="{BB962C8B-B14F-4D97-AF65-F5344CB8AC3E}">
        <p14:creationId xmlns:p14="http://schemas.microsoft.com/office/powerpoint/2010/main" val="1824738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14</a:t>
            </a:fld>
            <a:endParaRPr lang="en-GB"/>
          </a:p>
        </p:txBody>
      </p:sp>
      <p:sp>
        <p:nvSpPr>
          <p:cNvPr id="9" name="Content Placeholder 8"/>
          <p:cNvSpPr>
            <a:spLocks noGrp="1"/>
          </p:cNvSpPr>
          <p:nvPr>
            <p:ph sz="quarter" idx="11"/>
          </p:nvPr>
        </p:nvSpPr>
        <p:spPr>
          <a:xfrm>
            <a:off x="323528" y="2494800"/>
            <a:ext cx="8415337" cy="3672830"/>
          </a:xfrm>
        </p:spPr>
        <p:txBody>
          <a:bodyPr/>
          <a:lstStyle/>
          <a:p>
            <a:pPr algn="ctr"/>
            <a:r>
              <a:rPr lang="en-GB" sz="2800" dirty="0" smtClean="0">
                <a:solidFill>
                  <a:schemeClr val="tx2"/>
                </a:solidFill>
                <a:latin typeface="Arial" panose="020B0604020202020204" pitchFamily="34" charset="0"/>
                <a:cs typeface="Arial" panose="020B0604020202020204" pitchFamily="34" charset="0"/>
              </a:rPr>
              <a:t>Screening for depression and anxiety </a:t>
            </a:r>
          </a:p>
          <a:p>
            <a:pPr algn="ctr"/>
            <a:r>
              <a:rPr lang="en-GB" sz="2800" dirty="0" smtClean="0">
                <a:solidFill>
                  <a:schemeClr val="tx2"/>
                </a:solidFill>
                <a:latin typeface="Arial" panose="020B0604020202020204" pitchFamily="34" charset="0"/>
                <a:cs typeface="Arial" panose="020B0604020202020204" pitchFamily="34" charset="0"/>
              </a:rPr>
              <a:t>and supporting patients</a:t>
            </a:r>
            <a:endParaRPr lang="en-GB" sz="2800"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0687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15</a:t>
            </a:fld>
            <a:endParaRPr lang="en-GB"/>
          </a:p>
        </p:txBody>
      </p:sp>
      <p:sp>
        <p:nvSpPr>
          <p:cNvPr id="3" name="Title 2"/>
          <p:cNvSpPr>
            <a:spLocks noGrp="1"/>
          </p:cNvSpPr>
          <p:nvPr>
            <p:ph type="title"/>
          </p:nvPr>
        </p:nvSpPr>
        <p:spPr/>
        <p:txBody>
          <a:bodyPr/>
          <a:lstStyle/>
          <a:p>
            <a:r>
              <a:rPr lang="en-GB" dirty="0" smtClean="0"/>
              <a:t>Screening for depression and anxiety</a:t>
            </a:r>
            <a:endParaRPr lang="en-GB" dirty="0"/>
          </a:p>
        </p:txBody>
      </p:sp>
      <p:sp>
        <p:nvSpPr>
          <p:cNvPr id="4" name="Content Placeholder 3"/>
          <p:cNvSpPr>
            <a:spLocks noGrp="1"/>
          </p:cNvSpPr>
          <p:nvPr>
            <p:ph sz="quarter" idx="11"/>
          </p:nvPr>
        </p:nvSpPr>
        <p:spPr>
          <a:xfrm>
            <a:off x="323528" y="1555200"/>
            <a:ext cx="8415337" cy="4968552"/>
          </a:xfrm>
        </p:spPr>
        <p:txBody>
          <a:bodyPr/>
          <a:lstStyle/>
          <a:p>
            <a:r>
              <a:rPr lang="en-GB" sz="2400" dirty="0">
                <a:latin typeface="+mn-lt"/>
                <a:cs typeface="Arial" panose="020B0604020202020204" pitchFamily="34" charset="0"/>
              </a:rPr>
              <a:t>Depression questions</a:t>
            </a:r>
          </a:p>
          <a:p>
            <a:pPr>
              <a:buFont typeface="Arial" panose="020B0604020202020204" pitchFamily="34" charset="0"/>
              <a:buChar char="•"/>
            </a:pPr>
            <a:r>
              <a:rPr lang="en-GB" sz="2400" dirty="0" smtClean="0">
                <a:latin typeface="+mn-lt"/>
                <a:cs typeface="Arial" panose="020B0604020202020204" pitchFamily="34" charset="0"/>
              </a:rPr>
              <a:t>‘During </a:t>
            </a:r>
            <a:r>
              <a:rPr lang="en-GB" sz="2400" dirty="0">
                <a:latin typeface="+mn-lt"/>
                <a:cs typeface="Arial" panose="020B0604020202020204" pitchFamily="34" charset="0"/>
              </a:rPr>
              <a:t>the last month have you often been bothered by feeling down, depressed, or hopeless</a:t>
            </a:r>
            <a:r>
              <a:rPr lang="en-GB" sz="2400" dirty="0" smtClean="0">
                <a:latin typeface="+mn-lt"/>
                <a:cs typeface="Arial" panose="020B0604020202020204" pitchFamily="34" charset="0"/>
              </a:rPr>
              <a:t>?’ Yes/No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‘During </a:t>
            </a:r>
            <a:r>
              <a:rPr lang="en-GB" sz="2400" dirty="0">
                <a:latin typeface="+mn-lt"/>
                <a:cs typeface="Arial" panose="020B0604020202020204" pitchFamily="34" charset="0"/>
              </a:rPr>
              <a:t>the last month have you often been bothered by having little interest or pleasure in doing things</a:t>
            </a:r>
            <a:r>
              <a:rPr lang="en-GB" sz="2400" dirty="0" smtClean="0">
                <a:latin typeface="+mn-lt"/>
                <a:cs typeface="Arial" panose="020B0604020202020204" pitchFamily="34" charset="0"/>
              </a:rPr>
              <a:t>?’ Yes/No</a:t>
            </a:r>
          </a:p>
          <a:p>
            <a:r>
              <a:rPr lang="en-GB" sz="1400" dirty="0" smtClean="0">
                <a:latin typeface="+mn-lt"/>
                <a:cs typeface="Arial" panose="020B0604020202020204" pitchFamily="34" charset="0"/>
              </a:rPr>
              <a:t> </a:t>
            </a:r>
            <a:endParaRPr lang="en-GB" sz="1400" dirty="0">
              <a:latin typeface="+mn-lt"/>
              <a:cs typeface="Arial" panose="020B0604020202020204" pitchFamily="34" charset="0"/>
            </a:endParaRPr>
          </a:p>
          <a:p>
            <a:r>
              <a:rPr lang="en-GB" sz="2400" dirty="0">
                <a:latin typeface="+mn-lt"/>
                <a:cs typeface="Arial" panose="020B0604020202020204" pitchFamily="34" charset="0"/>
              </a:rPr>
              <a:t>Anxiety questions: </a:t>
            </a:r>
          </a:p>
          <a:p>
            <a:pPr>
              <a:buFont typeface="Arial" panose="020B0604020202020204" pitchFamily="34" charset="0"/>
              <a:buChar char="•"/>
            </a:pPr>
            <a:r>
              <a:rPr lang="en-GB" sz="2400" dirty="0" smtClean="0">
                <a:latin typeface="+mn-lt"/>
                <a:cs typeface="Arial" panose="020B0604020202020204" pitchFamily="34" charset="0"/>
              </a:rPr>
              <a:t>‘</a:t>
            </a:r>
            <a:r>
              <a:rPr lang="en-GB" sz="2400" dirty="0">
                <a:latin typeface="+mn-lt"/>
                <a:cs typeface="Arial" panose="020B0604020202020204" pitchFamily="34" charset="0"/>
              </a:rPr>
              <a:t>Do you feel nervous, anxious or on edge?’ </a:t>
            </a:r>
            <a:r>
              <a:rPr lang="en-GB" sz="2400" dirty="0" smtClean="0">
                <a:latin typeface="+mn-lt"/>
                <a:cs typeface="Arial" panose="020B0604020202020204" pitchFamily="34" charset="0"/>
              </a:rPr>
              <a:t>Yes/No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a:t>
            </a:r>
            <a:r>
              <a:rPr lang="en-GB" sz="2400" dirty="0">
                <a:latin typeface="+mn-lt"/>
                <a:cs typeface="Arial" panose="020B0604020202020204" pitchFamily="34" charset="0"/>
              </a:rPr>
              <a:t>Do you feel unable to stop worrying?’ Yes/No   </a:t>
            </a:r>
          </a:p>
          <a:p>
            <a:r>
              <a:rPr lang="en-GB" sz="1400" dirty="0" smtClean="0">
                <a:latin typeface="+mn-lt"/>
                <a:cs typeface="Arial" panose="020B0604020202020204" pitchFamily="34" charset="0"/>
              </a:rPr>
              <a:t> </a:t>
            </a:r>
            <a:endParaRPr lang="en-GB" sz="1400" dirty="0">
              <a:latin typeface="+mn-lt"/>
              <a:cs typeface="Arial" panose="020B0604020202020204" pitchFamily="34" charset="0"/>
            </a:endParaRPr>
          </a:p>
          <a:p>
            <a:r>
              <a:rPr lang="en-GB" sz="2400" dirty="0">
                <a:latin typeface="+mn-lt"/>
                <a:cs typeface="Arial" panose="020B0604020202020204" pitchFamily="34" charset="0"/>
              </a:rPr>
              <a:t>Help question:                                                                                         </a:t>
            </a:r>
          </a:p>
          <a:p>
            <a:pPr>
              <a:buFont typeface="Arial" panose="020B0604020202020204" pitchFamily="34" charset="0"/>
              <a:buChar char="•"/>
            </a:pPr>
            <a:r>
              <a:rPr lang="en-GB" sz="2400" dirty="0" smtClean="0">
                <a:latin typeface="+mn-lt"/>
                <a:cs typeface="Arial" panose="020B0604020202020204" pitchFamily="34" charset="0"/>
              </a:rPr>
              <a:t>‘</a:t>
            </a:r>
            <a:r>
              <a:rPr lang="en-GB" sz="2400" dirty="0">
                <a:latin typeface="+mn-lt"/>
                <a:cs typeface="Arial" panose="020B0604020202020204" pitchFamily="34" charset="0"/>
              </a:rPr>
              <a:t>Is this something with which you would like help?’ </a:t>
            </a:r>
            <a:r>
              <a:rPr lang="en-GB" sz="2400" dirty="0" smtClean="0">
                <a:latin typeface="+mn-lt"/>
                <a:cs typeface="Arial" panose="020B0604020202020204" pitchFamily="34" charset="0"/>
              </a:rPr>
              <a:t>No/Yes</a:t>
            </a:r>
            <a:r>
              <a:rPr lang="en-GB" sz="2400" dirty="0">
                <a:latin typeface="+mn-lt"/>
                <a:cs typeface="Arial" panose="020B0604020202020204" pitchFamily="34" charset="0"/>
              </a:rPr>
              <a:t>, but not </a:t>
            </a:r>
            <a:r>
              <a:rPr lang="en-GB" sz="2400" dirty="0" smtClean="0">
                <a:latin typeface="+mn-lt"/>
                <a:cs typeface="Arial" panose="020B0604020202020204" pitchFamily="34" charset="0"/>
              </a:rPr>
              <a:t>today/Yes</a:t>
            </a:r>
            <a:endParaRPr lang="en-GB" sz="2400" dirty="0">
              <a:latin typeface="+mn-lt"/>
              <a:cs typeface="Arial" panose="020B0604020202020204" pitchFamily="34" charset="0"/>
            </a:endParaRPr>
          </a:p>
          <a:p>
            <a:endParaRPr lang="en-GB" dirty="0">
              <a:latin typeface="+mn-lt"/>
            </a:endParaRPr>
          </a:p>
        </p:txBody>
      </p:sp>
    </p:spTree>
    <p:extLst>
      <p:ext uri="{BB962C8B-B14F-4D97-AF65-F5344CB8AC3E}">
        <p14:creationId xmlns:p14="http://schemas.microsoft.com/office/powerpoint/2010/main" val="1399196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16</a:t>
            </a:fld>
            <a:endParaRPr lang="en-GB"/>
          </a:p>
        </p:txBody>
      </p:sp>
      <p:sp>
        <p:nvSpPr>
          <p:cNvPr id="3" name="Title 2"/>
          <p:cNvSpPr>
            <a:spLocks noGrp="1"/>
          </p:cNvSpPr>
          <p:nvPr>
            <p:ph type="title"/>
          </p:nvPr>
        </p:nvSpPr>
        <p:spPr/>
        <p:txBody>
          <a:bodyPr>
            <a:noAutofit/>
          </a:bodyPr>
          <a:lstStyle/>
          <a:p>
            <a:r>
              <a:rPr lang="en-GB" dirty="0"/>
              <a:t>If a patient screens positively for anxiety or depression:</a:t>
            </a:r>
          </a:p>
        </p:txBody>
      </p:sp>
      <p:sp>
        <p:nvSpPr>
          <p:cNvPr id="4" name="Content Placeholder 3"/>
          <p:cNvSpPr>
            <a:spLocks noGrp="1"/>
          </p:cNvSpPr>
          <p:nvPr>
            <p:ph sz="quarter" idx="11"/>
          </p:nvPr>
        </p:nvSpPr>
        <p:spPr>
          <a:xfrm>
            <a:off x="323528" y="1555200"/>
            <a:ext cx="8415337" cy="4465637"/>
          </a:xfrm>
        </p:spPr>
        <p:txBody>
          <a:bodyPr/>
          <a:lstStyle/>
          <a:p>
            <a:pPr lvl="0">
              <a:buFont typeface="Arial" panose="020B0604020202020204" pitchFamily="34" charset="0"/>
              <a:buChar char="•"/>
              <a:defRPr/>
            </a:pPr>
            <a:r>
              <a:rPr lang="en-GB" sz="2400" dirty="0">
                <a:latin typeface="+mn-lt"/>
                <a:cs typeface="Arial" panose="020B0604020202020204" pitchFamily="34" charset="0"/>
              </a:rPr>
              <a:t>Listen actively</a:t>
            </a:r>
          </a:p>
          <a:p>
            <a:pPr lvl="0">
              <a:buFont typeface="Arial" panose="020B0604020202020204" pitchFamily="34" charset="0"/>
              <a:buChar char="•"/>
              <a:defRPr/>
            </a:pPr>
            <a:r>
              <a:rPr lang="en-GB" sz="2400" dirty="0">
                <a:latin typeface="+mn-lt"/>
                <a:cs typeface="Arial" panose="020B0604020202020204" pitchFamily="34" charset="0"/>
              </a:rPr>
              <a:t>Find out:</a:t>
            </a:r>
          </a:p>
          <a:p>
            <a:pPr marL="975600" lvl="2" indent="-342000">
              <a:buClr>
                <a:schemeClr val="tx2"/>
              </a:buClr>
              <a:buSzPct val="80000"/>
              <a:buFont typeface="Courier New" panose="02070309020205020404" pitchFamily="49" charset="0"/>
              <a:buChar char="o"/>
              <a:defRPr/>
            </a:pPr>
            <a:r>
              <a:rPr lang="en-GB" sz="2400" dirty="0">
                <a:latin typeface="+mn-lt"/>
                <a:ea typeface="+mn-ea"/>
                <a:cs typeface="Arial" panose="020B0604020202020204" pitchFamily="34" charset="0"/>
              </a:rPr>
              <a:t>How  their problem is affecting them (note the person’s mood)</a:t>
            </a:r>
          </a:p>
          <a:p>
            <a:pPr marL="975600" lvl="2" indent="-342000">
              <a:buClr>
                <a:schemeClr val="tx2"/>
              </a:buClr>
              <a:buSzPct val="80000"/>
              <a:buFont typeface="Courier New" panose="02070309020205020404" pitchFamily="49" charset="0"/>
              <a:buChar char="o"/>
              <a:defRPr/>
            </a:pPr>
            <a:r>
              <a:rPr lang="en-GB" sz="2400" dirty="0">
                <a:latin typeface="+mn-lt"/>
                <a:ea typeface="+mn-ea"/>
                <a:cs typeface="Arial" panose="020B0604020202020204" pitchFamily="34" charset="0"/>
              </a:rPr>
              <a:t>What is troubling them the most</a:t>
            </a:r>
          </a:p>
          <a:p>
            <a:pPr marL="975600" lvl="2" indent="-342000">
              <a:buClr>
                <a:schemeClr val="tx2"/>
              </a:buClr>
              <a:buSzPct val="80000"/>
              <a:buFont typeface="Courier New" panose="02070309020205020404" pitchFamily="49" charset="0"/>
              <a:buChar char="o"/>
              <a:defRPr/>
            </a:pPr>
            <a:r>
              <a:rPr lang="en-GB" sz="2400" dirty="0">
                <a:latin typeface="+mn-lt"/>
                <a:ea typeface="+mn-ea"/>
                <a:cs typeface="Arial" panose="020B0604020202020204" pitchFamily="34" charset="0"/>
              </a:rPr>
              <a:t>What helps them cope with this (offer brief advice)</a:t>
            </a:r>
          </a:p>
          <a:p>
            <a:pPr lvl="0">
              <a:buFont typeface="Arial" panose="020B0604020202020204" pitchFamily="34" charset="0"/>
              <a:buChar char="•"/>
              <a:defRPr/>
            </a:pPr>
            <a:r>
              <a:rPr lang="en-GB" sz="2400" dirty="0">
                <a:latin typeface="+mn-lt"/>
                <a:cs typeface="Arial" panose="020B0604020202020204" pitchFamily="34" charset="0"/>
              </a:rPr>
              <a:t>Offer empathic comment (to encourage hope)</a:t>
            </a:r>
          </a:p>
          <a:p>
            <a:pPr lvl="0">
              <a:buFont typeface="Arial" panose="020B0604020202020204" pitchFamily="34" charset="0"/>
              <a:buChar char="•"/>
              <a:defRPr/>
            </a:pPr>
            <a:r>
              <a:rPr lang="en-GB" sz="2400" dirty="0">
                <a:latin typeface="+mn-lt"/>
                <a:cs typeface="Arial" panose="020B0604020202020204" pitchFamily="34" charset="0"/>
              </a:rPr>
              <a:t>Ask about suicide intent</a:t>
            </a:r>
          </a:p>
          <a:p>
            <a:pPr>
              <a:buFont typeface="Arial" panose="020B0604020202020204" pitchFamily="34" charset="0"/>
              <a:buChar char="•"/>
            </a:pPr>
            <a:endParaRPr lang="en-GB" sz="1800" dirty="0">
              <a:solidFill>
                <a:srgbClr val="000000"/>
              </a:solidFill>
              <a:latin typeface="+mn-lt"/>
            </a:endParaRPr>
          </a:p>
        </p:txBody>
      </p:sp>
    </p:spTree>
    <p:extLst>
      <p:ext uri="{BB962C8B-B14F-4D97-AF65-F5344CB8AC3E}">
        <p14:creationId xmlns:p14="http://schemas.microsoft.com/office/powerpoint/2010/main" val="196094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17</a:t>
            </a:fld>
            <a:endParaRPr lang="en-GB"/>
          </a:p>
        </p:txBody>
      </p:sp>
      <p:sp>
        <p:nvSpPr>
          <p:cNvPr id="3" name="Title 2"/>
          <p:cNvSpPr>
            <a:spLocks noGrp="1"/>
          </p:cNvSpPr>
          <p:nvPr>
            <p:ph type="title"/>
          </p:nvPr>
        </p:nvSpPr>
        <p:spPr/>
        <p:txBody>
          <a:bodyPr/>
          <a:lstStyle/>
          <a:p>
            <a:r>
              <a:rPr lang="en-GB" dirty="0" err="1" smtClean="0"/>
              <a:t>Biopsychosocial</a:t>
            </a:r>
            <a:r>
              <a:rPr lang="en-GB" dirty="0" smtClean="0"/>
              <a:t> assessment</a:t>
            </a:r>
            <a:endParaRPr lang="en-GB" dirty="0"/>
          </a:p>
        </p:txBody>
      </p:sp>
      <p:sp>
        <p:nvSpPr>
          <p:cNvPr id="4" name="Content Placeholder 3"/>
          <p:cNvSpPr>
            <a:spLocks noGrp="1"/>
          </p:cNvSpPr>
          <p:nvPr>
            <p:ph sz="quarter" idx="11"/>
          </p:nvPr>
        </p:nvSpPr>
        <p:spPr>
          <a:xfrm>
            <a:off x="323528" y="1556792"/>
            <a:ext cx="8415337" cy="4681661"/>
          </a:xfrm>
        </p:spPr>
        <p:txBody>
          <a:bodyPr/>
          <a:lstStyle/>
          <a:p>
            <a:pPr>
              <a:buFont typeface="Arial" panose="020B0604020202020204" pitchFamily="34" charset="0"/>
              <a:buChar char="•"/>
            </a:pPr>
            <a:r>
              <a:rPr lang="en-GB" sz="2400" dirty="0" smtClean="0">
                <a:latin typeface="+mn-lt"/>
                <a:cs typeface="Arial" panose="020B0604020202020204" pitchFamily="34" charset="0"/>
              </a:rPr>
              <a:t>Current </a:t>
            </a:r>
            <a:r>
              <a:rPr lang="en-GB" sz="2400" dirty="0">
                <a:latin typeface="+mn-lt"/>
                <a:cs typeface="Arial" panose="020B0604020202020204" pitchFamily="34" charset="0"/>
              </a:rPr>
              <a:t>symptoms including duration and </a:t>
            </a:r>
            <a:r>
              <a:rPr lang="en-GB" sz="2400" dirty="0" smtClean="0">
                <a:latin typeface="+mn-lt"/>
                <a:cs typeface="Arial" panose="020B0604020202020204" pitchFamily="34" charset="0"/>
              </a:rPr>
              <a:t>severity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Personal </a:t>
            </a:r>
            <a:r>
              <a:rPr lang="en-GB" sz="2400" dirty="0">
                <a:latin typeface="+mn-lt"/>
                <a:cs typeface="Arial" panose="020B0604020202020204" pitchFamily="34" charset="0"/>
              </a:rPr>
              <a:t>history of </a:t>
            </a:r>
            <a:r>
              <a:rPr lang="en-GB" sz="2400" dirty="0" smtClean="0">
                <a:latin typeface="+mn-lt"/>
                <a:cs typeface="Arial" panose="020B0604020202020204" pitchFamily="34" charset="0"/>
              </a:rPr>
              <a:t>depression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Family </a:t>
            </a:r>
            <a:r>
              <a:rPr lang="en-GB" sz="2400" dirty="0">
                <a:latin typeface="+mn-lt"/>
                <a:cs typeface="Arial" panose="020B0604020202020204" pitchFamily="34" charset="0"/>
              </a:rPr>
              <a:t>history of mental </a:t>
            </a:r>
            <a:r>
              <a:rPr lang="en-GB" sz="2400" dirty="0" smtClean="0">
                <a:latin typeface="+mn-lt"/>
                <a:cs typeface="Arial" panose="020B0604020202020204" pitchFamily="34" charset="0"/>
              </a:rPr>
              <a:t>illness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The </a:t>
            </a:r>
            <a:r>
              <a:rPr lang="en-GB" sz="2400" dirty="0">
                <a:latin typeface="+mn-lt"/>
                <a:cs typeface="Arial" panose="020B0604020202020204" pitchFamily="34" charset="0"/>
              </a:rPr>
              <a:t>quality of interpersonal relationships with, for example, partner, children and/or </a:t>
            </a:r>
            <a:r>
              <a:rPr lang="en-GB" sz="2400" dirty="0" smtClean="0">
                <a:latin typeface="+mn-lt"/>
                <a:cs typeface="Arial" panose="020B0604020202020204" pitchFamily="34" charset="0"/>
              </a:rPr>
              <a:t>parents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Living conditions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Social support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Employment </a:t>
            </a:r>
            <a:r>
              <a:rPr lang="en-GB" sz="2400" dirty="0">
                <a:latin typeface="+mn-lt"/>
                <a:cs typeface="Arial" panose="020B0604020202020204" pitchFamily="34" charset="0"/>
              </a:rPr>
              <a:t>and/or financial </a:t>
            </a:r>
            <a:r>
              <a:rPr lang="en-GB" sz="2400" dirty="0" smtClean="0">
                <a:latin typeface="+mn-lt"/>
                <a:cs typeface="Arial" panose="020B0604020202020204" pitchFamily="34" charset="0"/>
              </a:rPr>
              <a:t>worries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Current </a:t>
            </a:r>
            <a:r>
              <a:rPr lang="en-GB" sz="2400" dirty="0">
                <a:latin typeface="+mn-lt"/>
                <a:cs typeface="Arial" panose="020B0604020202020204" pitchFamily="34" charset="0"/>
              </a:rPr>
              <a:t>or previous alcohol and substance </a:t>
            </a:r>
            <a:r>
              <a:rPr lang="en-GB" sz="2400" dirty="0" smtClean="0">
                <a:latin typeface="+mn-lt"/>
                <a:cs typeface="Arial" panose="020B0604020202020204" pitchFamily="34" charset="0"/>
              </a:rPr>
              <a:t>use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Suicidal ideation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Discussion </a:t>
            </a:r>
            <a:r>
              <a:rPr lang="en-GB" sz="2400" dirty="0">
                <a:latin typeface="+mn-lt"/>
                <a:cs typeface="Arial" panose="020B0604020202020204" pitchFamily="34" charset="0"/>
              </a:rPr>
              <a:t>of treatment </a:t>
            </a:r>
            <a:r>
              <a:rPr lang="en-GB" sz="2400" dirty="0" smtClean="0">
                <a:latin typeface="+mn-lt"/>
                <a:cs typeface="Arial" panose="020B0604020202020204" pitchFamily="34" charset="0"/>
              </a:rPr>
              <a:t>options </a:t>
            </a:r>
            <a:endParaRPr lang="en-GB" sz="2400" dirty="0">
              <a:latin typeface="+mn-lt"/>
              <a:cs typeface="Arial" panose="020B0604020202020204" pitchFamily="34" charset="0"/>
            </a:endParaRPr>
          </a:p>
          <a:p>
            <a:pPr>
              <a:buFont typeface="Arial" panose="020B0604020202020204" pitchFamily="34" charset="0"/>
              <a:buChar char="•"/>
            </a:pPr>
            <a:r>
              <a:rPr lang="en-GB" sz="2400" dirty="0" smtClean="0">
                <a:latin typeface="+mn-lt"/>
                <a:cs typeface="Arial" panose="020B0604020202020204" pitchFamily="34" charset="0"/>
              </a:rPr>
              <a:t>Any </a:t>
            </a:r>
            <a:r>
              <a:rPr lang="en-GB" sz="2400" dirty="0">
                <a:latin typeface="+mn-lt"/>
                <a:cs typeface="Arial" panose="020B0604020202020204" pitchFamily="34" charset="0"/>
              </a:rPr>
              <a:t>past experience of, and response to, </a:t>
            </a:r>
            <a:r>
              <a:rPr lang="en-GB" sz="2400" dirty="0" smtClean="0">
                <a:latin typeface="+mn-lt"/>
                <a:cs typeface="Arial" panose="020B0604020202020204" pitchFamily="34" charset="0"/>
              </a:rPr>
              <a:t>treatments </a:t>
            </a:r>
            <a:endParaRPr lang="en-GB" sz="2400" dirty="0">
              <a:latin typeface="+mn-lt"/>
              <a:cs typeface="Arial" panose="020B0604020202020204" pitchFamily="34" charset="0"/>
            </a:endParaRPr>
          </a:p>
          <a:p>
            <a:endParaRPr lang="en-GB" dirty="0">
              <a:latin typeface="+mn-lt"/>
            </a:endParaRPr>
          </a:p>
        </p:txBody>
      </p:sp>
    </p:spTree>
    <p:extLst>
      <p:ext uri="{BB962C8B-B14F-4D97-AF65-F5344CB8AC3E}">
        <p14:creationId xmlns:p14="http://schemas.microsoft.com/office/powerpoint/2010/main" val="1905750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18</a:t>
            </a:fld>
            <a:endParaRPr lang="en-GB"/>
          </a:p>
        </p:txBody>
      </p:sp>
      <p:sp>
        <p:nvSpPr>
          <p:cNvPr id="3" name="Title 2"/>
          <p:cNvSpPr>
            <a:spLocks noGrp="1"/>
          </p:cNvSpPr>
          <p:nvPr>
            <p:ph type="title"/>
          </p:nvPr>
        </p:nvSpPr>
        <p:spPr/>
        <p:txBody>
          <a:bodyPr>
            <a:noAutofit/>
          </a:bodyPr>
          <a:lstStyle/>
          <a:p>
            <a:r>
              <a:rPr lang="en-GB" dirty="0"/>
              <a:t>Tools used to make a detailed assessment of depression and/or anxiety</a:t>
            </a:r>
          </a:p>
        </p:txBody>
      </p:sp>
      <p:sp>
        <p:nvSpPr>
          <p:cNvPr id="4" name="Content Placeholder 3"/>
          <p:cNvSpPr>
            <a:spLocks noGrp="1"/>
          </p:cNvSpPr>
          <p:nvPr>
            <p:ph sz="quarter" idx="11"/>
          </p:nvPr>
        </p:nvSpPr>
        <p:spPr>
          <a:xfrm>
            <a:off x="324000" y="1555200"/>
            <a:ext cx="8055297" cy="4465637"/>
          </a:xfrm>
        </p:spPr>
        <p:txBody>
          <a:bodyPr/>
          <a:lstStyle/>
          <a:p>
            <a:r>
              <a:rPr lang="en-GB" sz="2400" dirty="0" smtClean="0">
                <a:latin typeface="+mn-lt"/>
                <a:cs typeface="Arial" panose="020B0604020202020204" pitchFamily="34" charset="0"/>
              </a:rPr>
              <a:t>Tools validated for primary care:</a:t>
            </a:r>
          </a:p>
          <a:p>
            <a:pPr>
              <a:buFont typeface="Arial" panose="020B0604020202020204" pitchFamily="34" charset="0"/>
              <a:buChar char="•"/>
            </a:pPr>
            <a:r>
              <a:rPr lang="en-GB" sz="2400" dirty="0" smtClean="0">
                <a:latin typeface="+mn-lt"/>
                <a:cs typeface="Arial" panose="020B0604020202020204" pitchFamily="34" charset="0"/>
              </a:rPr>
              <a:t>PHQ-9 (depression)</a:t>
            </a:r>
          </a:p>
          <a:p>
            <a:pPr>
              <a:buFont typeface="Arial" panose="020B0604020202020204" pitchFamily="34" charset="0"/>
              <a:buChar char="•"/>
            </a:pPr>
            <a:r>
              <a:rPr lang="en-GB" sz="2400" dirty="0" smtClean="0">
                <a:latin typeface="+mn-lt"/>
                <a:cs typeface="Arial" panose="020B0604020202020204" pitchFamily="34" charset="0"/>
              </a:rPr>
              <a:t>GAD-7 (anxiety)</a:t>
            </a:r>
          </a:p>
          <a:p>
            <a:pPr>
              <a:buFont typeface="Arial" panose="020B0604020202020204" pitchFamily="34" charset="0"/>
              <a:buChar char="•"/>
            </a:pPr>
            <a:r>
              <a:rPr lang="en-GB" sz="2400" dirty="0" smtClean="0">
                <a:latin typeface="+mn-lt"/>
                <a:cs typeface="Arial" panose="020B0604020202020204" pitchFamily="34" charset="0"/>
              </a:rPr>
              <a:t>HADs (depression and anxiety)</a:t>
            </a:r>
          </a:p>
          <a:p>
            <a:pPr>
              <a:buFont typeface="Arial" panose="020B0604020202020204" pitchFamily="34" charset="0"/>
              <a:buChar char="•"/>
            </a:pPr>
            <a:r>
              <a:rPr lang="en-GB" sz="2400" dirty="0" smtClean="0">
                <a:latin typeface="+mn-lt"/>
                <a:cs typeface="Arial" panose="020B0604020202020204" pitchFamily="34" charset="0"/>
              </a:rPr>
              <a:t>Beck Depression Inventory (depression)</a:t>
            </a:r>
            <a:endParaRPr lang="en-GB" sz="2400" dirty="0">
              <a:latin typeface="+mn-lt"/>
              <a:cs typeface="Arial" panose="020B0604020202020204" pitchFamily="34" charset="0"/>
            </a:endParaRPr>
          </a:p>
        </p:txBody>
      </p:sp>
    </p:spTree>
    <p:extLst>
      <p:ext uri="{BB962C8B-B14F-4D97-AF65-F5344CB8AC3E}">
        <p14:creationId xmlns:p14="http://schemas.microsoft.com/office/powerpoint/2010/main" val="10139268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19</a:t>
            </a:fld>
            <a:endParaRPr lang="en-GB"/>
          </a:p>
        </p:txBody>
      </p:sp>
      <p:sp>
        <p:nvSpPr>
          <p:cNvPr id="3" name="Title 2"/>
          <p:cNvSpPr>
            <a:spLocks noGrp="1"/>
          </p:cNvSpPr>
          <p:nvPr>
            <p:ph type="title"/>
          </p:nvPr>
        </p:nvSpPr>
        <p:spPr/>
        <p:txBody>
          <a:bodyPr/>
          <a:lstStyle/>
          <a:p>
            <a:r>
              <a:rPr lang="en-GB" dirty="0" smtClean="0"/>
              <a:t>People most at risk of suicide</a:t>
            </a:r>
            <a:endParaRPr lang="en-GB" dirty="0"/>
          </a:p>
        </p:txBody>
      </p:sp>
      <p:sp>
        <p:nvSpPr>
          <p:cNvPr id="4" name="Content Placeholder 3"/>
          <p:cNvSpPr>
            <a:spLocks noGrp="1"/>
          </p:cNvSpPr>
          <p:nvPr>
            <p:ph sz="quarter" idx="11"/>
          </p:nvPr>
        </p:nvSpPr>
        <p:spPr>
          <a:xfrm>
            <a:off x="323528" y="1555200"/>
            <a:ext cx="8415337" cy="4465637"/>
          </a:xfrm>
        </p:spPr>
        <p:txBody>
          <a:bodyPr/>
          <a:lstStyle/>
          <a:p>
            <a:pPr lvl="0">
              <a:buFont typeface="Arial" panose="020B0604020202020204" pitchFamily="34" charset="0"/>
              <a:buChar char="•"/>
            </a:pPr>
            <a:r>
              <a:rPr lang="en-GB" altLang="en-US" sz="2400" dirty="0">
                <a:latin typeface="+mn-lt"/>
                <a:cs typeface="Arial" panose="020B0604020202020204" pitchFamily="34" charset="0"/>
              </a:rPr>
              <a:t>Family history </a:t>
            </a:r>
          </a:p>
          <a:p>
            <a:pPr lvl="0">
              <a:buFont typeface="Arial" panose="020B0604020202020204" pitchFamily="34" charset="0"/>
              <a:buChar char="•"/>
            </a:pPr>
            <a:r>
              <a:rPr lang="en-GB" altLang="en-US" sz="2400" dirty="0">
                <a:latin typeface="+mn-lt"/>
                <a:cs typeface="Arial" panose="020B0604020202020204" pitchFamily="34" charset="0"/>
              </a:rPr>
              <a:t>Previous attempt</a:t>
            </a:r>
          </a:p>
          <a:p>
            <a:pPr lvl="0">
              <a:buFont typeface="Arial" panose="020B0604020202020204" pitchFamily="34" charset="0"/>
              <a:buChar char="•"/>
            </a:pPr>
            <a:r>
              <a:rPr lang="en-GB" altLang="en-US" sz="2400" dirty="0">
                <a:latin typeface="+mn-lt"/>
                <a:cs typeface="Arial" panose="020B0604020202020204" pitchFamily="34" charset="0"/>
              </a:rPr>
              <a:t>Underlying mental disorder</a:t>
            </a:r>
          </a:p>
          <a:p>
            <a:pPr lvl="0">
              <a:buFont typeface="Arial" panose="020B0604020202020204" pitchFamily="34" charset="0"/>
              <a:buChar char="•"/>
            </a:pPr>
            <a:r>
              <a:rPr lang="en-GB" altLang="en-US" sz="2400" dirty="0" smtClean="0">
                <a:latin typeface="+mn-lt"/>
                <a:cs typeface="Arial" panose="020B0604020202020204" pitchFamily="34" charset="0"/>
              </a:rPr>
              <a:t>Long-term </a:t>
            </a:r>
            <a:r>
              <a:rPr lang="en-GB" altLang="en-US" sz="2400" dirty="0">
                <a:latin typeface="+mn-lt"/>
                <a:cs typeface="Arial" panose="020B0604020202020204" pitchFamily="34" charset="0"/>
              </a:rPr>
              <a:t>physical condition (or pain)</a:t>
            </a:r>
          </a:p>
          <a:p>
            <a:pPr lvl="0">
              <a:buFont typeface="Arial" panose="020B0604020202020204" pitchFamily="34" charset="0"/>
              <a:buChar char="•"/>
            </a:pPr>
            <a:r>
              <a:rPr lang="en-GB" altLang="en-US" sz="2400" dirty="0">
                <a:latin typeface="+mn-lt"/>
                <a:cs typeface="Arial" panose="020B0604020202020204" pitchFamily="34" charset="0"/>
              </a:rPr>
              <a:t>Male</a:t>
            </a:r>
          </a:p>
          <a:p>
            <a:pPr lvl="0">
              <a:buFont typeface="Arial" panose="020B0604020202020204" pitchFamily="34" charset="0"/>
              <a:buChar char="•"/>
            </a:pPr>
            <a:r>
              <a:rPr lang="en-GB" altLang="en-US" sz="2400" dirty="0">
                <a:latin typeface="+mn-lt"/>
                <a:cs typeface="Arial" panose="020B0604020202020204" pitchFamily="34" charset="0"/>
              </a:rPr>
              <a:t>Young adult or elderly</a:t>
            </a:r>
          </a:p>
          <a:p>
            <a:pPr lvl="0">
              <a:buFont typeface="Arial" panose="020B0604020202020204" pitchFamily="34" charset="0"/>
              <a:buChar char="•"/>
            </a:pPr>
            <a:r>
              <a:rPr lang="en-GB" altLang="en-US" sz="2400" dirty="0">
                <a:latin typeface="+mn-lt"/>
                <a:cs typeface="Arial" panose="020B0604020202020204" pitchFamily="34" charset="0"/>
              </a:rPr>
              <a:t>Alcohol or drug abuse</a:t>
            </a:r>
          </a:p>
          <a:p>
            <a:pPr lvl="0">
              <a:buFont typeface="Arial" panose="020B0604020202020204" pitchFamily="34" charset="0"/>
              <a:buChar char="•"/>
            </a:pPr>
            <a:r>
              <a:rPr lang="en-GB" altLang="en-US" sz="2400" dirty="0">
                <a:latin typeface="+mn-lt"/>
                <a:cs typeface="Arial" panose="020B0604020202020204" pitchFamily="34" charset="0"/>
              </a:rPr>
              <a:t>Under extreme distress</a:t>
            </a:r>
          </a:p>
          <a:p>
            <a:endParaRPr lang="en-GB" dirty="0"/>
          </a:p>
        </p:txBody>
      </p:sp>
    </p:spTree>
    <p:extLst>
      <p:ext uri="{BB962C8B-B14F-4D97-AF65-F5344CB8AC3E}">
        <p14:creationId xmlns:p14="http://schemas.microsoft.com/office/powerpoint/2010/main" val="3357105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a:t>
            </a:fld>
            <a:endParaRPr lang="en-GB"/>
          </a:p>
        </p:txBody>
      </p:sp>
      <p:sp>
        <p:nvSpPr>
          <p:cNvPr id="3" name="Title 2"/>
          <p:cNvSpPr>
            <a:spLocks noGrp="1"/>
          </p:cNvSpPr>
          <p:nvPr>
            <p:ph type="title"/>
          </p:nvPr>
        </p:nvSpPr>
        <p:spPr/>
        <p:txBody>
          <a:bodyPr/>
          <a:lstStyle/>
          <a:p>
            <a:r>
              <a:rPr lang="en-GB" dirty="0" smtClean="0"/>
              <a:t>Acknowledgements</a:t>
            </a:r>
            <a:endParaRPr lang="en-GB" dirty="0"/>
          </a:p>
        </p:txBody>
      </p:sp>
      <p:sp>
        <p:nvSpPr>
          <p:cNvPr id="5" name="Rectangle 1"/>
          <p:cNvSpPr>
            <a:spLocks noChangeArrowheads="1"/>
          </p:cNvSpPr>
          <p:nvPr/>
        </p:nvSpPr>
        <p:spPr bwMode="auto">
          <a:xfrm>
            <a:off x="395536" y="1250757"/>
            <a:ext cx="83529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tabLst>
                <a:tab pos="2857500" algn="l"/>
              </a:tabLst>
              <a:defRPr>
                <a:solidFill>
                  <a:schemeClr val="tx1"/>
                </a:solidFill>
                <a:latin typeface="Arial" pitchFamily="34" charset="0"/>
                <a:cs typeface="Arial" pitchFamily="34" charset="0"/>
              </a:defRPr>
            </a:lvl1pPr>
            <a:lvl2pPr fontAlgn="base">
              <a:spcBef>
                <a:spcPct val="0"/>
              </a:spcBef>
              <a:spcAft>
                <a:spcPct val="0"/>
              </a:spcAft>
              <a:tabLst>
                <a:tab pos="2857500" algn="l"/>
              </a:tabLst>
              <a:defRPr>
                <a:solidFill>
                  <a:schemeClr val="tx1"/>
                </a:solidFill>
                <a:latin typeface="Arial" pitchFamily="34" charset="0"/>
                <a:cs typeface="Arial" pitchFamily="34" charset="0"/>
              </a:defRPr>
            </a:lvl2pPr>
            <a:lvl3pPr fontAlgn="base">
              <a:spcBef>
                <a:spcPct val="0"/>
              </a:spcBef>
              <a:spcAft>
                <a:spcPct val="0"/>
              </a:spcAft>
              <a:tabLst>
                <a:tab pos="2857500" algn="l"/>
              </a:tabLst>
              <a:defRPr>
                <a:solidFill>
                  <a:schemeClr val="tx1"/>
                </a:solidFill>
                <a:latin typeface="Arial" pitchFamily="34" charset="0"/>
                <a:cs typeface="Arial" pitchFamily="34" charset="0"/>
              </a:defRPr>
            </a:lvl3pPr>
            <a:lvl4pPr fontAlgn="base">
              <a:spcBef>
                <a:spcPct val="0"/>
              </a:spcBef>
              <a:spcAft>
                <a:spcPct val="0"/>
              </a:spcAft>
              <a:tabLst>
                <a:tab pos="2857500" algn="l"/>
              </a:tabLst>
              <a:defRPr>
                <a:solidFill>
                  <a:schemeClr val="tx1"/>
                </a:solidFill>
                <a:latin typeface="Arial" pitchFamily="34" charset="0"/>
                <a:cs typeface="Arial" pitchFamily="34" charset="0"/>
              </a:defRPr>
            </a:lvl4pPr>
            <a:lvl5pPr fontAlgn="base">
              <a:spcBef>
                <a:spcPct val="0"/>
              </a:spcBef>
              <a:spcAft>
                <a:spcPct val="0"/>
              </a:spcAft>
              <a:tabLst>
                <a:tab pos="2857500" algn="l"/>
              </a:tabLst>
              <a:defRPr>
                <a:solidFill>
                  <a:schemeClr val="tx1"/>
                </a:solidFill>
                <a:latin typeface="Arial" pitchFamily="34" charset="0"/>
                <a:cs typeface="Arial" pitchFamily="34" charset="0"/>
              </a:defRPr>
            </a:lvl5pPr>
            <a:lvl6pPr fontAlgn="base">
              <a:spcBef>
                <a:spcPct val="0"/>
              </a:spcBef>
              <a:spcAft>
                <a:spcPct val="0"/>
              </a:spcAft>
              <a:tabLst>
                <a:tab pos="2857500" algn="l"/>
              </a:tabLst>
              <a:defRPr>
                <a:solidFill>
                  <a:schemeClr val="tx1"/>
                </a:solidFill>
                <a:latin typeface="Arial" pitchFamily="34" charset="0"/>
                <a:cs typeface="Arial" pitchFamily="34" charset="0"/>
              </a:defRPr>
            </a:lvl6pPr>
            <a:lvl7pPr fontAlgn="base">
              <a:spcBef>
                <a:spcPct val="0"/>
              </a:spcBef>
              <a:spcAft>
                <a:spcPct val="0"/>
              </a:spcAft>
              <a:tabLst>
                <a:tab pos="2857500" algn="l"/>
              </a:tabLst>
              <a:defRPr>
                <a:solidFill>
                  <a:schemeClr val="tx1"/>
                </a:solidFill>
                <a:latin typeface="Arial" pitchFamily="34" charset="0"/>
                <a:cs typeface="Arial" pitchFamily="34" charset="0"/>
              </a:defRPr>
            </a:lvl7pPr>
            <a:lvl8pPr fontAlgn="base">
              <a:spcBef>
                <a:spcPct val="0"/>
              </a:spcBef>
              <a:spcAft>
                <a:spcPct val="0"/>
              </a:spcAft>
              <a:tabLst>
                <a:tab pos="2857500" algn="l"/>
              </a:tabLst>
              <a:defRPr>
                <a:solidFill>
                  <a:schemeClr val="tx1"/>
                </a:solidFill>
                <a:latin typeface="Arial" pitchFamily="34" charset="0"/>
                <a:cs typeface="Arial" pitchFamily="34" charset="0"/>
              </a:defRPr>
            </a:lvl8pPr>
            <a:lvl9pPr fontAlgn="base">
              <a:spcBef>
                <a:spcPct val="0"/>
              </a:spcBef>
              <a:spcAft>
                <a:spcPct val="0"/>
              </a:spcAft>
              <a:tabLst>
                <a:tab pos="2857500" algn="l"/>
              </a:tabLs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57500" algn="l"/>
              </a:tabLst>
            </a:pPr>
            <a:r>
              <a:rPr kumimoji="0" lang="en-US" altLang="ja-JP" b="0" i="0" u="none" strike="noStrike" cap="none" normalizeH="0" baseline="0" dirty="0" smtClean="0">
                <a:ln>
                  <a:noFill/>
                </a:ln>
                <a:solidFill>
                  <a:schemeClr val="tx1"/>
                </a:solidFill>
                <a:effectLst/>
                <a:latin typeface="+mn-lt"/>
                <a:ea typeface="Times New Roman" pitchFamily="18" charset="0"/>
                <a:cs typeface="Times New Roman" pitchFamily="18" charset="0"/>
              </a:rPr>
              <a:t>We would like to thank:</a:t>
            </a:r>
            <a:endParaRPr kumimoji="0" lang="en-GB" altLang="ja-JP" b="0" i="0" u="none" strike="noStrike" cap="none" normalizeH="0" baseline="0" dirty="0" smtClean="0">
              <a:ln>
                <a:noFill/>
              </a:ln>
              <a:solidFill>
                <a:schemeClr val="tx1"/>
              </a:solidFill>
              <a:effectLst/>
              <a:latin typeface="+mn-lt"/>
            </a:endParaRPr>
          </a:p>
          <a:p>
            <a:pPr marL="285750" marR="0" lvl="0" indent="-285750" defTabSz="913526" latinLnBrk="0">
              <a:lnSpc>
                <a:spcPct val="100000"/>
              </a:lnSpc>
              <a:buClr>
                <a:schemeClr val="tx2"/>
              </a:buClr>
              <a:buSzTx/>
              <a:buFont typeface="Arial" panose="020B0604020202020204" pitchFamily="34" charset="0"/>
              <a:buChar char="•"/>
              <a:tabLst>
                <a:tab pos="2857500" algn="l"/>
              </a:tabLst>
            </a:pPr>
            <a:r>
              <a:rPr lang="en-US" altLang="ja-JP" dirty="0" err="1">
                <a:latin typeface="Calibri" pitchFamily="34" charset="0"/>
              </a:rPr>
              <a:t>Dr</a:t>
            </a:r>
            <a:r>
              <a:rPr lang="en-US" altLang="ja-JP" dirty="0">
                <a:latin typeface="Calibri" pitchFamily="34" charset="0"/>
              </a:rPr>
              <a:t> Sheila Hardy, Education Fellow at </a:t>
            </a:r>
            <a:r>
              <a:rPr lang="en-US" altLang="ja-JP" dirty="0" err="1">
                <a:latin typeface="Calibri" pitchFamily="34" charset="0"/>
              </a:rPr>
              <a:t>UCLPartners</a:t>
            </a:r>
            <a:r>
              <a:rPr lang="en-US" altLang="ja-JP" dirty="0">
                <a:latin typeface="Calibri" pitchFamily="34" charset="0"/>
              </a:rPr>
              <a:t>, and author of these materials.</a:t>
            </a:r>
          </a:p>
          <a:p>
            <a:pPr marL="285750" marR="0" lvl="0" indent="-285750" defTabSz="913526" latinLnBrk="0">
              <a:lnSpc>
                <a:spcPct val="100000"/>
              </a:lnSpc>
              <a:buClr>
                <a:schemeClr val="tx2"/>
              </a:buClr>
              <a:buSzTx/>
              <a:buFont typeface="Arial" panose="020B0604020202020204" pitchFamily="34" charset="0"/>
              <a:buChar char="•"/>
              <a:tabLst>
                <a:tab pos="2857500" algn="l"/>
              </a:tabLst>
            </a:pPr>
            <a:r>
              <a:rPr lang="en-US" altLang="ja-JP" dirty="0">
                <a:latin typeface="Calibri" pitchFamily="34" charset="0"/>
              </a:rPr>
              <a:t>The expert reference group, steering group and project team:</a:t>
            </a:r>
            <a:endParaRPr lang="en-GB" altLang="ja-JP" dirty="0">
              <a:latin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799195969"/>
              </p:ext>
            </p:extLst>
          </p:nvPr>
        </p:nvGraphicFramePr>
        <p:xfrm>
          <a:off x="215516" y="2178832"/>
          <a:ext cx="8712968" cy="4562536"/>
        </p:xfrm>
        <a:graphic>
          <a:graphicData uri="http://schemas.openxmlformats.org/drawingml/2006/table">
            <a:tbl>
              <a:tblPr firstRow="1" firstCol="1" bandRow="1"/>
              <a:tblGrid>
                <a:gridCol w="1584176"/>
                <a:gridCol w="7128792"/>
              </a:tblGrid>
              <a:tr h="249910">
                <a:tc>
                  <a:txBody>
                    <a:bodyPr/>
                    <a:lstStyle/>
                    <a:p>
                      <a:pPr marL="0" algn="l" defTabSz="932962" rtl="0" eaLnBrk="1" latinLnBrk="0" hangingPunct="1">
                        <a:lnSpc>
                          <a:spcPct val="115000"/>
                        </a:lnSpc>
                        <a:spcBef>
                          <a:spcPts val="0"/>
                        </a:spcBef>
                        <a:spcAft>
                          <a:spcPts val="0"/>
                        </a:spcAft>
                      </a:pPr>
                      <a:r>
                        <a:rPr lang="en-GB" sz="1200" kern="1200" dirty="0" smtClean="0">
                          <a:solidFill>
                            <a:schemeClr val="dk1"/>
                          </a:solidFill>
                          <a:latin typeface="+mn-lt"/>
                          <a:ea typeface="+mn-ea"/>
                          <a:cs typeface="+mn-cs"/>
                        </a:rPr>
                        <a:t>Michael Benson</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smtClean="0">
                          <a:solidFill>
                            <a:schemeClr val="dk1"/>
                          </a:solidFill>
                          <a:latin typeface="+mn-lt"/>
                          <a:ea typeface="+mn-ea"/>
                          <a:cs typeface="+mn-cs"/>
                        </a:rPr>
                        <a:t>Lead Nurse Education and Practice Development, Barnet, Enfield and Haringey Mental Health NHS Trust</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Stephanie Bridger</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Director of Nursing, North East London NHS Foundation Trust</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Eileen Bryant  </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spcBef>
                          <a:spcPts val="0"/>
                        </a:spcBef>
                        <a:spcAft>
                          <a:spcPts val="0"/>
                        </a:spcAft>
                      </a:pPr>
                      <a:r>
                        <a:rPr lang="en-GB" sz="1200" kern="1200" dirty="0">
                          <a:solidFill>
                            <a:schemeClr val="dk1"/>
                          </a:solidFill>
                          <a:latin typeface="+mn-lt"/>
                          <a:ea typeface="+mn-ea"/>
                          <a:cs typeface="+mn-cs"/>
                        </a:rPr>
                        <a:t>Primary Care Nurse Advisor, NHS England </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smtClean="0">
                          <a:solidFill>
                            <a:schemeClr val="dk1"/>
                          </a:solidFill>
                          <a:latin typeface="+mn-lt"/>
                          <a:ea typeface="+mn-ea"/>
                          <a:cs typeface="+mn-cs"/>
                        </a:rPr>
                        <a:t>Stephen Cook</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tabLst>
                          <a:tab pos="2857500" algn="l"/>
                        </a:tabLst>
                      </a:pPr>
                      <a:r>
                        <a:rPr lang="en-GB" sz="1200" kern="1200" dirty="0" smtClean="0">
                          <a:solidFill>
                            <a:schemeClr val="dk1"/>
                          </a:solidFill>
                          <a:latin typeface="+mn-lt"/>
                          <a:ea typeface="+mn-ea"/>
                          <a:cs typeface="+mn-cs"/>
                        </a:rPr>
                        <a:t>Interim Deputy Director of Nursing and Clinical Governance, Barnet, Enfield and Haringey Mental Health NHS Trust</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Dr Rhiannon England </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tabLst>
                          <a:tab pos="2857500" algn="l"/>
                        </a:tabLst>
                      </a:pPr>
                      <a:r>
                        <a:rPr lang="en-GB" sz="1200" kern="1200" dirty="0">
                          <a:solidFill>
                            <a:schemeClr val="dk1"/>
                          </a:solidFill>
                          <a:latin typeface="+mn-lt"/>
                          <a:ea typeface="+mn-ea"/>
                          <a:cs typeface="+mn-cs"/>
                        </a:rPr>
                        <a:t>CCG Mental Health GP Lead	</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Professor Peter </a:t>
                      </a:r>
                      <a:r>
                        <a:rPr lang="en-GB" sz="1200" kern="1200" dirty="0" err="1">
                          <a:solidFill>
                            <a:schemeClr val="dk1"/>
                          </a:solidFill>
                          <a:latin typeface="+mn-lt"/>
                          <a:ea typeface="+mn-ea"/>
                          <a:cs typeface="+mn-cs"/>
                        </a:rPr>
                        <a:t>Fonagy</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Director, Integrated Mental Health Programme, </a:t>
                      </a:r>
                      <a:r>
                        <a:rPr lang="en-GB" sz="1200" kern="1200" dirty="0" err="1">
                          <a:solidFill>
                            <a:schemeClr val="dk1"/>
                          </a:solidFill>
                          <a:latin typeface="+mn-lt"/>
                          <a:ea typeface="+mn-ea"/>
                          <a:cs typeface="+mn-cs"/>
                        </a:rPr>
                        <a:t>UCLPartners</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smtClean="0">
                          <a:solidFill>
                            <a:schemeClr val="dk1"/>
                          </a:solidFill>
                          <a:latin typeface="+mn-lt"/>
                          <a:ea typeface="+mn-ea"/>
                          <a:cs typeface="+mn-cs"/>
                        </a:rPr>
                        <a:t>Kate Hall</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smtClean="0">
                          <a:solidFill>
                            <a:schemeClr val="dk1"/>
                          </a:solidFill>
                          <a:latin typeface="+mn-lt"/>
                          <a:ea typeface="+mn-ea"/>
                          <a:cs typeface="+mn-cs"/>
                        </a:rPr>
                        <a:t>Director of Education, </a:t>
                      </a:r>
                      <a:r>
                        <a:rPr lang="en-GB" sz="1200" kern="1200" dirty="0" err="1" smtClean="0">
                          <a:solidFill>
                            <a:schemeClr val="dk1"/>
                          </a:solidFill>
                          <a:latin typeface="+mn-lt"/>
                          <a:ea typeface="+mn-ea"/>
                          <a:cs typeface="+mn-cs"/>
                        </a:rPr>
                        <a:t>UCLPartners</a:t>
                      </a:r>
                      <a:r>
                        <a:rPr lang="en-GB" sz="1200" kern="1200" dirty="0" smtClean="0">
                          <a:solidFill>
                            <a:schemeClr val="dk1"/>
                          </a:solidFill>
                          <a:latin typeface="+mn-lt"/>
                          <a:ea typeface="+mn-ea"/>
                          <a:cs typeface="+mn-cs"/>
                        </a:rPr>
                        <a:t> </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Cate Hogan</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Project Coordinator</a:t>
                      </a:r>
                    </a:p>
                  </a:txBody>
                  <a:tcPr marL="14701" marR="56705" marT="0" marB="0" anchor="ctr">
                    <a:lnL>
                      <a:noFill/>
                    </a:lnL>
                    <a:lnR>
                      <a:noFill/>
                    </a:lnR>
                    <a:lnT>
                      <a:noFill/>
                    </a:lnT>
                    <a:lnB>
                      <a:noFill/>
                    </a:lnB>
                    <a:solidFill>
                      <a:schemeClr val="tx2">
                        <a:lumMod val="20000"/>
                        <a:lumOff val="80000"/>
                      </a:schemeClr>
                    </a:solidFill>
                  </a:tcPr>
                </a:tc>
              </a:tr>
              <a:tr h="314066">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Gemma Houghton</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Project Coordinator</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a:solidFill>
                            <a:schemeClr val="dk1"/>
                          </a:solidFill>
                          <a:latin typeface="+mn-lt"/>
                          <a:ea typeface="+mn-ea"/>
                          <a:cs typeface="+mn-cs"/>
                        </a:rPr>
                        <a:t>Dr Henrietta Hughes</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Medical Director, North and East London, NHS England</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a:solidFill>
                            <a:schemeClr val="dk1"/>
                          </a:solidFill>
                          <a:latin typeface="+mn-lt"/>
                          <a:ea typeface="+mn-ea"/>
                          <a:cs typeface="+mn-cs"/>
                        </a:rPr>
                        <a:t>Claire Johnston </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tabLst>
                          <a:tab pos="2857500" algn="l"/>
                        </a:tabLst>
                      </a:pPr>
                      <a:r>
                        <a:rPr lang="en-GB" sz="1200" kern="1200" dirty="0">
                          <a:solidFill>
                            <a:schemeClr val="dk1"/>
                          </a:solidFill>
                          <a:latin typeface="+mn-lt"/>
                          <a:ea typeface="+mn-ea"/>
                          <a:cs typeface="+mn-cs"/>
                        </a:rPr>
                        <a:t>Director of Nursing, Camden and Islington Foundation Trust </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a:solidFill>
                            <a:schemeClr val="dk1"/>
                          </a:solidFill>
                          <a:latin typeface="+mn-lt"/>
                          <a:ea typeface="+mn-ea"/>
                          <a:cs typeface="+mn-cs"/>
                        </a:rPr>
                        <a:t>Becky Kingsnorth </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Programme Manager, Adult Mental Health, UCLPartners</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a:solidFill>
                            <a:schemeClr val="dk1"/>
                          </a:solidFill>
                          <a:latin typeface="+mn-lt"/>
                          <a:ea typeface="+mn-ea"/>
                          <a:cs typeface="+mn-cs"/>
                        </a:rPr>
                        <a:t>Dr Anna Moore</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Director, Integrated Mental Health Programme, UCL Partners</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a:solidFill>
                            <a:schemeClr val="dk1"/>
                          </a:solidFill>
                          <a:latin typeface="+mn-lt"/>
                          <a:ea typeface="+mn-ea"/>
                          <a:cs typeface="+mn-cs"/>
                        </a:rPr>
                        <a:t>Dr Fiona Nolan </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tabLst>
                          <a:tab pos="2857500" algn="l"/>
                        </a:tabLst>
                      </a:pPr>
                      <a:r>
                        <a:rPr lang="en-GB" sz="1200" kern="1200" dirty="0">
                          <a:solidFill>
                            <a:schemeClr val="dk1"/>
                          </a:solidFill>
                          <a:latin typeface="+mn-lt"/>
                          <a:ea typeface="+mn-ea"/>
                          <a:cs typeface="+mn-cs"/>
                        </a:rPr>
                        <a:t>Deputy Director of Nursing, Camden and Islington Foundation Trust</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Gill Rogers</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tabLst>
                          <a:tab pos="2857500" algn="l"/>
                        </a:tabLst>
                      </a:pPr>
                      <a:r>
                        <a:rPr lang="en-GB" sz="1200" kern="1200" dirty="0" err="1">
                          <a:solidFill>
                            <a:schemeClr val="dk1"/>
                          </a:solidFill>
                          <a:latin typeface="+mn-lt"/>
                          <a:ea typeface="+mn-ea"/>
                          <a:cs typeface="+mn-cs"/>
                        </a:rPr>
                        <a:t>Londonwide</a:t>
                      </a:r>
                      <a:r>
                        <a:rPr lang="en-GB" sz="1200" kern="1200" dirty="0">
                          <a:solidFill>
                            <a:schemeClr val="dk1"/>
                          </a:solidFill>
                          <a:latin typeface="+mn-lt"/>
                          <a:ea typeface="+mn-ea"/>
                          <a:cs typeface="+mn-cs"/>
                        </a:rPr>
                        <a:t> LMCs</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a:solidFill>
                            <a:schemeClr val="dk1"/>
                          </a:solidFill>
                          <a:latin typeface="+mn-lt"/>
                          <a:ea typeface="+mn-ea"/>
                          <a:cs typeface="+mn-cs"/>
                        </a:rPr>
                        <a:t>Antony Senner </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spcBef>
                          <a:spcPts val="0"/>
                        </a:spcBef>
                        <a:spcAft>
                          <a:spcPts val="0"/>
                        </a:spcAft>
                      </a:pPr>
                      <a:r>
                        <a:rPr lang="en-GB" sz="1200" kern="1200" dirty="0">
                          <a:solidFill>
                            <a:schemeClr val="dk1"/>
                          </a:solidFill>
                          <a:latin typeface="+mn-lt"/>
                          <a:ea typeface="+mn-ea"/>
                          <a:cs typeface="+mn-cs"/>
                        </a:rPr>
                        <a:t>Head of Development, Health Education North Central and East London</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Dr Geraldine </a:t>
                      </a:r>
                      <a:r>
                        <a:rPr lang="en-GB" sz="1200" kern="1200" dirty="0" err="1">
                          <a:solidFill>
                            <a:schemeClr val="dk1"/>
                          </a:solidFill>
                          <a:latin typeface="+mn-lt"/>
                          <a:ea typeface="+mn-ea"/>
                          <a:cs typeface="+mn-cs"/>
                        </a:rPr>
                        <a:t>Strathdee</a:t>
                      </a:r>
                      <a:r>
                        <a:rPr lang="en-GB" sz="1200" kern="1200" dirty="0">
                          <a:solidFill>
                            <a:schemeClr val="dk1"/>
                          </a:solidFill>
                          <a:latin typeface="+mn-lt"/>
                          <a:ea typeface="+mn-ea"/>
                          <a:cs typeface="+mn-cs"/>
                        </a:rPr>
                        <a:t> </a:t>
                      </a: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National Clinical Director, NHS England </a:t>
                      </a:r>
                    </a:p>
                  </a:txBody>
                  <a:tcPr marL="14701" marR="56705" marT="0" marB="0" anchor="ctr">
                    <a:lnL>
                      <a:noFill/>
                    </a:lnL>
                    <a:lnR>
                      <a:noFill/>
                    </a:lnR>
                    <a:lnT>
                      <a:noFill/>
                    </a:lnT>
                    <a:lnB>
                      <a:noFill/>
                    </a:lnB>
                    <a:solidFill>
                      <a:schemeClr val="tx2">
                        <a:lumMod val="20000"/>
                        <a:lumOff val="80000"/>
                      </a:schemeClr>
                    </a:solidFill>
                  </a:tcPr>
                </a:tc>
              </a:tr>
              <a:tr h="249910">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Jonathan </a:t>
                      </a:r>
                      <a:r>
                        <a:rPr lang="en-GB" sz="1200" kern="1200" dirty="0" smtClean="0">
                          <a:solidFill>
                            <a:schemeClr val="dk1"/>
                          </a:solidFill>
                          <a:latin typeface="+mn-lt"/>
                          <a:ea typeface="+mn-ea"/>
                          <a:cs typeface="+mn-cs"/>
                        </a:rPr>
                        <a:t>Warren </a:t>
                      </a:r>
                      <a:endParaRPr lang="en-GB" sz="1200" kern="1200" dirty="0">
                        <a:solidFill>
                          <a:schemeClr val="dk1"/>
                        </a:solidFill>
                        <a:latin typeface="+mn-lt"/>
                        <a:ea typeface="+mn-ea"/>
                        <a:cs typeface="+mn-cs"/>
                      </a:endParaRPr>
                    </a:p>
                  </a:txBody>
                  <a:tcPr marL="14701" marR="56705" marT="0" marB="0" anchor="ctr">
                    <a:lnL>
                      <a:noFill/>
                    </a:lnL>
                    <a:lnR>
                      <a:noFill/>
                    </a:lnR>
                    <a:lnT>
                      <a:noFill/>
                    </a:lnT>
                    <a:lnB>
                      <a:noFill/>
                    </a:lnB>
                    <a:solidFill>
                      <a:schemeClr val="tx2">
                        <a:lumMod val="20000"/>
                        <a:lumOff val="80000"/>
                      </a:schemeClr>
                    </a:solidFill>
                  </a:tcPr>
                </a:tc>
                <a:tc>
                  <a:txBody>
                    <a:bodyPr/>
                    <a:lstStyle/>
                    <a:p>
                      <a:pPr marL="0" algn="l" defTabSz="932962" rtl="0" eaLnBrk="1" latinLnBrk="0" hangingPunct="1">
                        <a:lnSpc>
                          <a:spcPct val="115000"/>
                        </a:lnSpc>
                        <a:spcBef>
                          <a:spcPts val="0"/>
                        </a:spcBef>
                        <a:spcAft>
                          <a:spcPts val="0"/>
                        </a:spcAft>
                      </a:pPr>
                      <a:r>
                        <a:rPr lang="en-GB" sz="1200" kern="1200" dirty="0">
                          <a:solidFill>
                            <a:schemeClr val="dk1"/>
                          </a:solidFill>
                          <a:latin typeface="+mn-lt"/>
                          <a:ea typeface="+mn-ea"/>
                          <a:cs typeface="+mn-cs"/>
                        </a:rPr>
                        <a:t>Director of Nursing, East London NHS Foundation Trust </a:t>
                      </a:r>
                    </a:p>
                  </a:txBody>
                  <a:tcPr marL="14701" marR="56705" marT="0" marB="0" anchor="ctr">
                    <a:lnL>
                      <a:noFill/>
                    </a:lnL>
                    <a:lnR>
                      <a:noFill/>
                    </a:lnR>
                    <a:lnT>
                      <a:noFill/>
                    </a:lnT>
                    <a:lnB>
                      <a:noFill/>
                    </a:lnB>
                    <a:solidFill>
                      <a:schemeClr val="tx2">
                        <a:lumMod val="20000"/>
                        <a:lumOff val="80000"/>
                      </a:schemeClr>
                    </a:solidFill>
                  </a:tcPr>
                </a:tc>
              </a:tr>
            </a:tbl>
          </a:graphicData>
        </a:graphic>
      </p:graphicFrame>
    </p:spTree>
    <p:extLst>
      <p:ext uri="{BB962C8B-B14F-4D97-AF65-F5344CB8AC3E}">
        <p14:creationId xmlns:p14="http://schemas.microsoft.com/office/powerpoint/2010/main" val="27463378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20</a:t>
            </a:fld>
            <a:endParaRPr lang="en-GB"/>
          </a:p>
        </p:txBody>
      </p:sp>
      <p:sp>
        <p:nvSpPr>
          <p:cNvPr id="3" name="Title 2"/>
          <p:cNvSpPr>
            <a:spLocks noGrp="1"/>
          </p:cNvSpPr>
          <p:nvPr>
            <p:ph type="title"/>
          </p:nvPr>
        </p:nvSpPr>
        <p:spPr/>
        <p:txBody>
          <a:bodyPr/>
          <a:lstStyle/>
          <a:p>
            <a:r>
              <a:rPr lang="en-GB" dirty="0" smtClean="0"/>
              <a:t>Suicide questions</a:t>
            </a:r>
            <a:endParaRPr lang="en-GB" dirty="0"/>
          </a:p>
        </p:txBody>
      </p:sp>
      <p:sp>
        <p:nvSpPr>
          <p:cNvPr id="4" name="Content Placeholder 3"/>
          <p:cNvSpPr>
            <a:spLocks noGrp="1"/>
          </p:cNvSpPr>
          <p:nvPr>
            <p:ph sz="quarter" idx="11"/>
          </p:nvPr>
        </p:nvSpPr>
        <p:spPr>
          <a:xfrm>
            <a:off x="323528" y="1555200"/>
            <a:ext cx="8415337" cy="4465637"/>
          </a:xfrm>
        </p:spPr>
        <p:txBody>
          <a:bodyPr/>
          <a:lstStyle/>
          <a:p>
            <a:pPr marL="457200" indent="-457200">
              <a:buFont typeface="+mj-lt"/>
              <a:buAutoNum type="arabicPeriod"/>
              <a:defRPr/>
            </a:pPr>
            <a:r>
              <a:rPr lang="en-GB" sz="2400" dirty="0">
                <a:latin typeface="+mn-lt"/>
                <a:cs typeface="Arial" panose="020B0604020202020204" pitchFamily="34" charset="0"/>
              </a:rPr>
              <a:t>Have you made a suicide attempt in the past? </a:t>
            </a:r>
          </a:p>
          <a:p>
            <a:pPr marL="457200" indent="-457200">
              <a:buFont typeface="+mj-lt"/>
              <a:buAutoNum type="arabicPeriod"/>
              <a:defRPr/>
            </a:pPr>
            <a:r>
              <a:rPr lang="en-GB" sz="2400" dirty="0">
                <a:latin typeface="+mn-lt"/>
                <a:cs typeface="Arial" panose="020B0604020202020204" pitchFamily="34" charset="0"/>
              </a:rPr>
              <a:t>Do you think that life is not worth living?</a:t>
            </a:r>
          </a:p>
          <a:p>
            <a:pPr marL="457200" indent="-457200">
              <a:buFont typeface="+mj-lt"/>
              <a:buAutoNum type="arabicPeriod"/>
              <a:defRPr/>
            </a:pPr>
            <a:r>
              <a:rPr lang="en-GB" sz="2400" dirty="0">
                <a:latin typeface="+mn-lt"/>
                <a:cs typeface="Arial" panose="020B0604020202020204" pitchFamily="34" charset="0"/>
              </a:rPr>
              <a:t>Do you think about harming or killing yourself? </a:t>
            </a:r>
          </a:p>
          <a:p>
            <a:pPr marL="457200" indent="-457200">
              <a:buFont typeface="+mj-lt"/>
              <a:buAutoNum type="arabicPeriod"/>
              <a:defRPr/>
            </a:pPr>
            <a:r>
              <a:rPr lang="en-GB" sz="2400" dirty="0">
                <a:latin typeface="+mn-lt"/>
                <a:cs typeface="Arial" panose="020B0604020202020204" pitchFamily="34" charset="0"/>
              </a:rPr>
              <a:t>Have you got a plan to kill yourself? How would you do it?</a:t>
            </a:r>
          </a:p>
          <a:p>
            <a:pPr marL="457200" indent="-457200">
              <a:buFont typeface="+mj-lt"/>
              <a:buAutoNum type="arabicPeriod"/>
              <a:defRPr/>
            </a:pPr>
            <a:r>
              <a:rPr lang="en-GB" sz="2400" dirty="0">
                <a:latin typeface="+mn-lt"/>
                <a:cs typeface="Arial" panose="020B0604020202020204" pitchFamily="34" charset="0"/>
              </a:rPr>
              <a:t>Do you aim to carry out this plan?</a:t>
            </a:r>
          </a:p>
          <a:p>
            <a:pPr marL="457200" indent="-457200">
              <a:buFont typeface="+mj-lt"/>
              <a:buAutoNum type="arabicPeriod"/>
              <a:defRPr/>
            </a:pPr>
            <a:r>
              <a:rPr lang="en-GB" sz="2400" dirty="0">
                <a:latin typeface="+mn-lt"/>
                <a:cs typeface="Arial" panose="020B0604020202020204" pitchFamily="34" charset="0"/>
              </a:rPr>
              <a:t>Have you got access to (the necessary tools) </a:t>
            </a:r>
            <a:r>
              <a:rPr lang="en-GB" sz="2400" dirty="0" smtClean="0">
                <a:latin typeface="+mn-lt"/>
                <a:cs typeface="Arial" panose="020B0604020202020204" pitchFamily="34" charset="0"/>
              </a:rPr>
              <a:t>to carry </a:t>
            </a:r>
            <a:r>
              <a:rPr lang="en-GB" sz="2400" dirty="0">
                <a:latin typeface="+mn-lt"/>
                <a:cs typeface="Arial" panose="020B0604020202020204" pitchFamily="34" charset="0"/>
              </a:rPr>
              <a:t>out the plan? </a:t>
            </a:r>
          </a:p>
          <a:p>
            <a:pPr marL="457200" indent="-457200">
              <a:buFont typeface="+mj-lt"/>
              <a:buAutoNum type="arabicPeriod"/>
              <a:defRPr/>
            </a:pPr>
            <a:r>
              <a:rPr lang="en-GB" sz="2400" dirty="0">
                <a:latin typeface="+mn-lt"/>
                <a:cs typeface="Arial" panose="020B0604020202020204" pitchFamily="34" charset="0"/>
              </a:rPr>
              <a:t>What would stop (or is stopping) you from carrying out your plan? </a:t>
            </a:r>
          </a:p>
          <a:p>
            <a:endParaRPr lang="en-GB" dirty="0"/>
          </a:p>
        </p:txBody>
      </p:sp>
    </p:spTree>
    <p:extLst>
      <p:ext uri="{BB962C8B-B14F-4D97-AF65-F5344CB8AC3E}">
        <p14:creationId xmlns:p14="http://schemas.microsoft.com/office/powerpoint/2010/main" val="2557624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21</a:t>
            </a:fld>
            <a:endParaRPr lang="en-GB"/>
          </a:p>
        </p:txBody>
      </p:sp>
      <p:sp>
        <p:nvSpPr>
          <p:cNvPr id="3" name="Title 2"/>
          <p:cNvSpPr>
            <a:spLocks noGrp="1"/>
          </p:cNvSpPr>
          <p:nvPr>
            <p:ph type="title"/>
          </p:nvPr>
        </p:nvSpPr>
        <p:spPr/>
        <p:txBody>
          <a:bodyPr/>
          <a:lstStyle/>
          <a:p>
            <a:r>
              <a:rPr lang="en-GB" dirty="0" smtClean="0"/>
              <a:t>Self-harm</a:t>
            </a:r>
            <a:endParaRPr lang="en-GB" dirty="0"/>
          </a:p>
        </p:txBody>
      </p:sp>
      <p:sp>
        <p:nvSpPr>
          <p:cNvPr id="4" name="Content Placeholder 3"/>
          <p:cNvSpPr>
            <a:spLocks noGrp="1"/>
          </p:cNvSpPr>
          <p:nvPr>
            <p:ph sz="quarter" idx="11"/>
          </p:nvPr>
        </p:nvSpPr>
        <p:spPr>
          <a:xfrm>
            <a:off x="323528" y="1412776"/>
            <a:ext cx="8496944" cy="4952562"/>
          </a:xfrm>
        </p:spPr>
        <p:txBody>
          <a:bodyPr/>
          <a:lstStyle/>
          <a:p>
            <a:pPr marL="0" indent="0"/>
            <a:r>
              <a:rPr lang="en-GB" sz="2000" dirty="0" smtClean="0">
                <a:latin typeface="+mn-lt"/>
                <a:cs typeface="Arial" pitchFamily="34" charset="0"/>
              </a:rPr>
              <a:t>Prevalence:</a:t>
            </a:r>
          </a:p>
          <a:p>
            <a:pPr>
              <a:buFont typeface="Arial" panose="020B0604020202020204" pitchFamily="34" charset="0"/>
              <a:buChar char="•"/>
            </a:pPr>
            <a:r>
              <a:rPr lang="en-GB" sz="2000" dirty="0" smtClean="0">
                <a:latin typeface="+mn-lt"/>
                <a:cs typeface="Arial" pitchFamily="34" charset="0"/>
              </a:rPr>
              <a:t>&gt;11% of girls and 3% of boys aged 15</a:t>
            </a:r>
            <a:r>
              <a:rPr lang="en-GB" sz="2000" dirty="0">
                <a:latin typeface="+mn-lt"/>
                <a:cs typeface="Arial" panose="020B0604020202020204" pitchFamily="34" charset="0"/>
              </a:rPr>
              <a:t>–</a:t>
            </a:r>
            <a:r>
              <a:rPr lang="en-GB" sz="2000" dirty="0" smtClean="0">
                <a:latin typeface="+mn-lt"/>
                <a:cs typeface="Arial" pitchFamily="34" charset="0"/>
              </a:rPr>
              <a:t>16 years self-harmed in the previous year (</a:t>
            </a:r>
            <a:r>
              <a:rPr lang="en-GB" sz="2000" dirty="0" err="1" smtClean="0">
                <a:latin typeface="+mn-lt"/>
                <a:cs typeface="Arial" pitchFamily="34" charset="0"/>
              </a:rPr>
              <a:t>Hawton</a:t>
            </a:r>
            <a:r>
              <a:rPr lang="en-GB" sz="2000" dirty="0" smtClean="0">
                <a:latin typeface="+mn-lt"/>
                <a:cs typeface="Arial" pitchFamily="34" charset="0"/>
              </a:rPr>
              <a:t> 2002)</a:t>
            </a:r>
          </a:p>
          <a:p>
            <a:pPr>
              <a:buFont typeface="Arial" panose="020B0604020202020204" pitchFamily="34" charset="0"/>
              <a:buChar char="•"/>
            </a:pPr>
            <a:r>
              <a:rPr lang="en-GB" sz="2000" dirty="0" smtClean="0">
                <a:latin typeface="+mn-lt"/>
                <a:cs typeface="Arial" pitchFamily="34" charset="0"/>
              </a:rPr>
              <a:t>4.9% of adults have self-harmed (McManus et al 2009)</a:t>
            </a:r>
          </a:p>
          <a:p>
            <a:pPr>
              <a:buFont typeface="Arial" panose="020B0604020202020204" pitchFamily="34" charset="0"/>
              <a:buChar char="•"/>
            </a:pPr>
            <a:endParaRPr lang="en-GB" sz="2000" dirty="0" smtClean="0">
              <a:latin typeface="+mn-lt"/>
              <a:cs typeface="Arial" pitchFamily="34" charset="0"/>
            </a:endParaRPr>
          </a:p>
          <a:p>
            <a:pPr marL="0" indent="0"/>
            <a:r>
              <a:rPr lang="en-GB" sz="2000" dirty="0" smtClean="0">
                <a:latin typeface="+mn-lt"/>
                <a:cs typeface="Arial" pitchFamily="34" charset="0"/>
              </a:rPr>
              <a:t>Self-harm is intentional damage or injury to the body. It is a way of coping with or expressing overwhelming emotional distress.</a:t>
            </a:r>
          </a:p>
          <a:p>
            <a:pPr marL="0" indent="0"/>
            <a:endParaRPr lang="en-GB" sz="2000" dirty="0" smtClean="0">
              <a:latin typeface="+mn-lt"/>
              <a:cs typeface="Arial" pitchFamily="34" charset="0"/>
            </a:endParaRPr>
          </a:p>
          <a:p>
            <a:pPr marL="0" indent="0"/>
            <a:r>
              <a:rPr lang="en-GB" sz="2000" dirty="0" smtClean="0">
                <a:latin typeface="+mn-lt"/>
                <a:cs typeface="Arial" pitchFamily="34" charset="0"/>
              </a:rPr>
              <a:t>Causes:</a:t>
            </a:r>
          </a:p>
          <a:p>
            <a:pPr>
              <a:buFont typeface="Arial" panose="020B0604020202020204" pitchFamily="34" charset="0"/>
              <a:buChar char="•"/>
            </a:pPr>
            <a:r>
              <a:rPr lang="en-GB" sz="2000" dirty="0" smtClean="0">
                <a:latin typeface="+mn-lt"/>
                <a:cs typeface="Arial" pitchFamily="34" charset="0"/>
              </a:rPr>
              <a:t>Social </a:t>
            </a:r>
            <a:r>
              <a:rPr lang="en-GB" sz="2000" dirty="0">
                <a:latin typeface="+mn-lt"/>
                <a:cs typeface="Arial" pitchFamily="34" charset="0"/>
              </a:rPr>
              <a:t>factors</a:t>
            </a:r>
          </a:p>
          <a:p>
            <a:pPr>
              <a:buFont typeface="Arial" panose="020B0604020202020204" pitchFamily="34" charset="0"/>
              <a:buChar char="•"/>
            </a:pPr>
            <a:r>
              <a:rPr lang="en-GB" sz="2000" dirty="0" smtClean="0">
                <a:latin typeface="+mn-lt"/>
                <a:cs typeface="Arial" pitchFamily="34" charset="0"/>
              </a:rPr>
              <a:t>Trauma</a:t>
            </a:r>
            <a:endParaRPr lang="en-GB" sz="2000" dirty="0">
              <a:latin typeface="+mn-lt"/>
              <a:cs typeface="Arial" pitchFamily="34" charset="0"/>
            </a:endParaRPr>
          </a:p>
          <a:p>
            <a:pPr>
              <a:buFont typeface="Arial" panose="020B0604020202020204" pitchFamily="34" charset="0"/>
              <a:buChar char="•"/>
            </a:pPr>
            <a:r>
              <a:rPr lang="en-GB" sz="2000" dirty="0" smtClean="0">
                <a:latin typeface="+mn-lt"/>
                <a:cs typeface="Arial" pitchFamily="34" charset="0"/>
              </a:rPr>
              <a:t>Mental </a:t>
            </a:r>
            <a:r>
              <a:rPr lang="en-GB" sz="2000" dirty="0">
                <a:latin typeface="+mn-lt"/>
                <a:cs typeface="Arial" pitchFamily="34" charset="0"/>
              </a:rPr>
              <a:t>health </a:t>
            </a:r>
            <a:r>
              <a:rPr lang="en-GB" sz="2000" dirty="0" smtClean="0">
                <a:latin typeface="+mn-lt"/>
                <a:cs typeface="Arial" pitchFamily="34" charset="0"/>
              </a:rPr>
              <a:t>conditions</a:t>
            </a:r>
          </a:p>
          <a:p>
            <a:pPr lvl="0">
              <a:buClr>
                <a:srgbClr val="0070BA"/>
              </a:buClr>
              <a:buFont typeface="Arial" panose="020B0604020202020204" pitchFamily="34" charset="0"/>
              <a:buChar char="•"/>
            </a:pPr>
            <a:endParaRPr lang="en-GB" sz="2000" dirty="0">
              <a:solidFill>
                <a:srgbClr val="000000"/>
              </a:solidFill>
              <a:cs typeface="Arial" panose="020B0604020202020204" pitchFamily="34" charset="0"/>
            </a:endParaRPr>
          </a:p>
          <a:p>
            <a:pPr marL="0" lvl="0" indent="0">
              <a:buClr>
                <a:srgbClr val="0070BA"/>
              </a:buClr>
            </a:pPr>
            <a:r>
              <a:rPr lang="en-GB" dirty="0" err="1">
                <a:solidFill>
                  <a:srgbClr val="000000"/>
                </a:solidFill>
                <a:cs typeface="Arial" panose="020B0604020202020204" pitchFamily="34" charset="0"/>
              </a:rPr>
              <a:t>Hawton</a:t>
            </a:r>
            <a:r>
              <a:rPr lang="en-GB" dirty="0">
                <a:solidFill>
                  <a:srgbClr val="000000"/>
                </a:solidFill>
                <a:cs typeface="Arial" panose="020B0604020202020204" pitchFamily="34" charset="0"/>
              </a:rPr>
              <a:t> K. (2002) Deliberate self harm in adolescents: Self report survey in schools in England. British Medical Journal 325 (7374): 1207</a:t>
            </a:r>
            <a:r>
              <a:rPr lang="en-GB" dirty="0" smtClean="0">
                <a:solidFill>
                  <a:srgbClr val="000000"/>
                </a:solidFill>
                <a:cs typeface="Arial" panose="020B0604020202020204" pitchFamily="34" charset="0"/>
              </a:rPr>
              <a:t>.</a:t>
            </a:r>
          </a:p>
          <a:p>
            <a:pPr marL="0" lvl="0" indent="0">
              <a:buClr>
                <a:srgbClr val="0070BA"/>
              </a:buClr>
            </a:pPr>
            <a:r>
              <a:rPr lang="en-GB" dirty="0">
                <a:solidFill>
                  <a:srgbClr val="000000"/>
                </a:solidFill>
                <a:cs typeface="Arial" panose="020B0604020202020204" pitchFamily="34" charset="0"/>
              </a:rPr>
              <a:t>McManus S, Meltzer H, </a:t>
            </a:r>
            <a:r>
              <a:rPr lang="en-GB" dirty="0" err="1">
                <a:solidFill>
                  <a:srgbClr val="000000"/>
                </a:solidFill>
                <a:cs typeface="Arial" panose="020B0604020202020204" pitchFamily="34" charset="0"/>
              </a:rPr>
              <a:t>Brugha</a:t>
            </a:r>
            <a:r>
              <a:rPr lang="en-GB" dirty="0">
                <a:solidFill>
                  <a:srgbClr val="000000"/>
                </a:solidFill>
                <a:cs typeface="Arial" panose="020B0604020202020204" pitchFamily="34" charset="0"/>
              </a:rPr>
              <a:t> T, </a:t>
            </a:r>
            <a:r>
              <a:rPr lang="en-GB" dirty="0" err="1">
                <a:solidFill>
                  <a:srgbClr val="000000"/>
                </a:solidFill>
                <a:cs typeface="Arial" panose="020B0604020202020204" pitchFamily="34" charset="0"/>
              </a:rPr>
              <a:t>Bebbington</a:t>
            </a:r>
            <a:r>
              <a:rPr lang="en-GB" dirty="0">
                <a:solidFill>
                  <a:srgbClr val="000000"/>
                </a:solidFill>
                <a:cs typeface="Arial" panose="020B0604020202020204" pitchFamily="34" charset="0"/>
              </a:rPr>
              <a:t> P and Jenkins R. (2009) Adult psychiatric morbidity in England, 2007: results of a household survey. Leeds: NHS Information Centre for Health and Social Care.</a:t>
            </a:r>
          </a:p>
          <a:p>
            <a:pPr marL="0" lvl="0" indent="0">
              <a:buClr>
                <a:srgbClr val="0070BA"/>
              </a:buClr>
            </a:pPr>
            <a:endParaRPr lang="en-GB" sz="2400" dirty="0">
              <a:latin typeface="+mn-lt"/>
              <a:cs typeface="Arial" pitchFamily="34" charset="0"/>
            </a:endParaRPr>
          </a:p>
        </p:txBody>
      </p:sp>
    </p:spTree>
    <p:extLst>
      <p:ext uri="{BB962C8B-B14F-4D97-AF65-F5344CB8AC3E}">
        <p14:creationId xmlns:p14="http://schemas.microsoft.com/office/powerpoint/2010/main" val="3185868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22</a:t>
            </a:fld>
            <a:endParaRPr lang="en-GB"/>
          </a:p>
        </p:txBody>
      </p:sp>
      <p:sp>
        <p:nvSpPr>
          <p:cNvPr id="3" name="Title 2"/>
          <p:cNvSpPr>
            <a:spLocks noGrp="1"/>
          </p:cNvSpPr>
          <p:nvPr>
            <p:ph type="title"/>
          </p:nvPr>
        </p:nvSpPr>
        <p:spPr/>
        <p:txBody>
          <a:bodyPr/>
          <a:lstStyle/>
          <a:p>
            <a:r>
              <a:rPr lang="en-GB" dirty="0" smtClean="0"/>
              <a:t>Self-harm</a:t>
            </a:r>
            <a:endParaRPr lang="en-GB" dirty="0"/>
          </a:p>
        </p:txBody>
      </p:sp>
      <p:sp>
        <p:nvSpPr>
          <p:cNvPr id="4" name="Content Placeholder 3"/>
          <p:cNvSpPr>
            <a:spLocks noGrp="1"/>
          </p:cNvSpPr>
          <p:nvPr>
            <p:ph sz="quarter" idx="11"/>
          </p:nvPr>
        </p:nvSpPr>
        <p:spPr>
          <a:xfrm>
            <a:off x="323528" y="1555200"/>
            <a:ext cx="8415337" cy="5214973"/>
          </a:xfrm>
        </p:spPr>
        <p:txBody>
          <a:bodyPr/>
          <a:lstStyle/>
          <a:p>
            <a:r>
              <a:rPr lang="en-GB" sz="2400" dirty="0" smtClean="0">
                <a:latin typeface="+mn-lt"/>
                <a:cs typeface="Arial" pitchFamily="34" charset="0"/>
              </a:rPr>
              <a:t>What to look out for:</a:t>
            </a:r>
          </a:p>
          <a:p>
            <a:endParaRPr lang="en-GB" sz="2400" dirty="0" smtClean="0">
              <a:latin typeface="+mn-lt"/>
              <a:cs typeface="Arial" pitchFamily="34" charset="0"/>
            </a:endParaRPr>
          </a:p>
          <a:p>
            <a:pPr>
              <a:buFont typeface="Arial" pitchFamily="34" charset="0"/>
              <a:buChar char="•"/>
            </a:pPr>
            <a:r>
              <a:rPr lang="en-GB" sz="2400" dirty="0">
                <a:latin typeface="+mn-lt"/>
                <a:cs typeface="Arial" pitchFamily="34" charset="0"/>
              </a:rPr>
              <a:t>Cutting or burning their skin </a:t>
            </a:r>
          </a:p>
          <a:p>
            <a:pPr>
              <a:buFont typeface="Arial" pitchFamily="34" charset="0"/>
              <a:buChar char="•"/>
            </a:pPr>
            <a:r>
              <a:rPr lang="en-GB" sz="2400" dirty="0" smtClean="0">
                <a:latin typeface="+mn-lt"/>
                <a:cs typeface="Arial" pitchFamily="34" charset="0"/>
              </a:rPr>
              <a:t>Bruising (e.g. from punching themselves) </a:t>
            </a:r>
            <a:endParaRPr lang="en-GB" sz="2400" dirty="0">
              <a:latin typeface="+mn-lt"/>
              <a:cs typeface="Arial" pitchFamily="34" charset="0"/>
            </a:endParaRPr>
          </a:p>
          <a:p>
            <a:pPr>
              <a:buFont typeface="Arial" pitchFamily="34" charset="0"/>
              <a:buChar char="•"/>
            </a:pPr>
            <a:r>
              <a:rPr lang="en-GB" sz="2400" dirty="0" smtClean="0">
                <a:latin typeface="+mn-lt"/>
                <a:cs typeface="Arial" pitchFamily="34" charset="0"/>
              </a:rPr>
              <a:t>Poisoning themselves with tablets </a:t>
            </a:r>
            <a:endParaRPr lang="en-GB" sz="2400" dirty="0">
              <a:latin typeface="+mn-lt"/>
              <a:cs typeface="Arial" pitchFamily="34" charset="0"/>
            </a:endParaRPr>
          </a:p>
          <a:p>
            <a:pPr>
              <a:buFont typeface="Arial" pitchFamily="34" charset="0"/>
              <a:buChar char="•"/>
            </a:pPr>
            <a:r>
              <a:rPr lang="en-GB" sz="2400" dirty="0">
                <a:latin typeface="+mn-lt"/>
                <a:cs typeface="Arial" pitchFamily="34" charset="0"/>
              </a:rPr>
              <a:t>Misusing alcohol or drugs </a:t>
            </a:r>
          </a:p>
          <a:p>
            <a:pPr>
              <a:buFont typeface="Arial" pitchFamily="34" charset="0"/>
              <a:buChar char="•"/>
            </a:pPr>
            <a:r>
              <a:rPr lang="en-GB" sz="2400" dirty="0">
                <a:latin typeface="+mn-lt"/>
                <a:cs typeface="Arial" pitchFamily="34" charset="0"/>
              </a:rPr>
              <a:t>Deliberately starving themselves (anorexia nervosa) or binge eating (bulimia nervosa) </a:t>
            </a:r>
          </a:p>
          <a:p>
            <a:pPr lvl="0">
              <a:buFont typeface="Arial" pitchFamily="34" charset="0"/>
              <a:buChar char="•"/>
            </a:pPr>
            <a:r>
              <a:rPr lang="en-GB" sz="2400" dirty="0">
                <a:latin typeface="+mn-lt"/>
                <a:cs typeface="Arial" pitchFamily="34" charset="0"/>
              </a:rPr>
              <a:t>Unexplained injuries</a:t>
            </a:r>
          </a:p>
          <a:p>
            <a:pPr lvl="0">
              <a:buFont typeface="Arial" pitchFamily="34" charset="0"/>
              <a:buChar char="•"/>
            </a:pPr>
            <a:r>
              <a:rPr lang="en-GB" sz="2400" dirty="0">
                <a:latin typeface="+mn-lt"/>
                <a:cs typeface="Arial" pitchFamily="34" charset="0"/>
              </a:rPr>
              <a:t>Depression</a:t>
            </a:r>
          </a:p>
          <a:p>
            <a:pPr lvl="0">
              <a:buFont typeface="Arial" pitchFamily="34" charset="0"/>
              <a:buChar char="•"/>
            </a:pPr>
            <a:r>
              <a:rPr lang="en-GB" sz="2400" dirty="0">
                <a:latin typeface="+mn-lt"/>
                <a:cs typeface="Arial" pitchFamily="34" charset="0"/>
              </a:rPr>
              <a:t>Low self-esteem</a:t>
            </a:r>
          </a:p>
          <a:p>
            <a:endParaRPr lang="en-GB" sz="2400" dirty="0" smtClean="0">
              <a:latin typeface="+mn-lt"/>
              <a:cs typeface="Arial" pitchFamily="34" charset="0"/>
            </a:endParaRPr>
          </a:p>
          <a:p>
            <a:pPr marL="0" indent="0"/>
            <a:r>
              <a:rPr lang="en-GB" sz="2400" dirty="0" smtClean="0">
                <a:latin typeface="+mn-lt"/>
                <a:cs typeface="Arial" pitchFamily="34" charset="0"/>
              </a:rPr>
              <a:t>Respond as you would when identifying depression and anxiety</a:t>
            </a:r>
          </a:p>
          <a:p>
            <a:endParaRPr lang="en-GB" sz="2400" dirty="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23</a:t>
            </a:fld>
            <a:endParaRPr lang="en-GB"/>
          </a:p>
        </p:txBody>
      </p:sp>
      <p:sp>
        <p:nvSpPr>
          <p:cNvPr id="4" name="Content Placeholder 3"/>
          <p:cNvSpPr>
            <a:spLocks noGrp="1"/>
          </p:cNvSpPr>
          <p:nvPr>
            <p:ph sz="quarter" idx="11"/>
          </p:nvPr>
        </p:nvSpPr>
        <p:spPr>
          <a:xfrm>
            <a:off x="323528" y="2494800"/>
            <a:ext cx="8415337" cy="3881444"/>
          </a:xfrm>
        </p:spPr>
        <p:txBody>
          <a:bodyPr/>
          <a:lstStyle/>
          <a:p>
            <a:pPr algn="ctr"/>
            <a:r>
              <a:rPr lang="en-GB" sz="2800" dirty="0" smtClean="0">
                <a:solidFill>
                  <a:schemeClr val="tx2"/>
                </a:solidFill>
                <a:latin typeface="Arial" pitchFamily="34" charset="0"/>
                <a:cs typeface="Arial" pitchFamily="34" charset="0"/>
              </a:rPr>
              <a:t>Services for people with mental health problems</a:t>
            </a:r>
            <a:endParaRPr lang="en-GB"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24</a:t>
            </a:fld>
            <a:endParaRPr lang="en-GB"/>
          </a:p>
        </p:txBody>
      </p:sp>
      <p:sp>
        <p:nvSpPr>
          <p:cNvPr id="3" name="Title 2"/>
          <p:cNvSpPr>
            <a:spLocks noGrp="1"/>
          </p:cNvSpPr>
          <p:nvPr>
            <p:ph type="title"/>
          </p:nvPr>
        </p:nvSpPr>
        <p:spPr/>
        <p:txBody>
          <a:bodyPr>
            <a:noAutofit/>
          </a:bodyPr>
          <a:lstStyle/>
          <a:p>
            <a:r>
              <a:rPr lang="en-GB" dirty="0" smtClean="0"/>
              <a:t>Services for people with mental health problems</a:t>
            </a:r>
            <a:endParaRPr lang="en-GB" dirty="0"/>
          </a:p>
        </p:txBody>
      </p:sp>
      <p:sp>
        <p:nvSpPr>
          <p:cNvPr id="4" name="Content Placeholder 3"/>
          <p:cNvSpPr>
            <a:spLocks noGrp="1"/>
          </p:cNvSpPr>
          <p:nvPr>
            <p:ph sz="quarter" idx="11"/>
          </p:nvPr>
        </p:nvSpPr>
        <p:spPr>
          <a:xfrm>
            <a:off x="323528" y="1555200"/>
            <a:ext cx="8415337" cy="4465637"/>
          </a:xfrm>
        </p:spPr>
        <p:txBody>
          <a:bodyPr/>
          <a:lstStyle/>
          <a:p>
            <a:pPr>
              <a:buFont typeface="Arial" pitchFamily="34" charset="0"/>
              <a:buChar char="•"/>
            </a:pPr>
            <a:r>
              <a:rPr lang="en-GB" sz="2400" dirty="0" smtClean="0">
                <a:latin typeface="+mn-lt"/>
                <a:cs typeface="Arial" pitchFamily="34" charset="0"/>
              </a:rPr>
              <a:t>Primary care</a:t>
            </a:r>
          </a:p>
          <a:p>
            <a:endParaRPr lang="en-GB" sz="2400" dirty="0" smtClean="0">
              <a:latin typeface="+mn-lt"/>
              <a:cs typeface="Arial" pitchFamily="34" charset="0"/>
            </a:endParaRPr>
          </a:p>
          <a:p>
            <a:pPr>
              <a:buFont typeface="Arial" pitchFamily="34" charset="0"/>
              <a:buChar char="•"/>
            </a:pPr>
            <a:r>
              <a:rPr lang="en-GB" sz="2400" dirty="0" smtClean="0">
                <a:latin typeface="+mn-lt"/>
                <a:cs typeface="Arial" pitchFamily="34" charset="0"/>
              </a:rPr>
              <a:t>Counselling services</a:t>
            </a:r>
          </a:p>
          <a:p>
            <a:pPr>
              <a:buFont typeface="Arial" pitchFamily="34" charset="0"/>
              <a:buChar char="•"/>
            </a:pPr>
            <a:endParaRPr lang="en-GB" sz="2400" dirty="0" smtClean="0">
              <a:latin typeface="+mn-lt"/>
              <a:cs typeface="Arial" pitchFamily="34" charset="0"/>
            </a:endParaRPr>
          </a:p>
          <a:p>
            <a:pPr>
              <a:buFont typeface="Arial" pitchFamily="34" charset="0"/>
              <a:buChar char="•"/>
            </a:pPr>
            <a:r>
              <a:rPr lang="en-GB" sz="2400" dirty="0" smtClean="0">
                <a:latin typeface="+mn-lt"/>
                <a:cs typeface="Arial" pitchFamily="34" charset="0"/>
              </a:rPr>
              <a:t>Improving Access to Psychological Therapy (IAPT)</a:t>
            </a:r>
          </a:p>
          <a:p>
            <a:endParaRPr lang="en-GB" sz="2400" dirty="0" smtClean="0">
              <a:latin typeface="+mn-lt"/>
              <a:cs typeface="Arial" pitchFamily="34" charset="0"/>
            </a:endParaRPr>
          </a:p>
          <a:p>
            <a:pPr>
              <a:buFont typeface="Arial" pitchFamily="34" charset="0"/>
              <a:buChar char="•"/>
            </a:pPr>
            <a:r>
              <a:rPr lang="en-GB" sz="2400" dirty="0" smtClean="0">
                <a:latin typeface="+mn-lt"/>
                <a:cs typeface="Arial" pitchFamily="34" charset="0"/>
              </a:rPr>
              <a:t>Third sector organisations</a:t>
            </a:r>
          </a:p>
          <a:p>
            <a:endParaRPr lang="en-GB" sz="2400" dirty="0" smtClean="0">
              <a:latin typeface="+mn-lt"/>
              <a:cs typeface="Arial" pitchFamily="34" charset="0"/>
            </a:endParaRPr>
          </a:p>
          <a:p>
            <a:pPr>
              <a:buFont typeface="Arial" pitchFamily="34" charset="0"/>
              <a:buChar char="•"/>
            </a:pPr>
            <a:r>
              <a:rPr lang="en-GB" sz="2400" dirty="0" smtClean="0">
                <a:latin typeface="+mn-lt"/>
                <a:cs typeface="Arial" pitchFamily="34" charset="0"/>
              </a:rPr>
              <a:t>Secondary care mental health services</a:t>
            </a:r>
            <a:endParaRPr lang="en-GB" sz="2400" dirty="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25</a:t>
            </a:fld>
            <a:endParaRPr lang="en-GB"/>
          </a:p>
        </p:txBody>
      </p:sp>
      <p:sp>
        <p:nvSpPr>
          <p:cNvPr id="3" name="Title 2"/>
          <p:cNvSpPr>
            <a:spLocks noGrp="1"/>
          </p:cNvSpPr>
          <p:nvPr>
            <p:ph type="title"/>
          </p:nvPr>
        </p:nvSpPr>
        <p:spPr/>
        <p:txBody>
          <a:bodyPr/>
          <a:lstStyle/>
          <a:p>
            <a:r>
              <a:rPr lang="en-GB" dirty="0" smtClean="0"/>
              <a:t>Local services</a:t>
            </a:r>
            <a:endParaRPr lang="en-GB" dirty="0"/>
          </a:p>
        </p:txBody>
      </p:sp>
      <p:sp>
        <p:nvSpPr>
          <p:cNvPr id="4" name="Content Placeholder 3"/>
          <p:cNvSpPr>
            <a:spLocks noGrp="1"/>
          </p:cNvSpPr>
          <p:nvPr>
            <p:ph sz="quarter" idx="11"/>
          </p:nvPr>
        </p:nvSpPr>
        <p:spPr/>
        <p:txBody>
          <a:bodyPr/>
          <a:lstStyle/>
          <a:p>
            <a:endParaRPr lang="en-GB"/>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26</a:t>
            </a:fld>
            <a:endParaRPr lang="en-GB"/>
          </a:p>
        </p:txBody>
      </p:sp>
      <p:sp>
        <p:nvSpPr>
          <p:cNvPr id="3" name="Title 2"/>
          <p:cNvSpPr>
            <a:spLocks noGrp="1"/>
          </p:cNvSpPr>
          <p:nvPr>
            <p:ph type="title"/>
          </p:nvPr>
        </p:nvSpPr>
        <p:spPr/>
        <p:txBody>
          <a:bodyPr/>
          <a:lstStyle/>
          <a:p>
            <a:r>
              <a:rPr lang="en-GB" dirty="0" smtClean="0"/>
              <a:t>National resources</a:t>
            </a:r>
            <a:endParaRPr lang="en-GB" dirty="0"/>
          </a:p>
        </p:txBody>
      </p:sp>
      <p:sp>
        <p:nvSpPr>
          <p:cNvPr id="4" name="Content Placeholder 3"/>
          <p:cNvSpPr>
            <a:spLocks noGrp="1"/>
          </p:cNvSpPr>
          <p:nvPr>
            <p:ph sz="quarter" idx="11"/>
          </p:nvPr>
        </p:nvSpPr>
        <p:spPr>
          <a:xfrm>
            <a:off x="323528" y="1555200"/>
            <a:ext cx="8568952" cy="3214710"/>
          </a:xfrm>
        </p:spPr>
        <p:txBody>
          <a:bodyPr/>
          <a:lstStyle/>
          <a:p>
            <a:pPr marL="0" indent="0"/>
            <a:r>
              <a:rPr lang="en-GB" sz="2800" dirty="0" smtClean="0">
                <a:latin typeface="+mj-lt"/>
                <a:cs typeface="Arial" pitchFamily="34" charset="0"/>
              </a:rPr>
              <a:t>Relevant services for people with mental health problems are listed in your manual</a:t>
            </a:r>
            <a:endParaRPr lang="en-GB" sz="2800" dirty="0">
              <a:latin typeface="+mj-lt"/>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27</a:t>
            </a:fld>
            <a:endParaRPr lang="en-GB"/>
          </a:p>
        </p:txBody>
      </p:sp>
      <p:sp>
        <p:nvSpPr>
          <p:cNvPr id="3" name="Title 2"/>
          <p:cNvSpPr>
            <a:spLocks noGrp="1"/>
          </p:cNvSpPr>
          <p:nvPr>
            <p:ph type="title"/>
          </p:nvPr>
        </p:nvSpPr>
        <p:spPr/>
        <p:txBody>
          <a:bodyPr/>
          <a:lstStyle/>
          <a:p>
            <a:r>
              <a:rPr lang="en-GB" dirty="0" smtClean="0"/>
              <a:t>Related modules</a:t>
            </a:r>
            <a:endParaRPr lang="en-GB" dirty="0"/>
          </a:p>
        </p:txBody>
      </p:sp>
      <p:sp>
        <p:nvSpPr>
          <p:cNvPr id="4" name="Content Placeholder 3"/>
          <p:cNvSpPr>
            <a:spLocks noGrp="1"/>
          </p:cNvSpPr>
          <p:nvPr>
            <p:ph sz="quarter" idx="11"/>
          </p:nvPr>
        </p:nvSpPr>
        <p:spPr>
          <a:xfrm>
            <a:off x="323528" y="1555200"/>
            <a:ext cx="8415337" cy="4465637"/>
          </a:xfrm>
          <a:noFill/>
          <a:ln w="9525">
            <a:noFill/>
            <a:miter lim="800000"/>
            <a:headEnd/>
            <a:tailEnd/>
          </a:ln>
        </p:spPr>
        <p:txBody>
          <a:bodyPr vert="horz" wrap="square" lIns="90000" tIns="36000" rIns="90000" bIns="36000" numCol="1" anchor="t" anchorCtr="0" compatLnSpc="1">
            <a:prstTxWarp prst="textNoShape">
              <a:avLst/>
            </a:prstTxWarp>
          </a:bodyPr>
          <a:lstStyle/>
          <a:p>
            <a:pPr marL="342900" indent="-342900">
              <a:buFont typeface="Arial" panose="020B0604020202020204" pitchFamily="34" charset="0"/>
              <a:buChar char="•"/>
            </a:pPr>
            <a:r>
              <a:rPr lang="en-GB" sz="2800" dirty="0">
                <a:latin typeface="+mj-lt"/>
                <a:cs typeface="Arial" pitchFamily="34" charset="0"/>
              </a:rPr>
              <a:t>Your patient’s journey (e-learning)</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28</a:t>
            </a:fld>
            <a:endParaRPr lang="en-GB"/>
          </a:p>
        </p:txBody>
      </p:sp>
      <p:sp>
        <p:nvSpPr>
          <p:cNvPr id="3" name="Title 2"/>
          <p:cNvSpPr>
            <a:spLocks noGrp="1"/>
          </p:cNvSpPr>
          <p:nvPr>
            <p:ph type="title"/>
          </p:nvPr>
        </p:nvSpPr>
        <p:spPr/>
        <p:txBody>
          <a:bodyPr/>
          <a:lstStyle/>
          <a:p>
            <a:r>
              <a:rPr lang="en-GB" dirty="0" smtClean="0"/>
              <a:t>Tea break!</a:t>
            </a:r>
            <a:endParaRPr lang="en-GB" dirty="0"/>
          </a:p>
        </p:txBody>
      </p:sp>
      <p:pic>
        <p:nvPicPr>
          <p:cNvPr id="5" name="Content Placeholder 4" descr="AXEXGW_1922167c.jpg"/>
          <p:cNvPicPr>
            <a:picLocks noGrp="1" noChangeAspect="1"/>
          </p:cNvPicPr>
          <p:nvPr>
            <p:ph sz="quarter" idx="11"/>
          </p:nvPr>
        </p:nvPicPr>
        <p:blipFill>
          <a:blip r:embed="rId2"/>
          <a:stretch>
            <a:fillRect/>
          </a:stretch>
        </p:blipFill>
        <p:spPr>
          <a:xfrm>
            <a:off x="1610519" y="2326481"/>
            <a:ext cx="5842000" cy="3644900"/>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29</a:t>
            </a:fld>
            <a:endParaRPr lang="en-GB"/>
          </a:p>
        </p:txBody>
      </p:sp>
      <p:sp>
        <p:nvSpPr>
          <p:cNvPr id="4" name="Content Placeholder 3"/>
          <p:cNvSpPr>
            <a:spLocks noGrp="1"/>
          </p:cNvSpPr>
          <p:nvPr>
            <p:ph sz="quarter" idx="11"/>
          </p:nvPr>
        </p:nvSpPr>
        <p:spPr>
          <a:xfrm>
            <a:off x="323528" y="2494800"/>
            <a:ext cx="8415337" cy="3595692"/>
          </a:xfrm>
        </p:spPr>
        <p:txBody>
          <a:bodyPr/>
          <a:lstStyle/>
          <a:p>
            <a:pPr algn="ctr"/>
            <a:r>
              <a:rPr lang="en-GB" sz="2800" dirty="0" smtClean="0">
                <a:solidFill>
                  <a:schemeClr val="tx2"/>
                </a:solidFill>
                <a:latin typeface="Arial" pitchFamily="34" charset="0"/>
                <a:cs typeface="Arial" pitchFamily="34" charset="0"/>
              </a:rPr>
              <a:t>Severe mental illness (SMI)</a:t>
            </a:r>
            <a:endParaRPr lang="en-GB" sz="2800" dirty="0">
              <a:solidFill>
                <a:schemeClr val="tx2"/>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Introductions</a:t>
            </a:r>
            <a:endParaRPr lang="en-GB" dirty="0"/>
          </a:p>
        </p:txBody>
      </p:sp>
      <p:sp>
        <p:nvSpPr>
          <p:cNvPr id="3" name="Content Placeholder 2"/>
          <p:cNvSpPr>
            <a:spLocks noGrp="1"/>
          </p:cNvSpPr>
          <p:nvPr>
            <p:ph sz="quarter" idx="11"/>
          </p:nvPr>
        </p:nvSpPr>
        <p:spPr/>
        <p:txBody>
          <a:bodyPr/>
          <a:lstStyle/>
          <a:p>
            <a:endParaRPr lang="en-GB"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9" y="1700808"/>
            <a:ext cx="8568951" cy="4889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DA5A8D2D-B30F-410E-BF0A-C93262F860C7}" type="slidenum">
              <a:rPr lang="en-GB" smtClean="0"/>
              <a:pPr/>
              <a:t>3</a:t>
            </a:fld>
            <a:endParaRPr lang="en-GB"/>
          </a:p>
        </p:txBody>
      </p:sp>
    </p:spTree>
    <p:extLst>
      <p:ext uri="{BB962C8B-B14F-4D97-AF65-F5344CB8AC3E}">
        <p14:creationId xmlns:p14="http://schemas.microsoft.com/office/powerpoint/2010/main" val="1660615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30</a:t>
            </a:fld>
            <a:endParaRPr lang="en-GB"/>
          </a:p>
        </p:txBody>
      </p:sp>
      <p:sp>
        <p:nvSpPr>
          <p:cNvPr id="3" name="Title 2"/>
          <p:cNvSpPr>
            <a:spLocks noGrp="1"/>
          </p:cNvSpPr>
          <p:nvPr>
            <p:ph type="title"/>
          </p:nvPr>
        </p:nvSpPr>
        <p:spPr/>
        <p:txBody>
          <a:bodyPr/>
          <a:lstStyle/>
          <a:p>
            <a:r>
              <a:rPr lang="en-GB" dirty="0" smtClean="0"/>
              <a:t>Schizophrenia</a:t>
            </a:r>
            <a:endParaRPr lang="en-GB" dirty="0"/>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3101280599"/>
              </p:ext>
            </p:extLst>
          </p:nvPr>
        </p:nvGraphicFramePr>
        <p:xfrm>
          <a:off x="324000" y="1555200"/>
          <a:ext cx="8568480" cy="4379023"/>
        </p:xfrm>
        <a:graphic>
          <a:graphicData uri="http://schemas.openxmlformats.org/drawingml/2006/table">
            <a:tbl>
              <a:tblPr firstRow="1" bandRow="1">
                <a:tableStyleId>{5C22544A-7EE6-4342-B048-85BDC9FD1C3A}</a:tableStyleId>
              </a:tblPr>
              <a:tblGrid>
                <a:gridCol w="4191015"/>
                <a:gridCol w="4377465"/>
              </a:tblGrid>
              <a:tr h="486385">
                <a:tc gridSpan="2">
                  <a:txBody>
                    <a:bodyPr/>
                    <a:lstStyle/>
                    <a:p>
                      <a:r>
                        <a:rPr lang="en-GB" sz="2000" dirty="0" smtClean="0">
                          <a:solidFill>
                            <a:schemeClr val="tx1"/>
                          </a:solidFill>
                        </a:rPr>
                        <a:t>Lifetime prevalence is 0.4%</a:t>
                      </a:r>
                      <a:endParaRPr lang="en-GB" sz="2000" b="0" dirty="0">
                        <a:solidFill>
                          <a:schemeClr val="tx1"/>
                        </a:solidFill>
                      </a:endParaRPr>
                    </a:p>
                  </a:txBody>
                  <a:tcPr/>
                </a:tc>
                <a:tc hMerge="1">
                  <a:txBody>
                    <a:bodyPr/>
                    <a:lstStyle/>
                    <a:p>
                      <a:endParaRPr lang="en-GB"/>
                    </a:p>
                  </a:txBody>
                  <a:tcPr/>
                </a:tc>
              </a:tr>
              <a:tr h="504056">
                <a:tc gridSpan="2">
                  <a:txBody>
                    <a:bodyPr/>
                    <a:lstStyle/>
                    <a:p>
                      <a:r>
                        <a:rPr lang="en-GB" sz="2000" dirty="0" smtClean="0"/>
                        <a:t>Peak of onset is around late adolescence</a:t>
                      </a:r>
                      <a:r>
                        <a:rPr lang="en-GB" sz="2000" baseline="0" dirty="0" smtClean="0"/>
                        <a:t> </a:t>
                      </a:r>
                      <a:r>
                        <a:rPr lang="en-GB" sz="2000" dirty="0" smtClean="0"/>
                        <a:t>and early adulthood</a:t>
                      </a:r>
                      <a:endParaRPr lang="en-GB" sz="2000" dirty="0"/>
                    </a:p>
                  </a:txBody>
                  <a:tcPr/>
                </a:tc>
                <a:tc hMerge="1">
                  <a:txBody>
                    <a:bodyPr/>
                    <a:lstStyle/>
                    <a:p>
                      <a:endParaRPr lang="en-GB"/>
                    </a:p>
                  </a:txBody>
                  <a:tcPr/>
                </a:tc>
              </a:tr>
              <a:tr h="2035487">
                <a:tc>
                  <a:txBody>
                    <a:bodyPr/>
                    <a:lstStyle/>
                    <a:p>
                      <a:pPr>
                        <a:spcAft>
                          <a:spcPts val="0"/>
                        </a:spcAft>
                      </a:pPr>
                      <a:r>
                        <a:rPr lang="en-GB" sz="2000" dirty="0" smtClean="0"/>
                        <a:t>Positive symptoms (those that are additional to normal for the person)</a:t>
                      </a:r>
                    </a:p>
                    <a:p>
                      <a:pPr marL="342900" indent="-342900">
                        <a:spcAft>
                          <a:spcPts val="0"/>
                        </a:spcAft>
                        <a:buClr>
                          <a:schemeClr val="tx2"/>
                        </a:buClr>
                        <a:buFont typeface="Arial" panose="020B0604020202020204" pitchFamily="34" charset="0"/>
                        <a:buChar char="•"/>
                      </a:pPr>
                      <a:r>
                        <a:rPr lang="en-GB" sz="2000" dirty="0" smtClean="0"/>
                        <a:t>Hallucinations</a:t>
                      </a:r>
                    </a:p>
                    <a:p>
                      <a:pPr marL="342900" indent="-342900">
                        <a:spcAft>
                          <a:spcPts val="0"/>
                        </a:spcAft>
                        <a:buClr>
                          <a:schemeClr val="tx2"/>
                        </a:buClr>
                        <a:buFont typeface="Arial" panose="020B0604020202020204" pitchFamily="34" charset="0"/>
                        <a:buChar char="•"/>
                      </a:pPr>
                      <a:r>
                        <a:rPr lang="en-GB" sz="2000" dirty="0" smtClean="0"/>
                        <a:t>Delusions</a:t>
                      </a:r>
                    </a:p>
                    <a:p>
                      <a:pPr marL="342900" indent="-342900">
                        <a:spcAft>
                          <a:spcPts val="0"/>
                        </a:spcAft>
                        <a:buClr>
                          <a:schemeClr val="tx2"/>
                        </a:buClr>
                        <a:buFont typeface="Arial" panose="020B0604020202020204" pitchFamily="34" charset="0"/>
                        <a:buChar char="•"/>
                      </a:pPr>
                      <a:r>
                        <a:rPr lang="en-GB" sz="2000" dirty="0" smtClean="0"/>
                        <a:t>Thought disorder</a:t>
                      </a:r>
                    </a:p>
                    <a:p>
                      <a:endParaRPr lang="en-GB" dirty="0"/>
                    </a:p>
                  </a:txBody>
                  <a:tcPr/>
                </a:tc>
                <a:tc>
                  <a:txBody>
                    <a:bodyPr/>
                    <a:lstStyle/>
                    <a:p>
                      <a:pPr>
                        <a:spcAft>
                          <a:spcPts val="0"/>
                        </a:spcAft>
                      </a:pPr>
                      <a:r>
                        <a:rPr lang="en-GB" sz="2000" dirty="0" smtClean="0"/>
                        <a:t>Negative symptoms (those that appear to take away from what the person once experienced) 	</a:t>
                      </a:r>
                    </a:p>
                    <a:p>
                      <a:pPr marL="342900" indent="-342900" algn="l" defTabSz="932962" rtl="0" eaLnBrk="1" latinLnBrk="0" hangingPunct="1">
                        <a:spcAft>
                          <a:spcPts val="0"/>
                        </a:spcAft>
                        <a:buClr>
                          <a:schemeClr val="tx2"/>
                        </a:buClr>
                        <a:buFont typeface="Arial" panose="020B0604020202020204" pitchFamily="34" charset="0"/>
                        <a:buChar char="•"/>
                      </a:pPr>
                      <a:r>
                        <a:rPr lang="en-GB" sz="2000" kern="1200" dirty="0" smtClean="0"/>
                        <a:t>Poor motivation</a:t>
                      </a:r>
                    </a:p>
                    <a:p>
                      <a:pPr marL="342900" indent="-342900" algn="l" defTabSz="932962" rtl="0" eaLnBrk="1" latinLnBrk="0" hangingPunct="1">
                        <a:spcAft>
                          <a:spcPts val="0"/>
                        </a:spcAft>
                        <a:buClr>
                          <a:schemeClr val="tx2"/>
                        </a:buClr>
                        <a:buFont typeface="Arial" panose="020B0604020202020204" pitchFamily="34" charset="0"/>
                        <a:buChar char="•"/>
                      </a:pPr>
                      <a:r>
                        <a:rPr lang="en-GB" sz="2000" kern="1200" dirty="0" smtClean="0"/>
                        <a:t>Social isolation</a:t>
                      </a:r>
                    </a:p>
                    <a:p>
                      <a:pPr marL="342900" indent="-342900" algn="l" defTabSz="932962" rtl="0" eaLnBrk="1" latinLnBrk="0" hangingPunct="1">
                        <a:spcAft>
                          <a:spcPts val="0"/>
                        </a:spcAft>
                        <a:buClr>
                          <a:schemeClr val="tx2"/>
                        </a:buClr>
                        <a:buFont typeface="Arial" panose="020B0604020202020204" pitchFamily="34" charset="0"/>
                        <a:buChar char="•"/>
                      </a:pPr>
                      <a:r>
                        <a:rPr lang="en-GB" sz="2000" kern="1200" dirty="0" smtClean="0"/>
                        <a:t>Withdrawal</a:t>
                      </a:r>
                      <a:endParaRPr lang="en-GB" dirty="0"/>
                    </a:p>
                  </a:txBody>
                  <a:tcPr/>
                </a:tc>
              </a:tr>
              <a:tr h="1353095">
                <a:tc>
                  <a:txBody>
                    <a:bodyPr/>
                    <a:lstStyle/>
                    <a:p>
                      <a:pPr>
                        <a:spcAft>
                          <a:spcPts val="0"/>
                        </a:spcAft>
                      </a:pPr>
                      <a:r>
                        <a:rPr lang="en-GB" sz="2000" dirty="0" smtClean="0"/>
                        <a:t>Cognitive symptoms</a:t>
                      </a:r>
                    </a:p>
                    <a:p>
                      <a:pPr marL="342900" indent="-342900" algn="l" defTabSz="932962" rtl="0" eaLnBrk="1" latinLnBrk="0" hangingPunct="1">
                        <a:spcAft>
                          <a:spcPts val="0"/>
                        </a:spcAft>
                        <a:buClr>
                          <a:schemeClr val="tx2"/>
                        </a:buClr>
                        <a:buFont typeface="Arial" panose="020B0604020202020204" pitchFamily="34" charset="0"/>
                        <a:buChar char="•"/>
                      </a:pPr>
                      <a:r>
                        <a:rPr lang="en-GB" sz="2000" kern="1200" dirty="0" smtClean="0"/>
                        <a:t>Impaired attention and memory</a:t>
                      </a:r>
                    </a:p>
                    <a:p>
                      <a:pPr marL="342900" indent="-342900" algn="l" defTabSz="932962" rtl="0" eaLnBrk="1" latinLnBrk="0" hangingPunct="1">
                        <a:spcAft>
                          <a:spcPts val="0"/>
                        </a:spcAft>
                        <a:buClr>
                          <a:schemeClr val="tx2"/>
                        </a:buClr>
                        <a:buFont typeface="Arial" panose="020B0604020202020204" pitchFamily="34" charset="0"/>
                        <a:buChar char="•"/>
                      </a:pPr>
                      <a:r>
                        <a:rPr lang="en-GB" sz="2000" kern="1200" dirty="0" smtClean="0"/>
                        <a:t>Difficulty forward planning and   problem solving</a:t>
                      </a:r>
                      <a:endParaRPr lang="en-GB" dirty="0"/>
                    </a:p>
                  </a:txBody>
                  <a:tcPr/>
                </a:tc>
                <a:tc>
                  <a:txBody>
                    <a:bodyPr/>
                    <a:lstStyle/>
                    <a:p>
                      <a:pPr>
                        <a:spcAft>
                          <a:spcPts val="0"/>
                        </a:spcAft>
                      </a:pPr>
                      <a:r>
                        <a:rPr lang="en-GB" sz="2000" dirty="0" smtClean="0"/>
                        <a:t>Affective or mood symptoms</a:t>
                      </a:r>
                    </a:p>
                    <a:p>
                      <a:pPr marL="342900" indent="-342900" algn="l" defTabSz="932962" rtl="0" eaLnBrk="1" latinLnBrk="0" hangingPunct="1">
                        <a:spcAft>
                          <a:spcPts val="0"/>
                        </a:spcAft>
                        <a:buClr>
                          <a:schemeClr val="tx2"/>
                        </a:buClr>
                        <a:buFont typeface="Arial" panose="020B0604020202020204" pitchFamily="34" charset="0"/>
                        <a:buChar char="•"/>
                      </a:pPr>
                      <a:r>
                        <a:rPr lang="en-GB" sz="2000" kern="1200" dirty="0" smtClean="0"/>
                        <a:t>Signs of depression and/or anxiety are common</a:t>
                      </a:r>
                    </a:p>
                    <a:p>
                      <a:endParaRPr lang="en-GB" dirty="0"/>
                    </a:p>
                  </a:txBody>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31</a:t>
            </a:fld>
            <a:endParaRPr lang="en-GB"/>
          </a:p>
        </p:txBody>
      </p:sp>
      <p:sp>
        <p:nvSpPr>
          <p:cNvPr id="3" name="Title 2"/>
          <p:cNvSpPr>
            <a:spLocks noGrp="1"/>
          </p:cNvSpPr>
          <p:nvPr>
            <p:ph type="title"/>
          </p:nvPr>
        </p:nvSpPr>
        <p:spPr/>
        <p:txBody>
          <a:bodyPr/>
          <a:lstStyle/>
          <a:p>
            <a:r>
              <a:rPr lang="en-GB" dirty="0" smtClean="0"/>
              <a:t>Bipolar disorder</a:t>
            </a:r>
            <a:endParaRPr lang="en-GB" dirty="0"/>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1824906723"/>
              </p:ext>
            </p:extLst>
          </p:nvPr>
        </p:nvGraphicFramePr>
        <p:xfrm>
          <a:off x="324000" y="1487760"/>
          <a:ext cx="8568480" cy="5181600"/>
        </p:xfrm>
        <a:graphic>
          <a:graphicData uri="http://schemas.openxmlformats.org/drawingml/2006/table">
            <a:tbl>
              <a:tblPr firstRow="1" bandRow="1">
                <a:tableStyleId>{5C22544A-7EE6-4342-B048-85BDC9FD1C3A}</a:tableStyleId>
              </a:tblPr>
              <a:tblGrid>
                <a:gridCol w="4210374"/>
                <a:gridCol w="4358106"/>
              </a:tblGrid>
              <a:tr h="304919">
                <a:tc gridSpan="2">
                  <a:txBody>
                    <a:bodyPr/>
                    <a:lstStyle/>
                    <a:p>
                      <a:r>
                        <a:rPr lang="en-GB" sz="1500" dirty="0" smtClean="0">
                          <a:solidFill>
                            <a:schemeClr val="tx1"/>
                          </a:solidFill>
                        </a:rPr>
                        <a:t>Lifetime prevalence is 1%, but it is underdiagnosed </a:t>
                      </a:r>
                      <a:endParaRPr lang="en-GB" sz="1500" b="0" dirty="0">
                        <a:solidFill>
                          <a:schemeClr val="tx1"/>
                        </a:solidFill>
                        <a:latin typeface="+mn-lt"/>
                      </a:endParaRPr>
                    </a:p>
                  </a:txBody>
                  <a:tcPr/>
                </a:tc>
                <a:tc hMerge="1">
                  <a:txBody>
                    <a:bodyPr/>
                    <a:lstStyle/>
                    <a:p>
                      <a:endParaRPr lang="en-GB"/>
                    </a:p>
                  </a:txBody>
                  <a:tcPr/>
                </a:tc>
              </a:tr>
              <a:tr h="304919">
                <a:tc gridSpan="2">
                  <a:txBody>
                    <a:bodyPr/>
                    <a:lstStyle/>
                    <a:p>
                      <a:r>
                        <a:rPr lang="en-GB" sz="1500" dirty="0" smtClean="0"/>
                        <a:t>Peak of onset is between 15 and 19 years of age</a:t>
                      </a:r>
                      <a:endParaRPr lang="en-GB" sz="1500" dirty="0">
                        <a:latin typeface="+mn-lt"/>
                      </a:endParaRPr>
                    </a:p>
                  </a:txBody>
                  <a:tcPr/>
                </a:tc>
                <a:tc hMerge="1">
                  <a:txBody>
                    <a:bodyPr/>
                    <a:lstStyle/>
                    <a:p>
                      <a:endParaRPr lang="en-GB"/>
                    </a:p>
                  </a:txBody>
                  <a:tcPr/>
                </a:tc>
              </a:tr>
              <a:tr h="3681992">
                <a:tc>
                  <a:txBody>
                    <a:bodyPr/>
                    <a:lstStyle/>
                    <a:p>
                      <a:pPr>
                        <a:spcAft>
                          <a:spcPts val="0"/>
                        </a:spcAft>
                      </a:pPr>
                      <a:r>
                        <a:rPr lang="en-GB" sz="1500" dirty="0" smtClean="0"/>
                        <a:t>Depression</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Feeling sad and hopeless</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Lack of energy</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Finding it difficult to concentrate and remember things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Loss of interest and enjoyment in everyday activities</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Feelings of emptiness or worthlessness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Feelings of guilt and despair</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Feeling pessimistic about everything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Self-doubt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Difficulty sleeping and waking up early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Suicidal thoughts</a:t>
                      </a:r>
                    </a:p>
                    <a:p>
                      <a:endParaRPr lang="en-GB" sz="1500" dirty="0">
                        <a:latin typeface="+mn-lt"/>
                      </a:endParaRPr>
                    </a:p>
                  </a:txBody>
                  <a:tcPr/>
                </a:tc>
                <a:tc>
                  <a:txBody>
                    <a:bodyPr/>
                    <a:lstStyle/>
                    <a:p>
                      <a:pPr>
                        <a:spcAft>
                          <a:spcPts val="0"/>
                        </a:spcAft>
                      </a:pPr>
                      <a:r>
                        <a:rPr lang="en-GB" sz="1500" dirty="0" smtClean="0"/>
                        <a:t>Mania</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Feeling extremely happy, elated or euphoric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Talking quickly</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Feeling full of energy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Feeling self-important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Feeling full of great new ideas and having important plans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Being easily distracted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Being easily irritated or agitated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Not sleeping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Not eating </a:t>
                      </a:r>
                    </a:p>
                    <a:p>
                      <a:pPr marL="342900" lvl="0" indent="-342900" algn="l" defTabSz="932962" rtl="0" eaLnBrk="1" latinLnBrk="0" hangingPunct="1">
                        <a:spcAft>
                          <a:spcPts val="0"/>
                        </a:spcAft>
                        <a:buClr>
                          <a:schemeClr val="tx2"/>
                        </a:buClr>
                        <a:buSzPct val="100000"/>
                        <a:buFont typeface="Arial" panose="020B0604020202020204" pitchFamily="34" charset="0"/>
                        <a:buChar char="•"/>
                        <a:tabLst>
                          <a:tab pos="457200" algn="l"/>
                        </a:tabLst>
                      </a:pPr>
                      <a:r>
                        <a:rPr lang="en-GB" sz="1600" kern="1200" dirty="0" smtClean="0"/>
                        <a:t>Doing pleasurable things with disastrous consequences, such as spending money they haven’t got or engaging in unwise sexual relationships </a:t>
                      </a:r>
                      <a:endParaRPr lang="en-GB" sz="1500" dirty="0">
                        <a:latin typeface="+mn-lt"/>
                      </a:endParaRPr>
                    </a:p>
                  </a:txBody>
                  <a:tcPr/>
                </a:tc>
              </a:tr>
              <a:tr h="740280">
                <a:tc gridSpan="2">
                  <a:txBody>
                    <a:bodyPr/>
                    <a:lstStyle/>
                    <a:p>
                      <a:pPr>
                        <a:spcAft>
                          <a:spcPts val="0"/>
                        </a:spcAft>
                      </a:pPr>
                      <a:r>
                        <a:rPr lang="en-GB" sz="1500" dirty="0" smtClean="0"/>
                        <a:t>Other</a:t>
                      </a:r>
                    </a:p>
                    <a:p>
                      <a:pPr marL="342900" lvl="0" indent="-342900" algn="l" defTabSz="932962" rtl="0" eaLnBrk="1" latinLnBrk="0" hangingPunct="1">
                        <a:spcAft>
                          <a:spcPts val="0"/>
                        </a:spcAft>
                        <a:buClr>
                          <a:schemeClr val="tx2"/>
                        </a:buClr>
                        <a:buSzPts val="1000"/>
                        <a:buFont typeface="Arial" panose="020B0604020202020204" pitchFamily="34" charset="0"/>
                        <a:buChar char="•"/>
                        <a:tabLst>
                          <a:tab pos="457200" algn="l"/>
                        </a:tabLst>
                      </a:pPr>
                      <a:r>
                        <a:rPr lang="en-GB" sz="1600" kern="1200" dirty="0" smtClean="0"/>
                        <a:t>Psychosis – may have hallucinations (seeing, smelling or hearing things that aren't there) </a:t>
                      </a:r>
                    </a:p>
                    <a:p>
                      <a:pPr marL="342900" lvl="0" indent="-342900" algn="l" defTabSz="932962" rtl="0" eaLnBrk="1" latinLnBrk="0" hangingPunct="1">
                        <a:spcAft>
                          <a:spcPts val="0"/>
                        </a:spcAft>
                        <a:buClr>
                          <a:schemeClr val="tx2"/>
                        </a:buClr>
                        <a:buSzPts val="1000"/>
                        <a:buFont typeface="Arial" panose="020B0604020202020204" pitchFamily="34" charset="0"/>
                        <a:buChar char="•"/>
                        <a:tabLst>
                          <a:tab pos="457200" algn="l"/>
                        </a:tabLst>
                      </a:pPr>
                      <a:r>
                        <a:rPr lang="en-GB" sz="1600" kern="1200" dirty="0" smtClean="0"/>
                        <a:t>Self-harm can be used as a distraction from mental pain and distress</a:t>
                      </a:r>
                      <a:endParaRPr lang="en-GB" sz="1500" dirty="0">
                        <a:latin typeface="+mn-lt"/>
                      </a:endParaRPr>
                    </a:p>
                  </a:txBody>
                  <a:tcPr/>
                </a:tc>
                <a:tc hMerge="1">
                  <a:txBody>
                    <a:bodyPr/>
                    <a:lstStyle/>
                    <a:p>
                      <a:endParaRPr lang="en-GB"/>
                    </a:p>
                  </a:txBody>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32</a:t>
            </a:fld>
            <a:endParaRPr lang="en-GB"/>
          </a:p>
        </p:txBody>
      </p:sp>
      <p:sp>
        <p:nvSpPr>
          <p:cNvPr id="3" name="Title 2"/>
          <p:cNvSpPr>
            <a:spLocks noGrp="1"/>
          </p:cNvSpPr>
          <p:nvPr>
            <p:ph type="title"/>
          </p:nvPr>
        </p:nvSpPr>
        <p:spPr>
          <a:xfrm>
            <a:off x="323528" y="428604"/>
            <a:ext cx="6707088" cy="552124"/>
          </a:xfrm>
        </p:spPr>
        <p:txBody>
          <a:bodyPr>
            <a:normAutofit fontScale="90000"/>
          </a:bodyPr>
          <a:lstStyle/>
          <a:p>
            <a:r>
              <a:rPr lang="en-GB" dirty="0" smtClean="0"/>
              <a:t>Reducing the risk of premature death from cardiovascular disease in people with SMI</a:t>
            </a:r>
            <a:br>
              <a:rPr lang="en-GB" dirty="0" smtClean="0"/>
            </a:br>
            <a:endParaRPr lang="en-GB" dirty="0"/>
          </a:p>
        </p:txBody>
      </p:sp>
      <p:sp>
        <p:nvSpPr>
          <p:cNvPr id="4" name="Content Placeholder 3"/>
          <p:cNvSpPr>
            <a:spLocks noGrp="1"/>
          </p:cNvSpPr>
          <p:nvPr>
            <p:ph sz="quarter" idx="11"/>
          </p:nvPr>
        </p:nvSpPr>
        <p:spPr>
          <a:xfrm>
            <a:off x="323528" y="1555200"/>
            <a:ext cx="8415337" cy="4465637"/>
          </a:xfrm>
        </p:spPr>
        <p:txBody>
          <a:bodyPr/>
          <a:lstStyle/>
          <a:p>
            <a:pPr marL="342900" indent="-342900" defTabSz="932962">
              <a:spcAft>
                <a:spcPts val="0"/>
              </a:spcAft>
              <a:buSzPct val="100000"/>
              <a:buFont typeface="Arial" panose="020B0604020202020204" pitchFamily="34" charset="0"/>
              <a:buChar char="•"/>
              <a:tabLst>
                <a:tab pos="457200" algn="l"/>
              </a:tabLst>
              <a:defRPr/>
            </a:pPr>
            <a:r>
              <a:rPr lang="en-GB" sz="2400" kern="1200" dirty="0">
                <a:latin typeface="+mn-lt"/>
              </a:rPr>
              <a:t>Life expectancy is reduced by </a:t>
            </a:r>
            <a:r>
              <a:rPr lang="en-GB" sz="2400" kern="1200" dirty="0" smtClean="0">
                <a:latin typeface="+mn-lt"/>
              </a:rPr>
              <a:t>12</a:t>
            </a:r>
            <a:r>
              <a:rPr lang="en-GB" sz="2400" dirty="0">
                <a:cs typeface="Arial" panose="020B0604020202020204" pitchFamily="34" charset="0"/>
              </a:rPr>
              <a:t>–</a:t>
            </a:r>
            <a:r>
              <a:rPr lang="en-GB" sz="2400" kern="1200" dirty="0" smtClean="0">
                <a:latin typeface="+mn-lt"/>
              </a:rPr>
              <a:t>19 years</a:t>
            </a:r>
            <a:endParaRPr lang="en-GB" sz="2400" kern="1200" dirty="0">
              <a:latin typeface="+mn-lt"/>
            </a:endParaRPr>
          </a:p>
          <a:p>
            <a:pPr marL="342900" indent="-342900" defTabSz="932962">
              <a:spcAft>
                <a:spcPts val="0"/>
              </a:spcAft>
              <a:buSzPct val="100000"/>
              <a:buFont typeface="Arial" panose="020B0604020202020204" pitchFamily="34" charset="0"/>
              <a:buChar char="•"/>
              <a:tabLst>
                <a:tab pos="457200" algn="l"/>
              </a:tabLst>
              <a:defRPr/>
            </a:pPr>
            <a:endParaRPr lang="en-GB" sz="2400" kern="1200" dirty="0">
              <a:latin typeface="+mn-lt"/>
            </a:endParaRPr>
          </a:p>
          <a:p>
            <a:pPr marL="342900" indent="-342900" defTabSz="932962">
              <a:spcAft>
                <a:spcPts val="0"/>
              </a:spcAft>
              <a:buSzPct val="100000"/>
              <a:buFont typeface="Arial" panose="020B0604020202020204" pitchFamily="34" charset="0"/>
              <a:buChar char="•"/>
              <a:tabLst>
                <a:tab pos="457200" algn="l"/>
              </a:tabLst>
              <a:defRPr/>
            </a:pPr>
            <a:r>
              <a:rPr lang="en-GB" sz="2400" kern="1200" dirty="0">
                <a:latin typeface="+mn-lt"/>
              </a:rPr>
              <a:t>Many </a:t>
            </a:r>
            <a:r>
              <a:rPr lang="en-GB" sz="2400" kern="1200" dirty="0" smtClean="0">
                <a:latin typeface="+mn-lt"/>
              </a:rPr>
              <a:t>comorbidities </a:t>
            </a:r>
            <a:r>
              <a:rPr lang="en-GB" sz="2400" kern="1200" dirty="0">
                <a:latin typeface="+mn-lt"/>
              </a:rPr>
              <a:t>but most common cause of premature death is cardiovascular disease (CVD</a:t>
            </a:r>
            <a:r>
              <a:rPr lang="en-GB" sz="2400" kern="1200" dirty="0" smtClean="0">
                <a:latin typeface="+mn-lt"/>
              </a:rPr>
              <a:t>)</a:t>
            </a:r>
            <a:endParaRPr lang="en-GB" sz="2400" kern="1200" dirty="0">
              <a:latin typeface="+mn-lt"/>
            </a:endParaRPr>
          </a:p>
          <a:p>
            <a:pPr marL="342900" indent="-342900" defTabSz="932962">
              <a:spcAft>
                <a:spcPts val="0"/>
              </a:spcAft>
              <a:buSzPct val="100000"/>
              <a:buFont typeface="Arial" panose="020B0604020202020204" pitchFamily="34" charset="0"/>
              <a:buChar char="•"/>
              <a:tabLst>
                <a:tab pos="457200" algn="l"/>
              </a:tabLst>
              <a:defRPr/>
            </a:pPr>
            <a:endParaRPr lang="en-GB" sz="2400" kern="1200" dirty="0">
              <a:latin typeface="+mn-lt"/>
            </a:endParaRPr>
          </a:p>
          <a:p>
            <a:pPr marL="342900" indent="-342900" defTabSz="932962">
              <a:spcAft>
                <a:spcPts val="0"/>
              </a:spcAft>
              <a:buSzPct val="100000"/>
              <a:buFont typeface="Arial" panose="020B0604020202020204" pitchFamily="34" charset="0"/>
              <a:buChar char="•"/>
              <a:tabLst>
                <a:tab pos="457200" algn="l"/>
              </a:tabLst>
              <a:defRPr/>
            </a:pPr>
            <a:r>
              <a:rPr lang="en-GB" sz="2400" kern="1200" dirty="0">
                <a:latin typeface="+mn-lt"/>
              </a:rPr>
              <a:t>Caused by smoking (50% smoke), unhealthy diets, low levels of physical activity, some antipsychotic </a:t>
            </a:r>
            <a:r>
              <a:rPr lang="en-GB" sz="2400" kern="1200" dirty="0" smtClean="0">
                <a:latin typeface="+mn-lt"/>
              </a:rPr>
              <a:t>medication</a:t>
            </a:r>
            <a:endParaRPr lang="en-GB" sz="2400" kern="1200" dirty="0">
              <a:latin typeface="+mn-lt"/>
            </a:endParaRPr>
          </a:p>
          <a:p>
            <a:pPr marL="0" indent="0">
              <a:buFont typeface="Arial" pitchFamily="34" charset="0"/>
              <a:buChar char="•"/>
            </a:pPr>
            <a:endParaRPr lang="en-GB" sz="2400" dirty="0" smtClean="0">
              <a:latin typeface="Arial" pitchFamily="34" charset="0"/>
              <a:cs typeface="Arial" pitchFamily="34" charset="0"/>
            </a:endParaRPr>
          </a:p>
          <a:p>
            <a:pPr marL="0" indent="0"/>
            <a:endParaRPr lang="en-GB" sz="2400" dirty="0" smtClean="0">
              <a:latin typeface="Arial" pitchFamily="34" charset="0"/>
              <a:cs typeface="Arial" pitchFamily="34" charset="0"/>
            </a:endParaRPr>
          </a:p>
          <a:p>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33</a:t>
            </a:fld>
            <a:endParaRPr lang="en-GB"/>
          </a:p>
        </p:txBody>
      </p:sp>
      <p:sp>
        <p:nvSpPr>
          <p:cNvPr id="3" name="Title 2"/>
          <p:cNvSpPr>
            <a:spLocks noGrp="1"/>
          </p:cNvSpPr>
          <p:nvPr>
            <p:ph type="title"/>
          </p:nvPr>
        </p:nvSpPr>
        <p:spPr/>
        <p:txBody>
          <a:bodyPr>
            <a:normAutofit fontScale="90000"/>
          </a:bodyPr>
          <a:lstStyle/>
          <a:p>
            <a:r>
              <a:rPr lang="en-GB" dirty="0" smtClean="0"/>
              <a:t>Reducing the risk of premature death from cardiovascular disease in people with SMI</a:t>
            </a:r>
            <a:endParaRPr lang="en-GB" dirty="0"/>
          </a:p>
        </p:txBody>
      </p:sp>
      <p:sp>
        <p:nvSpPr>
          <p:cNvPr id="4" name="Content Placeholder 3"/>
          <p:cNvSpPr>
            <a:spLocks noGrp="1"/>
          </p:cNvSpPr>
          <p:nvPr>
            <p:ph sz="quarter" idx="11"/>
          </p:nvPr>
        </p:nvSpPr>
        <p:spPr>
          <a:xfrm>
            <a:off x="323528" y="1555200"/>
            <a:ext cx="8415337" cy="4465637"/>
          </a:xfrm>
        </p:spPr>
        <p:txBody>
          <a:bodyPr/>
          <a:lstStyle/>
          <a:p>
            <a:r>
              <a:rPr lang="en-GB" sz="2400" dirty="0" smtClean="0">
                <a:latin typeface="+mn-lt"/>
                <a:cs typeface="Arial" pitchFamily="34" charset="0"/>
              </a:rPr>
              <a:t>Offer patients an annual physical health check </a:t>
            </a:r>
          </a:p>
          <a:p>
            <a:endParaRPr lang="en-GB" sz="2400" dirty="0" smtClean="0">
              <a:latin typeface="+mn-lt"/>
              <a:cs typeface="Arial" pitchFamily="34" charset="0"/>
            </a:endParaRPr>
          </a:p>
          <a:p>
            <a:pPr marL="0" indent="0"/>
            <a:r>
              <a:rPr lang="en-GB" sz="2400" dirty="0" smtClean="0">
                <a:latin typeface="+mn-lt"/>
                <a:cs typeface="Arial" pitchFamily="34" charset="0"/>
              </a:rPr>
              <a:t>A website has been created specifically for practice nurses. It has a best practice manual </a:t>
            </a:r>
            <a:r>
              <a:rPr lang="en-GB" sz="2400" dirty="0">
                <a:cs typeface="Arial" panose="020B0604020202020204" pitchFamily="34" charset="0"/>
              </a:rPr>
              <a:t>–</a:t>
            </a:r>
            <a:r>
              <a:rPr lang="en-GB" sz="2400" dirty="0" smtClean="0">
                <a:latin typeface="+mn-lt"/>
                <a:cs typeface="Arial" pitchFamily="34" charset="0"/>
              </a:rPr>
              <a:t> The Health Improvement Profile for Primary Care (HIP-PC) </a:t>
            </a:r>
            <a:r>
              <a:rPr lang="en-GB" sz="2400" dirty="0" smtClean="0">
                <a:cs typeface="Arial" panose="020B0604020202020204" pitchFamily="34" charset="0"/>
              </a:rPr>
              <a:t>– </a:t>
            </a:r>
            <a:r>
              <a:rPr lang="en-GB" sz="2400" dirty="0" smtClean="0">
                <a:latin typeface="+mn-lt"/>
                <a:cs typeface="Arial" pitchFamily="34" charset="0"/>
              </a:rPr>
              <a:t>and other useful tools. These can all be downloaded free:</a:t>
            </a:r>
          </a:p>
          <a:p>
            <a:endParaRPr lang="en-GB" sz="2400" u="sng" dirty="0" smtClean="0">
              <a:latin typeface="+mn-lt"/>
              <a:cs typeface="Arial" pitchFamily="34" charset="0"/>
              <a:hlinkClick r:id="rId2"/>
            </a:endParaRPr>
          </a:p>
          <a:p>
            <a:r>
              <a:rPr lang="en-GB" sz="2400" u="sng" dirty="0" smtClean="0">
                <a:latin typeface="+mn-lt"/>
                <a:cs typeface="Arial" pitchFamily="34" charset="0"/>
                <a:hlinkClick r:id="rId2"/>
              </a:rPr>
              <a:t>http://physicalsmi.webeden.co.uk/</a:t>
            </a:r>
            <a:endParaRPr lang="en-GB" sz="2400" dirty="0" smtClean="0">
              <a:latin typeface="+mn-lt"/>
              <a:cs typeface="Arial" pitchFamily="34" charset="0"/>
            </a:endParaRPr>
          </a:p>
          <a:p>
            <a:endParaRPr lang="en-GB" sz="2400" dirty="0" smtClean="0">
              <a:latin typeface="+mn-lt"/>
              <a:cs typeface="Arial" pitchFamily="34" charset="0"/>
            </a:endParaRPr>
          </a:p>
          <a:p>
            <a:r>
              <a:rPr lang="en-GB" sz="2400" dirty="0" smtClean="0">
                <a:latin typeface="+mn-lt"/>
                <a:cs typeface="Arial" pitchFamily="34" charset="0"/>
              </a:rPr>
              <a:t>Attend the module ‘Physical health in mental illness’</a:t>
            </a:r>
          </a:p>
          <a:p>
            <a:endParaRPr lang="en-GB" sz="2400" dirty="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34</a:t>
            </a:fld>
            <a:endParaRPr lang="en-GB"/>
          </a:p>
        </p:txBody>
      </p:sp>
      <p:sp>
        <p:nvSpPr>
          <p:cNvPr id="3" name="Title 2"/>
          <p:cNvSpPr>
            <a:spLocks noGrp="1"/>
          </p:cNvSpPr>
          <p:nvPr>
            <p:ph type="title"/>
          </p:nvPr>
        </p:nvSpPr>
        <p:spPr/>
        <p:txBody>
          <a:bodyPr>
            <a:normAutofit fontScale="90000"/>
          </a:bodyPr>
          <a:lstStyle/>
          <a:p>
            <a:r>
              <a:rPr lang="en-GB" dirty="0" smtClean="0"/>
              <a:t>Making it easier for patients with SMI to attend primary care</a:t>
            </a:r>
            <a:endParaRPr lang="en-GB" dirty="0"/>
          </a:p>
        </p:txBody>
      </p:sp>
      <p:sp>
        <p:nvSpPr>
          <p:cNvPr id="4" name="Content Placeholder 3"/>
          <p:cNvSpPr>
            <a:spLocks noGrp="1"/>
          </p:cNvSpPr>
          <p:nvPr>
            <p:ph sz="quarter" idx="11"/>
          </p:nvPr>
        </p:nvSpPr>
        <p:spPr>
          <a:xfrm>
            <a:off x="323528" y="1555200"/>
            <a:ext cx="8568952" cy="5429287"/>
          </a:xfrm>
        </p:spPr>
        <p:txBody>
          <a:bodyPr/>
          <a:lstStyle/>
          <a:p>
            <a:r>
              <a:rPr lang="en-GB" sz="2400" dirty="0" smtClean="0">
                <a:latin typeface="+mn-lt"/>
                <a:cs typeface="Arial" pitchFamily="34" charset="0"/>
              </a:rPr>
              <a:t>Late morning or afternoon appointments</a:t>
            </a:r>
          </a:p>
          <a:p>
            <a:endParaRPr lang="en-GB" sz="1050" dirty="0" smtClean="0">
              <a:latin typeface="+mn-lt"/>
              <a:cs typeface="Arial" pitchFamily="34" charset="0"/>
            </a:endParaRPr>
          </a:p>
          <a:p>
            <a:r>
              <a:rPr lang="en-GB" sz="2400" dirty="0" smtClean="0">
                <a:latin typeface="+mn-lt"/>
                <a:cs typeface="Arial" pitchFamily="34" charset="0"/>
              </a:rPr>
              <a:t>Invitation letter:</a:t>
            </a:r>
          </a:p>
          <a:p>
            <a:pPr>
              <a:buFont typeface="Arial" pitchFamily="34" charset="0"/>
              <a:buChar char="•"/>
            </a:pPr>
            <a:r>
              <a:rPr lang="en-GB" sz="2400" dirty="0" smtClean="0">
                <a:latin typeface="+mn-lt"/>
                <a:cs typeface="Arial" pitchFamily="34" charset="0"/>
              </a:rPr>
              <a:t>Uncomplicated</a:t>
            </a:r>
          </a:p>
          <a:p>
            <a:pPr>
              <a:buFont typeface="Arial" pitchFamily="34" charset="0"/>
              <a:buChar char="•"/>
            </a:pPr>
            <a:r>
              <a:rPr lang="en-GB" sz="2400" dirty="0" smtClean="0">
                <a:latin typeface="+mn-lt"/>
                <a:cs typeface="Arial" pitchFamily="34" charset="0"/>
              </a:rPr>
              <a:t>Make clear patient can refuse treatment offered</a:t>
            </a:r>
          </a:p>
          <a:p>
            <a:pPr>
              <a:buFont typeface="Arial" pitchFamily="34" charset="0"/>
              <a:buChar char="•"/>
            </a:pPr>
            <a:r>
              <a:rPr lang="en-GB" sz="2400" dirty="0" smtClean="0">
                <a:latin typeface="+mn-lt"/>
                <a:cs typeface="Arial" pitchFamily="34" charset="0"/>
              </a:rPr>
              <a:t>Date and time (be flexible if patient cannot attend)</a:t>
            </a:r>
          </a:p>
          <a:p>
            <a:pPr>
              <a:buFont typeface="Arial" pitchFamily="34" charset="0"/>
              <a:buChar char="•"/>
            </a:pPr>
            <a:r>
              <a:rPr lang="en-GB" sz="2400" dirty="0" smtClean="0">
                <a:latin typeface="+mn-lt"/>
                <a:cs typeface="Arial" pitchFamily="34" charset="0"/>
              </a:rPr>
              <a:t>Named practitioner</a:t>
            </a:r>
          </a:p>
          <a:p>
            <a:pPr>
              <a:buFont typeface="Arial" pitchFamily="34" charset="0"/>
              <a:buChar char="•"/>
            </a:pPr>
            <a:r>
              <a:rPr lang="en-GB" sz="2400" dirty="0" smtClean="0">
                <a:latin typeface="+mn-lt"/>
                <a:cs typeface="Arial" pitchFamily="34" charset="0"/>
              </a:rPr>
              <a:t>Not sent out too early</a:t>
            </a:r>
          </a:p>
          <a:p>
            <a:endParaRPr lang="en-GB" sz="1100" dirty="0" smtClean="0">
              <a:latin typeface="+mn-lt"/>
              <a:cs typeface="Arial" pitchFamily="34" charset="0"/>
            </a:endParaRPr>
          </a:p>
          <a:p>
            <a:pPr marL="0" indent="0"/>
            <a:r>
              <a:rPr lang="en-GB" sz="2400" dirty="0" smtClean="0">
                <a:latin typeface="+mn-lt"/>
                <a:cs typeface="Arial" pitchFamily="34" charset="0"/>
              </a:rPr>
              <a:t>Telephone reminders before appointment and if does not attend to</a:t>
            </a:r>
          </a:p>
          <a:p>
            <a:pPr>
              <a:buFont typeface="Arial" pitchFamily="34" charset="0"/>
              <a:buChar char="•"/>
            </a:pPr>
            <a:r>
              <a:rPr lang="en-GB" sz="2400" dirty="0" smtClean="0">
                <a:latin typeface="+mn-lt"/>
                <a:cs typeface="Arial" pitchFamily="34" charset="0"/>
              </a:rPr>
              <a:t>Patient</a:t>
            </a:r>
          </a:p>
          <a:p>
            <a:pPr>
              <a:buFont typeface="Arial" pitchFamily="34" charset="0"/>
              <a:buChar char="•"/>
            </a:pPr>
            <a:r>
              <a:rPr lang="en-GB" sz="2400" dirty="0" smtClean="0">
                <a:latin typeface="+mn-lt"/>
                <a:cs typeface="Arial" pitchFamily="34" charset="0"/>
              </a:rPr>
              <a:t>Carer</a:t>
            </a:r>
          </a:p>
          <a:p>
            <a:pPr>
              <a:buFont typeface="Arial" pitchFamily="34" charset="0"/>
              <a:buChar char="•"/>
            </a:pPr>
            <a:r>
              <a:rPr lang="en-GB" sz="2400" dirty="0" smtClean="0">
                <a:latin typeface="+mn-lt"/>
                <a:cs typeface="Arial" pitchFamily="34" charset="0"/>
              </a:rPr>
              <a:t>Mental health worker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35</a:t>
            </a:fld>
            <a:endParaRPr lang="en-GB"/>
          </a:p>
        </p:txBody>
      </p:sp>
      <p:sp>
        <p:nvSpPr>
          <p:cNvPr id="3" name="Title 2"/>
          <p:cNvSpPr>
            <a:spLocks noGrp="1"/>
          </p:cNvSpPr>
          <p:nvPr>
            <p:ph type="title"/>
          </p:nvPr>
        </p:nvSpPr>
        <p:spPr/>
        <p:txBody>
          <a:bodyPr/>
          <a:lstStyle/>
          <a:p>
            <a:r>
              <a:rPr lang="en-GB" dirty="0" smtClean="0"/>
              <a:t>Basic care planning</a:t>
            </a:r>
            <a:endParaRPr lang="en-GB" dirty="0"/>
          </a:p>
        </p:txBody>
      </p:sp>
      <p:sp>
        <p:nvSpPr>
          <p:cNvPr id="4" name="Content Placeholder 3"/>
          <p:cNvSpPr>
            <a:spLocks noGrp="1"/>
          </p:cNvSpPr>
          <p:nvPr>
            <p:ph sz="quarter" idx="11"/>
          </p:nvPr>
        </p:nvSpPr>
        <p:spPr>
          <a:xfrm>
            <a:off x="323528" y="1555200"/>
            <a:ext cx="8712968" cy="5095891"/>
          </a:xfrm>
        </p:spPr>
        <p:txBody>
          <a:bodyPr/>
          <a:lstStyle/>
          <a:p>
            <a:pPr marL="0" indent="0">
              <a:defRPr/>
            </a:pPr>
            <a:r>
              <a:rPr lang="en-GB" sz="2400" dirty="0" smtClean="0">
                <a:cs typeface="Arial" pitchFamily="34" charset="0"/>
              </a:rPr>
              <a:t>Key questions:</a:t>
            </a:r>
          </a:p>
          <a:p>
            <a:pPr marL="457200" indent="-457200">
              <a:buFont typeface="+mj-lt"/>
              <a:buAutoNum type="arabicPeriod"/>
              <a:defRPr/>
            </a:pPr>
            <a:r>
              <a:rPr lang="en-GB" sz="2400" dirty="0" smtClean="0">
                <a:cs typeface="Arial" pitchFamily="34" charset="0"/>
              </a:rPr>
              <a:t>Do you see a doctor, nurse or social worker at (name of secondary care centre)?</a:t>
            </a:r>
          </a:p>
          <a:p>
            <a:pPr marL="457200" indent="-457200">
              <a:buFont typeface="+mj-lt"/>
              <a:buAutoNum type="arabicPeriod"/>
              <a:defRPr/>
            </a:pPr>
            <a:r>
              <a:rPr lang="en-GB" sz="2400" dirty="0" smtClean="0">
                <a:cs typeface="Arial" pitchFamily="34" charset="0"/>
              </a:rPr>
              <a:t>Have you got housing difficulties, money or employment problems? </a:t>
            </a:r>
          </a:p>
          <a:p>
            <a:pPr marL="457200" indent="-457200">
              <a:buFont typeface="+mj-lt"/>
              <a:buAutoNum type="arabicPeriod"/>
              <a:defRPr/>
            </a:pPr>
            <a:r>
              <a:rPr lang="en-GB" sz="2400" dirty="0" smtClean="0">
                <a:cs typeface="Arial" pitchFamily="34" charset="0"/>
              </a:rPr>
              <a:t>Do you have help from anyone else?</a:t>
            </a:r>
          </a:p>
          <a:p>
            <a:pPr marL="457200" indent="-457200">
              <a:buFont typeface="+mj-lt"/>
              <a:buAutoNum type="arabicPeriod"/>
              <a:defRPr/>
            </a:pPr>
            <a:r>
              <a:rPr lang="en-GB" sz="2400" dirty="0" smtClean="0">
                <a:cs typeface="Arial" pitchFamily="34" charset="0"/>
              </a:rPr>
              <a:t>What is it that keeps you well?</a:t>
            </a:r>
          </a:p>
          <a:p>
            <a:pPr marL="457200" indent="-457200">
              <a:buFont typeface="+mj-lt"/>
              <a:buAutoNum type="arabicPeriod"/>
              <a:defRPr/>
            </a:pPr>
            <a:r>
              <a:rPr lang="en-GB" sz="2400" dirty="0" smtClean="0">
                <a:cs typeface="Arial" pitchFamily="34" charset="0"/>
              </a:rPr>
              <a:t>What are your main symptoms when you are unwell?</a:t>
            </a:r>
          </a:p>
          <a:p>
            <a:pPr marL="457200" indent="-457200">
              <a:buFont typeface="+mj-lt"/>
              <a:buAutoNum type="arabicPeriod"/>
              <a:defRPr/>
            </a:pPr>
            <a:r>
              <a:rPr lang="en-GB" sz="2400" dirty="0" smtClean="0">
                <a:cs typeface="Arial" pitchFamily="34" charset="0"/>
              </a:rPr>
              <a:t>Can we discuss what to do if you become unwell?</a:t>
            </a:r>
          </a:p>
          <a:p>
            <a:pPr marL="457200" indent="-457200">
              <a:buFont typeface="+mj-lt"/>
              <a:buAutoNum type="arabicPeriod"/>
              <a:defRPr/>
            </a:pPr>
            <a:r>
              <a:rPr lang="en-GB" sz="2400" dirty="0" smtClean="0">
                <a:cs typeface="Arial" pitchFamily="34" charset="0"/>
              </a:rPr>
              <a:t>What signs are there that you could be becoming unwell again? </a:t>
            </a:r>
          </a:p>
          <a:p>
            <a:pPr marL="457200" indent="-457200">
              <a:buFont typeface="+mj-lt"/>
              <a:buAutoNum type="arabicPeriod"/>
              <a:defRPr/>
            </a:pPr>
            <a:r>
              <a:rPr lang="en-GB" sz="2400" dirty="0" smtClean="0">
                <a:cs typeface="Arial" pitchFamily="34" charset="0"/>
              </a:rPr>
              <a:t>Can we make/review a plan for when you feel you are becoming unwell?</a:t>
            </a:r>
          </a:p>
          <a:p>
            <a:pPr marL="457200" indent="-457200">
              <a:buFont typeface="+mj-lt"/>
              <a:buAutoNum type="arabicPeriod"/>
              <a:defRPr/>
            </a:pPr>
            <a:r>
              <a:rPr lang="en-GB" sz="2400" dirty="0" smtClean="0">
                <a:cs typeface="Arial" pitchFamily="34" charset="0"/>
              </a:rPr>
              <a:t>Do you have any plans for the future?</a:t>
            </a:r>
          </a:p>
          <a:p>
            <a:endParaRPr lang="en-GB"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36</a:t>
            </a:fld>
            <a:endParaRPr lang="en-GB"/>
          </a:p>
        </p:txBody>
      </p:sp>
      <p:sp>
        <p:nvSpPr>
          <p:cNvPr id="3" name="Title 2"/>
          <p:cNvSpPr>
            <a:spLocks noGrp="1"/>
          </p:cNvSpPr>
          <p:nvPr>
            <p:ph type="title"/>
          </p:nvPr>
        </p:nvSpPr>
        <p:spPr/>
        <p:txBody>
          <a:bodyPr/>
          <a:lstStyle/>
          <a:p>
            <a:r>
              <a:rPr lang="en-GB" dirty="0" smtClean="0"/>
              <a:t>Related modules</a:t>
            </a:r>
            <a:endParaRPr lang="en-GB" dirty="0"/>
          </a:p>
        </p:txBody>
      </p:sp>
      <p:sp>
        <p:nvSpPr>
          <p:cNvPr id="4" name="Content Placeholder 3"/>
          <p:cNvSpPr>
            <a:spLocks noGrp="1"/>
          </p:cNvSpPr>
          <p:nvPr>
            <p:ph sz="quarter" idx="11"/>
          </p:nvPr>
        </p:nvSpPr>
        <p:spPr>
          <a:xfrm>
            <a:off x="323528" y="1555200"/>
            <a:ext cx="8415337" cy="4465637"/>
          </a:xfrm>
        </p:spPr>
        <p:txBody>
          <a:bodyPr/>
          <a:lstStyle/>
          <a:p>
            <a:pPr>
              <a:buFont typeface="Arial" pitchFamily="34" charset="0"/>
              <a:buChar char="•"/>
            </a:pPr>
            <a:r>
              <a:rPr lang="en-GB" sz="2800" dirty="0" smtClean="0">
                <a:cs typeface="Arial" pitchFamily="34" charset="0"/>
              </a:rPr>
              <a:t>Physical health in mental illness (classroom)</a:t>
            </a:r>
          </a:p>
          <a:p>
            <a:endParaRPr lang="en-GB" sz="2800" dirty="0" smtClean="0">
              <a:cs typeface="Arial" pitchFamily="34" charset="0"/>
            </a:endParaRPr>
          </a:p>
          <a:p>
            <a:pPr>
              <a:buFont typeface="Arial" pitchFamily="34" charset="0"/>
              <a:buChar char="•"/>
            </a:pPr>
            <a:r>
              <a:rPr lang="en-GB" sz="2800" dirty="0" smtClean="0">
                <a:cs typeface="Arial" pitchFamily="34" charset="0"/>
              </a:rPr>
              <a:t>Changing patients’ behaviour (classroom)</a:t>
            </a:r>
          </a:p>
          <a:p>
            <a:endParaRPr lang="en-GB" sz="2800" dirty="0" smtClean="0">
              <a:cs typeface="Arial" pitchFamily="34" charset="0"/>
            </a:endParaRPr>
          </a:p>
          <a:p>
            <a:pPr>
              <a:buFont typeface="Arial" pitchFamily="34" charset="0"/>
              <a:buChar char="•"/>
            </a:pPr>
            <a:r>
              <a:rPr lang="en-GB" sz="2800" dirty="0" smtClean="0">
                <a:cs typeface="Arial" pitchFamily="34" charset="0"/>
              </a:rPr>
              <a:t>Care planning (e-learning)</a:t>
            </a:r>
            <a:endParaRPr lang="en-GB" sz="2800" dirty="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37</a:t>
            </a:fld>
            <a:endParaRPr lang="en-GB"/>
          </a:p>
        </p:txBody>
      </p:sp>
      <p:sp>
        <p:nvSpPr>
          <p:cNvPr id="4" name="Content Placeholder 3"/>
          <p:cNvSpPr>
            <a:spLocks noGrp="1"/>
          </p:cNvSpPr>
          <p:nvPr>
            <p:ph sz="quarter" idx="11"/>
          </p:nvPr>
        </p:nvSpPr>
        <p:spPr>
          <a:xfrm>
            <a:off x="323528" y="2494800"/>
            <a:ext cx="8415337" cy="3309940"/>
          </a:xfrm>
        </p:spPr>
        <p:txBody>
          <a:bodyPr/>
          <a:lstStyle/>
          <a:p>
            <a:pPr algn="ctr"/>
            <a:r>
              <a:rPr lang="en-GB" sz="2800" dirty="0" smtClean="0">
                <a:solidFill>
                  <a:schemeClr val="tx2"/>
                </a:solidFill>
                <a:latin typeface="+mn-lt"/>
                <a:cs typeface="Arial" pitchFamily="34" charset="0"/>
              </a:rPr>
              <a:t>Medications used in mental illness</a:t>
            </a:r>
            <a:endParaRPr lang="en-GB" sz="2800" dirty="0">
              <a:solidFill>
                <a:schemeClr val="tx2"/>
              </a:solidFill>
              <a:latin typeface="+mn-lt"/>
              <a:cs typeface="Arial"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38</a:t>
            </a:fld>
            <a:endParaRPr lang="en-GB"/>
          </a:p>
        </p:txBody>
      </p:sp>
      <p:sp>
        <p:nvSpPr>
          <p:cNvPr id="3" name="Title 2"/>
          <p:cNvSpPr>
            <a:spLocks noGrp="1"/>
          </p:cNvSpPr>
          <p:nvPr>
            <p:ph type="title"/>
          </p:nvPr>
        </p:nvSpPr>
        <p:spPr/>
        <p:txBody>
          <a:bodyPr/>
          <a:lstStyle/>
          <a:p>
            <a:r>
              <a:rPr lang="en-GB" dirty="0" smtClean="0"/>
              <a:t>Medications used in mental illness</a:t>
            </a:r>
            <a:endParaRPr lang="en-GB" dirty="0"/>
          </a:p>
        </p:txBody>
      </p:sp>
      <p:sp>
        <p:nvSpPr>
          <p:cNvPr id="4" name="Content Placeholder 3"/>
          <p:cNvSpPr>
            <a:spLocks noGrp="1"/>
          </p:cNvSpPr>
          <p:nvPr>
            <p:ph sz="quarter" idx="11"/>
          </p:nvPr>
        </p:nvSpPr>
        <p:spPr>
          <a:xfrm>
            <a:off x="323528" y="1555200"/>
            <a:ext cx="8415337" cy="5167328"/>
          </a:xfrm>
        </p:spPr>
        <p:txBody>
          <a:bodyPr/>
          <a:lstStyle/>
          <a:p>
            <a:r>
              <a:rPr lang="en-GB" sz="2400" dirty="0" smtClean="0">
                <a:latin typeface="+mn-lt"/>
                <a:cs typeface="Arial" pitchFamily="34" charset="0"/>
              </a:rPr>
              <a:t>Common medicines you will see in primary care</a:t>
            </a:r>
          </a:p>
          <a:p>
            <a:endParaRPr lang="en-GB" sz="1400" dirty="0" smtClean="0">
              <a:latin typeface="+mn-lt"/>
              <a:cs typeface="Arial" pitchFamily="34" charset="0"/>
            </a:endParaRPr>
          </a:p>
          <a:p>
            <a:r>
              <a:rPr lang="en-GB" sz="2400" dirty="0" smtClean="0">
                <a:latin typeface="+mn-lt"/>
                <a:cs typeface="Arial" pitchFamily="34" charset="0"/>
              </a:rPr>
              <a:t>Treatment for depression and/or anxiety:</a:t>
            </a:r>
          </a:p>
          <a:p>
            <a:pPr marL="342900" indent="-342900">
              <a:buFont typeface="Arial" panose="020B0604020202020204" pitchFamily="34" charset="0"/>
              <a:buChar char="•"/>
              <a:defRPr/>
            </a:pPr>
            <a:r>
              <a:rPr lang="en-GB" sz="2400" dirty="0" smtClean="0">
                <a:latin typeface="+mn-lt"/>
                <a:cs typeface="Arial" pitchFamily="34" charset="0"/>
              </a:rPr>
              <a:t>Selective serotonin reuptake inhibitors or SSRIs (fluoxetine, citalopram, sertraline, paroxetine), Others (</a:t>
            </a:r>
            <a:r>
              <a:rPr lang="en-GB" sz="2400" dirty="0" err="1" smtClean="0">
                <a:latin typeface="+mn-lt"/>
                <a:cs typeface="Arial" pitchFamily="34" charset="0"/>
              </a:rPr>
              <a:t>mirtazepine</a:t>
            </a:r>
            <a:r>
              <a:rPr lang="en-GB" sz="2400" dirty="0" smtClean="0">
                <a:latin typeface="+mn-lt"/>
                <a:cs typeface="Arial" pitchFamily="34" charset="0"/>
              </a:rPr>
              <a:t>, venlafaxine)</a:t>
            </a:r>
          </a:p>
          <a:p>
            <a:pPr marL="0" indent="0">
              <a:defRPr/>
            </a:pPr>
            <a:endParaRPr lang="en-GB" sz="1400" dirty="0" smtClean="0">
              <a:latin typeface="+mn-lt"/>
              <a:cs typeface="Arial" pitchFamily="34" charset="0"/>
            </a:endParaRPr>
          </a:p>
          <a:p>
            <a:pPr marL="0" indent="0">
              <a:defRPr/>
            </a:pPr>
            <a:r>
              <a:rPr lang="en-GB" sz="2400" dirty="0" smtClean="0">
                <a:latin typeface="+mn-lt"/>
                <a:cs typeface="Arial" pitchFamily="34" charset="0"/>
              </a:rPr>
              <a:t>Drugs used for psychotic disorder:</a:t>
            </a:r>
          </a:p>
          <a:p>
            <a:pPr marL="342900" indent="-342900">
              <a:buFont typeface="Arial" panose="020B0604020202020204" pitchFamily="34" charset="0"/>
              <a:buChar char="•"/>
              <a:defRPr/>
            </a:pPr>
            <a:r>
              <a:rPr lang="en-GB" sz="2400" dirty="0">
                <a:latin typeface="+mn-lt"/>
                <a:cs typeface="Arial" pitchFamily="34" charset="0"/>
              </a:rPr>
              <a:t>Antipsychotics (e.g. </a:t>
            </a:r>
            <a:r>
              <a:rPr lang="en-GB" sz="2400" dirty="0" err="1">
                <a:latin typeface="+mn-lt"/>
                <a:cs typeface="Arial" pitchFamily="34" charset="0"/>
              </a:rPr>
              <a:t>olanzapine</a:t>
            </a:r>
            <a:r>
              <a:rPr lang="en-GB" sz="2400" dirty="0">
                <a:latin typeface="+mn-lt"/>
                <a:cs typeface="Arial" pitchFamily="34" charset="0"/>
              </a:rPr>
              <a:t>, </a:t>
            </a:r>
            <a:r>
              <a:rPr lang="en-GB" sz="2400" dirty="0" err="1">
                <a:latin typeface="+mn-lt"/>
                <a:cs typeface="Arial" pitchFamily="34" charset="0"/>
              </a:rPr>
              <a:t>risperidone</a:t>
            </a:r>
            <a:r>
              <a:rPr lang="en-GB" sz="2400" dirty="0">
                <a:latin typeface="+mn-lt"/>
                <a:cs typeface="Arial" pitchFamily="34" charset="0"/>
              </a:rPr>
              <a:t>, </a:t>
            </a:r>
            <a:r>
              <a:rPr lang="en-GB" sz="2400" dirty="0" err="1">
                <a:latin typeface="+mn-lt"/>
                <a:cs typeface="Arial" pitchFamily="34" charset="0"/>
              </a:rPr>
              <a:t>aripiprazole</a:t>
            </a:r>
            <a:r>
              <a:rPr lang="en-GB" sz="2400" dirty="0">
                <a:latin typeface="+mn-lt"/>
                <a:cs typeface="Arial" pitchFamily="34" charset="0"/>
              </a:rPr>
              <a:t>, </a:t>
            </a:r>
            <a:r>
              <a:rPr lang="en-GB" sz="2400" dirty="0" err="1">
                <a:latin typeface="+mn-lt"/>
                <a:cs typeface="Arial" pitchFamily="34" charset="0"/>
              </a:rPr>
              <a:t>quetiapine</a:t>
            </a:r>
            <a:r>
              <a:rPr lang="en-GB" sz="2400" dirty="0">
                <a:latin typeface="+mn-lt"/>
                <a:cs typeface="Arial" pitchFamily="34" charset="0"/>
              </a:rPr>
              <a:t>, </a:t>
            </a:r>
            <a:r>
              <a:rPr lang="en-GB" sz="2400" dirty="0" err="1">
                <a:latin typeface="+mn-lt"/>
                <a:cs typeface="Arial" pitchFamily="34" charset="0"/>
              </a:rPr>
              <a:t>clozapine</a:t>
            </a:r>
            <a:r>
              <a:rPr lang="en-GB" sz="2400" dirty="0">
                <a:latin typeface="+mn-lt"/>
                <a:cs typeface="Arial" pitchFamily="34" charset="0"/>
              </a:rPr>
              <a:t>)</a:t>
            </a:r>
          </a:p>
          <a:p>
            <a:pPr marL="0" indent="0">
              <a:defRPr/>
            </a:pPr>
            <a:endParaRPr lang="en-GB" sz="1400" dirty="0" smtClean="0">
              <a:latin typeface="+mn-lt"/>
              <a:cs typeface="Arial" pitchFamily="34" charset="0"/>
            </a:endParaRPr>
          </a:p>
          <a:p>
            <a:pPr marL="0" indent="0">
              <a:defRPr/>
            </a:pPr>
            <a:r>
              <a:rPr lang="en-GB" sz="2400" dirty="0" smtClean="0">
                <a:latin typeface="+mn-lt"/>
                <a:cs typeface="Arial" pitchFamily="34" charset="0"/>
              </a:rPr>
              <a:t>Drugs used for bipolar disorder: </a:t>
            </a:r>
          </a:p>
          <a:p>
            <a:pPr marL="342900" indent="-342900">
              <a:buFont typeface="Arial" panose="020B0604020202020204" pitchFamily="34" charset="0"/>
              <a:buChar char="•"/>
              <a:defRPr/>
            </a:pPr>
            <a:r>
              <a:rPr lang="en-GB" sz="2400" dirty="0">
                <a:latin typeface="+mn-lt"/>
                <a:cs typeface="Arial" pitchFamily="34" charset="0"/>
              </a:rPr>
              <a:t>Antipsychotics, antidepressants, ‘mood </a:t>
            </a:r>
            <a:r>
              <a:rPr lang="en-GB" sz="2400" dirty="0" smtClean="0">
                <a:latin typeface="+mn-lt"/>
                <a:cs typeface="Arial" pitchFamily="34" charset="0"/>
              </a:rPr>
              <a:t>stabilisers</a:t>
            </a:r>
            <a:r>
              <a:rPr lang="en-GB" sz="2400" dirty="0">
                <a:latin typeface="+mn-lt"/>
                <a:cs typeface="Arial" pitchFamily="34" charset="0"/>
              </a:rPr>
              <a:t>’ (lithium, valproate, </a:t>
            </a:r>
            <a:r>
              <a:rPr lang="en-GB" sz="2400" dirty="0" err="1">
                <a:latin typeface="+mn-lt"/>
                <a:cs typeface="Arial" pitchFamily="34" charset="0"/>
              </a:rPr>
              <a:t>lamotrigine</a:t>
            </a:r>
            <a:r>
              <a:rPr lang="en-GB" sz="2400" dirty="0">
                <a:latin typeface="+mn-lt"/>
                <a:cs typeface="Arial" pitchFamily="34" charset="0"/>
              </a:rPr>
              <a:t>, </a:t>
            </a:r>
            <a:r>
              <a:rPr lang="en-GB" sz="2400" dirty="0" smtClean="0">
                <a:latin typeface="+mn-lt"/>
                <a:cs typeface="Arial" pitchFamily="34" charset="0"/>
              </a:rPr>
              <a:t>carbamazepine</a:t>
            </a:r>
            <a:r>
              <a:rPr lang="en-GB" sz="2400" dirty="0">
                <a:latin typeface="+mn-lt"/>
                <a:cs typeface="Arial" pitchFamily="34" charset="0"/>
              </a:rPr>
              <a:t>)</a:t>
            </a:r>
          </a:p>
          <a:p>
            <a:pPr marL="0" indent="0">
              <a:buFont typeface="Arial" pitchFamily="34" charset="0"/>
              <a:buChar char="•"/>
              <a:defRPr/>
            </a:pPr>
            <a:endParaRPr lang="en-GB" sz="2400" dirty="0" smtClean="0">
              <a:latin typeface="+mn-lt"/>
              <a:cs typeface="Arial" pitchFamily="34" charset="0"/>
            </a:endParaRPr>
          </a:p>
          <a:p>
            <a:pPr marL="0" indent="0">
              <a:defRPr/>
            </a:pPr>
            <a:endParaRPr lang="en-GB" sz="2400" dirty="0" smtClean="0">
              <a:latin typeface="+mn-lt"/>
              <a:cs typeface="Arial" pitchFamily="34" charset="0"/>
            </a:endParaRPr>
          </a:p>
          <a:p>
            <a:endParaRPr lang="en-GB"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39</a:t>
            </a:fld>
            <a:endParaRPr lang="en-GB"/>
          </a:p>
        </p:txBody>
      </p:sp>
      <p:sp>
        <p:nvSpPr>
          <p:cNvPr id="3" name="Title 2"/>
          <p:cNvSpPr>
            <a:spLocks noGrp="1"/>
          </p:cNvSpPr>
          <p:nvPr>
            <p:ph type="title"/>
          </p:nvPr>
        </p:nvSpPr>
        <p:spPr/>
        <p:txBody>
          <a:bodyPr/>
          <a:lstStyle/>
          <a:p>
            <a:r>
              <a:rPr lang="en-GB" dirty="0" smtClean="0"/>
              <a:t>Giving depot injections in primary care</a:t>
            </a:r>
            <a:endParaRPr lang="en-GB" dirty="0"/>
          </a:p>
        </p:txBody>
      </p:sp>
      <p:sp>
        <p:nvSpPr>
          <p:cNvPr id="4" name="Content Placeholder 3"/>
          <p:cNvSpPr>
            <a:spLocks noGrp="1"/>
          </p:cNvSpPr>
          <p:nvPr>
            <p:ph sz="quarter" idx="11"/>
          </p:nvPr>
        </p:nvSpPr>
        <p:spPr>
          <a:xfrm>
            <a:off x="323528" y="1555200"/>
            <a:ext cx="8415337" cy="4738700"/>
          </a:xfrm>
        </p:spPr>
        <p:txBody>
          <a:bodyPr/>
          <a:lstStyle/>
          <a:p>
            <a:pPr marL="0" indent="0">
              <a:lnSpc>
                <a:spcPct val="90000"/>
              </a:lnSpc>
            </a:pPr>
            <a:r>
              <a:rPr lang="en-GB" sz="2400" dirty="0" smtClean="0">
                <a:latin typeface="+mn-lt"/>
                <a:cs typeface="Arial" pitchFamily="34" charset="0"/>
              </a:rPr>
              <a:t>Giving an antipsychotic depot injections is not very different from giving a long-acting injection for a physical illness or contraception</a:t>
            </a:r>
          </a:p>
          <a:p>
            <a:pPr>
              <a:lnSpc>
                <a:spcPct val="90000"/>
              </a:lnSpc>
            </a:pPr>
            <a:endParaRPr lang="en-GB" sz="2400" dirty="0" smtClean="0">
              <a:latin typeface="+mn-lt"/>
              <a:cs typeface="Arial" pitchFamily="34" charset="0"/>
            </a:endParaRPr>
          </a:p>
          <a:p>
            <a:pPr>
              <a:lnSpc>
                <a:spcPct val="90000"/>
              </a:lnSpc>
            </a:pPr>
            <a:r>
              <a:rPr lang="en-GB" sz="2400" dirty="0" smtClean="0">
                <a:latin typeface="+mn-lt"/>
                <a:cs typeface="Arial" pitchFamily="34" charset="0"/>
              </a:rPr>
              <a:t>Follow the neuroleptic injection protocol</a:t>
            </a:r>
          </a:p>
          <a:p>
            <a:pPr>
              <a:lnSpc>
                <a:spcPct val="90000"/>
              </a:lnSpc>
            </a:pPr>
            <a:endParaRPr lang="en-GB" sz="2400" dirty="0" smtClean="0">
              <a:latin typeface="+mn-lt"/>
              <a:cs typeface="Arial" pitchFamily="34" charset="0"/>
            </a:endParaRPr>
          </a:p>
          <a:p>
            <a:pPr>
              <a:lnSpc>
                <a:spcPct val="90000"/>
              </a:lnSpc>
            </a:pPr>
            <a:r>
              <a:rPr lang="en-GB" sz="2400" dirty="0" smtClean="0">
                <a:latin typeface="+mn-lt"/>
                <a:cs typeface="Arial" pitchFamily="34" charset="0"/>
              </a:rPr>
              <a:t>Some of the most common drug names are:</a:t>
            </a:r>
          </a:p>
          <a:p>
            <a:pPr marL="342900" indent="-342900">
              <a:lnSpc>
                <a:spcPct val="90000"/>
              </a:lnSpc>
              <a:buFont typeface="Arial" panose="020B0604020202020204" pitchFamily="34" charset="0"/>
              <a:buChar char="•"/>
              <a:defRPr/>
            </a:pPr>
            <a:r>
              <a:rPr lang="en-GB" sz="2400" dirty="0" err="1" smtClean="0">
                <a:latin typeface="+mn-lt"/>
                <a:cs typeface="Arial" pitchFamily="34" charset="0"/>
              </a:rPr>
              <a:t>Flupentixol</a:t>
            </a:r>
            <a:r>
              <a:rPr lang="en-GB" sz="2400" dirty="0" smtClean="0">
                <a:latin typeface="+mn-lt"/>
                <a:cs typeface="Arial" pitchFamily="34" charset="0"/>
              </a:rPr>
              <a:t> </a:t>
            </a:r>
            <a:r>
              <a:rPr lang="en-GB" sz="2400" dirty="0" err="1">
                <a:latin typeface="+mn-lt"/>
                <a:cs typeface="Arial" pitchFamily="34" charset="0"/>
              </a:rPr>
              <a:t>Decanoate</a:t>
            </a:r>
            <a:r>
              <a:rPr lang="en-GB" sz="2400" dirty="0">
                <a:latin typeface="+mn-lt"/>
                <a:cs typeface="Arial" pitchFamily="34" charset="0"/>
              </a:rPr>
              <a:t> (</a:t>
            </a:r>
            <a:r>
              <a:rPr lang="en-GB" sz="2400" dirty="0" err="1">
                <a:latin typeface="+mn-lt"/>
                <a:cs typeface="Arial" pitchFamily="34" charset="0"/>
              </a:rPr>
              <a:t>Psytixol</a:t>
            </a:r>
            <a:r>
              <a:rPr lang="en-GB" sz="2400" dirty="0">
                <a:latin typeface="+mn-lt"/>
                <a:cs typeface="Arial" pitchFamily="34" charset="0"/>
              </a:rPr>
              <a:t>®/</a:t>
            </a:r>
            <a:r>
              <a:rPr lang="en-GB" sz="2400" dirty="0" err="1">
                <a:latin typeface="+mn-lt"/>
                <a:cs typeface="Arial" pitchFamily="34" charset="0"/>
              </a:rPr>
              <a:t>Depixol</a:t>
            </a:r>
            <a:r>
              <a:rPr lang="en-GB" sz="2400" dirty="0">
                <a:latin typeface="+mn-lt"/>
                <a:cs typeface="Arial" pitchFamily="34" charset="0"/>
              </a:rPr>
              <a:t>®)</a:t>
            </a:r>
          </a:p>
          <a:p>
            <a:pPr marL="342900" indent="-342900">
              <a:lnSpc>
                <a:spcPct val="90000"/>
              </a:lnSpc>
              <a:buFont typeface="Arial" panose="020B0604020202020204" pitchFamily="34" charset="0"/>
              <a:buChar char="•"/>
              <a:defRPr/>
            </a:pPr>
            <a:r>
              <a:rPr lang="en-GB" sz="2400" dirty="0" err="1" smtClean="0">
                <a:latin typeface="+mn-lt"/>
                <a:cs typeface="Arial" pitchFamily="34" charset="0"/>
              </a:rPr>
              <a:t>Zuclopentixol</a:t>
            </a:r>
            <a:r>
              <a:rPr lang="en-GB" sz="2400" dirty="0" smtClean="0">
                <a:latin typeface="+mn-lt"/>
                <a:cs typeface="Arial" pitchFamily="34" charset="0"/>
              </a:rPr>
              <a:t> </a:t>
            </a:r>
            <a:r>
              <a:rPr lang="en-GB" sz="2400" dirty="0" err="1">
                <a:latin typeface="+mn-lt"/>
                <a:cs typeface="Arial" pitchFamily="34" charset="0"/>
              </a:rPr>
              <a:t>Decanoate</a:t>
            </a:r>
            <a:r>
              <a:rPr lang="en-GB" sz="2400" dirty="0">
                <a:latin typeface="+mn-lt"/>
                <a:cs typeface="Arial" pitchFamily="34" charset="0"/>
              </a:rPr>
              <a:t> (</a:t>
            </a:r>
            <a:r>
              <a:rPr lang="en-GB" sz="2400" dirty="0" err="1">
                <a:latin typeface="+mn-lt"/>
                <a:cs typeface="Arial" pitchFamily="34" charset="0"/>
              </a:rPr>
              <a:t>Clopixol</a:t>
            </a:r>
            <a:r>
              <a:rPr lang="en-GB" sz="2400" dirty="0">
                <a:latin typeface="+mn-lt"/>
                <a:cs typeface="Arial" pitchFamily="34" charset="0"/>
              </a:rPr>
              <a:t>®)</a:t>
            </a:r>
          </a:p>
          <a:p>
            <a:pPr marL="342900" indent="-342900">
              <a:lnSpc>
                <a:spcPct val="90000"/>
              </a:lnSpc>
              <a:buFont typeface="Arial" panose="020B0604020202020204" pitchFamily="34" charset="0"/>
              <a:buChar char="•"/>
              <a:defRPr/>
            </a:pPr>
            <a:r>
              <a:rPr lang="en-GB" sz="2400" dirty="0" err="1" smtClean="0">
                <a:latin typeface="+mn-lt"/>
                <a:cs typeface="Arial" pitchFamily="34" charset="0"/>
              </a:rPr>
              <a:t>Fluphenazine</a:t>
            </a:r>
            <a:r>
              <a:rPr lang="en-GB" sz="2400" dirty="0" smtClean="0">
                <a:latin typeface="+mn-lt"/>
                <a:cs typeface="Arial" pitchFamily="34" charset="0"/>
              </a:rPr>
              <a:t> </a:t>
            </a:r>
            <a:r>
              <a:rPr lang="en-GB" sz="2400" dirty="0">
                <a:latin typeface="+mn-lt"/>
                <a:cs typeface="Arial" pitchFamily="34" charset="0"/>
              </a:rPr>
              <a:t>(</a:t>
            </a:r>
            <a:r>
              <a:rPr lang="en-GB" sz="2400" dirty="0" err="1">
                <a:latin typeface="+mn-lt"/>
                <a:cs typeface="Arial" pitchFamily="34" charset="0"/>
              </a:rPr>
              <a:t>Modecate</a:t>
            </a:r>
            <a:r>
              <a:rPr lang="en-GB" sz="2400" dirty="0">
                <a:latin typeface="+mn-lt"/>
                <a:cs typeface="Arial" pitchFamily="34" charset="0"/>
              </a:rPr>
              <a:t>®)</a:t>
            </a:r>
          </a:p>
          <a:p>
            <a:pPr marL="342900" indent="-342900">
              <a:lnSpc>
                <a:spcPct val="90000"/>
              </a:lnSpc>
              <a:buFont typeface="Arial" panose="020B0604020202020204" pitchFamily="34" charset="0"/>
              <a:buChar char="•"/>
              <a:defRPr/>
            </a:pPr>
            <a:r>
              <a:rPr lang="en-GB" sz="2400" dirty="0" err="1" smtClean="0">
                <a:latin typeface="+mn-lt"/>
                <a:cs typeface="Arial" pitchFamily="34" charset="0"/>
              </a:rPr>
              <a:t>Pipothiazine</a:t>
            </a:r>
            <a:r>
              <a:rPr lang="en-GB" sz="2400" dirty="0" smtClean="0">
                <a:latin typeface="+mn-lt"/>
                <a:cs typeface="Arial" pitchFamily="34" charset="0"/>
              </a:rPr>
              <a:t> </a:t>
            </a:r>
            <a:r>
              <a:rPr lang="en-GB" sz="2400" dirty="0">
                <a:latin typeface="+mn-lt"/>
                <a:cs typeface="Arial" pitchFamily="34" charset="0"/>
              </a:rPr>
              <a:t>(</a:t>
            </a:r>
            <a:r>
              <a:rPr lang="en-GB" sz="2400" dirty="0" err="1">
                <a:latin typeface="+mn-lt"/>
                <a:cs typeface="Arial" pitchFamily="34" charset="0"/>
              </a:rPr>
              <a:t>Piportil</a:t>
            </a:r>
            <a:r>
              <a:rPr lang="en-GB" sz="2400" dirty="0">
                <a:latin typeface="+mn-lt"/>
                <a:cs typeface="Arial" pitchFamily="34" charset="0"/>
              </a:rPr>
              <a:t>®)</a:t>
            </a:r>
          </a:p>
          <a:p>
            <a:pPr marL="342900" indent="-342900">
              <a:lnSpc>
                <a:spcPct val="90000"/>
              </a:lnSpc>
              <a:buFont typeface="Arial" panose="020B0604020202020204" pitchFamily="34" charset="0"/>
              <a:buChar char="•"/>
              <a:defRPr/>
            </a:pPr>
            <a:r>
              <a:rPr lang="en-GB" sz="2400" dirty="0" smtClean="0">
                <a:latin typeface="+mn-lt"/>
                <a:cs typeface="Arial" pitchFamily="34" charset="0"/>
              </a:rPr>
              <a:t>Haloperidol </a:t>
            </a:r>
            <a:r>
              <a:rPr lang="en-GB" sz="2400" dirty="0" err="1">
                <a:latin typeface="+mn-lt"/>
                <a:cs typeface="Arial" pitchFamily="34" charset="0"/>
              </a:rPr>
              <a:t>Decanoate</a:t>
            </a:r>
            <a:r>
              <a:rPr lang="en-GB" sz="2400" dirty="0">
                <a:latin typeface="+mn-lt"/>
                <a:cs typeface="Arial" pitchFamily="34" charset="0"/>
              </a:rPr>
              <a:t> (Haldol®)</a:t>
            </a:r>
          </a:p>
          <a:p>
            <a:pPr marL="342900" indent="-342900">
              <a:lnSpc>
                <a:spcPct val="90000"/>
              </a:lnSpc>
              <a:buFont typeface="Arial" panose="020B0604020202020204" pitchFamily="34" charset="0"/>
              <a:buChar char="•"/>
              <a:defRPr/>
            </a:pPr>
            <a:r>
              <a:rPr lang="en-GB" sz="2400" dirty="0" err="1" smtClean="0">
                <a:latin typeface="+mn-lt"/>
                <a:cs typeface="Arial" pitchFamily="34" charset="0"/>
              </a:rPr>
              <a:t>Risperidone</a:t>
            </a:r>
            <a:r>
              <a:rPr lang="en-GB" sz="2400" dirty="0" smtClean="0">
                <a:latin typeface="+mn-lt"/>
                <a:cs typeface="Arial" pitchFamily="34" charset="0"/>
              </a:rPr>
              <a:t> </a:t>
            </a:r>
            <a:r>
              <a:rPr lang="en-GB" sz="2400" dirty="0">
                <a:latin typeface="+mn-lt"/>
                <a:cs typeface="Arial" pitchFamily="34" charset="0"/>
              </a:rPr>
              <a:t>(Risperdal </a:t>
            </a:r>
            <a:r>
              <a:rPr lang="en-GB" sz="2400" dirty="0" err="1">
                <a:latin typeface="+mn-lt"/>
                <a:cs typeface="Arial" pitchFamily="34" charset="0"/>
              </a:rPr>
              <a:t>Consta</a:t>
            </a:r>
            <a:r>
              <a:rPr lang="en-GB" sz="2400" dirty="0">
                <a:latin typeface="+mn-lt"/>
                <a:cs typeface="Arial" pitchFamily="34" charset="0"/>
              </a:rPr>
              <a:t>®)</a:t>
            </a:r>
          </a:p>
          <a:p>
            <a:endParaRPr lang="en-GB" dirty="0">
              <a:latin typeface="+mn-l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a:t>
            </a:fld>
            <a:endParaRPr lang="en-GB"/>
          </a:p>
        </p:txBody>
      </p:sp>
      <p:sp>
        <p:nvSpPr>
          <p:cNvPr id="3" name="Title 2"/>
          <p:cNvSpPr>
            <a:spLocks noGrp="1"/>
          </p:cNvSpPr>
          <p:nvPr>
            <p:ph type="title"/>
          </p:nvPr>
        </p:nvSpPr>
        <p:spPr/>
        <p:txBody>
          <a:bodyPr/>
          <a:lstStyle/>
          <a:p>
            <a:r>
              <a:rPr lang="en-GB" dirty="0" smtClean="0"/>
              <a:t>Learning objectives</a:t>
            </a:r>
            <a:endParaRPr lang="en-GB" dirty="0"/>
          </a:p>
        </p:txBody>
      </p:sp>
      <p:sp>
        <p:nvSpPr>
          <p:cNvPr id="4" name="Content Placeholder 3"/>
          <p:cNvSpPr>
            <a:spLocks noGrp="1"/>
          </p:cNvSpPr>
          <p:nvPr>
            <p:ph sz="quarter" idx="11"/>
          </p:nvPr>
        </p:nvSpPr>
        <p:spPr>
          <a:xfrm>
            <a:off x="323528" y="1555200"/>
            <a:ext cx="8415337" cy="5184999"/>
          </a:xfrm>
        </p:spPr>
        <p:txBody>
          <a:bodyPr/>
          <a:lstStyle/>
          <a:p>
            <a:pPr marL="342900" indent="-342900">
              <a:buFont typeface="+mj-lt"/>
              <a:buAutoNum type="arabicPeriod"/>
            </a:pPr>
            <a:r>
              <a:rPr lang="en-GB" dirty="0" smtClean="0">
                <a:cs typeface="Arial" pitchFamily="34" charset="0"/>
              </a:rPr>
              <a:t>Be </a:t>
            </a:r>
            <a:r>
              <a:rPr lang="en-GB" dirty="0">
                <a:cs typeface="Arial" pitchFamily="34" charset="0"/>
              </a:rPr>
              <a:t>aware that patients attending for physical problems may have underlying </a:t>
            </a:r>
            <a:r>
              <a:rPr lang="en-GB" dirty="0" smtClean="0">
                <a:cs typeface="Arial" pitchFamily="34" charset="0"/>
              </a:rPr>
              <a:t>distress or mental </a:t>
            </a:r>
            <a:r>
              <a:rPr lang="en-GB" dirty="0">
                <a:cs typeface="Arial" pitchFamily="34" charset="0"/>
              </a:rPr>
              <a:t>health problems.</a:t>
            </a:r>
          </a:p>
          <a:p>
            <a:pPr>
              <a:buFont typeface="+mj-lt"/>
              <a:buAutoNum type="arabicPeriod"/>
            </a:pPr>
            <a:r>
              <a:rPr lang="en-GB" dirty="0" smtClean="0">
                <a:cs typeface="Arial" pitchFamily="34" charset="0"/>
              </a:rPr>
              <a:t>Be </a:t>
            </a:r>
            <a:r>
              <a:rPr lang="en-GB" dirty="0">
                <a:cs typeface="Arial" pitchFamily="34" charset="0"/>
              </a:rPr>
              <a:t>confident in: </a:t>
            </a:r>
          </a:p>
          <a:p>
            <a:pPr marL="526073" lvl="2" indent="-349861">
              <a:buClr>
                <a:schemeClr val="tx2"/>
              </a:buClr>
              <a:buFont typeface="Arial" panose="020B0604020202020204" pitchFamily="34" charset="0"/>
              <a:buChar char="•"/>
              <a:defRPr/>
            </a:pPr>
            <a:r>
              <a:rPr lang="en-GB" dirty="0">
                <a:latin typeface="+mn-lt"/>
                <a:ea typeface="+mn-ea"/>
                <a:cs typeface="Arial" panose="020B0604020202020204" pitchFamily="34" charset="0"/>
              </a:rPr>
              <a:t>Screening patients for depression and anxiety</a:t>
            </a:r>
          </a:p>
          <a:p>
            <a:pPr marL="526073" lvl="2" indent="-349861">
              <a:buClr>
                <a:schemeClr val="tx2"/>
              </a:buClr>
              <a:buFont typeface="Arial" panose="020B0604020202020204" pitchFamily="34" charset="0"/>
              <a:buChar char="•"/>
              <a:defRPr/>
            </a:pPr>
            <a:r>
              <a:rPr lang="en-GB" dirty="0">
                <a:latin typeface="+mn-lt"/>
                <a:ea typeface="+mn-ea"/>
                <a:cs typeface="Arial" panose="020B0604020202020204" pitchFamily="34" charset="0"/>
              </a:rPr>
              <a:t>Talking to a patient who has just divulged that they are distressed or concerned about a mental health problem.</a:t>
            </a:r>
          </a:p>
          <a:p>
            <a:pPr marL="526073" lvl="2" indent="-349861">
              <a:buClr>
                <a:schemeClr val="tx2"/>
              </a:buClr>
              <a:buFont typeface="Arial" panose="020B0604020202020204" pitchFamily="34" charset="0"/>
              <a:buChar char="•"/>
              <a:defRPr/>
            </a:pPr>
            <a:r>
              <a:rPr lang="en-GB" dirty="0">
                <a:latin typeface="+mn-lt"/>
                <a:ea typeface="+mn-ea"/>
                <a:cs typeface="Arial" panose="020B0604020202020204" pitchFamily="34" charset="0"/>
              </a:rPr>
              <a:t>Carrying out a </a:t>
            </a:r>
            <a:r>
              <a:rPr lang="en-GB" dirty="0" err="1">
                <a:latin typeface="+mn-lt"/>
                <a:ea typeface="+mn-ea"/>
                <a:cs typeface="Arial" panose="020B0604020202020204" pitchFamily="34" charset="0"/>
              </a:rPr>
              <a:t>biopsychosocial</a:t>
            </a:r>
            <a:r>
              <a:rPr lang="en-GB" dirty="0">
                <a:latin typeface="+mn-lt"/>
                <a:ea typeface="+mn-ea"/>
                <a:cs typeface="Arial" panose="020B0604020202020204" pitchFamily="34" charset="0"/>
              </a:rPr>
              <a:t> assessment</a:t>
            </a:r>
          </a:p>
          <a:p>
            <a:pPr marL="526073" lvl="2" indent="-349861">
              <a:buClr>
                <a:schemeClr val="tx2"/>
              </a:buClr>
              <a:buFont typeface="Arial" panose="020B0604020202020204" pitchFamily="34" charset="0"/>
              <a:buChar char="•"/>
              <a:defRPr/>
            </a:pPr>
            <a:r>
              <a:rPr lang="en-GB" dirty="0">
                <a:latin typeface="+mn-lt"/>
                <a:ea typeface="+mn-ea"/>
                <a:cs typeface="Arial" panose="020B0604020202020204" pitchFamily="34" charset="0"/>
              </a:rPr>
              <a:t>Assessing the severity of depression and anxiety</a:t>
            </a:r>
          </a:p>
          <a:p>
            <a:pPr marL="526073" lvl="2" indent="-349861">
              <a:buClr>
                <a:schemeClr val="tx2"/>
              </a:buClr>
              <a:buFont typeface="Arial" panose="020B0604020202020204" pitchFamily="34" charset="0"/>
              <a:buChar char="•"/>
              <a:defRPr/>
            </a:pPr>
            <a:r>
              <a:rPr lang="en-GB" dirty="0">
                <a:latin typeface="+mn-lt"/>
                <a:ea typeface="+mn-ea"/>
                <a:cs typeface="Arial" panose="020B0604020202020204" pitchFamily="34" charset="0"/>
              </a:rPr>
              <a:t>Assessing suicide </a:t>
            </a:r>
            <a:r>
              <a:rPr lang="en-GB" dirty="0" smtClean="0">
                <a:latin typeface="+mn-lt"/>
                <a:ea typeface="+mn-ea"/>
                <a:cs typeface="Arial" panose="020B0604020202020204" pitchFamily="34" charset="0"/>
              </a:rPr>
              <a:t>risk.</a:t>
            </a:r>
            <a:endParaRPr lang="en-GB" dirty="0">
              <a:latin typeface="+mn-lt"/>
              <a:ea typeface="+mn-ea"/>
              <a:cs typeface="Arial" panose="020B0604020202020204" pitchFamily="34" charset="0"/>
            </a:endParaRPr>
          </a:p>
          <a:p>
            <a:pPr marL="342900" indent="-342900">
              <a:buFont typeface="+mj-lt"/>
              <a:buAutoNum type="arabicPeriod" startAt="3"/>
            </a:pPr>
            <a:r>
              <a:rPr lang="en-GB" dirty="0" smtClean="0">
                <a:cs typeface="Arial" pitchFamily="34" charset="0"/>
              </a:rPr>
              <a:t>Know </a:t>
            </a:r>
            <a:r>
              <a:rPr lang="en-GB" dirty="0">
                <a:cs typeface="Arial" pitchFamily="34" charset="0"/>
              </a:rPr>
              <a:t>how to refer patients to the appropriate mental health </a:t>
            </a:r>
            <a:r>
              <a:rPr lang="en-GB" dirty="0" smtClean="0">
                <a:cs typeface="Arial" pitchFamily="34" charset="0"/>
              </a:rPr>
              <a:t>services.</a:t>
            </a:r>
          </a:p>
          <a:p>
            <a:pPr marL="342900" indent="-342900">
              <a:buFont typeface="+mj-lt"/>
              <a:buAutoNum type="arabicPeriod" startAt="3"/>
            </a:pPr>
            <a:r>
              <a:rPr lang="en-GB" dirty="0" smtClean="0">
                <a:cs typeface="Arial" pitchFamily="34" charset="0"/>
              </a:rPr>
              <a:t>Know </a:t>
            </a:r>
            <a:r>
              <a:rPr lang="en-GB" dirty="0">
                <a:cs typeface="Arial" pitchFamily="34" charset="0"/>
              </a:rPr>
              <a:t>where to signpost patients to get help with social issues such as debt </a:t>
            </a:r>
            <a:r>
              <a:rPr lang="en-GB" dirty="0" smtClean="0">
                <a:cs typeface="Arial" pitchFamily="34" charset="0"/>
              </a:rPr>
              <a:t>and housing</a:t>
            </a:r>
            <a:r>
              <a:rPr lang="en-GB" dirty="0">
                <a:cs typeface="Arial" pitchFamily="34" charset="0"/>
              </a:rPr>
              <a:t>.</a:t>
            </a:r>
          </a:p>
          <a:p>
            <a:pPr marL="342900" indent="-342900">
              <a:buFont typeface="+mj-lt"/>
              <a:buAutoNum type="arabicPeriod" startAt="3"/>
            </a:pPr>
            <a:r>
              <a:rPr lang="en-GB" dirty="0" smtClean="0">
                <a:cs typeface="Arial" pitchFamily="34" charset="0"/>
              </a:rPr>
              <a:t>Understand </a:t>
            </a:r>
            <a:r>
              <a:rPr lang="en-GB" dirty="0">
                <a:cs typeface="Arial" pitchFamily="34" charset="0"/>
              </a:rPr>
              <a:t>how practice nurses can help reduce the risk of cardiovascular disease and </a:t>
            </a:r>
            <a:r>
              <a:rPr lang="en-GB" dirty="0" smtClean="0">
                <a:cs typeface="Arial" pitchFamily="34" charset="0"/>
              </a:rPr>
              <a:t> premature death </a:t>
            </a:r>
            <a:r>
              <a:rPr lang="en-GB" dirty="0">
                <a:cs typeface="Arial" pitchFamily="34" charset="0"/>
              </a:rPr>
              <a:t>in patients </a:t>
            </a:r>
            <a:r>
              <a:rPr lang="en-GB" dirty="0" smtClean="0">
                <a:cs typeface="Arial" pitchFamily="34" charset="0"/>
              </a:rPr>
              <a:t>with mental </a:t>
            </a:r>
            <a:r>
              <a:rPr lang="en-GB" dirty="0">
                <a:cs typeface="Arial" pitchFamily="34" charset="0"/>
              </a:rPr>
              <a:t>illness. </a:t>
            </a:r>
          </a:p>
          <a:p>
            <a:pPr>
              <a:buFont typeface="+mj-lt"/>
              <a:buAutoNum type="arabicPeriod" startAt="3"/>
            </a:pPr>
            <a:r>
              <a:rPr lang="en-GB" dirty="0" smtClean="0">
                <a:cs typeface="Arial" pitchFamily="34" charset="0"/>
              </a:rPr>
              <a:t>Feel </a:t>
            </a:r>
            <a:r>
              <a:rPr lang="en-GB" dirty="0">
                <a:cs typeface="Arial" pitchFamily="34" charset="0"/>
              </a:rPr>
              <a:t>confident in assisting a patient with severe mental illness to plan their </a:t>
            </a:r>
            <a:r>
              <a:rPr lang="en-GB" dirty="0" smtClean="0">
                <a:cs typeface="Arial" pitchFamily="34" charset="0"/>
              </a:rPr>
              <a:t>care.</a:t>
            </a:r>
          </a:p>
          <a:p>
            <a:pPr>
              <a:buFont typeface="+mj-lt"/>
              <a:buAutoNum type="arabicPeriod" startAt="3"/>
            </a:pPr>
            <a:r>
              <a:rPr lang="en-GB" dirty="0" smtClean="0">
                <a:cs typeface="Arial" pitchFamily="34" charset="0"/>
              </a:rPr>
              <a:t>Be </a:t>
            </a:r>
            <a:r>
              <a:rPr lang="en-GB" dirty="0">
                <a:cs typeface="Arial" pitchFamily="34" charset="0"/>
              </a:rPr>
              <a:t>aware of the medications used in mental illness.</a:t>
            </a:r>
          </a:p>
          <a:p>
            <a:pPr>
              <a:buFont typeface="+mj-lt"/>
              <a:buAutoNum type="arabicPeriod" startAt="3"/>
            </a:pPr>
            <a:r>
              <a:rPr lang="en-GB" dirty="0" smtClean="0">
                <a:cs typeface="Arial" pitchFamily="34" charset="0"/>
              </a:rPr>
              <a:t>Feel </a:t>
            </a:r>
            <a:r>
              <a:rPr lang="en-GB" dirty="0">
                <a:cs typeface="Arial" pitchFamily="34" charset="0"/>
              </a:rPr>
              <a:t>competent in carrying out an assessment of side effects in patients </a:t>
            </a:r>
            <a:r>
              <a:rPr lang="en-GB" dirty="0" smtClean="0">
                <a:cs typeface="Arial" pitchFamily="34" charset="0"/>
              </a:rPr>
              <a:t>taking antipsychotic medication.</a:t>
            </a:r>
          </a:p>
          <a:p>
            <a:pPr>
              <a:buFont typeface="+mj-lt"/>
              <a:buAutoNum type="arabicPeriod" startAt="3"/>
            </a:pPr>
            <a:r>
              <a:rPr lang="en-GB" dirty="0" smtClean="0">
                <a:cs typeface="Arial" pitchFamily="34" charset="0"/>
              </a:rPr>
              <a:t>Know </a:t>
            </a:r>
            <a:r>
              <a:rPr lang="en-GB" dirty="0">
                <a:cs typeface="Arial" pitchFamily="34" charset="0"/>
              </a:rPr>
              <a:t>how to refer patients with drug or alcohol problems to the appropriate </a:t>
            </a:r>
            <a:r>
              <a:rPr lang="en-GB" dirty="0" smtClean="0">
                <a:cs typeface="Arial" pitchFamily="34" charset="0"/>
              </a:rPr>
              <a:t>services.</a:t>
            </a:r>
          </a:p>
          <a:p>
            <a:pPr marL="342900" indent="-342900">
              <a:buFont typeface="+mj-lt"/>
              <a:buAutoNum type="arabicPeriod" startAt="3"/>
            </a:pPr>
            <a:r>
              <a:rPr lang="en-GB" dirty="0" smtClean="0">
                <a:cs typeface="Arial" pitchFamily="34" charset="0"/>
              </a:rPr>
              <a:t>Consider how to make it easier for </a:t>
            </a:r>
            <a:r>
              <a:rPr lang="en-GB" dirty="0">
                <a:cs typeface="Arial" pitchFamily="34" charset="0"/>
              </a:rPr>
              <a:t>patients with mental </a:t>
            </a:r>
            <a:r>
              <a:rPr lang="en-GB" dirty="0" smtClean="0">
                <a:cs typeface="Arial" pitchFamily="34" charset="0"/>
              </a:rPr>
              <a:t>illness to attend primary care.</a:t>
            </a:r>
            <a:endParaRPr lang="en-GB" dirty="0"/>
          </a:p>
        </p:txBody>
      </p:sp>
    </p:spTree>
    <p:extLst>
      <p:ext uri="{BB962C8B-B14F-4D97-AF65-F5344CB8AC3E}">
        <p14:creationId xmlns:p14="http://schemas.microsoft.com/office/powerpoint/2010/main" val="21675820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40</a:t>
            </a:fld>
            <a:endParaRPr lang="en-GB"/>
          </a:p>
        </p:txBody>
      </p:sp>
      <p:sp>
        <p:nvSpPr>
          <p:cNvPr id="3" name="Title 2"/>
          <p:cNvSpPr>
            <a:spLocks noGrp="1"/>
          </p:cNvSpPr>
          <p:nvPr>
            <p:ph type="title"/>
          </p:nvPr>
        </p:nvSpPr>
        <p:spPr/>
        <p:txBody>
          <a:bodyPr/>
          <a:lstStyle/>
          <a:p>
            <a:r>
              <a:rPr lang="en-GB" dirty="0" smtClean="0"/>
              <a:t>Monitoring side effects</a:t>
            </a:r>
            <a:endParaRPr lang="en-GB" dirty="0"/>
          </a:p>
        </p:txBody>
      </p:sp>
      <p:sp>
        <p:nvSpPr>
          <p:cNvPr id="4" name="Content Placeholder 3"/>
          <p:cNvSpPr>
            <a:spLocks noGrp="1"/>
          </p:cNvSpPr>
          <p:nvPr>
            <p:ph sz="quarter" idx="11"/>
          </p:nvPr>
        </p:nvSpPr>
        <p:spPr>
          <a:xfrm>
            <a:off x="323528" y="1555200"/>
            <a:ext cx="8415337" cy="3667130"/>
          </a:xfrm>
        </p:spPr>
        <p:txBody>
          <a:bodyPr/>
          <a:lstStyle/>
          <a:p>
            <a:pPr>
              <a:buFont typeface="Arial" panose="020B0604020202020204" pitchFamily="34" charset="0"/>
              <a:buChar char="•"/>
            </a:pPr>
            <a:r>
              <a:rPr lang="en-GB" sz="2800" dirty="0" smtClean="0">
                <a:latin typeface="+mn-lt"/>
                <a:ea typeface="ＭＳ Ｐゴシック" pitchFamily="34" charset="-128"/>
                <a:cs typeface="Arial" charset="0"/>
              </a:rPr>
              <a:t>Glasgow Antipsychotic Side-effect Scale (GASS)</a:t>
            </a:r>
          </a:p>
          <a:p>
            <a:pPr>
              <a:buFont typeface="Arial" panose="020B0604020202020204" pitchFamily="34" charset="0"/>
              <a:buChar char="•"/>
            </a:pPr>
            <a:endParaRPr lang="en-GB" dirty="0">
              <a:latin typeface="+mn-l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41</a:t>
            </a:fld>
            <a:endParaRPr lang="en-GB"/>
          </a:p>
        </p:txBody>
      </p:sp>
      <p:sp>
        <p:nvSpPr>
          <p:cNvPr id="3" name="Title 2"/>
          <p:cNvSpPr>
            <a:spLocks noGrp="1"/>
          </p:cNvSpPr>
          <p:nvPr>
            <p:ph type="title"/>
          </p:nvPr>
        </p:nvSpPr>
        <p:spPr/>
        <p:txBody>
          <a:bodyPr/>
          <a:lstStyle/>
          <a:p>
            <a:r>
              <a:rPr lang="en-GB" dirty="0" smtClean="0"/>
              <a:t>Related modules</a:t>
            </a:r>
            <a:endParaRPr lang="en-GB" dirty="0"/>
          </a:p>
        </p:txBody>
      </p:sp>
      <p:sp>
        <p:nvSpPr>
          <p:cNvPr id="4" name="Content Placeholder 3"/>
          <p:cNvSpPr>
            <a:spLocks noGrp="1"/>
          </p:cNvSpPr>
          <p:nvPr>
            <p:ph sz="quarter" idx="11"/>
          </p:nvPr>
        </p:nvSpPr>
        <p:spPr>
          <a:xfrm>
            <a:off x="323528" y="1555200"/>
            <a:ext cx="8415337" cy="4465637"/>
          </a:xfrm>
        </p:spPr>
        <p:txBody>
          <a:bodyPr/>
          <a:lstStyle/>
          <a:p>
            <a:pPr>
              <a:buFont typeface="Arial" pitchFamily="34" charset="0"/>
              <a:buChar char="•"/>
            </a:pPr>
            <a:r>
              <a:rPr lang="en-GB" sz="2800" dirty="0" smtClean="0">
                <a:latin typeface="+mn-lt"/>
                <a:cs typeface="Arial" pitchFamily="34" charset="0"/>
              </a:rPr>
              <a:t>Medications used in mental illness (e-learning)</a:t>
            </a:r>
            <a:endParaRPr lang="en-GB" sz="2800" dirty="0">
              <a:latin typeface="+mn-lt"/>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42</a:t>
            </a:fld>
            <a:endParaRPr lang="en-GB"/>
          </a:p>
        </p:txBody>
      </p:sp>
      <p:sp>
        <p:nvSpPr>
          <p:cNvPr id="4" name="Content Placeholder 3"/>
          <p:cNvSpPr>
            <a:spLocks noGrp="1"/>
          </p:cNvSpPr>
          <p:nvPr>
            <p:ph sz="quarter" idx="11"/>
          </p:nvPr>
        </p:nvSpPr>
        <p:spPr>
          <a:xfrm>
            <a:off x="323528" y="2494800"/>
            <a:ext cx="8415337" cy="3667130"/>
          </a:xfrm>
        </p:spPr>
        <p:txBody>
          <a:bodyPr/>
          <a:lstStyle/>
          <a:p>
            <a:pPr algn="ctr"/>
            <a:r>
              <a:rPr lang="en-GB" sz="2800" dirty="0" smtClean="0">
                <a:solidFill>
                  <a:schemeClr val="tx2"/>
                </a:solidFill>
                <a:latin typeface="+mn-lt"/>
                <a:cs typeface="Arial" pitchFamily="34" charset="0"/>
              </a:rPr>
              <a:t>Specific conditions</a:t>
            </a:r>
            <a:endParaRPr lang="en-GB" sz="2800" dirty="0">
              <a:solidFill>
                <a:schemeClr val="tx2"/>
              </a:solidFill>
              <a:latin typeface="+mn-lt"/>
              <a:cs typeface="Arial"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43</a:t>
            </a:fld>
            <a:endParaRPr lang="en-GB"/>
          </a:p>
        </p:txBody>
      </p:sp>
      <p:sp>
        <p:nvSpPr>
          <p:cNvPr id="3" name="Title 2"/>
          <p:cNvSpPr>
            <a:spLocks noGrp="1"/>
          </p:cNvSpPr>
          <p:nvPr>
            <p:ph type="title"/>
          </p:nvPr>
        </p:nvSpPr>
        <p:spPr/>
        <p:txBody>
          <a:bodyPr/>
          <a:lstStyle/>
          <a:p>
            <a:r>
              <a:rPr lang="en-GB" dirty="0" smtClean="0"/>
              <a:t>Alcohol problems</a:t>
            </a:r>
            <a:endParaRPr lang="en-GB" dirty="0"/>
          </a:p>
        </p:txBody>
      </p:sp>
      <p:sp>
        <p:nvSpPr>
          <p:cNvPr id="4" name="Content Placeholder 3"/>
          <p:cNvSpPr>
            <a:spLocks noGrp="1"/>
          </p:cNvSpPr>
          <p:nvPr>
            <p:ph sz="quarter" idx="11"/>
          </p:nvPr>
        </p:nvSpPr>
        <p:spPr>
          <a:xfrm>
            <a:off x="323528" y="1555200"/>
            <a:ext cx="8415337" cy="4953014"/>
          </a:xfrm>
        </p:spPr>
        <p:txBody>
          <a:bodyPr/>
          <a:lstStyle/>
          <a:p>
            <a:r>
              <a:rPr lang="en-GB" sz="2400" dirty="0" smtClean="0">
                <a:latin typeface="+mn-lt"/>
                <a:cs typeface="Arial" pitchFamily="34" charset="0"/>
              </a:rPr>
              <a:t>Alcohol use is measured in units </a:t>
            </a:r>
          </a:p>
          <a:p>
            <a:pPr marL="1082675" indent="-1082675"/>
            <a:r>
              <a:rPr lang="en-GB" sz="2400" dirty="0" smtClean="0">
                <a:latin typeface="+mn-lt"/>
                <a:cs typeface="Arial" pitchFamily="34" charset="0"/>
              </a:rPr>
              <a:t>1 unit = 	1/2 a standard glass (175ml) of wine (ABV 12%) or </a:t>
            </a:r>
          </a:p>
          <a:p>
            <a:pPr marL="1082675" indent="-1082675"/>
            <a:r>
              <a:rPr lang="en-GB" sz="2400" dirty="0" smtClean="0">
                <a:latin typeface="+mn-lt"/>
                <a:cs typeface="Arial" pitchFamily="34" charset="0"/>
              </a:rPr>
              <a:t>	1/3 of a pint of beer (ABV 5–6%)</a:t>
            </a:r>
          </a:p>
          <a:p>
            <a:pPr marL="1082675" indent="-1082675"/>
            <a:endParaRPr lang="en-GB" sz="2400" dirty="0" smtClean="0">
              <a:latin typeface="+mn-lt"/>
              <a:cs typeface="Arial" pitchFamily="34" charset="0"/>
            </a:endParaRPr>
          </a:p>
          <a:p>
            <a:pPr marL="1082675" indent="-1082675"/>
            <a:r>
              <a:rPr lang="en-GB" sz="2400" dirty="0" smtClean="0">
                <a:latin typeface="+mn-lt"/>
                <a:cs typeface="Arial" pitchFamily="34" charset="0"/>
              </a:rPr>
              <a:t>Screening tools: AUDIT-C</a:t>
            </a:r>
          </a:p>
          <a:p>
            <a:pPr marL="1082675" indent="-1082675"/>
            <a:endParaRPr lang="en-GB" sz="2400" dirty="0" smtClean="0">
              <a:latin typeface="+mn-lt"/>
              <a:cs typeface="Arial" pitchFamily="34" charset="0"/>
            </a:endParaRPr>
          </a:p>
          <a:p>
            <a:pPr marL="0" indent="0"/>
            <a:r>
              <a:rPr lang="en-GB" sz="2400" dirty="0" smtClean="0">
                <a:latin typeface="+mn-lt"/>
              </a:rPr>
              <a:t>Misuse:</a:t>
            </a:r>
          </a:p>
          <a:p>
            <a:pPr marL="342900" indent="-342900">
              <a:buFont typeface="Arial" panose="020B0604020202020204" pitchFamily="34" charset="0"/>
              <a:buChar char="•"/>
            </a:pPr>
            <a:r>
              <a:rPr lang="en-GB" sz="2400" dirty="0" smtClean="0">
                <a:latin typeface="+mn-lt"/>
              </a:rPr>
              <a:t> &gt;28 units per week (men) or 21 (women) </a:t>
            </a:r>
          </a:p>
          <a:p>
            <a:pPr marL="342900" indent="-342900">
              <a:buFont typeface="Arial" panose="020B0604020202020204" pitchFamily="34" charset="0"/>
              <a:buChar char="•"/>
            </a:pPr>
            <a:r>
              <a:rPr lang="en-GB" sz="2400" dirty="0" smtClean="0">
                <a:latin typeface="+mn-lt"/>
              </a:rPr>
              <a:t> Associated with increased risk of:</a:t>
            </a:r>
          </a:p>
          <a:p>
            <a:pPr marL="976313" indent="-342900">
              <a:buSzPct val="90000"/>
              <a:buFont typeface="Courier New" panose="02070309020205020404" pitchFamily="49" charset="0"/>
              <a:buChar char="o"/>
            </a:pPr>
            <a:r>
              <a:rPr lang="en-GB" sz="2400" dirty="0" smtClean="0">
                <a:latin typeface="+mn-lt"/>
              </a:rPr>
              <a:t>Liver disease </a:t>
            </a:r>
          </a:p>
          <a:p>
            <a:pPr marL="976313" indent="-342900">
              <a:buSzPct val="90000"/>
              <a:buFont typeface="Courier New" panose="02070309020205020404" pitchFamily="49" charset="0"/>
              <a:buChar char="o"/>
            </a:pPr>
            <a:r>
              <a:rPr lang="en-GB" sz="2400" dirty="0" smtClean="0">
                <a:latin typeface="+mn-lt"/>
              </a:rPr>
              <a:t>Gastrointestinal bleeding </a:t>
            </a:r>
          </a:p>
          <a:p>
            <a:pPr marL="976313" indent="-342900">
              <a:buSzPct val="90000"/>
              <a:buFont typeface="Courier New" panose="02070309020205020404" pitchFamily="49" charset="0"/>
              <a:buChar char="o"/>
            </a:pPr>
            <a:r>
              <a:rPr lang="en-GB" sz="2400" dirty="0" smtClean="0">
                <a:latin typeface="+mn-lt"/>
              </a:rPr>
              <a:t>Depression and/or anxiety </a:t>
            </a:r>
          </a:p>
          <a:p>
            <a:pPr marL="976313" indent="-342900">
              <a:buSzPct val="90000"/>
              <a:buFont typeface="Courier New" panose="02070309020205020404" pitchFamily="49" charset="0"/>
              <a:buChar char="o"/>
            </a:pPr>
            <a:r>
              <a:rPr lang="en-GB" sz="2400" dirty="0" smtClean="0">
                <a:latin typeface="+mn-lt"/>
              </a:rPr>
              <a:t>Negative social consequences (e.g. loss of job)</a:t>
            </a:r>
            <a:endParaRPr lang="en-GB" sz="2400" dirty="0" smtClean="0">
              <a:latin typeface="+mn-lt"/>
              <a:cs typeface="Arial" pitchFamily="34" charset="0"/>
            </a:endParaRPr>
          </a:p>
          <a:p>
            <a:endParaRPr lang="en-GB" sz="2400" dirty="0" smtClean="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44</a:t>
            </a:fld>
            <a:endParaRPr lang="en-GB"/>
          </a:p>
        </p:txBody>
      </p:sp>
      <p:sp>
        <p:nvSpPr>
          <p:cNvPr id="3" name="Title 2"/>
          <p:cNvSpPr>
            <a:spLocks noGrp="1"/>
          </p:cNvSpPr>
          <p:nvPr>
            <p:ph type="title"/>
          </p:nvPr>
        </p:nvSpPr>
        <p:spPr/>
        <p:txBody>
          <a:bodyPr/>
          <a:lstStyle/>
          <a:p>
            <a:r>
              <a:rPr lang="en-GB" dirty="0" smtClean="0"/>
              <a:t>Alcohol problems</a:t>
            </a:r>
            <a:endParaRPr lang="en-GB" dirty="0"/>
          </a:p>
        </p:txBody>
      </p:sp>
      <p:sp>
        <p:nvSpPr>
          <p:cNvPr id="4" name="Content Placeholder 3"/>
          <p:cNvSpPr>
            <a:spLocks noGrp="1"/>
          </p:cNvSpPr>
          <p:nvPr>
            <p:ph sz="quarter" idx="11"/>
          </p:nvPr>
        </p:nvSpPr>
        <p:spPr>
          <a:xfrm>
            <a:off x="323528" y="1555200"/>
            <a:ext cx="8415337" cy="4465637"/>
          </a:xfrm>
        </p:spPr>
        <p:txBody>
          <a:bodyPr/>
          <a:lstStyle/>
          <a:p>
            <a:pPr marL="0" indent="0"/>
            <a:r>
              <a:rPr lang="en-GB" sz="2400" dirty="0" smtClean="0">
                <a:latin typeface="+mn-lt"/>
                <a:cs typeface="Arial" pitchFamily="34" charset="0"/>
              </a:rPr>
              <a:t>Alcohol dependence is defined by the presence of three or more of the following:</a:t>
            </a:r>
          </a:p>
          <a:p>
            <a:pPr lvl="0">
              <a:buFont typeface="Arial" pitchFamily="34" charset="0"/>
              <a:buChar char="•"/>
            </a:pPr>
            <a:r>
              <a:rPr lang="en-GB" sz="2400" dirty="0" smtClean="0">
                <a:latin typeface="+mn-lt"/>
                <a:cs typeface="Arial" pitchFamily="34" charset="0"/>
              </a:rPr>
              <a:t>A strong craving to use alcohol</a:t>
            </a:r>
          </a:p>
          <a:p>
            <a:pPr lvl="0">
              <a:buFont typeface="Arial" pitchFamily="34" charset="0"/>
              <a:buChar char="•"/>
            </a:pPr>
            <a:r>
              <a:rPr lang="en-GB" sz="2400" dirty="0" smtClean="0">
                <a:latin typeface="+mn-lt"/>
                <a:cs typeface="Arial" pitchFamily="34" charset="0"/>
              </a:rPr>
              <a:t>Trouble in controlling alcohol use</a:t>
            </a:r>
          </a:p>
          <a:p>
            <a:pPr marL="365125" lvl="0" indent="-365125">
              <a:buFont typeface="Arial" pitchFamily="34" charset="0"/>
              <a:buChar char="•"/>
            </a:pPr>
            <a:r>
              <a:rPr lang="en-GB" sz="2400" dirty="0" smtClean="0">
                <a:latin typeface="+mn-lt"/>
                <a:cs typeface="Arial" pitchFamily="34" charset="0"/>
              </a:rPr>
              <a:t>Withdrawal (anxiety, tremors, sweating) when drinking is   stopped</a:t>
            </a:r>
          </a:p>
          <a:p>
            <a:pPr marL="365125" lvl="0" indent="-365125">
              <a:buFont typeface="Arial" pitchFamily="34" charset="0"/>
              <a:buChar char="•"/>
            </a:pPr>
            <a:r>
              <a:rPr lang="en-GB" sz="2400" dirty="0" smtClean="0">
                <a:latin typeface="+mn-lt"/>
                <a:cs typeface="Arial" pitchFamily="34" charset="0"/>
              </a:rPr>
              <a:t>Tolerance (able to drink large amounts of alcohol without   becoming drunk)</a:t>
            </a:r>
          </a:p>
          <a:p>
            <a:pPr lvl="0">
              <a:buFont typeface="Arial" pitchFamily="34" charset="0"/>
              <a:buChar char="•"/>
            </a:pPr>
            <a:r>
              <a:rPr lang="en-GB" sz="2400" dirty="0" smtClean="0">
                <a:latin typeface="+mn-lt"/>
                <a:cs typeface="Arial" pitchFamily="34" charset="0"/>
              </a:rPr>
              <a:t>Continual alcohol use despite damaging consequences</a:t>
            </a:r>
          </a:p>
          <a:p>
            <a:endParaRPr lang="en-GB" sz="2400" dirty="0" smtClean="0">
              <a:latin typeface="+mn-lt"/>
              <a:cs typeface="Arial" pitchFamily="34" charset="0"/>
            </a:endParaRPr>
          </a:p>
          <a:p>
            <a:pPr marL="0" indent="0"/>
            <a:r>
              <a:rPr lang="en-GB" sz="2400" dirty="0" smtClean="0">
                <a:latin typeface="+mn-lt"/>
                <a:cs typeface="Arial" pitchFamily="34" charset="0"/>
              </a:rPr>
              <a:t>The consequences of alcohol dependence are considerable and include CVD and stroke. </a:t>
            </a:r>
            <a:endParaRPr lang="en-GB" sz="2400" dirty="0">
              <a:latin typeface="+mn-lt"/>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45</a:t>
            </a:fld>
            <a:endParaRPr lang="en-GB"/>
          </a:p>
        </p:txBody>
      </p:sp>
      <p:sp>
        <p:nvSpPr>
          <p:cNvPr id="3" name="Title 2"/>
          <p:cNvSpPr>
            <a:spLocks noGrp="1"/>
          </p:cNvSpPr>
          <p:nvPr>
            <p:ph type="title"/>
          </p:nvPr>
        </p:nvSpPr>
        <p:spPr/>
        <p:txBody>
          <a:bodyPr/>
          <a:lstStyle/>
          <a:p>
            <a:r>
              <a:rPr lang="en-GB" dirty="0" smtClean="0"/>
              <a:t>Drug misuse</a:t>
            </a:r>
            <a:endParaRPr lang="en-GB" dirty="0"/>
          </a:p>
        </p:txBody>
      </p:sp>
      <p:sp>
        <p:nvSpPr>
          <p:cNvPr id="4" name="Content Placeholder 3"/>
          <p:cNvSpPr>
            <a:spLocks noGrp="1"/>
          </p:cNvSpPr>
          <p:nvPr>
            <p:ph sz="quarter" idx="11"/>
          </p:nvPr>
        </p:nvSpPr>
        <p:spPr>
          <a:xfrm>
            <a:off x="323528" y="1555200"/>
            <a:ext cx="8415337" cy="4465637"/>
          </a:xfrm>
        </p:spPr>
        <p:txBody>
          <a:bodyPr/>
          <a:lstStyle/>
          <a:p>
            <a:pPr marL="0" indent="0">
              <a:buFont typeface="Arial" pitchFamily="34" charset="0"/>
              <a:buChar char="•"/>
            </a:pPr>
            <a:r>
              <a:rPr lang="en-GB" sz="2400" dirty="0" smtClean="0">
                <a:latin typeface="+mn-lt"/>
                <a:cs typeface="Arial" pitchFamily="34" charset="0"/>
              </a:rPr>
              <a:t>   No proactive screening in primary care</a:t>
            </a:r>
          </a:p>
          <a:p>
            <a:pPr marL="0" indent="0">
              <a:buFont typeface="Arial" pitchFamily="34" charset="0"/>
              <a:buChar char="•"/>
            </a:pPr>
            <a:r>
              <a:rPr lang="en-GB" sz="2400" dirty="0" smtClean="0">
                <a:latin typeface="+mn-lt"/>
                <a:cs typeface="Arial" pitchFamily="34" charset="0"/>
              </a:rPr>
              <a:t>   Patients often will deny problem</a:t>
            </a:r>
          </a:p>
          <a:p>
            <a:pPr>
              <a:buFont typeface="Arial" pitchFamily="34" charset="0"/>
              <a:buChar char="•"/>
            </a:pPr>
            <a:r>
              <a:rPr lang="en-GB" sz="2400" dirty="0" smtClean="0">
                <a:latin typeface="+mn-lt"/>
                <a:cs typeface="Arial" pitchFamily="34" charset="0"/>
              </a:rPr>
              <a:t>May be recognised when patients want:</a:t>
            </a:r>
          </a:p>
          <a:p>
            <a:pPr marL="975600" lvl="0" indent="-342000">
              <a:buSzPct val="90000"/>
              <a:buFont typeface="Courier New" panose="02070309020205020404" pitchFamily="49" charset="0"/>
              <a:buChar char="o"/>
            </a:pPr>
            <a:r>
              <a:rPr lang="en-GB" sz="2400" dirty="0" smtClean="0">
                <a:latin typeface="+mn-lt"/>
                <a:cs typeface="Arial" pitchFamily="34" charset="0"/>
              </a:rPr>
              <a:t>A prescription for drugs </a:t>
            </a:r>
          </a:p>
          <a:p>
            <a:pPr marL="975600" lvl="0" indent="-342000">
              <a:buSzPct val="90000"/>
              <a:buFont typeface="Courier New" panose="02070309020205020404" pitchFamily="49" charset="0"/>
              <a:buChar char="o"/>
            </a:pPr>
            <a:r>
              <a:rPr lang="en-GB" sz="2400" dirty="0" smtClean="0">
                <a:latin typeface="+mn-lt"/>
                <a:cs typeface="Arial" pitchFamily="34" charset="0"/>
              </a:rPr>
              <a:t>Help to withdraw or stabilise their drug use </a:t>
            </a:r>
          </a:p>
          <a:p>
            <a:pPr marL="975600" lvl="0" indent="-342000">
              <a:buSzPct val="90000"/>
              <a:buFont typeface="Courier New" panose="02070309020205020404" pitchFamily="49" charset="0"/>
              <a:buChar char="o"/>
            </a:pPr>
            <a:r>
              <a:rPr lang="en-GB" sz="2400" dirty="0" smtClean="0">
                <a:latin typeface="+mn-lt"/>
                <a:cs typeface="Arial" pitchFamily="34" charset="0"/>
              </a:rPr>
              <a:t>Treatment  for the physical complications of drug use, such as abscesses</a:t>
            </a:r>
          </a:p>
          <a:p>
            <a:pPr marL="975600" lvl="0" indent="-342000">
              <a:buSzPct val="90000"/>
              <a:buFont typeface="Courier New" panose="02070309020205020404" pitchFamily="49" charset="0"/>
              <a:buChar char="o"/>
            </a:pPr>
            <a:r>
              <a:rPr lang="en-GB" sz="2400" dirty="0" smtClean="0">
                <a:latin typeface="+mn-lt"/>
                <a:cs typeface="Arial" pitchFamily="34" charset="0"/>
              </a:rPr>
              <a:t>Medical acknowledgement of a drug problem because of debt or prosecution</a:t>
            </a:r>
          </a:p>
          <a:p>
            <a:endParaRPr lang="en-GB" dirty="0">
              <a:latin typeface="+mn-lt"/>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46</a:t>
            </a:fld>
            <a:endParaRPr lang="en-GB"/>
          </a:p>
        </p:txBody>
      </p:sp>
      <p:sp>
        <p:nvSpPr>
          <p:cNvPr id="3" name="Title 2"/>
          <p:cNvSpPr>
            <a:spLocks noGrp="1"/>
          </p:cNvSpPr>
          <p:nvPr>
            <p:ph type="title"/>
          </p:nvPr>
        </p:nvSpPr>
        <p:spPr/>
        <p:txBody>
          <a:bodyPr/>
          <a:lstStyle/>
          <a:p>
            <a:r>
              <a:rPr lang="en-GB" dirty="0" smtClean="0"/>
              <a:t>Treatment of alcohol and drug problems</a:t>
            </a:r>
            <a:endParaRPr lang="en-GB" dirty="0"/>
          </a:p>
        </p:txBody>
      </p:sp>
      <p:sp>
        <p:nvSpPr>
          <p:cNvPr id="4" name="Content Placeholder 3"/>
          <p:cNvSpPr>
            <a:spLocks noGrp="1"/>
          </p:cNvSpPr>
          <p:nvPr>
            <p:ph sz="quarter" idx="11"/>
          </p:nvPr>
        </p:nvSpPr>
        <p:spPr>
          <a:xfrm>
            <a:off x="323528" y="1555200"/>
            <a:ext cx="8415337" cy="4465637"/>
          </a:xfrm>
        </p:spPr>
        <p:txBody>
          <a:bodyPr/>
          <a:lstStyle/>
          <a:p>
            <a:pPr>
              <a:buFont typeface="Arial" pitchFamily="34" charset="0"/>
              <a:buChar char="•"/>
            </a:pPr>
            <a:r>
              <a:rPr lang="en-GB" sz="2400" dirty="0" smtClean="0">
                <a:latin typeface="+mn-lt"/>
                <a:cs typeface="Arial" pitchFamily="34" charset="0"/>
              </a:rPr>
              <a:t>Dependent on whether patient wants to stop or reduce</a:t>
            </a:r>
          </a:p>
          <a:p>
            <a:pPr>
              <a:buFont typeface="Arial" pitchFamily="34" charset="0"/>
              <a:buChar char="•"/>
            </a:pPr>
            <a:r>
              <a:rPr lang="en-GB" sz="2400" dirty="0" smtClean="0">
                <a:latin typeface="+mn-lt"/>
                <a:cs typeface="Arial" pitchFamily="34" charset="0"/>
              </a:rPr>
              <a:t>Pass no judgement if they wish to continue</a:t>
            </a:r>
          </a:p>
          <a:p>
            <a:pPr>
              <a:buFont typeface="Arial" pitchFamily="34" charset="0"/>
              <a:buChar char="•"/>
            </a:pPr>
            <a:r>
              <a:rPr lang="en-GB" sz="2400" dirty="0" smtClean="0">
                <a:latin typeface="+mn-lt"/>
                <a:cs typeface="Arial" pitchFamily="34" charset="0"/>
              </a:rPr>
              <a:t>Advise on the benefits of stopping (physical health, mental health, ability to sort out social problems)</a:t>
            </a:r>
          </a:p>
          <a:p>
            <a:pPr>
              <a:buFont typeface="Arial" pitchFamily="34" charset="0"/>
              <a:buChar char="•"/>
            </a:pPr>
            <a:r>
              <a:rPr lang="en-GB" sz="2400" dirty="0" smtClean="0">
                <a:latin typeface="+mn-lt"/>
                <a:cs typeface="Arial" pitchFamily="34" charset="0"/>
              </a:rPr>
              <a:t>Refer to local NHS service</a:t>
            </a:r>
          </a:p>
          <a:p>
            <a:pPr>
              <a:buFont typeface="Arial" pitchFamily="34" charset="0"/>
              <a:buChar char="•"/>
            </a:pPr>
            <a:r>
              <a:rPr lang="en-GB" sz="2400" dirty="0" smtClean="0">
                <a:latin typeface="+mn-lt"/>
                <a:cs typeface="Arial" pitchFamily="34" charset="0"/>
              </a:rPr>
              <a:t>Provide self-help information</a:t>
            </a:r>
          </a:p>
          <a:p>
            <a:endParaRPr lang="en-GB" dirty="0">
              <a:latin typeface="+mn-lt"/>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47</a:t>
            </a:fld>
            <a:endParaRPr lang="en-GB"/>
          </a:p>
        </p:txBody>
      </p:sp>
      <p:sp>
        <p:nvSpPr>
          <p:cNvPr id="3" name="Title 2"/>
          <p:cNvSpPr>
            <a:spLocks noGrp="1"/>
          </p:cNvSpPr>
          <p:nvPr>
            <p:ph type="title"/>
          </p:nvPr>
        </p:nvSpPr>
        <p:spPr/>
        <p:txBody>
          <a:bodyPr/>
          <a:lstStyle/>
          <a:p>
            <a:r>
              <a:rPr lang="en-GB" dirty="0" smtClean="0"/>
              <a:t>Eating disorders</a:t>
            </a:r>
            <a:endParaRPr lang="en-GB" dirty="0"/>
          </a:p>
        </p:txBody>
      </p:sp>
      <p:sp>
        <p:nvSpPr>
          <p:cNvPr id="4" name="Content Placeholder 3"/>
          <p:cNvSpPr>
            <a:spLocks noGrp="1"/>
          </p:cNvSpPr>
          <p:nvPr>
            <p:ph sz="quarter" idx="11"/>
          </p:nvPr>
        </p:nvSpPr>
        <p:spPr>
          <a:xfrm>
            <a:off x="323528" y="1555200"/>
            <a:ext cx="8415337" cy="4953014"/>
          </a:xfrm>
        </p:spPr>
        <p:txBody>
          <a:bodyPr/>
          <a:lstStyle/>
          <a:p>
            <a:r>
              <a:rPr lang="en-GB" sz="2400" dirty="0" smtClean="0">
                <a:latin typeface="+mn-lt"/>
                <a:cs typeface="Arial" pitchFamily="34" charset="0"/>
              </a:rPr>
              <a:t>Most common:</a:t>
            </a:r>
          </a:p>
          <a:p>
            <a:pPr>
              <a:buFont typeface="Arial" panose="020B0604020202020204" pitchFamily="34" charset="0"/>
              <a:buChar char="•"/>
            </a:pPr>
            <a:r>
              <a:rPr lang="en-GB" sz="2400" dirty="0" smtClean="0">
                <a:latin typeface="+mn-lt"/>
                <a:cs typeface="Arial" pitchFamily="34" charset="0"/>
              </a:rPr>
              <a:t>Anorexia</a:t>
            </a:r>
          </a:p>
          <a:p>
            <a:pPr>
              <a:buFont typeface="Arial" panose="020B0604020202020204" pitchFamily="34" charset="0"/>
              <a:buChar char="•"/>
            </a:pPr>
            <a:r>
              <a:rPr lang="en-GB" sz="2400" dirty="0" smtClean="0">
                <a:latin typeface="+mn-lt"/>
                <a:cs typeface="Arial" pitchFamily="34" charset="0"/>
              </a:rPr>
              <a:t>Bulimia</a:t>
            </a:r>
          </a:p>
          <a:p>
            <a:endParaRPr lang="en-GB" sz="1400" dirty="0" smtClean="0">
              <a:latin typeface="+mn-lt"/>
              <a:cs typeface="Arial" pitchFamily="34" charset="0"/>
            </a:endParaRPr>
          </a:p>
          <a:p>
            <a:r>
              <a:rPr lang="en-GB" sz="2400" dirty="0" smtClean="0">
                <a:latin typeface="+mn-lt"/>
                <a:cs typeface="Arial" pitchFamily="34" charset="0"/>
              </a:rPr>
              <a:t>Often present with a physical complaint:</a:t>
            </a:r>
          </a:p>
          <a:p>
            <a:pPr>
              <a:buFont typeface="Arial" panose="020B0604020202020204" pitchFamily="34" charset="0"/>
              <a:buChar char="•"/>
            </a:pPr>
            <a:r>
              <a:rPr lang="en-GB" sz="2400" dirty="0" smtClean="0">
                <a:latin typeface="+mn-lt"/>
                <a:cs typeface="Arial" pitchFamily="34" charset="0"/>
              </a:rPr>
              <a:t>Palpitations</a:t>
            </a:r>
          </a:p>
          <a:p>
            <a:pPr>
              <a:buFont typeface="Arial" panose="020B0604020202020204" pitchFamily="34" charset="0"/>
              <a:buChar char="•"/>
            </a:pPr>
            <a:r>
              <a:rPr lang="en-GB" sz="2400" dirty="0" smtClean="0">
                <a:latin typeface="+mn-lt"/>
                <a:cs typeface="Arial" pitchFamily="34" charset="0"/>
              </a:rPr>
              <a:t>Amenorrhoea</a:t>
            </a:r>
          </a:p>
          <a:p>
            <a:pPr>
              <a:buFont typeface="Arial" panose="020B0604020202020204" pitchFamily="34" charset="0"/>
              <a:buChar char="•"/>
            </a:pPr>
            <a:r>
              <a:rPr lang="en-GB" sz="2400" dirty="0" smtClean="0">
                <a:latin typeface="+mn-lt"/>
                <a:cs typeface="Arial" pitchFamily="34" charset="0"/>
              </a:rPr>
              <a:t>Fits</a:t>
            </a:r>
          </a:p>
          <a:p>
            <a:endParaRPr lang="en-GB" sz="1400" dirty="0" smtClean="0">
              <a:latin typeface="+mn-lt"/>
              <a:cs typeface="Arial" pitchFamily="34" charset="0"/>
            </a:endParaRPr>
          </a:p>
          <a:p>
            <a:r>
              <a:rPr lang="en-GB" sz="2400" dirty="0" smtClean="0">
                <a:latin typeface="+mn-lt"/>
                <a:cs typeface="Arial" pitchFamily="34" charset="0"/>
              </a:rPr>
              <a:t>OR</a:t>
            </a:r>
          </a:p>
          <a:p>
            <a:endParaRPr lang="en-GB" sz="1400" dirty="0" smtClean="0">
              <a:latin typeface="+mn-lt"/>
              <a:cs typeface="Arial" pitchFamily="34" charset="0"/>
            </a:endParaRPr>
          </a:p>
          <a:p>
            <a:pPr marL="0" indent="0"/>
            <a:r>
              <a:rPr lang="en-GB" sz="2400" dirty="0" smtClean="0">
                <a:latin typeface="+mn-lt"/>
                <a:cs typeface="Arial" pitchFamily="34" charset="0"/>
              </a:rPr>
              <a:t>Brought in by member of family (worried about weight loss, refusal to eat, vomiting)</a:t>
            </a:r>
          </a:p>
          <a:p>
            <a:endParaRPr lang="en-GB" sz="2400" dirty="0" smtClean="0">
              <a:latin typeface="+mn-lt"/>
              <a:cs typeface="Arial" pitchFamily="34" charset="0"/>
            </a:endParaRPr>
          </a:p>
          <a:p>
            <a:endParaRPr lang="en-GB"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90062" y="1535520"/>
            <a:ext cx="4039883" cy="639800"/>
          </a:xfrm>
        </p:spPr>
        <p:txBody>
          <a:bodyPr/>
          <a:lstStyle/>
          <a:p>
            <a:r>
              <a:rPr lang="en-GB" sz="2400" b="0" dirty="0" smtClean="0"/>
              <a:t>Weight loss</a:t>
            </a:r>
            <a:endParaRPr lang="en-GB" sz="2400" b="0" dirty="0"/>
          </a:p>
        </p:txBody>
      </p:sp>
      <p:sp>
        <p:nvSpPr>
          <p:cNvPr id="4" name="Content Placeholder 3"/>
          <p:cNvSpPr>
            <a:spLocks noGrp="1"/>
          </p:cNvSpPr>
          <p:nvPr>
            <p:ph sz="half" idx="2"/>
          </p:nvPr>
        </p:nvSpPr>
        <p:spPr>
          <a:xfrm>
            <a:off x="590062" y="2175319"/>
            <a:ext cx="4039883" cy="3950557"/>
          </a:xfrm>
        </p:spPr>
        <p:txBody>
          <a:bodyPr/>
          <a:lstStyle/>
          <a:p>
            <a:pPr lvl="0">
              <a:buFont typeface="Arial" pitchFamily="34" charset="0"/>
              <a:buChar char="•"/>
            </a:pPr>
            <a:endParaRPr lang="en-GB" sz="2400" dirty="0" smtClean="0">
              <a:cs typeface="Arial" pitchFamily="34" charset="0"/>
            </a:endParaRPr>
          </a:p>
          <a:p>
            <a:pPr lvl="0">
              <a:buFont typeface="Arial" pitchFamily="34" charset="0"/>
              <a:buChar char="•"/>
            </a:pPr>
            <a:r>
              <a:rPr lang="en-GB" sz="2400" dirty="0" smtClean="0">
                <a:cs typeface="Arial" pitchFamily="34" charset="0"/>
              </a:rPr>
              <a:t>Amenorrhoea</a:t>
            </a:r>
          </a:p>
          <a:p>
            <a:pPr lvl="0">
              <a:buFont typeface="Arial" pitchFamily="34" charset="0"/>
              <a:buChar char="•"/>
            </a:pPr>
            <a:r>
              <a:rPr lang="en-GB" sz="2400" dirty="0" smtClean="0">
                <a:cs typeface="Arial" pitchFamily="34" charset="0"/>
              </a:rPr>
              <a:t>Dental problems</a:t>
            </a:r>
          </a:p>
          <a:p>
            <a:pPr lvl="0">
              <a:buFont typeface="Arial" pitchFamily="34" charset="0"/>
              <a:buChar char="•"/>
            </a:pPr>
            <a:r>
              <a:rPr lang="en-GB" sz="2400" dirty="0" smtClean="0">
                <a:cs typeface="Arial" pitchFamily="34" charset="0"/>
              </a:rPr>
              <a:t>Muscle weakness</a:t>
            </a:r>
          </a:p>
          <a:p>
            <a:pPr lvl="0">
              <a:buFont typeface="Arial" pitchFamily="34" charset="0"/>
              <a:buChar char="•"/>
            </a:pPr>
            <a:r>
              <a:rPr lang="en-GB" sz="2400" dirty="0" smtClean="0">
                <a:cs typeface="Arial" pitchFamily="34" charset="0"/>
              </a:rPr>
              <a:t>Renal stones</a:t>
            </a:r>
          </a:p>
          <a:p>
            <a:pPr lvl="0">
              <a:buFont typeface="Arial" pitchFamily="34" charset="0"/>
              <a:buChar char="•"/>
            </a:pPr>
            <a:r>
              <a:rPr lang="en-GB" sz="2400" dirty="0" smtClean="0">
                <a:cs typeface="Arial" pitchFamily="34" charset="0"/>
              </a:rPr>
              <a:t>Constipation</a:t>
            </a:r>
          </a:p>
          <a:p>
            <a:pPr lvl="0">
              <a:buFont typeface="Arial" pitchFamily="34" charset="0"/>
              <a:buChar char="•"/>
            </a:pPr>
            <a:r>
              <a:rPr lang="en-GB" sz="2400" dirty="0" smtClean="0">
                <a:cs typeface="Arial" pitchFamily="34" charset="0"/>
              </a:rPr>
              <a:t>Liver dysfunction </a:t>
            </a:r>
          </a:p>
          <a:p>
            <a:endParaRPr lang="en-GB" dirty="0"/>
          </a:p>
        </p:txBody>
      </p:sp>
      <p:sp>
        <p:nvSpPr>
          <p:cNvPr id="6" name="Text Placeholder 5"/>
          <p:cNvSpPr>
            <a:spLocks noGrp="1"/>
          </p:cNvSpPr>
          <p:nvPr>
            <p:ph type="body" sz="quarter" idx="3"/>
          </p:nvPr>
        </p:nvSpPr>
        <p:spPr>
          <a:xfrm>
            <a:off x="4778969" y="1535520"/>
            <a:ext cx="4041503" cy="639800"/>
          </a:xfrm>
        </p:spPr>
        <p:txBody>
          <a:bodyPr/>
          <a:lstStyle/>
          <a:p>
            <a:r>
              <a:rPr lang="en-GB" sz="2400" b="0" dirty="0" smtClean="0"/>
              <a:t>Purging</a:t>
            </a:r>
            <a:endParaRPr lang="en-GB" sz="2400" b="0" dirty="0"/>
          </a:p>
        </p:txBody>
      </p:sp>
      <p:sp>
        <p:nvSpPr>
          <p:cNvPr id="7" name="Content Placeholder 6"/>
          <p:cNvSpPr>
            <a:spLocks noGrp="1"/>
          </p:cNvSpPr>
          <p:nvPr>
            <p:ph sz="quarter" idx="4"/>
          </p:nvPr>
        </p:nvSpPr>
        <p:spPr>
          <a:xfrm>
            <a:off x="4778969" y="2175319"/>
            <a:ext cx="4041503" cy="3950557"/>
          </a:xfrm>
        </p:spPr>
        <p:txBody>
          <a:bodyPr/>
          <a:lstStyle/>
          <a:p>
            <a:pPr lvl="0"/>
            <a:endParaRPr lang="en-GB" sz="2400" dirty="0" smtClean="0">
              <a:cs typeface="Arial" pitchFamily="34" charset="0"/>
            </a:endParaRPr>
          </a:p>
          <a:p>
            <a:pPr lvl="0">
              <a:buFont typeface="Arial" pitchFamily="34" charset="0"/>
              <a:buChar char="•"/>
            </a:pPr>
            <a:r>
              <a:rPr lang="en-GB" sz="2400" dirty="0" smtClean="0">
                <a:cs typeface="Arial" pitchFamily="34" charset="0"/>
              </a:rPr>
              <a:t>Dental problems</a:t>
            </a:r>
          </a:p>
          <a:p>
            <a:pPr lvl="0">
              <a:buFont typeface="Arial" pitchFamily="34" charset="0"/>
              <a:buChar char="•"/>
            </a:pPr>
            <a:r>
              <a:rPr lang="en-GB" sz="2400" dirty="0" smtClean="0">
                <a:cs typeface="Arial" pitchFamily="34" charset="0"/>
              </a:rPr>
              <a:t>Salivary gland swelling </a:t>
            </a:r>
          </a:p>
          <a:p>
            <a:pPr lvl="0">
              <a:buFont typeface="Arial" pitchFamily="34" charset="0"/>
              <a:buChar char="•"/>
            </a:pPr>
            <a:r>
              <a:rPr lang="en-GB" sz="2400" dirty="0" smtClean="0">
                <a:cs typeface="Arial" pitchFamily="34" charset="0"/>
              </a:rPr>
              <a:t>Renal stones</a:t>
            </a:r>
          </a:p>
          <a:p>
            <a:pPr lvl="0">
              <a:buFont typeface="Arial" pitchFamily="34" charset="0"/>
              <a:buChar char="•"/>
            </a:pPr>
            <a:r>
              <a:rPr lang="en-GB" sz="2400" dirty="0" smtClean="0">
                <a:cs typeface="Arial" pitchFamily="34" charset="0"/>
              </a:rPr>
              <a:t>Cardiac arrhythmias</a:t>
            </a:r>
          </a:p>
          <a:p>
            <a:pPr lvl="0">
              <a:buFont typeface="Arial" pitchFamily="34" charset="0"/>
              <a:buChar char="•"/>
            </a:pPr>
            <a:r>
              <a:rPr lang="en-GB" sz="2400" dirty="0" smtClean="0">
                <a:cs typeface="Arial" pitchFamily="34" charset="0"/>
              </a:rPr>
              <a:t>Fits</a:t>
            </a:r>
          </a:p>
          <a:p>
            <a:endParaRPr lang="en-GB" dirty="0"/>
          </a:p>
        </p:txBody>
      </p:sp>
      <p:sp>
        <p:nvSpPr>
          <p:cNvPr id="2" name="Slide Number Placeholder 1"/>
          <p:cNvSpPr>
            <a:spLocks noGrp="1"/>
          </p:cNvSpPr>
          <p:nvPr>
            <p:ph type="sldNum" sz="quarter" idx="10"/>
          </p:nvPr>
        </p:nvSpPr>
        <p:spPr/>
        <p:txBody>
          <a:bodyPr/>
          <a:lstStyle/>
          <a:p>
            <a:fld id="{DA5A8D2D-B30F-410E-BF0A-C93262F860C7}" type="slidenum">
              <a:rPr lang="en-GB" smtClean="0"/>
              <a:pPr/>
              <a:t>48</a:t>
            </a:fld>
            <a:endParaRPr lang="en-GB"/>
          </a:p>
        </p:txBody>
      </p:sp>
      <p:sp>
        <p:nvSpPr>
          <p:cNvPr id="3" name="Title 2"/>
          <p:cNvSpPr>
            <a:spLocks noGrp="1"/>
          </p:cNvSpPr>
          <p:nvPr>
            <p:ph type="title"/>
          </p:nvPr>
        </p:nvSpPr>
        <p:spPr/>
        <p:txBody>
          <a:bodyPr>
            <a:normAutofit/>
          </a:bodyPr>
          <a:lstStyle/>
          <a:p>
            <a:r>
              <a:rPr lang="en-GB" dirty="0" smtClean="0"/>
              <a:t>Complications caused by eating disorders</a:t>
            </a:r>
            <a:endParaRPr lang="en-GB"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DA5A8D2D-B30F-410E-BF0A-C93262F860C7}" type="slidenum">
              <a:rPr lang="en-GB" smtClean="0"/>
              <a:pPr/>
              <a:t>49</a:t>
            </a:fld>
            <a:endParaRPr lang="en-GB"/>
          </a:p>
        </p:txBody>
      </p:sp>
      <p:sp>
        <p:nvSpPr>
          <p:cNvPr id="8" name="Title 7"/>
          <p:cNvSpPr>
            <a:spLocks noGrp="1"/>
          </p:cNvSpPr>
          <p:nvPr>
            <p:ph type="title"/>
          </p:nvPr>
        </p:nvSpPr>
        <p:spPr/>
        <p:txBody>
          <a:bodyPr/>
          <a:lstStyle/>
          <a:p>
            <a:r>
              <a:rPr lang="en-GB" dirty="0" smtClean="0"/>
              <a:t>Management of eating disorders</a:t>
            </a:r>
            <a:endParaRPr lang="en-GB" dirty="0"/>
          </a:p>
        </p:txBody>
      </p:sp>
      <p:sp>
        <p:nvSpPr>
          <p:cNvPr id="9" name="Content Placeholder 8"/>
          <p:cNvSpPr>
            <a:spLocks noGrp="1"/>
          </p:cNvSpPr>
          <p:nvPr>
            <p:ph sz="quarter" idx="11"/>
          </p:nvPr>
        </p:nvSpPr>
        <p:spPr>
          <a:xfrm>
            <a:off x="323528" y="1555200"/>
            <a:ext cx="8415337" cy="4465637"/>
          </a:xfrm>
        </p:spPr>
        <p:txBody>
          <a:bodyPr/>
          <a:lstStyle/>
          <a:p>
            <a:pPr>
              <a:buFont typeface="Arial" pitchFamily="34" charset="0"/>
              <a:buChar char="•"/>
            </a:pPr>
            <a:r>
              <a:rPr lang="en-GB" sz="2400" dirty="0" smtClean="0">
                <a:latin typeface="+mn-lt"/>
                <a:cs typeface="Arial" pitchFamily="34" charset="0"/>
              </a:rPr>
              <a:t>Regular routine of attendance</a:t>
            </a:r>
          </a:p>
          <a:p>
            <a:pPr>
              <a:buFont typeface="Arial" pitchFamily="34" charset="0"/>
              <a:buChar char="•"/>
            </a:pPr>
            <a:r>
              <a:rPr lang="en-GB" sz="2400" dirty="0" smtClean="0">
                <a:latin typeface="+mn-lt"/>
                <a:cs typeface="Arial" pitchFamily="34" charset="0"/>
              </a:rPr>
              <a:t>Education about a healthy diet and weight. Meal planning.</a:t>
            </a:r>
          </a:p>
          <a:p>
            <a:pPr>
              <a:buFont typeface="Arial" pitchFamily="34" charset="0"/>
              <a:buChar char="•"/>
            </a:pPr>
            <a:r>
              <a:rPr lang="en-GB" sz="2400" dirty="0" smtClean="0">
                <a:latin typeface="+mn-lt"/>
                <a:cs typeface="Arial" pitchFamily="34" charset="0"/>
              </a:rPr>
              <a:t>Refer to </a:t>
            </a:r>
            <a:r>
              <a:rPr lang="en-GB" sz="2400" dirty="0" err="1" smtClean="0">
                <a:latin typeface="+mn-lt"/>
                <a:cs typeface="Arial" pitchFamily="34" charset="0"/>
              </a:rPr>
              <a:t>dietitian</a:t>
            </a:r>
            <a:r>
              <a:rPr lang="en-GB" sz="2400" dirty="0" smtClean="0">
                <a:latin typeface="+mn-lt"/>
                <a:cs typeface="Arial" pitchFamily="34" charset="0"/>
              </a:rPr>
              <a:t> (if available)</a:t>
            </a:r>
          </a:p>
          <a:p>
            <a:pPr>
              <a:buFont typeface="Arial" pitchFamily="34" charset="0"/>
              <a:buChar char="•"/>
            </a:pPr>
            <a:r>
              <a:rPr lang="en-GB" sz="2400" dirty="0" smtClean="0">
                <a:latin typeface="+mn-lt"/>
                <a:cs typeface="Arial" pitchFamily="34" charset="0"/>
              </a:rPr>
              <a:t>Discuss what the benefits and disadvantages of the condition are for the patient</a:t>
            </a:r>
          </a:p>
          <a:p>
            <a:pPr>
              <a:buFont typeface="Arial" pitchFamily="34" charset="0"/>
              <a:buChar char="•"/>
            </a:pPr>
            <a:r>
              <a:rPr lang="en-GB" sz="2400" dirty="0" smtClean="0">
                <a:latin typeface="+mn-lt"/>
                <a:cs typeface="Arial" pitchFamily="34" charset="0"/>
              </a:rPr>
              <a:t>Activities to avoid bingeing</a:t>
            </a:r>
          </a:p>
          <a:p>
            <a:pPr lvl="0">
              <a:buFont typeface="Arial" pitchFamily="34" charset="0"/>
              <a:buChar char="•"/>
            </a:pPr>
            <a:r>
              <a:rPr lang="en-GB" sz="2400" dirty="0" smtClean="0">
                <a:latin typeface="+mn-lt"/>
                <a:cs typeface="Arial" pitchFamily="34" charset="0"/>
              </a:rPr>
              <a:t>60mg </a:t>
            </a:r>
            <a:r>
              <a:rPr lang="en-GB" sz="2400" dirty="0">
                <a:latin typeface="+mn-lt"/>
                <a:cs typeface="Arial" pitchFamily="34" charset="0"/>
              </a:rPr>
              <a:t>f</a:t>
            </a:r>
            <a:r>
              <a:rPr lang="en-GB" sz="2400" dirty="0" smtClean="0">
                <a:latin typeface="+mn-lt"/>
                <a:cs typeface="Arial" pitchFamily="34" charset="0"/>
              </a:rPr>
              <a:t>luoxetine maybe helpful (bulimia only)</a:t>
            </a:r>
          </a:p>
          <a:p>
            <a:pPr>
              <a:buFont typeface="Arial" pitchFamily="34" charset="0"/>
              <a:buChar char="•"/>
            </a:pPr>
            <a:r>
              <a:rPr lang="en-GB" sz="2400" dirty="0" smtClean="0">
                <a:latin typeface="+mn-lt"/>
                <a:cs typeface="Arial" pitchFamily="34" charset="0"/>
              </a:rPr>
              <a:t>Monitor weight, set realistic targets agreed with patient</a:t>
            </a:r>
          </a:p>
          <a:p>
            <a:pPr>
              <a:buFont typeface="Arial" pitchFamily="34" charset="0"/>
              <a:buChar char="•"/>
            </a:pPr>
            <a:r>
              <a:rPr lang="en-GB" sz="2400" dirty="0" smtClean="0">
                <a:latin typeface="+mn-lt"/>
                <a:cs typeface="Arial" pitchFamily="34" charset="0"/>
              </a:rPr>
              <a:t>Advise about local voluntary or self-help groups </a:t>
            </a:r>
          </a:p>
          <a:p>
            <a:pPr>
              <a:buFont typeface="Arial" pitchFamily="34" charset="0"/>
              <a:buChar char="•"/>
            </a:pPr>
            <a:r>
              <a:rPr lang="en-GB" sz="2400" dirty="0" smtClean="0">
                <a:latin typeface="+mn-lt"/>
                <a:cs typeface="Arial" pitchFamily="34" charset="0"/>
              </a:rPr>
              <a:t>Refer to CBT/psychotherapy</a:t>
            </a:r>
          </a:p>
          <a:p>
            <a:pPr>
              <a:buFont typeface="Arial" pitchFamily="34" charset="0"/>
              <a:buChar char="•"/>
            </a:pPr>
            <a:r>
              <a:rPr lang="en-GB" sz="2400" dirty="0" smtClean="0">
                <a:latin typeface="+mn-lt"/>
                <a:cs typeface="Arial" pitchFamily="34" charset="0"/>
              </a:rPr>
              <a:t>Refer to secondary care if not progressing</a:t>
            </a:r>
          </a:p>
          <a:p>
            <a:pPr>
              <a:buFont typeface="Arial" pitchFamily="34" charset="0"/>
              <a:buChar char="•"/>
            </a:pPr>
            <a:endParaRPr lang="en-GB" dirty="0">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a:t>
            </a:fld>
            <a:endParaRPr lang="en-GB"/>
          </a:p>
        </p:txBody>
      </p:sp>
      <p:sp>
        <p:nvSpPr>
          <p:cNvPr id="7" name="Content Placeholder 6"/>
          <p:cNvSpPr>
            <a:spLocks noGrp="1"/>
          </p:cNvSpPr>
          <p:nvPr>
            <p:ph sz="quarter" idx="11"/>
          </p:nvPr>
        </p:nvSpPr>
        <p:spPr>
          <a:xfrm>
            <a:off x="323528" y="2492896"/>
            <a:ext cx="8415337" cy="3888854"/>
          </a:xfrm>
        </p:spPr>
        <p:txBody>
          <a:bodyPr/>
          <a:lstStyle/>
          <a:p>
            <a:pPr algn="ctr"/>
            <a:r>
              <a:rPr lang="en-GB" sz="2800" dirty="0">
                <a:solidFill>
                  <a:schemeClr val="tx2"/>
                </a:solidFill>
                <a:latin typeface="Arial" panose="020B0604020202020204" pitchFamily="34" charset="0"/>
                <a:cs typeface="Arial" panose="020B0604020202020204" pitchFamily="34" charset="0"/>
              </a:rPr>
              <a:t>Underlying distress or mental health problems</a:t>
            </a:r>
          </a:p>
        </p:txBody>
      </p:sp>
    </p:spTree>
    <p:extLst>
      <p:ext uri="{BB962C8B-B14F-4D97-AF65-F5344CB8AC3E}">
        <p14:creationId xmlns:p14="http://schemas.microsoft.com/office/powerpoint/2010/main" val="4093795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50</a:t>
            </a:fld>
            <a:endParaRPr lang="en-GB"/>
          </a:p>
        </p:txBody>
      </p:sp>
      <p:sp>
        <p:nvSpPr>
          <p:cNvPr id="3" name="Title 2"/>
          <p:cNvSpPr>
            <a:spLocks noGrp="1"/>
          </p:cNvSpPr>
          <p:nvPr>
            <p:ph type="title"/>
          </p:nvPr>
        </p:nvSpPr>
        <p:spPr/>
        <p:txBody>
          <a:bodyPr/>
          <a:lstStyle/>
          <a:p>
            <a:r>
              <a:rPr lang="en-GB" dirty="0" smtClean="0"/>
              <a:t>Urgent referral to secondary care</a:t>
            </a:r>
            <a:endParaRPr lang="en-GB" dirty="0"/>
          </a:p>
        </p:txBody>
      </p:sp>
      <p:sp>
        <p:nvSpPr>
          <p:cNvPr id="4" name="Content Placeholder 3"/>
          <p:cNvSpPr>
            <a:spLocks noGrp="1"/>
          </p:cNvSpPr>
          <p:nvPr>
            <p:ph sz="quarter" idx="11"/>
          </p:nvPr>
        </p:nvSpPr>
        <p:spPr>
          <a:xfrm>
            <a:off x="323528" y="1555200"/>
            <a:ext cx="8415337" cy="4465637"/>
          </a:xfrm>
        </p:spPr>
        <p:txBody>
          <a:bodyPr/>
          <a:lstStyle/>
          <a:p>
            <a:pPr lvl="0">
              <a:buFont typeface="Arial" pitchFamily="34" charset="0"/>
              <a:buChar char="•"/>
            </a:pPr>
            <a:r>
              <a:rPr lang="en-GB" sz="2400" dirty="0" smtClean="0">
                <a:latin typeface="+mn-lt"/>
                <a:cs typeface="Arial" pitchFamily="34" charset="0"/>
              </a:rPr>
              <a:t>Risk of suicide</a:t>
            </a:r>
          </a:p>
          <a:p>
            <a:pPr lvl="0">
              <a:buFont typeface="Arial" pitchFamily="34" charset="0"/>
              <a:buChar char="•"/>
            </a:pPr>
            <a:r>
              <a:rPr lang="en-GB" sz="2400" dirty="0" smtClean="0">
                <a:latin typeface="+mn-lt"/>
                <a:cs typeface="Arial" pitchFamily="34" charset="0"/>
              </a:rPr>
              <a:t>BMI &lt;13.5 kg/m</a:t>
            </a:r>
            <a:r>
              <a:rPr lang="en-GB" sz="2400" baseline="30000" dirty="0" smtClean="0">
                <a:latin typeface="+mn-lt"/>
                <a:cs typeface="Arial" pitchFamily="34" charset="0"/>
              </a:rPr>
              <a:t>2</a:t>
            </a:r>
          </a:p>
          <a:p>
            <a:pPr lvl="0">
              <a:buFont typeface="Arial" pitchFamily="34" charset="0"/>
              <a:buChar char="•"/>
            </a:pPr>
            <a:r>
              <a:rPr lang="en-GB" sz="2400" dirty="0" smtClean="0">
                <a:latin typeface="+mn-lt"/>
                <a:cs typeface="Arial" pitchFamily="34" charset="0"/>
              </a:rPr>
              <a:t>Potassium levels &lt;2.5 </a:t>
            </a:r>
            <a:r>
              <a:rPr lang="en-GB" sz="2400" dirty="0" err="1" smtClean="0">
                <a:latin typeface="+mn-lt"/>
                <a:cs typeface="Arial" pitchFamily="34" charset="0"/>
              </a:rPr>
              <a:t>mmol</a:t>
            </a:r>
            <a:r>
              <a:rPr lang="en-GB" sz="2400" dirty="0" smtClean="0">
                <a:latin typeface="+mn-lt"/>
                <a:cs typeface="Arial" pitchFamily="34" charset="0"/>
              </a:rPr>
              <a:t>/l</a:t>
            </a:r>
          </a:p>
          <a:p>
            <a:pPr lvl="0">
              <a:buFont typeface="Arial" pitchFamily="34" charset="0"/>
              <a:buChar char="•"/>
            </a:pPr>
            <a:r>
              <a:rPr lang="en-GB" sz="2400" dirty="0" smtClean="0">
                <a:latin typeface="+mn-lt"/>
                <a:cs typeface="Arial" pitchFamily="34" charset="0"/>
              </a:rPr>
              <a:t>Low platelet levels</a:t>
            </a:r>
          </a:p>
          <a:p>
            <a:pPr lvl="0">
              <a:buFont typeface="Arial" pitchFamily="34" charset="0"/>
              <a:buChar char="•"/>
            </a:pPr>
            <a:r>
              <a:rPr lang="en-GB" sz="2400" dirty="0" smtClean="0">
                <a:latin typeface="+mn-lt"/>
                <a:cs typeface="Arial" pitchFamily="34" charset="0"/>
              </a:rPr>
              <a:t>Severe muscle atrophy and weakness</a:t>
            </a:r>
          </a:p>
          <a:p>
            <a:pPr lvl="0">
              <a:buFont typeface="Arial" pitchFamily="34" charset="0"/>
              <a:buChar char="•"/>
            </a:pPr>
            <a:r>
              <a:rPr lang="en-GB" sz="2400" dirty="0" smtClean="0">
                <a:latin typeface="+mn-lt"/>
                <a:cs typeface="Arial" pitchFamily="34" charset="0"/>
              </a:rPr>
              <a:t>Major gastrointestinal symptoms</a:t>
            </a:r>
          </a:p>
          <a:p>
            <a:pPr lvl="0">
              <a:buFont typeface="Arial" pitchFamily="34" charset="0"/>
              <a:buChar char="•"/>
            </a:pPr>
            <a:r>
              <a:rPr lang="en-GB" sz="2400" dirty="0" smtClean="0">
                <a:latin typeface="+mn-lt"/>
                <a:cs typeface="Arial" pitchFamily="34" charset="0"/>
              </a:rPr>
              <a:t>Other complications (alcohol or substance abuse)</a:t>
            </a:r>
          </a:p>
          <a:p>
            <a:endParaRPr lang="en-GB" dirty="0">
              <a:latin typeface="+mn-lt"/>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51</a:t>
            </a:fld>
            <a:endParaRPr lang="en-GB"/>
          </a:p>
        </p:txBody>
      </p:sp>
      <p:sp>
        <p:nvSpPr>
          <p:cNvPr id="3" name="Title 2"/>
          <p:cNvSpPr>
            <a:spLocks noGrp="1"/>
          </p:cNvSpPr>
          <p:nvPr>
            <p:ph type="title"/>
          </p:nvPr>
        </p:nvSpPr>
        <p:spPr/>
        <p:txBody>
          <a:bodyPr/>
          <a:lstStyle/>
          <a:p>
            <a:r>
              <a:rPr lang="en-GB" dirty="0" smtClean="0"/>
              <a:t>Personality disorder</a:t>
            </a:r>
            <a:endParaRPr lang="en-GB" dirty="0"/>
          </a:p>
        </p:txBody>
      </p:sp>
      <p:sp>
        <p:nvSpPr>
          <p:cNvPr id="4" name="Content Placeholder 3"/>
          <p:cNvSpPr>
            <a:spLocks noGrp="1"/>
          </p:cNvSpPr>
          <p:nvPr>
            <p:ph sz="quarter" idx="11"/>
          </p:nvPr>
        </p:nvSpPr>
        <p:spPr>
          <a:xfrm>
            <a:off x="323528" y="1555200"/>
            <a:ext cx="8415337" cy="4381511"/>
          </a:xfrm>
        </p:spPr>
        <p:txBody>
          <a:bodyPr/>
          <a:lstStyle/>
          <a:p>
            <a:pPr marL="0" indent="0"/>
            <a:r>
              <a:rPr lang="en-GB" sz="2400" dirty="0" smtClean="0">
                <a:latin typeface="+mn-lt"/>
                <a:cs typeface="Arial" pitchFamily="34" charset="0"/>
              </a:rPr>
              <a:t>Definition: the individual differs significantly from an average person in terms of how they think, perceive, feel or relate to others. This may lead to odd interpersonal behaviour, which can be distressing or upsetting.</a:t>
            </a:r>
          </a:p>
          <a:p>
            <a:pPr marL="0" indent="0"/>
            <a:endParaRPr lang="en-GB" sz="2400" dirty="0" smtClean="0">
              <a:latin typeface="+mn-lt"/>
              <a:cs typeface="Arial" pitchFamily="34" charset="0"/>
            </a:endParaRPr>
          </a:p>
          <a:p>
            <a:pPr>
              <a:buFont typeface="Arial" pitchFamily="34" charset="0"/>
              <a:buChar char="•"/>
            </a:pPr>
            <a:r>
              <a:rPr lang="en-GB" sz="2400" dirty="0">
                <a:latin typeface="+mn-lt"/>
                <a:cs typeface="Arial" pitchFamily="34" charset="0"/>
              </a:rPr>
              <a:t>Affects about 1 in 20 people</a:t>
            </a:r>
          </a:p>
          <a:p>
            <a:pPr>
              <a:buFont typeface="Arial" pitchFamily="34" charset="0"/>
              <a:buChar char="•"/>
            </a:pPr>
            <a:r>
              <a:rPr lang="en-GB" sz="2400" dirty="0">
                <a:latin typeface="+mn-lt"/>
                <a:cs typeface="Arial" pitchFamily="34" charset="0"/>
              </a:rPr>
              <a:t>Emerges in </a:t>
            </a:r>
            <a:r>
              <a:rPr lang="en-GB" sz="2400" dirty="0" smtClean="0">
                <a:latin typeface="+mn-lt"/>
                <a:cs typeface="Arial" pitchFamily="34" charset="0"/>
              </a:rPr>
              <a:t>adolescence and </a:t>
            </a:r>
            <a:r>
              <a:rPr lang="en-GB" sz="2400" dirty="0">
                <a:latin typeface="+mn-lt"/>
                <a:cs typeface="Arial" pitchFamily="34" charset="0"/>
              </a:rPr>
              <a:t>continues into </a:t>
            </a:r>
            <a:r>
              <a:rPr lang="en-GB" sz="2400" dirty="0" smtClean="0">
                <a:latin typeface="+mn-lt"/>
                <a:cs typeface="Arial" pitchFamily="34" charset="0"/>
              </a:rPr>
              <a:t>adulthood</a:t>
            </a:r>
            <a:endParaRPr lang="en-GB" sz="2400" dirty="0">
              <a:latin typeface="+mn-lt"/>
              <a:cs typeface="Arial" pitchFamily="34" charset="0"/>
            </a:endParaRPr>
          </a:p>
          <a:p>
            <a:pPr>
              <a:buFont typeface="Arial" pitchFamily="34" charset="0"/>
              <a:buChar char="•"/>
            </a:pPr>
            <a:r>
              <a:rPr lang="en-GB" sz="2400" dirty="0">
                <a:latin typeface="+mn-lt"/>
                <a:cs typeface="Arial" pitchFamily="34" charset="0"/>
              </a:rPr>
              <a:t>Can be mild, moderate or severe</a:t>
            </a:r>
          </a:p>
          <a:p>
            <a:pPr>
              <a:buFont typeface="Arial" pitchFamily="34" charset="0"/>
              <a:buChar char="•"/>
            </a:pPr>
            <a:r>
              <a:rPr lang="en-GB" sz="2400" dirty="0">
                <a:latin typeface="+mn-lt"/>
                <a:cs typeface="Arial" pitchFamily="34" charset="0"/>
              </a:rPr>
              <a:t>Periods of remission</a:t>
            </a:r>
          </a:p>
          <a:p>
            <a:pPr>
              <a:buFont typeface="Arial" pitchFamily="34" charset="0"/>
              <a:buChar char="•"/>
            </a:pPr>
            <a:r>
              <a:rPr lang="en-GB" sz="2400" dirty="0">
                <a:latin typeface="+mn-lt"/>
                <a:cs typeface="Arial" pitchFamily="34" charset="0"/>
              </a:rPr>
              <a:t>Associated with genetic and family factors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personality disorder</a:t>
            </a:r>
            <a:endParaRPr lang="en-GB" dirty="0"/>
          </a:p>
        </p:txBody>
      </p:sp>
      <p:graphicFrame>
        <p:nvGraphicFramePr>
          <p:cNvPr id="4" name="Content Placeholder 3"/>
          <p:cNvGraphicFramePr>
            <a:graphicFrameLocks noGrp="1"/>
          </p:cNvGraphicFramePr>
          <p:nvPr>
            <p:ph sz="quarter" idx="11"/>
            <p:extLst>
              <p:ext uri="{D42A27DB-BD31-4B8C-83A1-F6EECF244321}">
                <p14:modId xmlns:p14="http://schemas.microsoft.com/office/powerpoint/2010/main" val="4276006821"/>
              </p:ext>
            </p:extLst>
          </p:nvPr>
        </p:nvGraphicFramePr>
        <p:xfrm>
          <a:off x="467544" y="1556792"/>
          <a:ext cx="8177240" cy="4033165"/>
        </p:xfrm>
        <a:graphic>
          <a:graphicData uri="http://schemas.openxmlformats.org/drawingml/2006/table">
            <a:tbl>
              <a:tblPr firstRow="1" bandRow="1">
                <a:tableStyleId>{5C22544A-7EE6-4342-B048-85BDC9FD1C3A}</a:tableStyleId>
              </a:tblPr>
              <a:tblGrid>
                <a:gridCol w="1656184"/>
                <a:gridCol w="2160240"/>
                <a:gridCol w="2146238"/>
                <a:gridCol w="2214578"/>
              </a:tblGrid>
              <a:tr h="806633">
                <a:tc>
                  <a:txBody>
                    <a:bodyPr/>
                    <a:lstStyle/>
                    <a:p>
                      <a:r>
                        <a:rPr lang="en-GB" dirty="0" smtClean="0">
                          <a:solidFill>
                            <a:schemeClr val="tx1"/>
                          </a:solidFill>
                        </a:rPr>
                        <a:t>Type</a:t>
                      </a:r>
                      <a:endParaRPr lang="en-GB" dirty="0">
                        <a:solidFill>
                          <a:schemeClr val="tx1"/>
                        </a:solidFill>
                      </a:endParaRPr>
                    </a:p>
                  </a:txBody>
                  <a:tcPr/>
                </a:tc>
                <a:tc>
                  <a:txBody>
                    <a:bodyPr/>
                    <a:lstStyle/>
                    <a:p>
                      <a:r>
                        <a:rPr lang="en-GB" dirty="0" smtClean="0">
                          <a:solidFill>
                            <a:schemeClr val="tx1"/>
                          </a:solidFill>
                        </a:rPr>
                        <a:t>A</a:t>
                      </a:r>
                      <a:endParaRPr lang="en-GB" dirty="0">
                        <a:solidFill>
                          <a:schemeClr val="tx1"/>
                        </a:solidFill>
                      </a:endParaRPr>
                    </a:p>
                  </a:txBody>
                  <a:tcPr/>
                </a:tc>
                <a:tc>
                  <a:txBody>
                    <a:bodyPr/>
                    <a:lstStyle/>
                    <a:p>
                      <a:r>
                        <a:rPr lang="en-GB" dirty="0" smtClean="0">
                          <a:solidFill>
                            <a:schemeClr val="tx1"/>
                          </a:solidFill>
                        </a:rPr>
                        <a:t>B</a:t>
                      </a:r>
                      <a:endParaRPr lang="en-GB" dirty="0">
                        <a:solidFill>
                          <a:schemeClr val="tx1"/>
                        </a:solidFill>
                      </a:endParaRPr>
                    </a:p>
                  </a:txBody>
                  <a:tcPr/>
                </a:tc>
                <a:tc>
                  <a:txBody>
                    <a:bodyPr/>
                    <a:lstStyle/>
                    <a:p>
                      <a:r>
                        <a:rPr lang="en-GB" dirty="0" smtClean="0">
                          <a:solidFill>
                            <a:schemeClr val="tx1"/>
                          </a:solidFill>
                        </a:rPr>
                        <a:t>C</a:t>
                      </a:r>
                      <a:endParaRPr lang="en-GB" dirty="0">
                        <a:solidFill>
                          <a:schemeClr val="tx1"/>
                        </a:solidFill>
                      </a:endParaRPr>
                    </a:p>
                  </a:txBody>
                  <a:tcPr/>
                </a:tc>
              </a:tr>
              <a:tr h="806633">
                <a:tc>
                  <a:txBody>
                    <a:bodyPr/>
                    <a:lstStyle/>
                    <a:p>
                      <a:r>
                        <a:rPr lang="en-GB" dirty="0" smtClean="0"/>
                        <a:t>Feelings</a:t>
                      </a:r>
                      <a:endParaRPr lang="en-GB" dirty="0"/>
                    </a:p>
                  </a:txBody>
                  <a:tcPr/>
                </a:tc>
                <a:tc>
                  <a:txBody>
                    <a:bodyPr/>
                    <a:lstStyle/>
                    <a:p>
                      <a:r>
                        <a:rPr lang="en-GB" sz="1800" dirty="0" smtClean="0"/>
                        <a:t>Difficulty relating to others</a:t>
                      </a:r>
                      <a:endParaRPr lang="en-GB" dirty="0"/>
                    </a:p>
                  </a:txBody>
                  <a:tcPr/>
                </a:tc>
                <a:tc>
                  <a:txBody>
                    <a:bodyPr/>
                    <a:lstStyle/>
                    <a:p>
                      <a:r>
                        <a:rPr lang="en-GB" sz="1800" dirty="0" smtClean="0"/>
                        <a:t>Struggle to regulate </a:t>
                      </a:r>
                      <a:endParaRPr lang="en-GB" dirty="0"/>
                    </a:p>
                  </a:txBody>
                  <a:tcPr/>
                </a:tc>
                <a:tc>
                  <a:txBody>
                    <a:bodyPr/>
                    <a:lstStyle/>
                    <a:p>
                      <a:r>
                        <a:rPr lang="en-GB" dirty="0" smtClean="0"/>
                        <a:t>Overwhelming anxiety and fear</a:t>
                      </a:r>
                      <a:endParaRPr lang="en-GB" dirty="0"/>
                    </a:p>
                  </a:txBody>
                  <a:tcPr/>
                </a:tc>
              </a:tr>
              <a:tr h="806633">
                <a:tc>
                  <a:txBody>
                    <a:bodyPr/>
                    <a:lstStyle/>
                    <a:p>
                      <a:r>
                        <a:rPr lang="en-GB" dirty="0" smtClean="0"/>
                        <a:t>Behaviour</a:t>
                      </a:r>
                      <a:endParaRPr lang="en-GB" dirty="0"/>
                    </a:p>
                  </a:txBody>
                  <a:tcPr/>
                </a:tc>
                <a:tc>
                  <a:txBody>
                    <a:bodyPr/>
                    <a:lstStyle/>
                    <a:p>
                      <a:r>
                        <a:rPr lang="en-GB" sz="1800" dirty="0" smtClean="0"/>
                        <a:t>Eccentric, odd</a:t>
                      </a:r>
                      <a:endParaRPr lang="en-GB" dirty="0"/>
                    </a:p>
                  </a:txBody>
                  <a:tcPr/>
                </a:tc>
                <a:tc>
                  <a:txBody>
                    <a:bodyPr/>
                    <a:lstStyle/>
                    <a:p>
                      <a:r>
                        <a:rPr lang="en-GB" dirty="0" smtClean="0"/>
                        <a:t>Dramatic, unpredictable</a:t>
                      </a:r>
                      <a:endParaRPr lang="en-GB" dirty="0"/>
                    </a:p>
                  </a:txBody>
                  <a:tcPr/>
                </a:tc>
                <a:tc>
                  <a:txBody>
                    <a:bodyPr/>
                    <a:lstStyle/>
                    <a:p>
                      <a:r>
                        <a:rPr lang="en-GB" dirty="0" smtClean="0"/>
                        <a:t>Shy, withdrawn</a:t>
                      </a:r>
                      <a:endParaRPr lang="en-GB" dirty="0"/>
                    </a:p>
                  </a:txBody>
                  <a:tcPr/>
                </a:tc>
              </a:tr>
              <a:tr h="1613266">
                <a:tc>
                  <a:txBody>
                    <a:bodyPr/>
                    <a:lstStyle/>
                    <a:p>
                      <a:r>
                        <a:rPr lang="en-GB" dirty="0" smtClean="0"/>
                        <a:t>Example</a:t>
                      </a:r>
                      <a:endParaRPr lang="en-GB" dirty="0"/>
                    </a:p>
                  </a:txBody>
                  <a:tcPr/>
                </a:tc>
                <a:tc>
                  <a:txBody>
                    <a:bodyPr/>
                    <a:lstStyle/>
                    <a:p>
                      <a:r>
                        <a:rPr lang="en-GB" dirty="0" smtClean="0"/>
                        <a:t>Paranoid</a:t>
                      </a:r>
                      <a:r>
                        <a:rPr lang="en-GB" baseline="0" dirty="0" smtClean="0"/>
                        <a:t> – person is distrustful and suspicious</a:t>
                      </a:r>
                      <a:endParaRPr lang="en-GB" dirty="0"/>
                    </a:p>
                  </a:txBody>
                  <a:tcPr/>
                </a:tc>
                <a:tc>
                  <a:txBody>
                    <a:bodyPr/>
                    <a:lstStyle/>
                    <a:p>
                      <a:r>
                        <a:rPr lang="en-GB" dirty="0" smtClean="0"/>
                        <a:t>Borderline – has impulses to self-harm,</a:t>
                      </a:r>
                      <a:r>
                        <a:rPr lang="en-GB" baseline="0" dirty="0" smtClean="0"/>
                        <a:t> unstable relationships with others</a:t>
                      </a:r>
                      <a:endParaRPr lang="en-GB" dirty="0"/>
                    </a:p>
                  </a:txBody>
                  <a:tcPr/>
                </a:tc>
                <a:tc>
                  <a:txBody>
                    <a:bodyPr/>
                    <a:lstStyle/>
                    <a:p>
                      <a:r>
                        <a:rPr lang="en-GB" dirty="0" smtClean="0"/>
                        <a:t>Avoidant – feels inadequate, sensitive to rejection</a:t>
                      </a:r>
                      <a:endParaRPr lang="en-GB" dirty="0"/>
                    </a:p>
                  </a:txBody>
                  <a:tcPr/>
                </a:tc>
              </a:tr>
            </a:tbl>
          </a:graphicData>
        </a:graphic>
      </p:graphicFrame>
      <p:sp>
        <p:nvSpPr>
          <p:cNvPr id="3" name="Slide Number Placeholder 2"/>
          <p:cNvSpPr>
            <a:spLocks noGrp="1"/>
          </p:cNvSpPr>
          <p:nvPr>
            <p:ph type="sldNum" sz="quarter" idx="10"/>
          </p:nvPr>
        </p:nvSpPr>
        <p:spPr/>
        <p:txBody>
          <a:bodyPr/>
          <a:lstStyle/>
          <a:p>
            <a:fld id="{DA5A8D2D-B30F-410E-BF0A-C93262F860C7}" type="slidenum">
              <a:rPr lang="en-GB" smtClean="0"/>
              <a:pPr/>
              <a:t>52</a:t>
            </a:fld>
            <a:endParaRPr lang="en-GB"/>
          </a:p>
        </p:txBody>
      </p:sp>
    </p:spTree>
    <p:extLst>
      <p:ext uri="{BB962C8B-B14F-4D97-AF65-F5344CB8AC3E}">
        <p14:creationId xmlns:p14="http://schemas.microsoft.com/office/powerpoint/2010/main" val="2388654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53</a:t>
            </a:fld>
            <a:endParaRPr lang="en-GB"/>
          </a:p>
        </p:txBody>
      </p:sp>
      <p:sp>
        <p:nvSpPr>
          <p:cNvPr id="3" name="Title 2"/>
          <p:cNvSpPr>
            <a:spLocks noGrp="1"/>
          </p:cNvSpPr>
          <p:nvPr>
            <p:ph type="title"/>
          </p:nvPr>
        </p:nvSpPr>
        <p:spPr/>
        <p:txBody>
          <a:bodyPr/>
          <a:lstStyle/>
          <a:p>
            <a:r>
              <a:rPr lang="en-GB" dirty="0" smtClean="0"/>
              <a:t>Management of personality disorder</a:t>
            </a:r>
            <a:endParaRPr lang="en-GB" dirty="0"/>
          </a:p>
        </p:txBody>
      </p:sp>
      <p:sp>
        <p:nvSpPr>
          <p:cNvPr id="4" name="Content Placeholder 3"/>
          <p:cNvSpPr>
            <a:spLocks noGrp="1"/>
          </p:cNvSpPr>
          <p:nvPr>
            <p:ph sz="quarter" idx="11"/>
          </p:nvPr>
        </p:nvSpPr>
        <p:spPr>
          <a:xfrm>
            <a:off x="323528" y="1555200"/>
            <a:ext cx="8415337" cy="4465637"/>
          </a:xfrm>
        </p:spPr>
        <p:txBody>
          <a:bodyPr/>
          <a:lstStyle/>
          <a:p>
            <a:r>
              <a:rPr lang="en-GB" sz="2400" dirty="0" smtClean="0">
                <a:latin typeface="+mn-lt"/>
                <a:cs typeface="Arial" pitchFamily="34" charset="0"/>
              </a:rPr>
              <a:t>Most people recover over time</a:t>
            </a:r>
          </a:p>
          <a:p>
            <a:endParaRPr lang="en-GB" sz="2400" dirty="0" smtClean="0">
              <a:latin typeface="+mn-lt"/>
              <a:cs typeface="Arial" pitchFamily="34" charset="0"/>
            </a:endParaRPr>
          </a:p>
          <a:p>
            <a:r>
              <a:rPr lang="en-GB" sz="2400" dirty="0" smtClean="0">
                <a:latin typeface="+mn-lt"/>
                <a:cs typeface="Arial" pitchFamily="34" charset="0"/>
              </a:rPr>
              <a:t>Psychological therapies include</a:t>
            </a:r>
          </a:p>
          <a:p>
            <a:pPr>
              <a:buFont typeface="Arial" pitchFamily="34" charset="0"/>
              <a:buChar char="•"/>
            </a:pPr>
            <a:r>
              <a:rPr lang="en-GB" sz="2400" dirty="0" smtClean="0">
                <a:latin typeface="+mn-lt"/>
                <a:cs typeface="Arial" pitchFamily="34" charset="0"/>
              </a:rPr>
              <a:t>Psychodynamic</a:t>
            </a:r>
          </a:p>
          <a:p>
            <a:pPr>
              <a:buFont typeface="Arial" pitchFamily="34" charset="0"/>
              <a:buChar char="•"/>
            </a:pPr>
            <a:r>
              <a:rPr lang="en-GB" sz="2400" dirty="0" smtClean="0">
                <a:latin typeface="+mn-lt"/>
                <a:cs typeface="Arial" pitchFamily="34" charset="0"/>
              </a:rPr>
              <a:t>Cognitive behavioural therapy</a:t>
            </a:r>
          </a:p>
          <a:p>
            <a:pPr>
              <a:buFont typeface="Arial" pitchFamily="34" charset="0"/>
              <a:buChar char="•"/>
            </a:pPr>
            <a:r>
              <a:rPr lang="en-GB" sz="2400" dirty="0" smtClean="0">
                <a:latin typeface="+mn-lt"/>
                <a:cs typeface="Arial" pitchFamily="34" charset="0"/>
              </a:rPr>
              <a:t>Interpersonal</a:t>
            </a:r>
          </a:p>
          <a:p>
            <a:pPr>
              <a:buFont typeface="Arial" pitchFamily="34" charset="0"/>
              <a:buChar char="•"/>
            </a:pPr>
            <a:endParaRPr lang="en-GB" sz="2400" dirty="0" smtClean="0">
              <a:latin typeface="+mn-lt"/>
              <a:cs typeface="Arial" pitchFamily="34" charset="0"/>
            </a:endParaRPr>
          </a:p>
          <a:p>
            <a:r>
              <a:rPr lang="en-GB" sz="2400" dirty="0" smtClean="0">
                <a:latin typeface="+mn-lt"/>
                <a:cs typeface="Arial" pitchFamily="34" charset="0"/>
              </a:rPr>
              <a:t>Therapeutic communities</a:t>
            </a:r>
          </a:p>
          <a:p>
            <a:endParaRPr lang="en-GB" sz="2400" dirty="0" smtClean="0">
              <a:latin typeface="+mn-lt"/>
              <a:cs typeface="Arial" pitchFamily="34" charset="0"/>
            </a:endParaRPr>
          </a:p>
          <a:p>
            <a:r>
              <a:rPr lang="en-GB" sz="2400" dirty="0" smtClean="0">
                <a:latin typeface="+mn-lt"/>
                <a:cs typeface="Arial" pitchFamily="34" charset="0"/>
              </a:rPr>
              <a:t>Medication – none licensed for personality disorder</a:t>
            </a:r>
          </a:p>
          <a:p>
            <a:endParaRPr lang="en-GB"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54</a:t>
            </a:fld>
            <a:endParaRPr lang="en-GB"/>
          </a:p>
        </p:txBody>
      </p:sp>
      <p:sp>
        <p:nvSpPr>
          <p:cNvPr id="3" name="Title 2"/>
          <p:cNvSpPr>
            <a:spLocks noGrp="1"/>
          </p:cNvSpPr>
          <p:nvPr>
            <p:ph type="title"/>
          </p:nvPr>
        </p:nvSpPr>
        <p:spPr/>
        <p:txBody>
          <a:bodyPr/>
          <a:lstStyle/>
          <a:p>
            <a:r>
              <a:rPr lang="en-GB" dirty="0" smtClean="0"/>
              <a:t>Postnatal depression</a:t>
            </a:r>
            <a:endParaRPr lang="en-GB" dirty="0"/>
          </a:p>
        </p:txBody>
      </p:sp>
      <p:sp>
        <p:nvSpPr>
          <p:cNvPr id="4" name="Content Placeholder 3"/>
          <p:cNvSpPr>
            <a:spLocks noGrp="1"/>
          </p:cNvSpPr>
          <p:nvPr>
            <p:ph sz="quarter" idx="11"/>
          </p:nvPr>
        </p:nvSpPr>
        <p:spPr>
          <a:xfrm>
            <a:off x="323528" y="1555200"/>
            <a:ext cx="8415337" cy="5095891"/>
          </a:xfrm>
        </p:spPr>
        <p:txBody>
          <a:bodyPr/>
          <a:lstStyle/>
          <a:p>
            <a:r>
              <a:rPr lang="en-GB" sz="2400" dirty="0" smtClean="0">
                <a:latin typeface="+mn-lt"/>
                <a:cs typeface="Arial" pitchFamily="34" charset="0"/>
              </a:rPr>
              <a:t>Occurs 4 to 6 weeks after birth but may be later</a:t>
            </a:r>
          </a:p>
          <a:p>
            <a:r>
              <a:rPr lang="en-GB" sz="2400" dirty="0" smtClean="0">
                <a:latin typeface="+mn-lt"/>
                <a:cs typeface="Arial" pitchFamily="34" charset="0"/>
              </a:rPr>
              <a:t>Affects 10–15% of women </a:t>
            </a:r>
          </a:p>
          <a:p>
            <a:endParaRPr lang="en-GB" sz="1400" dirty="0" smtClean="0">
              <a:latin typeface="+mn-lt"/>
              <a:cs typeface="Arial" pitchFamily="34" charset="0"/>
            </a:endParaRPr>
          </a:p>
          <a:p>
            <a:r>
              <a:rPr lang="en-GB" sz="2400" dirty="0" smtClean="0">
                <a:latin typeface="+mn-lt"/>
                <a:cs typeface="Arial" pitchFamily="34" charset="0"/>
              </a:rPr>
              <a:t>Causes:</a:t>
            </a:r>
          </a:p>
          <a:p>
            <a:pPr>
              <a:buFont typeface="Arial" pitchFamily="34" charset="0"/>
              <a:buChar char="•"/>
            </a:pPr>
            <a:r>
              <a:rPr lang="en-GB" sz="2400" dirty="0" smtClean="0">
                <a:latin typeface="+mn-lt"/>
                <a:cs typeface="Arial" pitchFamily="34" charset="0"/>
              </a:rPr>
              <a:t>Stress of looking after the baby </a:t>
            </a:r>
          </a:p>
          <a:p>
            <a:pPr>
              <a:buFont typeface="Arial" pitchFamily="34" charset="0"/>
              <a:buChar char="•"/>
            </a:pPr>
            <a:r>
              <a:rPr lang="en-GB" sz="2400" dirty="0" smtClean="0">
                <a:latin typeface="+mn-lt"/>
                <a:cs typeface="Arial" pitchFamily="34" charset="0"/>
              </a:rPr>
              <a:t>Hormonal changes </a:t>
            </a:r>
          </a:p>
          <a:p>
            <a:pPr>
              <a:buFont typeface="Arial" pitchFamily="34" charset="0"/>
              <a:buChar char="•"/>
            </a:pPr>
            <a:r>
              <a:rPr lang="en-GB" sz="2400" dirty="0" smtClean="0">
                <a:latin typeface="+mn-lt"/>
                <a:cs typeface="Arial" pitchFamily="34" charset="0"/>
              </a:rPr>
              <a:t>Money worries, poor social support or relationship problems </a:t>
            </a:r>
          </a:p>
          <a:p>
            <a:endParaRPr lang="en-GB" sz="1400" dirty="0" smtClean="0">
              <a:latin typeface="+mn-lt"/>
              <a:cs typeface="Arial" pitchFamily="34" charset="0"/>
            </a:endParaRPr>
          </a:p>
          <a:p>
            <a:r>
              <a:rPr lang="en-GB" sz="2400" dirty="0" smtClean="0">
                <a:latin typeface="+mn-lt"/>
                <a:cs typeface="Arial" pitchFamily="34" charset="0"/>
              </a:rPr>
              <a:t>Higher risk if:</a:t>
            </a:r>
          </a:p>
          <a:p>
            <a:pPr>
              <a:buFont typeface="Arial" pitchFamily="34" charset="0"/>
              <a:buChar char="•"/>
            </a:pPr>
            <a:r>
              <a:rPr lang="en-GB" sz="2400" dirty="0" smtClean="0">
                <a:latin typeface="+mn-lt"/>
                <a:cs typeface="Arial" pitchFamily="34" charset="0"/>
              </a:rPr>
              <a:t>Previous history of depression, bipolar disorder or</a:t>
            </a:r>
          </a:p>
          <a:p>
            <a:r>
              <a:rPr lang="en-GB" sz="2400" dirty="0" smtClean="0">
                <a:latin typeface="+mn-lt"/>
                <a:cs typeface="Arial" pitchFamily="34" charset="0"/>
              </a:rPr>
              <a:t>	postnatal depression </a:t>
            </a:r>
          </a:p>
          <a:p>
            <a:pPr>
              <a:buFont typeface="Arial" pitchFamily="34" charset="0"/>
              <a:buChar char="•"/>
            </a:pPr>
            <a:r>
              <a:rPr lang="en-GB" sz="2400" dirty="0" smtClean="0">
                <a:latin typeface="+mn-lt"/>
                <a:cs typeface="Arial" pitchFamily="34" charset="0"/>
              </a:rPr>
              <a:t>Depression or anxiety during pregnancy </a:t>
            </a:r>
          </a:p>
          <a:p>
            <a:pPr>
              <a:buFont typeface="Arial" pitchFamily="34" charset="0"/>
              <a:buChar char="•"/>
            </a:pPr>
            <a:endParaRPr lang="en-GB" sz="1400" dirty="0" smtClean="0">
              <a:latin typeface="+mn-lt"/>
              <a:cs typeface="Arial" pitchFamily="34" charset="0"/>
            </a:endParaRPr>
          </a:p>
          <a:p>
            <a:r>
              <a:rPr lang="en-GB" sz="2400" dirty="0" smtClean="0">
                <a:latin typeface="+mn-lt"/>
                <a:cs typeface="Arial" pitchFamily="34" charset="0"/>
              </a:rPr>
              <a:t>Treatment as for depression described earlier</a:t>
            </a:r>
            <a:endParaRPr lang="en-GB" sz="2400" dirty="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55</a:t>
            </a:fld>
            <a:endParaRPr lang="en-GB"/>
          </a:p>
        </p:txBody>
      </p:sp>
      <p:sp>
        <p:nvSpPr>
          <p:cNvPr id="3" name="Title 2"/>
          <p:cNvSpPr>
            <a:spLocks noGrp="1"/>
          </p:cNvSpPr>
          <p:nvPr>
            <p:ph type="title"/>
          </p:nvPr>
        </p:nvSpPr>
        <p:spPr/>
        <p:txBody>
          <a:bodyPr/>
          <a:lstStyle/>
          <a:p>
            <a:r>
              <a:rPr lang="en-GB" dirty="0" smtClean="0"/>
              <a:t>Postpartum psychosis</a:t>
            </a:r>
            <a:endParaRPr lang="en-GB" dirty="0"/>
          </a:p>
        </p:txBody>
      </p:sp>
      <p:sp>
        <p:nvSpPr>
          <p:cNvPr id="4" name="Content Placeholder 3"/>
          <p:cNvSpPr>
            <a:spLocks noGrp="1"/>
          </p:cNvSpPr>
          <p:nvPr>
            <p:ph sz="quarter" idx="11"/>
          </p:nvPr>
        </p:nvSpPr>
        <p:spPr>
          <a:xfrm>
            <a:off x="323528" y="1555200"/>
            <a:ext cx="8415337" cy="4465637"/>
          </a:xfrm>
        </p:spPr>
        <p:txBody>
          <a:bodyPr/>
          <a:lstStyle/>
          <a:p>
            <a:r>
              <a:rPr lang="en-GB" sz="2400" dirty="0" smtClean="0">
                <a:latin typeface="+mn-lt"/>
                <a:cs typeface="Arial" pitchFamily="34" charset="0"/>
              </a:rPr>
              <a:t>Occurs within 2 weeks of birth</a:t>
            </a:r>
          </a:p>
          <a:p>
            <a:r>
              <a:rPr lang="en-GB" sz="2400" dirty="0" smtClean="0">
                <a:latin typeface="+mn-lt"/>
                <a:cs typeface="Arial" pitchFamily="34" charset="0"/>
              </a:rPr>
              <a:t>Affects one in every 1000</a:t>
            </a:r>
          </a:p>
          <a:p>
            <a:endParaRPr lang="en-GB" sz="2400" dirty="0" smtClean="0">
              <a:latin typeface="+mn-lt"/>
              <a:cs typeface="Arial" pitchFamily="34" charset="0"/>
            </a:endParaRPr>
          </a:p>
          <a:p>
            <a:r>
              <a:rPr lang="en-GB" sz="2400" dirty="0" smtClean="0">
                <a:latin typeface="+mn-lt"/>
                <a:cs typeface="Arial" pitchFamily="34" charset="0"/>
              </a:rPr>
              <a:t>A severe episode of mental illness </a:t>
            </a:r>
          </a:p>
          <a:p>
            <a:pPr marL="0" indent="0"/>
            <a:r>
              <a:rPr lang="en-GB" sz="2400" dirty="0">
                <a:latin typeface="+mn-lt"/>
                <a:cs typeface="Arial" pitchFamily="34" charset="0"/>
              </a:rPr>
              <a:t>Symptoms:</a:t>
            </a:r>
          </a:p>
          <a:p>
            <a:pPr>
              <a:buFont typeface="Arial" pitchFamily="34" charset="0"/>
              <a:buChar char="•"/>
            </a:pPr>
            <a:r>
              <a:rPr lang="en-GB" sz="2400" dirty="0">
                <a:latin typeface="+mn-lt"/>
                <a:cs typeface="Arial" pitchFamily="34" charset="0"/>
              </a:rPr>
              <a:t>Mania</a:t>
            </a:r>
          </a:p>
          <a:p>
            <a:pPr>
              <a:buFont typeface="Arial" pitchFamily="34" charset="0"/>
              <a:buChar char="•"/>
            </a:pPr>
            <a:r>
              <a:rPr lang="en-GB" sz="2400" dirty="0">
                <a:latin typeface="+mn-lt"/>
                <a:cs typeface="Arial" pitchFamily="34" charset="0"/>
              </a:rPr>
              <a:t>Depression</a:t>
            </a:r>
          </a:p>
          <a:p>
            <a:pPr>
              <a:buFont typeface="Arial" pitchFamily="34" charset="0"/>
              <a:buChar char="•"/>
            </a:pPr>
            <a:r>
              <a:rPr lang="en-GB" sz="2400" dirty="0">
                <a:latin typeface="+mn-lt"/>
                <a:cs typeface="Arial" pitchFamily="34" charset="0"/>
              </a:rPr>
              <a:t>Confusion</a:t>
            </a:r>
          </a:p>
          <a:p>
            <a:pPr>
              <a:buFont typeface="Arial" pitchFamily="34" charset="0"/>
              <a:buChar char="•"/>
            </a:pPr>
            <a:r>
              <a:rPr lang="en-GB" sz="2400" dirty="0">
                <a:latin typeface="+mn-lt"/>
                <a:cs typeface="Arial" pitchFamily="34" charset="0"/>
              </a:rPr>
              <a:t>Hallucinations </a:t>
            </a:r>
          </a:p>
          <a:p>
            <a:pPr>
              <a:buFont typeface="Arial" pitchFamily="34" charset="0"/>
              <a:buChar char="•"/>
            </a:pPr>
            <a:r>
              <a:rPr lang="en-GB" sz="2400" dirty="0">
                <a:latin typeface="+mn-lt"/>
                <a:cs typeface="Arial" pitchFamily="34" charset="0"/>
              </a:rPr>
              <a:t>Delusions </a:t>
            </a:r>
          </a:p>
          <a:p>
            <a:endParaRPr lang="en-GB" sz="2400" dirty="0" smtClean="0">
              <a:latin typeface="+mn-lt"/>
              <a:cs typeface="Arial" pitchFamily="34" charset="0"/>
            </a:endParaRPr>
          </a:p>
          <a:p>
            <a:r>
              <a:rPr lang="en-GB" sz="2400" dirty="0" smtClean="0">
                <a:latin typeface="+mn-lt"/>
                <a:cs typeface="Arial" pitchFamily="34" charset="0"/>
              </a:rPr>
              <a:t>Postpartum psychosis is a psychiatric emergency </a:t>
            </a:r>
            <a:endParaRPr lang="en-GB" sz="2400" dirty="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56</a:t>
            </a:fld>
            <a:endParaRPr lang="en-GB"/>
          </a:p>
        </p:txBody>
      </p:sp>
      <p:sp>
        <p:nvSpPr>
          <p:cNvPr id="3" name="Title 2"/>
          <p:cNvSpPr>
            <a:spLocks noGrp="1"/>
          </p:cNvSpPr>
          <p:nvPr>
            <p:ph type="title"/>
          </p:nvPr>
        </p:nvSpPr>
        <p:spPr/>
        <p:txBody>
          <a:bodyPr/>
          <a:lstStyle/>
          <a:p>
            <a:r>
              <a:rPr lang="en-GB" dirty="0" smtClean="0"/>
              <a:t>Bereavement</a:t>
            </a:r>
            <a:endParaRPr lang="en-GB" dirty="0"/>
          </a:p>
        </p:txBody>
      </p:sp>
      <p:sp>
        <p:nvSpPr>
          <p:cNvPr id="4" name="Content Placeholder 3"/>
          <p:cNvSpPr>
            <a:spLocks noGrp="1"/>
          </p:cNvSpPr>
          <p:nvPr>
            <p:ph sz="quarter" idx="11"/>
          </p:nvPr>
        </p:nvSpPr>
        <p:spPr>
          <a:xfrm>
            <a:off x="323528" y="1555200"/>
            <a:ext cx="8415337" cy="4465637"/>
          </a:xfrm>
        </p:spPr>
        <p:txBody>
          <a:bodyPr/>
          <a:lstStyle/>
          <a:p>
            <a:r>
              <a:rPr lang="en-GB" sz="2400" dirty="0" smtClean="0">
                <a:latin typeface="+mn-lt"/>
                <a:cs typeface="Arial" pitchFamily="34" charset="0"/>
              </a:rPr>
              <a:t>Grief following:</a:t>
            </a:r>
          </a:p>
          <a:p>
            <a:pPr>
              <a:buFont typeface="Arial" pitchFamily="34" charset="0"/>
              <a:buChar char="•"/>
            </a:pPr>
            <a:r>
              <a:rPr lang="en-GB" sz="2400" dirty="0" smtClean="0">
                <a:latin typeface="+mn-lt"/>
                <a:cs typeface="Arial" pitchFamily="34" charset="0"/>
              </a:rPr>
              <a:t>Death of someone close</a:t>
            </a:r>
          </a:p>
          <a:p>
            <a:pPr>
              <a:buFont typeface="Arial" pitchFamily="34" charset="0"/>
              <a:buChar char="•"/>
            </a:pPr>
            <a:r>
              <a:rPr lang="en-GB" sz="2400" dirty="0" smtClean="0">
                <a:latin typeface="+mn-lt"/>
                <a:cs typeface="Arial" pitchFamily="34" charset="0"/>
              </a:rPr>
              <a:t>Significant event (loss of job or limb, breakdown of relationship)</a:t>
            </a:r>
          </a:p>
          <a:p>
            <a:endParaRPr lang="en-GB" sz="2400" dirty="0" smtClean="0">
              <a:latin typeface="+mn-lt"/>
              <a:cs typeface="Arial" pitchFamily="34" charset="0"/>
            </a:endParaRPr>
          </a:p>
          <a:p>
            <a:r>
              <a:rPr lang="en-GB" sz="2400" dirty="0" smtClean="0">
                <a:latin typeface="+mn-lt"/>
              </a:rPr>
              <a:t>There are four stages:</a:t>
            </a:r>
          </a:p>
          <a:p>
            <a:pPr lvl="0">
              <a:buFont typeface="Arial" pitchFamily="34" charset="0"/>
              <a:buChar char="•"/>
            </a:pPr>
            <a:r>
              <a:rPr lang="en-GB" sz="2400" dirty="0" smtClean="0">
                <a:latin typeface="+mn-lt"/>
              </a:rPr>
              <a:t>Accepting the loss (may feel numb)</a:t>
            </a:r>
          </a:p>
          <a:p>
            <a:pPr lvl="0">
              <a:buFont typeface="Arial" pitchFamily="34" charset="0"/>
              <a:buChar char="•"/>
            </a:pPr>
            <a:r>
              <a:rPr lang="en-GB" sz="2400" dirty="0" smtClean="0">
                <a:latin typeface="+mn-lt"/>
              </a:rPr>
              <a:t>Feeling the pain</a:t>
            </a:r>
          </a:p>
          <a:p>
            <a:pPr lvl="0">
              <a:buFont typeface="Arial" pitchFamily="34" charset="0"/>
              <a:buChar char="•"/>
            </a:pPr>
            <a:r>
              <a:rPr lang="en-GB" sz="2400" dirty="0" smtClean="0">
                <a:latin typeface="+mn-lt"/>
              </a:rPr>
              <a:t>Becoming accustomed to the loss</a:t>
            </a:r>
          </a:p>
          <a:p>
            <a:pPr lvl="0">
              <a:buFont typeface="Arial" pitchFamily="34" charset="0"/>
              <a:buChar char="•"/>
            </a:pPr>
            <a:r>
              <a:rPr lang="en-GB" sz="2400" dirty="0" smtClean="0">
                <a:latin typeface="+mn-lt"/>
              </a:rPr>
              <a:t>Letting go and moving on</a:t>
            </a:r>
          </a:p>
          <a:p>
            <a:endParaRPr lang="en-GB" sz="2400" dirty="0" smtClean="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57</a:t>
            </a:fld>
            <a:endParaRPr lang="en-GB"/>
          </a:p>
        </p:txBody>
      </p:sp>
      <p:sp>
        <p:nvSpPr>
          <p:cNvPr id="3" name="Title 2"/>
          <p:cNvSpPr>
            <a:spLocks noGrp="1"/>
          </p:cNvSpPr>
          <p:nvPr>
            <p:ph type="title"/>
          </p:nvPr>
        </p:nvSpPr>
        <p:spPr/>
        <p:txBody>
          <a:bodyPr/>
          <a:lstStyle/>
          <a:p>
            <a:r>
              <a:rPr lang="en-GB" dirty="0" smtClean="0"/>
              <a:t>Bereavement</a:t>
            </a:r>
            <a:endParaRPr lang="en-GB" dirty="0"/>
          </a:p>
        </p:txBody>
      </p:sp>
      <p:sp>
        <p:nvSpPr>
          <p:cNvPr id="4" name="Content Placeholder 3"/>
          <p:cNvSpPr>
            <a:spLocks noGrp="1"/>
          </p:cNvSpPr>
          <p:nvPr>
            <p:ph sz="quarter" idx="11"/>
          </p:nvPr>
        </p:nvSpPr>
        <p:spPr>
          <a:xfrm>
            <a:off x="323528" y="1555200"/>
            <a:ext cx="8415337" cy="4465637"/>
          </a:xfrm>
        </p:spPr>
        <p:txBody>
          <a:bodyPr/>
          <a:lstStyle/>
          <a:p>
            <a:r>
              <a:rPr lang="en-GB" sz="2400" dirty="0" smtClean="0">
                <a:latin typeface="+mn-lt"/>
                <a:cs typeface="Arial" pitchFamily="34" charset="0"/>
              </a:rPr>
              <a:t>What the practice nurse can do:</a:t>
            </a:r>
          </a:p>
          <a:p>
            <a:endParaRPr lang="en-GB" sz="2400" dirty="0" smtClean="0">
              <a:latin typeface="+mn-lt"/>
              <a:cs typeface="Arial" pitchFamily="34" charset="0"/>
            </a:endParaRPr>
          </a:p>
          <a:p>
            <a:pPr lvl="0">
              <a:buFont typeface="Arial" pitchFamily="34" charset="0"/>
              <a:buChar char="•"/>
            </a:pPr>
            <a:r>
              <a:rPr lang="en-GB" sz="2400" dirty="0" smtClean="0">
                <a:latin typeface="+mn-lt"/>
                <a:cs typeface="Arial" pitchFamily="34" charset="0"/>
              </a:rPr>
              <a:t>Provide the opportunity for the patient to talk</a:t>
            </a:r>
          </a:p>
          <a:p>
            <a:pPr lvl="0">
              <a:buFont typeface="Arial" pitchFamily="34" charset="0"/>
              <a:buChar char="•"/>
            </a:pPr>
            <a:r>
              <a:rPr lang="en-GB" sz="2400" dirty="0" smtClean="0">
                <a:latin typeface="+mn-lt"/>
                <a:cs typeface="Arial" pitchFamily="34" charset="0"/>
              </a:rPr>
              <a:t>Ask about feelings regarding the loss </a:t>
            </a:r>
          </a:p>
          <a:p>
            <a:pPr lvl="0">
              <a:buFont typeface="Arial" pitchFamily="34" charset="0"/>
              <a:buChar char="•"/>
            </a:pPr>
            <a:r>
              <a:rPr lang="en-GB" sz="2400" dirty="0" smtClean="0">
                <a:latin typeface="+mn-lt"/>
                <a:cs typeface="Arial" pitchFamily="34" charset="0"/>
              </a:rPr>
              <a:t>Explain it will take time to come to terms with the loss, pain will fade slowly</a:t>
            </a:r>
          </a:p>
          <a:p>
            <a:pPr lvl="0">
              <a:buFont typeface="Arial" pitchFamily="34" charset="0"/>
              <a:buChar char="•"/>
            </a:pPr>
            <a:r>
              <a:rPr lang="en-GB" sz="2400" dirty="0" smtClean="0">
                <a:latin typeface="+mn-lt"/>
                <a:cs typeface="Arial" pitchFamily="34" charset="0"/>
              </a:rPr>
              <a:t>Advise to take time out if needed</a:t>
            </a:r>
          </a:p>
          <a:p>
            <a:pPr lvl="0">
              <a:buFont typeface="Arial" pitchFamily="34" charset="0"/>
              <a:buChar char="•"/>
            </a:pPr>
            <a:r>
              <a:rPr lang="en-GB" sz="2400" dirty="0" smtClean="0">
                <a:latin typeface="+mn-lt"/>
                <a:cs typeface="Arial" pitchFamily="34" charset="0"/>
              </a:rPr>
              <a:t>Consider depression and treat appropriately</a:t>
            </a:r>
          </a:p>
          <a:p>
            <a:pPr lvl="0">
              <a:buFont typeface="Arial" pitchFamily="34" charset="0"/>
              <a:buChar char="•"/>
            </a:pPr>
            <a:r>
              <a:rPr lang="en-GB" sz="2400" dirty="0" smtClean="0">
                <a:latin typeface="+mn-lt"/>
                <a:cs typeface="Arial" pitchFamily="34" charset="0"/>
              </a:rPr>
              <a:t>Refer for counselling if at risk of developing an abnormal reaction</a:t>
            </a:r>
          </a:p>
          <a:p>
            <a:endParaRPr lang="en-GB"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58</a:t>
            </a:fld>
            <a:endParaRPr lang="en-GB"/>
          </a:p>
        </p:txBody>
      </p:sp>
      <p:sp>
        <p:nvSpPr>
          <p:cNvPr id="3" name="Title 2"/>
          <p:cNvSpPr>
            <a:spLocks noGrp="1"/>
          </p:cNvSpPr>
          <p:nvPr>
            <p:ph type="title"/>
          </p:nvPr>
        </p:nvSpPr>
        <p:spPr/>
        <p:txBody>
          <a:bodyPr/>
          <a:lstStyle/>
          <a:p>
            <a:r>
              <a:rPr lang="en-GB" dirty="0" smtClean="0"/>
              <a:t>Abuse</a:t>
            </a:r>
            <a:endParaRPr lang="en-GB" dirty="0"/>
          </a:p>
        </p:txBody>
      </p:sp>
      <p:sp>
        <p:nvSpPr>
          <p:cNvPr id="4" name="Content Placeholder 3"/>
          <p:cNvSpPr>
            <a:spLocks noGrp="1"/>
          </p:cNvSpPr>
          <p:nvPr>
            <p:ph sz="quarter" idx="11"/>
          </p:nvPr>
        </p:nvSpPr>
        <p:spPr>
          <a:xfrm>
            <a:off x="323528" y="1555200"/>
            <a:ext cx="8415337" cy="4667263"/>
          </a:xfrm>
        </p:spPr>
        <p:txBody>
          <a:bodyPr/>
          <a:lstStyle/>
          <a:p>
            <a:pPr marL="0" indent="0"/>
            <a:r>
              <a:rPr lang="en-GB" sz="2400" dirty="0" smtClean="0">
                <a:latin typeface="+mn-lt"/>
                <a:cs typeface="Arial" pitchFamily="34" charset="0"/>
              </a:rPr>
              <a:t>Abuse is a violation of an individual's human and civil rights by any other person or persons (DOH 2000)</a:t>
            </a:r>
          </a:p>
          <a:p>
            <a:endParaRPr lang="en-GB" sz="2400" dirty="0" smtClean="0">
              <a:latin typeface="+mn-lt"/>
              <a:cs typeface="Arial" pitchFamily="34" charset="0"/>
            </a:endParaRPr>
          </a:p>
          <a:p>
            <a:pPr>
              <a:buFont typeface="Arial" pitchFamily="34" charset="0"/>
              <a:buChar char="•"/>
            </a:pPr>
            <a:r>
              <a:rPr lang="en-GB" sz="2400" dirty="0" smtClean="0">
                <a:latin typeface="+mn-lt"/>
                <a:cs typeface="Arial" pitchFamily="34" charset="0"/>
              </a:rPr>
              <a:t>Physical abuse</a:t>
            </a:r>
          </a:p>
          <a:p>
            <a:pPr>
              <a:buFont typeface="Arial" pitchFamily="34" charset="0"/>
              <a:buChar char="•"/>
            </a:pPr>
            <a:r>
              <a:rPr lang="en-GB" sz="2400" dirty="0" smtClean="0">
                <a:latin typeface="+mn-lt"/>
                <a:cs typeface="Arial" pitchFamily="34" charset="0"/>
              </a:rPr>
              <a:t>Sexual abuse</a:t>
            </a:r>
          </a:p>
          <a:p>
            <a:pPr>
              <a:buFont typeface="Arial" pitchFamily="34" charset="0"/>
              <a:buChar char="•"/>
            </a:pPr>
            <a:r>
              <a:rPr lang="en-GB" sz="2400" dirty="0" smtClean="0">
                <a:latin typeface="+mn-lt"/>
                <a:cs typeface="Arial" pitchFamily="34" charset="0"/>
              </a:rPr>
              <a:t>Psychological abuse</a:t>
            </a:r>
          </a:p>
          <a:p>
            <a:pPr>
              <a:buFont typeface="Arial" pitchFamily="34" charset="0"/>
              <a:buChar char="•"/>
            </a:pPr>
            <a:r>
              <a:rPr lang="en-GB" sz="2400" dirty="0" smtClean="0">
                <a:latin typeface="+mn-lt"/>
                <a:cs typeface="Arial" pitchFamily="34" charset="0"/>
              </a:rPr>
              <a:t>Financial or material abuse</a:t>
            </a:r>
          </a:p>
          <a:p>
            <a:pPr>
              <a:buFont typeface="Arial" pitchFamily="34" charset="0"/>
              <a:buChar char="•"/>
            </a:pPr>
            <a:r>
              <a:rPr lang="en-GB" sz="2400" dirty="0" smtClean="0">
                <a:latin typeface="+mn-lt"/>
                <a:cs typeface="Arial" pitchFamily="34" charset="0"/>
              </a:rPr>
              <a:t>Neglect and acts of omission</a:t>
            </a:r>
          </a:p>
          <a:p>
            <a:pPr>
              <a:buFont typeface="Arial" pitchFamily="34" charset="0"/>
              <a:buChar char="•"/>
            </a:pPr>
            <a:r>
              <a:rPr lang="en-GB" sz="2400" dirty="0" smtClean="0">
                <a:latin typeface="+mn-lt"/>
                <a:cs typeface="Arial" pitchFamily="34" charset="0"/>
              </a:rPr>
              <a:t>Discriminatory abuse</a:t>
            </a:r>
          </a:p>
          <a:p>
            <a:pPr>
              <a:buFont typeface="Arial" pitchFamily="34" charset="0"/>
              <a:buChar char="•"/>
            </a:pPr>
            <a:r>
              <a:rPr lang="en-GB" sz="2400" dirty="0" smtClean="0">
                <a:latin typeface="+mn-lt"/>
                <a:cs typeface="Arial" pitchFamily="34" charset="0"/>
              </a:rPr>
              <a:t>Institutional abuse</a:t>
            </a:r>
          </a:p>
          <a:p>
            <a:pPr>
              <a:buFont typeface="Arial" pitchFamily="34" charset="0"/>
              <a:buChar char="•"/>
            </a:pPr>
            <a:endParaRPr lang="en-GB" sz="2400" dirty="0">
              <a:latin typeface="+mn-lt"/>
              <a:cs typeface="Arial" pitchFamily="34" charset="0"/>
            </a:endParaRPr>
          </a:p>
          <a:p>
            <a:pPr marL="0" lvl="0" indent="0">
              <a:buClr>
                <a:srgbClr val="0070BA"/>
              </a:buClr>
            </a:pPr>
            <a:r>
              <a:rPr lang="en-GB" sz="2000" dirty="0">
                <a:solidFill>
                  <a:srgbClr val="000000"/>
                </a:solidFill>
                <a:cs typeface="Arial" panose="020B0604020202020204" pitchFamily="34" charset="0"/>
              </a:rPr>
              <a:t>Department of Health. (2000) No secrets: Guidance on developing and implementing multi-agency policies and procedures to protect vulnerable adults from abuse. London: DOH.</a:t>
            </a:r>
            <a:endParaRPr lang="en-GB" sz="2400" dirty="0" smtClean="0">
              <a:latin typeface="+mn-lt"/>
              <a:cs typeface="Arial" pitchFamily="34" charset="0"/>
            </a:endParaRPr>
          </a:p>
          <a:p>
            <a:endParaRPr lang="en-GB" sz="2400" dirty="0" smtClean="0">
              <a:latin typeface="+mn-l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59</a:t>
            </a:fld>
            <a:endParaRPr lang="en-GB"/>
          </a:p>
        </p:txBody>
      </p:sp>
      <p:sp>
        <p:nvSpPr>
          <p:cNvPr id="3" name="Title 2"/>
          <p:cNvSpPr>
            <a:spLocks noGrp="1"/>
          </p:cNvSpPr>
          <p:nvPr>
            <p:ph type="title"/>
          </p:nvPr>
        </p:nvSpPr>
        <p:spPr/>
        <p:txBody>
          <a:bodyPr/>
          <a:lstStyle/>
          <a:p>
            <a:r>
              <a:rPr lang="en-GB" dirty="0" smtClean="0"/>
              <a:t>Abuse</a:t>
            </a:r>
            <a:endParaRPr lang="en-GB" dirty="0"/>
          </a:p>
        </p:txBody>
      </p:sp>
      <p:sp>
        <p:nvSpPr>
          <p:cNvPr id="4" name="Content Placeholder 3"/>
          <p:cNvSpPr>
            <a:spLocks noGrp="1"/>
          </p:cNvSpPr>
          <p:nvPr>
            <p:ph sz="quarter" idx="11"/>
          </p:nvPr>
        </p:nvSpPr>
        <p:spPr>
          <a:xfrm>
            <a:off x="323528" y="1555200"/>
            <a:ext cx="8415337" cy="4465637"/>
          </a:xfrm>
        </p:spPr>
        <p:txBody>
          <a:bodyPr/>
          <a:lstStyle/>
          <a:p>
            <a:r>
              <a:rPr lang="en-GB" sz="2400" dirty="0" smtClean="0">
                <a:latin typeface="+mn-lt"/>
                <a:cs typeface="Arial" pitchFamily="34" charset="0"/>
              </a:rPr>
              <a:t>Your role is that of a supportive listener</a:t>
            </a:r>
          </a:p>
          <a:p>
            <a:endParaRPr lang="en-GB" sz="2400" dirty="0" smtClean="0">
              <a:latin typeface="+mn-lt"/>
              <a:cs typeface="Arial" pitchFamily="34" charset="0"/>
            </a:endParaRPr>
          </a:p>
          <a:p>
            <a:r>
              <a:rPr lang="en-GB" sz="2400" dirty="0" smtClean="0">
                <a:latin typeface="+mn-lt"/>
                <a:cs typeface="Arial" pitchFamily="34" charset="0"/>
              </a:rPr>
              <a:t>How to respond:</a:t>
            </a:r>
          </a:p>
          <a:p>
            <a:pPr>
              <a:buFont typeface="Arial" pitchFamily="34" charset="0"/>
              <a:buChar char="•"/>
            </a:pPr>
            <a:r>
              <a:rPr lang="en-GB" sz="2400" dirty="0" smtClean="0">
                <a:latin typeface="+mn-lt"/>
                <a:cs typeface="Arial" pitchFamily="34" charset="0"/>
              </a:rPr>
              <a:t>Maintain a calm appearance</a:t>
            </a:r>
          </a:p>
          <a:p>
            <a:pPr>
              <a:buFont typeface="Arial" pitchFamily="34" charset="0"/>
              <a:buChar char="•"/>
            </a:pPr>
            <a:r>
              <a:rPr lang="en-GB" sz="2400" dirty="0" smtClean="0">
                <a:latin typeface="+mn-lt"/>
                <a:cs typeface="Arial" pitchFamily="34" charset="0"/>
              </a:rPr>
              <a:t>Listen actively</a:t>
            </a:r>
          </a:p>
          <a:p>
            <a:pPr>
              <a:buFont typeface="Arial" pitchFamily="34" charset="0"/>
              <a:buChar char="•"/>
            </a:pPr>
            <a:r>
              <a:rPr lang="en-GB" sz="2400" dirty="0" smtClean="0">
                <a:latin typeface="+mn-lt"/>
                <a:cs typeface="Arial" pitchFamily="34" charset="0"/>
              </a:rPr>
              <a:t>Don’t make promises you can’t keep</a:t>
            </a:r>
          </a:p>
          <a:p>
            <a:pPr>
              <a:buFont typeface="Arial" pitchFamily="34" charset="0"/>
              <a:buChar char="•"/>
            </a:pPr>
            <a:r>
              <a:rPr lang="en-GB" sz="2400" dirty="0" smtClean="0">
                <a:latin typeface="+mn-lt"/>
                <a:cs typeface="Arial" pitchFamily="34" charset="0"/>
              </a:rPr>
              <a:t>Reassure them it is right to tell</a:t>
            </a:r>
          </a:p>
          <a:p>
            <a:pPr>
              <a:buFont typeface="Arial" pitchFamily="34" charset="0"/>
              <a:buChar char="•"/>
            </a:pPr>
            <a:r>
              <a:rPr lang="en-GB" sz="2400" dirty="0" smtClean="0">
                <a:latin typeface="+mn-lt"/>
                <a:cs typeface="Arial" pitchFamily="34" charset="0"/>
              </a:rPr>
              <a:t>Recognise the bravery/strength needed to divulge the problem</a:t>
            </a:r>
          </a:p>
          <a:p>
            <a:pPr>
              <a:buFont typeface="Arial" pitchFamily="34" charset="0"/>
              <a:buChar char="•"/>
            </a:pPr>
            <a:r>
              <a:rPr lang="en-GB" sz="2400" dirty="0" smtClean="0">
                <a:latin typeface="+mn-lt"/>
                <a:cs typeface="Arial" pitchFamily="34" charset="0"/>
              </a:rPr>
              <a:t>Tell them what you plan to do next</a:t>
            </a:r>
          </a:p>
          <a:p>
            <a:endParaRPr lang="en-GB"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24000" y="1555200"/>
            <a:ext cx="8271292" cy="4727060"/>
          </a:xfrm>
        </p:spPr>
        <p:txBody>
          <a:bodyPr/>
          <a:lstStyle/>
          <a:p>
            <a:r>
              <a:rPr lang="en-GB" sz="2400" dirty="0" smtClean="0">
                <a:cs typeface="Arial" panose="020B0604020202020204" pitchFamily="34" charset="0"/>
              </a:rPr>
              <a:t>Adults with a mental health problem in England:</a:t>
            </a:r>
          </a:p>
          <a:p>
            <a:endParaRPr lang="en-GB" sz="2400" dirty="0" smtClean="0">
              <a:cs typeface="Arial" panose="020B0604020202020204" pitchFamily="34" charset="0"/>
            </a:endParaRPr>
          </a:p>
          <a:p>
            <a:pPr>
              <a:buFont typeface="Arial" panose="020B0604020202020204" pitchFamily="34" charset="0"/>
              <a:buChar char="•"/>
            </a:pPr>
            <a:r>
              <a:rPr lang="en-GB" sz="2400" dirty="0" smtClean="0">
                <a:cs typeface="Arial" panose="020B0604020202020204" pitchFamily="34" charset="0"/>
              </a:rPr>
              <a:t>Anxiety or depression 17.6%</a:t>
            </a:r>
          </a:p>
          <a:p>
            <a:pPr>
              <a:buFont typeface="Arial" panose="020B0604020202020204" pitchFamily="34" charset="0"/>
              <a:buChar char="•"/>
            </a:pPr>
            <a:r>
              <a:rPr lang="en-GB" sz="2400" dirty="0" smtClean="0">
                <a:cs typeface="Arial" panose="020B0604020202020204" pitchFamily="34" charset="0"/>
              </a:rPr>
              <a:t>Alcohol dependence 6%</a:t>
            </a:r>
          </a:p>
          <a:p>
            <a:pPr>
              <a:buFont typeface="Arial" panose="020B0604020202020204" pitchFamily="34" charset="0"/>
              <a:buChar char="•"/>
            </a:pPr>
            <a:r>
              <a:rPr lang="en-GB" sz="2400" dirty="0" smtClean="0">
                <a:cs typeface="Arial" panose="020B0604020202020204" pitchFamily="34" charset="0"/>
              </a:rPr>
              <a:t>Drug dependence 3%</a:t>
            </a:r>
          </a:p>
          <a:p>
            <a:pPr>
              <a:buFont typeface="Arial" panose="020B0604020202020204" pitchFamily="34" charset="0"/>
              <a:buChar char="•"/>
            </a:pPr>
            <a:r>
              <a:rPr lang="en-GB" sz="2400" dirty="0" smtClean="0">
                <a:cs typeface="Arial" panose="020B0604020202020204" pitchFamily="34" charset="0"/>
              </a:rPr>
              <a:t>Hazardous drinking 24%</a:t>
            </a:r>
          </a:p>
          <a:p>
            <a:pPr>
              <a:buFont typeface="Arial" panose="020B0604020202020204" pitchFamily="34" charset="0"/>
              <a:buChar char="•"/>
            </a:pPr>
            <a:r>
              <a:rPr lang="en-GB" sz="2400" dirty="0" smtClean="0">
                <a:cs typeface="Arial" panose="020B0604020202020204" pitchFamily="34" charset="0"/>
              </a:rPr>
              <a:t>Nicotine dependence 21% (42% of smokers have a mental health problem)</a:t>
            </a:r>
          </a:p>
          <a:p>
            <a:pPr>
              <a:buFont typeface="Arial" panose="020B0604020202020204" pitchFamily="34" charset="0"/>
              <a:buChar char="•"/>
            </a:pPr>
            <a:r>
              <a:rPr lang="en-GB" sz="2400" dirty="0" smtClean="0">
                <a:cs typeface="Arial" panose="020B0604020202020204" pitchFamily="34" charset="0"/>
              </a:rPr>
              <a:t>Severe mental illness 0.4%</a:t>
            </a:r>
          </a:p>
          <a:p>
            <a:pPr>
              <a:buFont typeface="Arial" panose="020B0604020202020204" pitchFamily="34" charset="0"/>
              <a:buChar char="•"/>
            </a:pPr>
            <a:r>
              <a:rPr lang="en-GB" sz="2400" dirty="0" smtClean="0">
                <a:cs typeface="Arial" panose="020B0604020202020204" pitchFamily="34" charset="0"/>
              </a:rPr>
              <a:t>Sub-threshold mental health problems 17%</a:t>
            </a:r>
          </a:p>
          <a:p>
            <a:pPr>
              <a:buFont typeface="Arial" panose="020B0604020202020204" pitchFamily="34" charset="0"/>
              <a:buChar char="•"/>
            </a:pPr>
            <a:endParaRPr lang="en-GB" sz="2400" dirty="0">
              <a:cs typeface="Arial" panose="020B0604020202020204" pitchFamily="34" charset="0"/>
            </a:endParaRPr>
          </a:p>
          <a:p>
            <a:pPr marL="0" indent="0"/>
            <a:r>
              <a:rPr lang="en-GB" sz="2000" dirty="0">
                <a:cs typeface="Arial" panose="020B0604020202020204" pitchFamily="34" charset="0"/>
              </a:rPr>
              <a:t>McManus S, Meltzer H, </a:t>
            </a:r>
            <a:r>
              <a:rPr lang="en-GB" sz="2000" dirty="0" err="1">
                <a:cs typeface="Arial" panose="020B0604020202020204" pitchFamily="34" charset="0"/>
              </a:rPr>
              <a:t>Brugha</a:t>
            </a:r>
            <a:r>
              <a:rPr lang="en-GB" sz="2000" dirty="0">
                <a:cs typeface="Arial" panose="020B0604020202020204" pitchFamily="34" charset="0"/>
              </a:rPr>
              <a:t> T, </a:t>
            </a:r>
            <a:r>
              <a:rPr lang="en-GB" sz="2000" dirty="0" err="1">
                <a:cs typeface="Arial" panose="020B0604020202020204" pitchFamily="34" charset="0"/>
              </a:rPr>
              <a:t>Bebbington</a:t>
            </a:r>
            <a:r>
              <a:rPr lang="en-GB" sz="2000" dirty="0">
                <a:cs typeface="Arial" panose="020B0604020202020204" pitchFamily="34" charset="0"/>
              </a:rPr>
              <a:t> P and Jenkins R. (2009</a:t>
            </a:r>
            <a:r>
              <a:rPr lang="en-GB" sz="2000" dirty="0" smtClean="0">
                <a:cs typeface="Arial" panose="020B0604020202020204" pitchFamily="34" charset="0"/>
              </a:rPr>
              <a:t>) </a:t>
            </a:r>
            <a:r>
              <a:rPr lang="en-GB" sz="2000" dirty="0">
                <a:cs typeface="Arial" panose="020B0604020202020204" pitchFamily="34" charset="0"/>
              </a:rPr>
              <a:t>Adult psychiatric morbidity in England, 2007: results of a household survey. Leeds: NHS Information Centre </a:t>
            </a:r>
            <a:r>
              <a:rPr lang="en-GB" sz="2000" dirty="0" smtClean="0">
                <a:cs typeface="Arial" panose="020B0604020202020204" pitchFamily="34" charset="0"/>
              </a:rPr>
              <a:t>for Health </a:t>
            </a:r>
            <a:r>
              <a:rPr lang="en-GB" sz="2000" dirty="0">
                <a:cs typeface="Arial" panose="020B0604020202020204" pitchFamily="34" charset="0"/>
              </a:rPr>
              <a:t>and Social Care.</a:t>
            </a:r>
          </a:p>
          <a:p>
            <a:pPr marL="0" indent="0"/>
            <a:endParaRPr lang="en-GB" sz="1800" dirty="0" smtClean="0">
              <a:cs typeface="Arial" panose="020B0604020202020204" pitchFamily="34" charset="0"/>
            </a:endParaRPr>
          </a:p>
          <a:p>
            <a:pPr>
              <a:buFont typeface="Arial" panose="020B0604020202020204" pitchFamily="34" charset="0"/>
              <a:buChar char="•"/>
            </a:pPr>
            <a:endParaRPr lang="en-GB" sz="1800" dirty="0">
              <a:cs typeface="Arial" panose="020B0604020202020204" pitchFamily="34" charset="0"/>
            </a:endParaRPr>
          </a:p>
        </p:txBody>
      </p:sp>
      <p:sp>
        <p:nvSpPr>
          <p:cNvPr id="2" name="Title 1"/>
          <p:cNvSpPr>
            <a:spLocks noGrp="1"/>
          </p:cNvSpPr>
          <p:nvPr>
            <p:ph type="title" idx="4294967295"/>
          </p:nvPr>
        </p:nvSpPr>
        <p:spPr>
          <a:xfrm>
            <a:off x="324000" y="274638"/>
            <a:ext cx="6707188" cy="706437"/>
          </a:xfrm>
        </p:spPr>
        <p:txBody>
          <a:bodyPr>
            <a:noAutofit/>
          </a:bodyPr>
          <a:lstStyle/>
          <a:p>
            <a:r>
              <a:rPr lang="en-GB" dirty="0" smtClean="0"/>
              <a:t>Underlying </a:t>
            </a:r>
            <a:r>
              <a:rPr lang="en-GB" dirty="0"/>
              <a:t>distress or mental health </a:t>
            </a:r>
            <a:r>
              <a:rPr lang="en-GB" dirty="0" smtClean="0"/>
              <a:t>problems</a:t>
            </a:r>
            <a:endParaRPr lang="en-GB" dirty="0"/>
          </a:p>
        </p:txBody>
      </p:sp>
      <p:sp>
        <p:nvSpPr>
          <p:cNvPr id="5" name="Slide Number Placeholder 4"/>
          <p:cNvSpPr>
            <a:spLocks noGrp="1"/>
          </p:cNvSpPr>
          <p:nvPr>
            <p:ph type="sldNum" sz="quarter" idx="10"/>
          </p:nvPr>
        </p:nvSpPr>
        <p:spPr/>
        <p:txBody>
          <a:bodyPr/>
          <a:lstStyle/>
          <a:p>
            <a:fld id="{DA5A8D2D-B30F-410E-BF0A-C93262F860C7}" type="slidenum">
              <a:rPr lang="en-GB" smtClean="0"/>
              <a:pPr/>
              <a:t>6</a:t>
            </a:fld>
            <a:endParaRPr lang="en-GB"/>
          </a:p>
        </p:txBody>
      </p:sp>
    </p:spTree>
    <p:extLst>
      <p:ext uri="{BB962C8B-B14F-4D97-AF65-F5344CB8AC3E}">
        <p14:creationId xmlns:p14="http://schemas.microsoft.com/office/powerpoint/2010/main" val="4059771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60</a:t>
            </a:fld>
            <a:endParaRPr lang="en-GB"/>
          </a:p>
        </p:txBody>
      </p:sp>
      <p:sp>
        <p:nvSpPr>
          <p:cNvPr id="3" name="Title 2"/>
          <p:cNvSpPr>
            <a:spLocks noGrp="1"/>
          </p:cNvSpPr>
          <p:nvPr>
            <p:ph type="title"/>
          </p:nvPr>
        </p:nvSpPr>
        <p:spPr/>
        <p:txBody>
          <a:bodyPr/>
          <a:lstStyle/>
          <a:p>
            <a:r>
              <a:rPr lang="en-GB" dirty="0" smtClean="0"/>
              <a:t>Related modules</a:t>
            </a:r>
            <a:endParaRPr lang="en-GB" dirty="0"/>
          </a:p>
        </p:txBody>
      </p:sp>
      <p:sp>
        <p:nvSpPr>
          <p:cNvPr id="4" name="Content Placeholder 3"/>
          <p:cNvSpPr>
            <a:spLocks noGrp="1"/>
          </p:cNvSpPr>
          <p:nvPr>
            <p:ph sz="quarter" idx="11"/>
          </p:nvPr>
        </p:nvSpPr>
        <p:spPr>
          <a:xfrm>
            <a:off x="323528" y="1555200"/>
            <a:ext cx="8415337" cy="4465637"/>
          </a:xfrm>
        </p:spPr>
        <p:txBody>
          <a:bodyPr/>
          <a:lstStyle/>
          <a:p>
            <a:pPr>
              <a:buFont typeface="Arial" pitchFamily="34" charset="0"/>
              <a:buChar char="•"/>
            </a:pPr>
            <a:r>
              <a:rPr lang="en-GB" sz="2800" dirty="0" smtClean="0">
                <a:latin typeface="+mn-lt"/>
                <a:cs typeface="Arial" pitchFamily="34" charset="0"/>
              </a:rPr>
              <a:t>Specific conditions (e-learning)</a:t>
            </a:r>
            <a:endParaRPr lang="en-GB" sz="2800" dirty="0">
              <a:latin typeface="+mn-lt"/>
              <a:cs typeface="Arial" pitchFamily="34"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61</a:t>
            </a:fld>
            <a:endParaRPr lang="en-GB"/>
          </a:p>
        </p:txBody>
      </p:sp>
      <p:sp>
        <p:nvSpPr>
          <p:cNvPr id="3" name="Title 2"/>
          <p:cNvSpPr>
            <a:spLocks noGrp="1"/>
          </p:cNvSpPr>
          <p:nvPr>
            <p:ph type="title"/>
          </p:nvPr>
        </p:nvSpPr>
        <p:spPr/>
        <p:txBody>
          <a:bodyPr/>
          <a:lstStyle/>
          <a:p>
            <a:r>
              <a:rPr lang="en-GB" dirty="0" smtClean="0"/>
              <a:t>Stress</a:t>
            </a:r>
            <a:endParaRPr lang="en-GB" dirty="0"/>
          </a:p>
        </p:txBody>
      </p:sp>
      <p:graphicFrame>
        <p:nvGraphicFramePr>
          <p:cNvPr id="5" name="Content Placeholder 4"/>
          <p:cNvGraphicFramePr>
            <a:graphicFrameLocks noGrp="1"/>
          </p:cNvGraphicFramePr>
          <p:nvPr>
            <p:ph sz="quarter" idx="11"/>
            <p:extLst>
              <p:ext uri="{D42A27DB-BD31-4B8C-83A1-F6EECF244321}">
                <p14:modId xmlns:p14="http://schemas.microsoft.com/office/powerpoint/2010/main" val="161394608"/>
              </p:ext>
            </p:extLst>
          </p:nvPr>
        </p:nvGraphicFramePr>
        <p:xfrm>
          <a:off x="395536" y="1340768"/>
          <a:ext cx="8358246" cy="5192101"/>
        </p:xfrm>
        <a:graphic>
          <a:graphicData uri="http://schemas.openxmlformats.org/drawingml/2006/table">
            <a:tbl>
              <a:tblPr firstRow="1" bandRow="1">
                <a:tableStyleId>{5C22544A-7EE6-4342-B048-85BDC9FD1C3A}</a:tableStyleId>
              </a:tblPr>
              <a:tblGrid>
                <a:gridCol w="4179123"/>
                <a:gridCol w="4179123"/>
              </a:tblGrid>
              <a:tr h="392133">
                <a:tc gridSpan="2">
                  <a:txBody>
                    <a:bodyPr/>
                    <a:lstStyle/>
                    <a:p>
                      <a:r>
                        <a:rPr lang="en-GB" b="1" dirty="0" smtClean="0">
                          <a:solidFill>
                            <a:schemeClr val="tx1"/>
                          </a:solidFill>
                        </a:rPr>
                        <a:t>Signs</a:t>
                      </a:r>
                      <a:r>
                        <a:rPr lang="en-GB" b="1" baseline="0" dirty="0" smtClean="0">
                          <a:solidFill>
                            <a:schemeClr val="tx1"/>
                          </a:solidFill>
                        </a:rPr>
                        <a:t> and symptoms</a:t>
                      </a:r>
                      <a:endParaRPr lang="en-GB" b="1" dirty="0">
                        <a:solidFill>
                          <a:schemeClr val="tx1"/>
                        </a:solidFill>
                      </a:endParaRPr>
                    </a:p>
                  </a:txBody>
                  <a:tcPr/>
                </a:tc>
                <a:tc hMerge="1">
                  <a:txBody>
                    <a:bodyPr/>
                    <a:lstStyle/>
                    <a:p>
                      <a:endParaRPr lang="en-GB" dirty="0"/>
                    </a:p>
                  </a:txBody>
                  <a:tcPr/>
                </a:tc>
              </a:tr>
              <a:tr h="2142843">
                <a:tc>
                  <a:txBody>
                    <a:bodyPr/>
                    <a:lstStyle/>
                    <a:p>
                      <a:r>
                        <a:rPr lang="en-GB" b="1" dirty="0" smtClean="0"/>
                        <a:t>Feelings</a:t>
                      </a:r>
                    </a:p>
                    <a:p>
                      <a:r>
                        <a:rPr lang="en-GB" dirty="0" smtClean="0"/>
                        <a:t>Moodiness </a:t>
                      </a:r>
                    </a:p>
                    <a:p>
                      <a:r>
                        <a:rPr lang="en-GB" dirty="0" smtClean="0"/>
                        <a:t>Irritability or short temper </a:t>
                      </a:r>
                    </a:p>
                    <a:p>
                      <a:r>
                        <a:rPr lang="en-GB" dirty="0" smtClean="0"/>
                        <a:t>Agitation, inability to relax </a:t>
                      </a:r>
                    </a:p>
                    <a:p>
                      <a:r>
                        <a:rPr lang="en-GB" dirty="0" smtClean="0"/>
                        <a:t>Feeling overwhelmed </a:t>
                      </a:r>
                    </a:p>
                    <a:p>
                      <a:r>
                        <a:rPr lang="en-GB" dirty="0" smtClean="0"/>
                        <a:t>Sense of loneliness and isolation </a:t>
                      </a:r>
                    </a:p>
                    <a:p>
                      <a:r>
                        <a:rPr lang="en-GB" dirty="0" smtClean="0"/>
                        <a:t>General unhappiness</a:t>
                      </a:r>
                      <a:endParaRPr lang="en-GB" dirty="0"/>
                    </a:p>
                  </a:txBody>
                  <a:tcPr/>
                </a:tc>
                <a:tc>
                  <a:txBody>
                    <a:bodyPr/>
                    <a:lstStyle/>
                    <a:p>
                      <a:r>
                        <a:rPr lang="en-GB" b="1" dirty="0" smtClean="0"/>
                        <a:t>Thoughts</a:t>
                      </a:r>
                    </a:p>
                    <a:p>
                      <a:r>
                        <a:rPr lang="en-GB" dirty="0" smtClean="0"/>
                        <a:t>Memory problems </a:t>
                      </a:r>
                    </a:p>
                    <a:p>
                      <a:r>
                        <a:rPr lang="en-GB" dirty="0" smtClean="0"/>
                        <a:t>Inability to concentrate </a:t>
                      </a:r>
                    </a:p>
                    <a:p>
                      <a:r>
                        <a:rPr lang="en-GB" dirty="0" smtClean="0"/>
                        <a:t>Poor judgement </a:t>
                      </a:r>
                    </a:p>
                    <a:p>
                      <a:r>
                        <a:rPr lang="en-GB" dirty="0" smtClean="0"/>
                        <a:t>Seeing only the negative </a:t>
                      </a:r>
                    </a:p>
                    <a:p>
                      <a:r>
                        <a:rPr lang="en-GB" dirty="0" smtClean="0"/>
                        <a:t>Anxious or racing thoughts </a:t>
                      </a:r>
                    </a:p>
                    <a:p>
                      <a:r>
                        <a:rPr lang="en-GB" dirty="0" smtClean="0"/>
                        <a:t>Constant worrying </a:t>
                      </a:r>
                      <a:endParaRPr lang="en-GB" dirty="0"/>
                    </a:p>
                  </a:txBody>
                  <a:tcPr/>
                </a:tc>
              </a:tr>
              <a:tr h="2657125">
                <a:tc>
                  <a:txBody>
                    <a:bodyPr/>
                    <a:lstStyle/>
                    <a:p>
                      <a:r>
                        <a:rPr lang="en-GB" b="1" dirty="0" smtClean="0"/>
                        <a:t>Behaviour</a:t>
                      </a:r>
                    </a:p>
                    <a:p>
                      <a:r>
                        <a:rPr lang="en-GB" dirty="0" smtClean="0"/>
                        <a:t>Eating more or less </a:t>
                      </a:r>
                    </a:p>
                    <a:p>
                      <a:r>
                        <a:rPr lang="en-GB" dirty="0" smtClean="0"/>
                        <a:t>Sleeping too much or too little </a:t>
                      </a:r>
                    </a:p>
                    <a:p>
                      <a:r>
                        <a:rPr lang="en-GB" dirty="0" smtClean="0"/>
                        <a:t>Withdrawal</a:t>
                      </a:r>
                    </a:p>
                    <a:p>
                      <a:r>
                        <a:rPr lang="en-GB" dirty="0" smtClean="0"/>
                        <a:t>Procrastinating or neglecting responsibilities </a:t>
                      </a:r>
                    </a:p>
                    <a:p>
                      <a:r>
                        <a:rPr lang="en-GB" dirty="0" smtClean="0"/>
                        <a:t>Use</a:t>
                      </a:r>
                      <a:r>
                        <a:rPr lang="en-GB" baseline="0" dirty="0" smtClean="0"/>
                        <a:t> of</a:t>
                      </a:r>
                      <a:r>
                        <a:rPr lang="en-GB" dirty="0" smtClean="0"/>
                        <a:t> alcohol, cigarettes or drugs for relaxation</a:t>
                      </a:r>
                    </a:p>
                    <a:p>
                      <a:r>
                        <a:rPr lang="en-GB" dirty="0" smtClean="0"/>
                        <a:t>Nervous habits (e.g. nail biting, pacing) </a:t>
                      </a:r>
                      <a:endParaRPr lang="en-GB" dirty="0"/>
                    </a:p>
                  </a:txBody>
                  <a:tcPr/>
                </a:tc>
                <a:tc>
                  <a:txBody>
                    <a:bodyPr/>
                    <a:lstStyle/>
                    <a:p>
                      <a:r>
                        <a:rPr lang="en-GB" b="1" dirty="0" smtClean="0"/>
                        <a:t>Physical</a:t>
                      </a:r>
                    </a:p>
                    <a:p>
                      <a:r>
                        <a:rPr lang="en-GB" dirty="0" smtClean="0"/>
                        <a:t>Aches and pains </a:t>
                      </a:r>
                    </a:p>
                    <a:p>
                      <a:r>
                        <a:rPr lang="en-GB" dirty="0" smtClean="0"/>
                        <a:t>Diarrhoea or constipation </a:t>
                      </a:r>
                    </a:p>
                    <a:p>
                      <a:r>
                        <a:rPr lang="en-GB" dirty="0" smtClean="0"/>
                        <a:t>Nausea, dizziness </a:t>
                      </a:r>
                    </a:p>
                    <a:p>
                      <a:r>
                        <a:rPr lang="en-GB" dirty="0" smtClean="0"/>
                        <a:t>Chest pain, rapid heartbeat </a:t>
                      </a:r>
                    </a:p>
                    <a:p>
                      <a:r>
                        <a:rPr lang="en-GB" dirty="0" smtClean="0"/>
                        <a:t>Loss of libido</a:t>
                      </a:r>
                    </a:p>
                    <a:p>
                      <a:r>
                        <a:rPr lang="en-GB" dirty="0" smtClean="0"/>
                        <a:t>Frequent colds </a:t>
                      </a:r>
                    </a:p>
                    <a:p>
                      <a:endParaRPr lang="en-GB" dirty="0"/>
                    </a:p>
                  </a:txBody>
                  <a:tcPr/>
                </a:tc>
              </a:tr>
            </a:tbl>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62</a:t>
            </a:fld>
            <a:endParaRPr lang="en-GB"/>
          </a:p>
        </p:txBody>
      </p:sp>
      <p:sp>
        <p:nvSpPr>
          <p:cNvPr id="3" name="Title 2"/>
          <p:cNvSpPr>
            <a:spLocks noGrp="1"/>
          </p:cNvSpPr>
          <p:nvPr>
            <p:ph type="title"/>
          </p:nvPr>
        </p:nvSpPr>
        <p:spPr/>
        <p:txBody>
          <a:bodyPr/>
          <a:lstStyle/>
          <a:p>
            <a:r>
              <a:rPr lang="en-GB" dirty="0" smtClean="0"/>
              <a:t>Related modules</a:t>
            </a:r>
            <a:endParaRPr lang="en-GB" dirty="0"/>
          </a:p>
        </p:txBody>
      </p:sp>
      <p:sp>
        <p:nvSpPr>
          <p:cNvPr id="4" name="Content Placeholder 3"/>
          <p:cNvSpPr>
            <a:spLocks noGrp="1"/>
          </p:cNvSpPr>
          <p:nvPr>
            <p:ph sz="quarter" idx="11"/>
          </p:nvPr>
        </p:nvSpPr>
        <p:spPr>
          <a:xfrm>
            <a:off x="323528" y="1555200"/>
            <a:ext cx="8415337" cy="4465637"/>
          </a:xfrm>
        </p:spPr>
        <p:txBody>
          <a:bodyPr/>
          <a:lstStyle/>
          <a:p>
            <a:pPr>
              <a:buFont typeface="Arial" pitchFamily="34" charset="0"/>
              <a:buChar char="•"/>
            </a:pPr>
            <a:r>
              <a:rPr lang="en-GB" sz="2800" dirty="0" smtClean="0">
                <a:latin typeface="+mn-lt"/>
                <a:cs typeface="Arial" pitchFamily="34" charset="0"/>
              </a:rPr>
              <a:t>Wellbeing (classroom)</a:t>
            </a:r>
            <a:endParaRPr lang="en-GB" sz="2800" dirty="0">
              <a:latin typeface="+mn-lt"/>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4590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dirty="0" smtClean="0"/>
              <a:t>Mental health in primary care</a:t>
            </a:r>
            <a:endParaRPr lang="en-GB" dirty="0"/>
          </a:p>
        </p:txBody>
      </p:sp>
      <p:sp>
        <p:nvSpPr>
          <p:cNvPr id="4" name="Content Placeholder 3"/>
          <p:cNvSpPr>
            <a:spLocks noGrp="1"/>
          </p:cNvSpPr>
          <p:nvPr>
            <p:ph sz="quarter" idx="11"/>
          </p:nvPr>
        </p:nvSpPr>
        <p:spPr>
          <a:xfrm>
            <a:off x="323528" y="1555200"/>
            <a:ext cx="8415337" cy="5240055"/>
          </a:xfrm>
        </p:spPr>
        <p:txBody>
          <a:bodyPr/>
          <a:lstStyle/>
          <a:p>
            <a:pPr marL="0" indent="0"/>
            <a:r>
              <a:rPr lang="en-GB" sz="2400" dirty="0" smtClean="0">
                <a:cs typeface="Arial" panose="020B0604020202020204" pitchFamily="34" charset="0"/>
              </a:rPr>
              <a:t>How many patients with a mental health problem do you think are dealt with in primary care?</a:t>
            </a:r>
          </a:p>
          <a:p>
            <a:pPr marL="0" indent="0"/>
            <a:endParaRPr lang="en-GB" sz="2400" dirty="0" smtClean="0">
              <a:cs typeface="Arial" panose="020B0604020202020204" pitchFamily="34" charset="0"/>
            </a:endParaRPr>
          </a:p>
          <a:p>
            <a:pPr marL="0" indent="0"/>
            <a:r>
              <a:rPr lang="en-GB" sz="2400" dirty="0" smtClean="0">
                <a:cs typeface="Arial" panose="020B0604020202020204" pitchFamily="34" charset="0"/>
              </a:rPr>
              <a:t>90%</a:t>
            </a:r>
          </a:p>
          <a:p>
            <a:pPr marL="0" indent="0"/>
            <a:endParaRPr lang="en-GB" sz="2400" dirty="0">
              <a:cs typeface="Arial" panose="020B0604020202020204" pitchFamily="34" charset="0"/>
            </a:endParaRPr>
          </a:p>
          <a:p>
            <a:pPr marL="0" indent="0"/>
            <a:r>
              <a:rPr lang="en-GB" sz="2400" dirty="0" smtClean="0">
                <a:cs typeface="Arial" panose="020B0604020202020204" pitchFamily="34" charset="0"/>
              </a:rPr>
              <a:t>How many patients with a severe mental illness do you think have no input from a mental health specialist?</a:t>
            </a:r>
          </a:p>
          <a:p>
            <a:pPr marL="0" indent="0"/>
            <a:endParaRPr lang="en-GB" sz="2400" dirty="0" smtClean="0">
              <a:cs typeface="Arial" panose="020B0604020202020204" pitchFamily="34" charset="0"/>
            </a:endParaRPr>
          </a:p>
          <a:p>
            <a:pPr marL="0" indent="0"/>
            <a:r>
              <a:rPr lang="en-GB" sz="2400" dirty="0" smtClean="0">
                <a:cs typeface="Arial" panose="020B0604020202020204" pitchFamily="34" charset="0"/>
              </a:rPr>
              <a:t>30–50%</a:t>
            </a:r>
            <a:endParaRPr lang="en-GB" sz="2400" dirty="0">
              <a:cs typeface="Arial" panose="020B0604020202020204" pitchFamily="34" charset="0"/>
            </a:endParaRPr>
          </a:p>
          <a:p>
            <a:pPr marL="0" indent="0"/>
            <a:endParaRPr lang="en-GB" sz="2400" dirty="0" smtClean="0">
              <a:cs typeface="Arial" panose="020B0604020202020204" pitchFamily="34" charset="0"/>
            </a:endParaRPr>
          </a:p>
          <a:p>
            <a:pPr marL="0" indent="0"/>
            <a:r>
              <a:rPr lang="en-GB" sz="2000" dirty="0" err="1" smtClean="0">
                <a:cs typeface="Arial" panose="020B0604020202020204" pitchFamily="34" charset="0"/>
              </a:rPr>
              <a:t>Gask</a:t>
            </a:r>
            <a:r>
              <a:rPr lang="en-GB" sz="2000" dirty="0" smtClean="0">
                <a:cs typeface="Arial" panose="020B0604020202020204" pitchFamily="34" charset="0"/>
              </a:rPr>
              <a:t> </a:t>
            </a:r>
            <a:r>
              <a:rPr lang="en-GB" sz="2000" dirty="0">
                <a:cs typeface="Arial" panose="020B0604020202020204" pitchFamily="34" charset="0"/>
              </a:rPr>
              <a:t>L, Lester H, Kendrick T and </a:t>
            </a:r>
            <a:r>
              <a:rPr lang="en-GB" sz="2000" dirty="0" err="1">
                <a:cs typeface="Arial" panose="020B0604020202020204" pitchFamily="34" charset="0"/>
              </a:rPr>
              <a:t>Peveler</a:t>
            </a:r>
            <a:r>
              <a:rPr lang="en-GB" sz="2000" dirty="0">
                <a:cs typeface="Arial" panose="020B0604020202020204" pitchFamily="34" charset="0"/>
              </a:rPr>
              <a:t> R. (2009) Primary </a:t>
            </a:r>
            <a:r>
              <a:rPr lang="en-GB" sz="2000" dirty="0" smtClean="0">
                <a:cs typeface="Arial" panose="020B0604020202020204" pitchFamily="34" charset="0"/>
              </a:rPr>
              <a:t>care mental health. London</a:t>
            </a:r>
            <a:r>
              <a:rPr lang="en-GB" sz="2000" dirty="0">
                <a:cs typeface="Arial" panose="020B0604020202020204" pitchFamily="34" charset="0"/>
              </a:rPr>
              <a:t>: Royal College of Psychiatrists.</a:t>
            </a:r>
          </a:p>
        </p:txBody>
      </p:sp>
      <p:sp>
        <p:nvSpPr>
          <p:cNvPr id="5" name="Slide Number Placeholder 4"/>
          <p:cNvSpPr>
            <a:spLocks noGrp="1"/>
          </p:cNvSpPr>
          <p:nvPr>
            <p:ph type="sldNum" sz="quarter" idx="10"/>
          </p:nvPr>
        </p:nvSpPr>
        <p:spPr/>
        <p:txBody>
          <a:bodyPr/>
          <a:lstStyle/>
          <a:p>
            <a:fld id="{DA5A8D2D-B30F-410E-BF0A-C93262F860C7}" type="slidenum">
              <a:rPr lang="en-GB" smtClean="0"/>
              <a:pPr/>
              <a:t>7</a:t>
            </a:fld>
            <a:endParaRPr lang="en-GB"/>
          </a:p>
        </p:txBody>
      </p:sp>
    </p:spTree>
    <p:extLst>
      <p:ext uri="{BB962C8B-B14F-4D97-AF65-F5344CB8AC3E}">
        <p14:creationId xmlns:p14="http://schemas.microsoft.com/office/powerpoint/2010/main" val="163371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A5A8D2D-B30F-410E-BF0A-C93262F860C7}" type="slidenum">
              <a:rPr lang="en-GB" smtClean="0"/>
              <a:pPr/>
              <a:t>8</a:t>
            </a:fld>
            <a:endParaRPr lang="en-GB"/>
          </a:p>
        </p:txBody>
      </p:sp>
      <p:sp>
        <p:nvSpPr>
          <p:cNvPr id="3" name="Title 2"/>
          <p:cNvSpPr>
            <a:spLocks noGrp="1"/>
          </p:cNvSpPr>
          <p:nvPr>
            <p:ph type="title"/>
          </p:nvPr>
        </p:nvSpPr>
        <p:spPr>
          <a:xfrm>
            <a:off x="324000" y="273600"/>
            <a:ext cx="6707088" cy="706090"/>
          </a:xfrm>
        </p:spPr>
        <p:txBody>
          <a:bodyPr>
            <a:noAutofit/>
          </a:bodyPr>
          <a:lstStyle/>
          <a:p>
            <a:r>
              <a:rPr lang="en-GB" dirty="0" smtClean="0"/>
              <a:t>When to consider </a:t>
            </a:r>
            <a:r>
              <a:rPr lang="en-GB" dirty="0"/>
              <a:t>that </a:t>
            </a:r>
            <a:r>
              <a:rPr lang="en-GB" dirty="0" smtClean="0"/>
              <a:t>your patient </a:t>
            </a:r>
            <a:r>
              <a:rPr lang="en-GB" dirty="0"/>
              <a:t>may have an emotional </a:t>
            </a:r>
            <a:r>
              <a:rPr lang="en-GB" dirty="0" smtClean="0"/>
              <a:t>problem</a:t>
            </a:r>
            <a:endParaRPr lang="en-GB" dirty="0"/>
          </a:p>
        </p:txBody>
      </p:sp>
      <p:sp>
        <p:nvSpPr>
          <p:cNvPr id="4" name="Content Placeholder 3"/>
          <p:cNvSpPr>
            <a:spLocks noGrp="1"/>
          </p:cNvSpPr>
          <p:nvPr>
            <p:ph sz="quarter" idx="11"/>
          </p:nvPr>
        </p:nvSpPr>
        <p:spPr>
          <a:xfrm>
            <a:off x="323528" y="1555200"/>
            <a:ext cx="8415337" cy="5095891"/>
          </a:xfrm>
        </p:spPr>
        <p:txBody>
          <a:bodyPr/>
          <a:lstStyle/>
          <a:p>
            <a:pPr marL="0" indent="0"/>
            <a:r>
              <a:rPr lang="en-GB" sz="2400" dirty="0" smtClean="0">
                <a:cs typeface="Arial" panose="020B0604020202020204" pitchFamily="34" charset="0"/>
              </a:rPr>
              <a:t>If they report: </a:t>
            </a:r>
          </a:p>
          <a:p>
            <a:pPr marL="285750" indent="-285750">
              <a:buFont typeface="Arial" panose="020B0604020202020204" pitchFamily="34" charset="0"/>
              <a:buChar char="•"/>
            </a:pPr>
            <a:r>
              <a:rPr lang="en-GB" sz="2400" dirty="0" smtClean="0">
                <a:cs typeface="Arial" panose="020B0604020202020204" pitchFamily="34" charset="0"/>
              </a:rPr>
              <a:t>Difficulty in managing their usual day-to-day activities </a:t>
            </a:r>
            <a:endParaRPr lang="en-GB" sz="2400" dirty="0">
              <a:cs typeface="Arial" panose="020B0604020202020204" pitchFamily="34" charset="0"/>
            </a:endParaRPr>
          </a:p>
          <a:p>
            <a:pPr marL="285750" indent="-285750">
              <a:buFont typeface="Arial" panose="020B0604020202020204" pitchFamily="34" charset="0"/>
              <a:buChar char="•"/>
            </a:pPr>
            <a:r>
              <a:rPr lang="en-GB" sz="2400" dirty="0">
                <a:cs typeface="Arial" panose="020B0604020202020204" pitchFamily="34" charset="0"/>
              </a:rPr>
              <a:t>Increased </a:t>
            </a:r>
            <a:r>
              <a:rPr lang="en-GB" sz="2400" dirty="0" smtClean="0">
                <a:cs typeface="Arial" panose="020B0604020202020204" pitchFamily="34" charset="0"/>
              </a:rPr>
              <a:t>tiredness and/or problems with sleep</a:t>
            </a:r>
            <a:endParaRPr lang="en-GB" sz="2400" dirty="0">
              <a:cs typeface="Arial" panose="020B0604020202020204" pitchFamily="34" charset="0"/>
            </a:endParaRPr>
          </a:p>
          <a:p>
            <a:pPr marL="285750" indent="-285750">
              <a:buFont typeface="Arial" panose="020B0604020202020204" pitchFamily="34" charset="0"/>
              <a:buChar char="•"/>
            </a:pPr>
            <a:r>
              <a:rPr lang="en-GB" sz="2400" dirty="0">
                <a:cs typeface="Arial" panose="020B0604020202020204" pitchFamily="34" charset="0"/>
              </a:rPr>
              <a:t>Frequent </a:t>
            </a:r>
            <a:r>
              <a:rPr lang="en-GB" sz="2400" dirty="0" smtClean="0">
                <a:cs typeface="Arial" panose="020B0604020202020204" pitchFamily="34" charset="0"/>
              </a:rPr>
              <a:t>short-term </a:t>
            </a:r>
            <a:r>
              <a:rPr lang="en-GB" sz="2400" dirty="0">
                <a:cs typeface="Arial" panose="020B0604020202020204" pitchFamily="34" charset="0"/>
              </a:rPr>
              <a:t>sickness episodes</a:t>
            </a:r>
          </a:p>
          <a:p>
            <a:pPr marL="285750" indent="-285750">
              <a:buFont typeface="Arial" panose="020B0604020202020204" pitchFamily="34" charset="0"/>
              <a:buChar char="•"/>
            </a:pPr>
            <a:r>
              <a:rPr lang="en-GB" sz="2400" dirty="0" smtClean="0">
                <a:cs typeface="Arial" panose="020B0604020202020204" pitchFamily="34" charset="0"/>
              </a:rPr>
              <a:t>Problems </a:t>
            </a:r>
            <a:r>
              <a:rPr lang="en-GB" sz="2400" dirty="0">
                <a:cs typeface="Arial" panose="020B0604020202020204" pitchFamily="34" charset="0"/>
              </a:rPr>
              <a:t>with </a:t>
            </a:r>
            <a:r>
              <a:rPr lang="en-GB" sz="2400" dirty="0" smtClean="0">
                <a:cs typeface="Arial" panose="020B0604020202020204" pitchFamily="34" charset="0"/>
              </a:rPr>
              <a:t>colleagues, family or friends </a:t>
            </a:r>
            <a:endParaRPr lang="en-GB" sz="2400" dirty="0">
              <a:cs typeface="Arial" panose="020B0604020202020204" pitchFamily="34" charset="0"/>
            </a:endParaRPr>
          </a:p>
          <a:p>
            <a:pPr marL="285750" indent="-285750">
              <a:buFont typeface="Arial" panose="020B0604020202020204" pitchFamily="34" charset="0"/>
              <a:buChar char="•"/>
            </a:pPr>
            <a:r>
              <a:rPr lang="en-GB" sz="2400" dirty="0">
                <a:cs typeface="Arial" panose="020B0604020202020204" pitchFamily="34" charset="0"/>
              </a:rPr>
              <a:t>Tearfulness</a:t>
            </a:r>
          </a:p>
          <a:p>
            <a:pPr marL="285750" indent="-285750">
              <a:buFont typeface="Arial" panose="020B0604020202020204" pitchFamily="34" charset="0"/>
              <a:buChar char="•"/>
            </a:pPr>
            <a:r>
              <a:rPr lang="en-GB" sz="2400" dirty="0">
                <a:cs typeface="Arial" panose="020B0604020202020204" pitchFamily="34" charset="0"/>
              </a:rPr>
              <a:t>Headaches</a:t>
            </a:r>
          </a:p>
          <a:p>
            <a:pPr marL="285750" indent="-285750">
              <a:buFont typeface="Arial" panose="020B0604020202020204" pitchFamily="34" charset="0"/>
              <a:buChar char="•"/>
            </a:pPr>
            <a:r>
              <a:rPr lang="en-GB" sz="2400" dirty="0">
                <a:cs typeface="Arial" panose="020B0604020202020204" pitchFamily="34" charset="0"/>
              </a:rPr>
              <a:t>Loss of humour </a:t>
            </a:r>
          </a:p>
          <a:p>
            <a:pPr marL="285750" indent="-285750">
              <a:buFont typeface="Arial" panose="020B0604020202020204" pitchFamily="34" charset="0"/>
              <a:buChar char="•"/>
            </a:pPr>
            <a:r>
              <a:rPr lang="en-GB" sz="2400" dirty="0">
                <a:cs typeface="Arial" panose="020B0604020202020204" pitchFamily="34" charset="0"/>
              </a:rPr>
              <a:t>Mood swings </a:t>
            </a:r>
            <a:endParaRPr lang="en-GB" sz="2400" dirty="0" smtClean="0">
              <a:cs typeface="Arial" panose="020B0604020202020204" pitchFamily="34" charset="0"/>
            </a:endParaRPr>
          </a:p>
          <a:p>
            <a:pPr marL="285750" indent="-285750">
              <a:buFont typeface="Arial" panose="020B0604020202020204" pitchFamily="34" charset="0"/>
              <a:buChar char="•"/>
            </a:pPr>
            <a:r>
              <a:rPr lang="en-GB" sz="2400" dirty="0" smtClean="0">
                <a:cs typeface="Arial" panose="020B0604020202020204" pitchFamily="34" charset="0"/>
              </a:rPr>
              <a:t>Change in appetite and/or eating habits</a:t>
            </a:r>
            <a:endParaRPr lang="en-GB" sz="2400" dirty="0">
              <a:cs typeface="Arial" panose="020B0604020202020204" pitchFamily="34" charset="0"/>
            </a:endParaRPr>
          </a:p>
          <a:p>
            <a:pPr marL="285750" indent="-285750">
              <a:buFont typeface="Arial" panose="020B0604020202020204" pitchFamily="34" charset="0"/>
              <a:buChar char="•"/>
            </a:pPr>
            <a:r>
              <a:rPr lang="en-GB" sz="2400" dirty="0">
                <a:cs typeface="Arial" panose="020B0604020202020204" pitchFamily="34" charset="0"/>
              </a:rPr>
              <a:t>Increase in smoking</a:t>
            </a:r>
          </a:p>
          <a:p>
            <a:pPr marL="285750" indent="-285750">
              <a:buFont typeface="Arial" panose="020B0604020202020204" pitchFamily="34" charset="0"/>
              <a:buChar char="•"/>
            </a:pPr>
            <a:r>
              <a:rPr lang="en-GB" sz="2400" dirty="0">
                <a:cs typeface="Arial" panose="020B0604020202020204" pitchFamily="34" charset="0"/>
              </a:rPr>
              <a:t>Increased </a:t>
            </a:r>
            <a:r>
              <a:rPr lang="en-GB" sz="2400" dirty="0" smtClean="0">
                <a:cs typeface="Arial" panose="020B0604020202020204" pitchFamily="34" charset="0"/>
              </a:rPr>
              <a:t>alcohol/drug consumption</a:t>
            </a:r>
          </a:p>
          <a:p>
            <a:pPr marL="285750" indent="-285750">
              <a:buFont typeface="Arial" panose="020B0604020202020204" pitchFamily="34" charset="0"/>
              <a:buChar char="•"/>
            </a:pPr>
            <a:endParaRPr lang="en-GB" sz="2400" dirty="0">
              <a:cs typeface="Arial" panose="020B0604020202020204" pitchFamily="34" charset="0"/>
            </a:endParaRPr>
          </a:p>
          <a:p>
            <a:pPr marL="0" indent="0"/>
            <a:r>
              <a:rPr lang="en-GB" sz="2400" dirty="0" smtClean="0">
                <a:cs typeface="Arial" panose="020B0604020202020204" pitchFamily="34" charset="0"/>
              </a:rPr>
              <a:t>For example…</a:t>
            </a:r>
            <a:endParaRPr lang="en-GB" sz="2400" dirty="0">
              <a:cs typeface="Arial" panose="020B0604020202020204" pitchFamily="34" charset="0"/>
            </a:endParaRPr>
          </a:p>
          <a:p>
            <a:pPr marL="285750" indent="-285750">
              <a:buFont typeface="Arial" panose="020B0604020202020204" pitchFamily="34" charset="0"/>
              <a:buChar char="•"/>
            </a:pPr>
            <a:endParaRPr lang="en-GB" sz="1800" dirty="0" smtClean="0">
              <a:cs typeface="Arial" panose="020B0604020202020204" pitchFamily="34" charset="0"/>
            </a:endParaRPr>
          </a:p>
        </p:txBody>
      </p:sp>
    </p:spTree>
    <p:extLst>
      <p:ext uri="{BB962C8B-B14F-4D97-AF65-F5344CB8AC3E}">
        <p14:creationId xmlns:p14="http://schemas.microsoft.com/office/powerpoint/2010/main" val="276261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
          </p:nvPr>
        </p:nvSpPr>
        <p:spPr>
          <a:xfrm>
            <a:off x="662070" y="1535520"/>
            <a:ext cx="4039883" cy="639800"/>
          </a:xfrm>
        </p:spPr>
        <p:txBody>
          <a:bodyPr/>
          <a:lstStyle/>
          <a:p>
            <a:r>
              <a:rPr lang="en-GB" dirty="0" smtClean="0"/>
              <a:t>Depression</a:t>
            </a:r>
            <a:endParaRPr lang="en-GB" dirty="0"/>
          </a:p>
        </p:txBody>
      </p:sp>
      <p:sp>
        <p:nvSpPr>
          <p:cNvPr id="9" name="Content Placeholder 8"/>
          <p:cNvSpPr>
            <a:spLocks noGrp="1"/>
          </p:cNvSpPr>
          <p:nvPr>
            <p:ph sz="half" idx="2"/>
          </p:nvPr>
        </p:nvSpPr>
        <p:spPr>
          <a:xfrm>
            <a:off x="662070" y="2175319"/>
            <a:ext cx="4039883" cy="3950557"/>
          </a:xfrm>
        </p:spPr>
        <p:txBody>
          <a:bodyPr/>
          <a:lstStyle/>
          <a:p>
            <a:pPr>
              <a:buFont typeface="Arial" panose="020B0604020202020204" pitchFamily="34" charset="0"/>
              <a:buChar char="•"/>
            </a:pPr>
            <a:endParaRPr lang="en-GB" dirty="0" smtClean="0"/>
          </a:p>
          <a:p>
            <a:pPr>
              <a:buFont typeface="Arial" panose="020B0604020202020204" pitchFamily="34" charset="0"/>
              <a:buChar char="•"/>
            </a:pPr>
            <a:r>
              <a:rPr lang="en-GB" dirty="0" smtClean="0"/>
              <a:t>Change </a:t>
            </a:r>
            <a:r>
              <a:rPr lang="en-GB" dirty="0"/>
              <a:t>in appetite</a:t>
            </a:r>
          </a:p>
          <a:p>
            <a:pPr>
              <a:buFont typeface="Arial" panose="020B0604020202020204" pitchFamily="34" charset="0"/>
              <a:buChar char="•"/>
            </a:pPr>
            <a:r>
              <a:rPr lang="en-GB" dirty="0"/>
              <a:t>Change in bowel function</a:t>
            </a:r>
          </a:p>
          <a:p>
            <a:pPr>
              <a:buFont typeface="Arial" panose="020B0604020202020204" pitchFamily="34" charset="0"/>
              <a:buChar char="•"/>
            </a:pPr>
            <a:r>
              <a:rPr lang="en-GB" dirty="0"/>
              <a:t>Dry mouth</a:t>
            </a:r>
          </a:p>
          <a:p>
            <a:pPr>
              <a:buFont typeface="Arial" panose="020B0604020202020204" pitchFamily="34" charset="0"/>
              <a:buChar char="•"/>
            </a:pPr>
            <a:r>
              <a:rPr lang="en-GB" dirty="0"/>
              <a:t>Palpitations</a:t>
            </a:r>
          </a:p>
          <a:p>
            <a:pPr>
              <a:buFont typeface="Arial" panose="020B0604020202020204" pitchFamily="34" charset="0"/>
              <a:buChar char="•"/>
            </a:pPr>
            <a:r>
              <a:rPr lang="en-GB" dirty="0"/>
              <a:t>Indigestion</a:t>
            </a:r>
          </a:p>
          <a:p>
            <a:pPr>
              <a:buFont typeface="Arial" panose="020B0604020202020204" pitchFamily="34" charset="0"/>
              <a:buChar char="•"/>
            </a:pPr>
            <a:r>
              <a:rPr lang="en-GB" dirty="0"/>
              <a:t>Feel slowed down</a:t>
            </a:r>
          </a:p>
          <a:p>
            <a:pPr>
              <a:buFont typeface="Arial" panose="020B0604020202020204" pitchFamily="34" charset="0"/>
              <a:buChar char="•"/>
            </a:pPr>
            <a:r>
              <a:rPr lang="en-GB" dirty="0" smtClean="0"/>
              <a:t>Look </a:t>
            </a:r>
            <a:r>
              <a:rPr lang="en-GB" dirty="0"/>
              <a:t>unkempt</a:t>
            </a:r>
          </a:p>
          <a:p>
            <a:pPr>
              <a:buFont typeface="Arial" panose="020B0604020202020204" pitchFamily="34" charset="0"/>
              <a:buChar char="•"/>
            </a:pPr>
            <a:r>
              <a:rPr lang="en-GB" dirty="0"/>
              <a:t>Loss of libido</a:t>
            </a:r>
          </a:p>
          <a:p>
            <a:pPr>
              <a:buFont typeface="Arial" panose="020B0604020202020204" pitchFamily="34" charset="0"/>
              <a:buChar char="•"/>
            </a:pPr>
            <a:r>
              <a:rPr lang="en-GB" dirty="0"/>
              <a:t>Amenorrhoea</a:t>
            </a:r>
          </a:p>
          <a:p>
            <a:pPr>
              <a:buFont typeface="Arial" panose="020B0604020202020204" pitchFamily="34" charset="0"/>
              <a:buChar char="•"/>
            </a:pPr>
            <a:r>
              <a:rPr lang="en-GB" dirty="0"/>
              <a:t>Sleep disturbance</a:t>
            </a:r>
          </a:p>
          <a:p>
            <a:pPr>
              <a:buFont typeface="Arial" panose="020B0604020202020204" pitchFamily="34" charset="0"/>
              <a:buChar char="•"/>
            </a:pPr>
            <a:r>
              <a:rPr lang="en-GB" dirty="0"/>
              <a:t>Headaches, giddiness, tight band round chest and head, skin-picking, hand-wringing, general aches and pains</a:t>
            </a:r>
          </a:p>
          <a:p>
            <a:endParaRPr lang="en-GB" dirty="0"/>
          </a:p>
        </p:txBody>
      </p:sp>
      <p:sp>
        <p:nvSpPr>
          <p:cNvPr id="8" name="Text Placeholder 7"/>
          <p:cNvSpPr>
            <a:spLocks noGrp="1"/>
          </p:cNvSpPr>
          <p:nvPr>
            <p:ph type="body" sz="quarter" idx="3"/>
          </p:nvPr>
        </p:nvSpPr>
        <p:spPr>
          <a:xfrm>
            <a:off x="4850977" y="1535520"/>
            <a:ext cx="4041503" cy="639800"/>
          </a:xfrm>
        </p:spPr>
        <p:txBody>
          <a:bodyPr/>
          <a:lstStyle/>
          <a:p>
            <a:r>
              <a:rPr lang="en-GB" dirty="0" smtClean="0"/>
              <a:t>Anxiety</a:t>
            </a:r>
            <a:endParaRPr lang="en-GB" dirty="0"/>
          </a:p>
        </p:txBody>
      </p:sp>
      <p:sp>
        <p:nvSpPr>
          <p:cNvPr id="11" name="Content Placeholder 10"/>
          <p:cNvSpPr>
            <a:spLocks noGrp="1"/>
          </p:cNvSpPr>
          <p:nvPr>
            <p:ph sz="quarter" idx="4"/>
          </p:nvPr>
        </p:nvSpPr>
        <p:spPr>
          <a:xfrm>
            <a:off x="4850977" y="2175319"/>
            <a:ext cx="4041503" cy="3950557"/>
          </a:xfrm>
        </p:spPr>
        <p:txBody>
          <a:bodyPr/>
          <a:lstStyle/>
          <a:p>
            <a:pPr>
              <a:buFont typeface="Arial" panose="020B0604020202020204" pitchFamily="34" charset="0"/>
              <a:buChar char="•"/>
            </a:pPr>
            <a:endParaRPr lang="en-GB" dirty="0" smtClean="0"/>
          </a:p>
          <a:p>
            <a:pPr>
              <a:buFont typeface="Arial" panose="020B0604020202020204" pitchFamily="34" charset="0"/>
              <a:buChar char="•"/>
            </a:pPr>
            <a:r>
              <a:rPr lang="en-GB" dirty="0" smtClean="0"/>
              <a:t>Change </a:t>
            </a:r>
            <a:r>
              <a:rPr lang="en-GB" dirty="0"/>
              <a:t>in appetite</a:t>
            </a:r>
          </a:p>
          <a:p>
            <a:pPr>
              <a:buFont typeface="Arial" panose="020B0604020202020204" pitchFamily="34" charset="0"/>
              <a:buChar char="•"/>
            </a:pPr>
            <a:r>
              <a:rPr lang="en-GB" dirty="0"/>
              <a:t>Change in bowel function</a:t>
            </a:r>
          </a:p>
          <a:p>
            <a:pPr>
              <a:buFont typeface="Arial" panose="020B0604020202020204" pitchFamily="34" charset="0"/>
              <a:buChar char="•"/>
            </a:pPr>
            <a:r>
              <a:rPr lang="en-GB" dirty="0"/>
              <a:t>Dry mouth</a:t>
            </a:r>
          </a:p>
          <a:p>
            <a:pPr>
              <a:buFont typeface="Arial" panose="020B0604020202020204" pitchFamily="34" charset="0"/>
              <a:buChar char="•"/>
            </a:pPr>
            <a:r>
              <a:rPr lang="en-GB" dirty="0"/>
              <a:t>Palpitations, tachycardia, chest pain</a:t>
            </a:r>
          </a:p>
          <a:p>
            <a:pPr>
              <a:buFont typeface="Arial" panose="020B0604020202020204" pitchFamily="34" charset="0"/>
              <a:buChar char="•"/>
            </a:pPr>
            <a:r>
              <a:rPr lang="en-GB" dirty="0"/>
              <a:t>Nausea, vomiting, burping</a:t>
            </a:r>
          </a:p>
          <a:p>
            <a:pPr>
              <a:buFont typeface="Arial" panose="020B0604020202020204" pitchFamily="34" charset="0"/>
              <a:buChar char="•"/>
            </a:pPr>
            <a:r>
              <a:rPr lang="en-GB" dirty="0"/>
              <a:t>Increased muscle tension and weakness, tremor, and </a:t>
            </a:r>
            <a:r>
              <a:rPr lang="en-GB" dirty="0" err="1" smtClean="0"/>
              <a:t>akathisia</a:t>
            </a:r>
            <a:r>
              <a:rPr lang="en-GB" dirty="0" smtClean="0"/>
              <a:t> </a:t>
            </a:r>
            <a:r>
              <a:rPr lang="en-GB" dirty="0"/>
              <a:t>(restlessness)</a:t>
            </a:r>
          </a:p>
          <a:p>
            <a:pPr>
              <a:buFont typeface="Arial" panose="020B0604020202020204" pitchFamily="34" charset="0"/>
              <a:buChar char="•"/>
            </a:pPr>
            <a:r>
              <a:rPr lang="en-GB" dirty="0"/>
              <a:t>Loss of libido</a:t>
            </a:r>
          </a:p>
          <a:p>
            <a:pPr>
              <a:buFont typeface="Arial" panose="020B0604020202020204" pitchFamily="34" charset="0"/>
              <a:buChar char="•"/>
            </a:pPr>
            <a:r>
              <a:rPr lang="en-GB" dirty="0"/>
              <a:t>Increased menstrual flow</a:t>
            </a:r>
          </a:p>
          <a:p>
            <a:pPr>
              <a:buFont typeface="Arial" panose="020B0604020202020204" pitchFamily="34" charset="0"/>
              <a:buChar char="•"/>
            </a:pPr>
            <a:r>
              <a:rPr lang="en-GB" dirty="0"/>
              <a:t>Sleep disturbance</a:t>
            </a:r>
          </a:p>
          <a:p>
            <a:pPr>
              <a:buFont typeface="Arial" panose="020B0604020202020204" pitchFamily="34" charset="0"/>
              <a:buChar char="•"/>
            </a:pPr>
            <a:r>
              <a:rPr lang="en-GB" dirty="0"/>
              <a:t>Panting for air, tightness of the chest, increased respirations, sweating, cold clammy palms, sighing</a:t>
            </a:r>
          </a:p>
          <a:p>
            <a:pPr>
              <a:buFont typeface="Arial" panose="020B0604020202020204" pitchFamily="34" charset="0"/>
              <a:buChar char="•"/>
            </a:pPr>
            <a:r>
              <a:rPr lang="en-GB" dirty="0"/>
              <a:t>Headache, pins and needles, giddiness</a:t>
            </a:r>
          </a:p>
        </p:txBody>
      </p:sp>
      <p:sp>
        <p:nvSpPr>
          <p:cNvPr id="2" name="Slide Number Placeholder 1"/>
          <p:cNvSpPr>
            <a:spLocks noGrp="1"/>
          </p:cNvSpPr>
          <p:nvPr>
            <p:ph type="sldNum" sz="quarter" idx="10"/>
          </p:nvPr>
        </p:nvSpPr>
        <p:spPr/>
        <p:txBody>
          <a:bodyPr/>
          <a:lstStyle/>
          <a:p>
            <a:fld id="{DA5A8D2D-B30F-410E-BF0A-C93262F860C7}" type="slidenum">
              <a:rPr lang="en-GB" smtClean="0"/>
              <a:pPr/>
              <a:t>9</a:t>
            </a:fld>
            <a:endParaRPr lang="en-GB"/>
          </a:p>
        </p:txBody>
      </p:sp>
      <p:sp>
        <p:nvSpPr>
          <p:cNvPr id="5" name="Title 4"/>
          <p:cNvSpPr>
            <a:spLocks noGrp="1"/>
          </p:cNvSpPr>
          <p:nvPr>
            <p:ph type="title"/>
          </p:nvPr>
        </p:nvSpPr>
        <p:spPr/>
        <p:txBody>
          <a:bodyPr/>
          <a:lstStyle/>
          <a:p>
            <a:r>
              <a:rPr lang="en-GB" dirty="0" smtClean="0"/>
              <a:t>What is depression and anxiety?</a:t>
            </a:r>
            <a:endParaRPr lang="en-GB" dirty="0"/>
          </a:p>
        </p:txBody>
      </p:sp>
      <p:sp>
        <p:nvSpPr>
          <p:cNvPr id="13" name="TextBox 12"/>
          <p:cNvSpPr txBox="1"/>
          <p:nvPr/>
        </p:nvSpPr>
        <p:spPr>
          <a:xfrm flipH="1">
            <a:off x="683566" y="1268760"/>
            <a:ext cx="5688633" cy="400110"/>
          </a:xfrm>
          <a:prstGeom prst="rect">
            <a:avLst/>
          </a:prstGeom>
          <a:noFill/>
        </p:spPr>
        <p:txBody>
          <a:bodyPr wrap="square" rtlCol="0">
            <a:spAutoFit/>
          </a:bodyPr>
          <a:lstStyle/>
          <a:p>
            <a:pPr algn="ctr"/>
            <a:r>
              <a:rPr lang="en-GB" sz="2000" b="1" dirty="0">
                <a:solidFill>
                  <a:schemeClr val="tx2"/>
                </a:solidFill>
                <a:latin typeface="+mj-lt"/>
              </a:rPr>
              <a:t>P</a:t>
            </a:r>
            <a:r>
              <a:rPr lang="en-GB" sz="2000" b="1" dirty="0" smtClean="0">
                <a:solidFill>
                  <a:schemeClr val="tx2"/>
                </a:solidFill>
                <a:latin typeface="+mj-lt"/>
              </a:rPr>
              <a:t>hysical symptoms</a:t>
            </a:r>
            <a:endParaRPr lang="en-GB" sz="2000" b="1" dirty="0">
              <a:solidFill>
                <a:schemeClr val="tx2"/>
              </a:solidFill>
              <a:latin typeface="+mj-lt"/>
            </a:endParaRPr>
          </a:p>
        </p:txBody>
      </p:sp>
    </p:spTree>
    <p:extLst>
      <p:ext uri="{BB962C8B-B14F-4D97-AF65-F5344CB8AC3E}">
        <p14:creationId xmlns:p14="http://schemas.microsoft.com/office/powerpoint/2010/main" val="244445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6" end="6"/>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
                                            <p:txEl>
                                              <p:pRg st="10" end="10"/>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pOOTkXX8ykW0OkSpTeZBX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pOOTkXX8ykW0OkSpTeZBX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pOOTkXX8ykW0OkSpTeZBX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pOOTkXX8ykW0OkSpTeZBX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pOOTkXX8ykW0OkSpTeZBX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pOOTkXX8ykW0OkSpTeZBX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pcJZ_X0d00KWF.vW637Bo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FOF_Scliukeb2YBTxYEQv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fGhOMmnC0mpN83KupLGxg"/>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pcJZ_X0d00KWF.vW637Bo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FOF_Scliukeb2YBTxYEQv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pOOTkXX8ykW0OkSpTeZBX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pcJZ_X0d00KWF.vW637BoA"/>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FOF_Scliukeb2YBTxYEQv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Q2o5G7pid02irBVpyp.vF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Cs3lak6_UyxblgWwMiY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pOOTkXX8ykW0OkSpTeZBX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cNQIzIFl60yMNppUGKsp4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pcJZ_X0d00KWF.vW637Bo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FOF_Scliukeb2YBTxYEQvA"/>
</p:tagLst>
</file>

<file path=ppt/theme/theme1.xml><?xml version="1.0" encoding="utf-8"?>
<a:theme xmlns:a="http://schemas.openxmlformats.org/drawingml/2006/main" name="UCLP1">
  <a:themeElements>
    <a:clrScheme name="CT_SFM059 4">
      <a:dk1>
        <a:srgbClr val="000000"/>
      </a:dk1>
      <a:lt1>
        <a:srgbClr val="FFFFFF"/>
      </a:lt1>
      <a:dk2>
        <a:srgbClr val="0070BA"/>
      </a:dk2>
      <a:lt2>
        <a:srgbClr val="4D4D4D"/>
      </a:lt2>
      <a:accent1>
        <a:srgbClr val="BFE3F9"/>
      </a:accent1>
      <a:accent2>
        <a:srgbClr val="B6D0B3"/>
      </a:accent2>
      <a:accent3>
        <a:srgbClr val="FFFFFF"/>
      </a:accent3>
      <a:accent4>
        <a:srgbClr val="000000"/>
      </a:accent4>
      <a:accent5>
        <a:srgbClr val="DCEFFB"/>
      </a:accent5>
      <a:accent6>
        <a:srgbClr val="A5BCA2"/>
      </a:accent6>
      <a:hlink>
        <a:srgbClr val="3987B5"/>
      </a:hlink>
      <a:folHlink>
        <a:srgbClr val="0070BA"/>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3200" b="1" dirty="0" smtClean="0">
            <a:solidFill>
              <a:schemeClr val="bg1"/>
            </a:solidFill>
          </a:defRPr>
        </a:defPPr>
      </a:lstStyle>
    </a:txDef>
  </a:objectDefaults>
  <a:extraClrSchemeLst>
    <a:extraClrScheme>
      <a:clrScheme name="CT_SFM059 1">
        <a:dk1>
          <a:srgbClr val="000000"/>
        </a:dk1>
        <a:lt1>
          <a:srgbClr val="FFFFFF"/>
        </a:lt1>
        <a:dk2>
          <a:srgbClr val="000000"/>
        </a:dk2>
        <a:lt2>
          <a:srgbClr val="FFFFFF"/>
        </a:lt2>
        <a:accent1>
          <a:srgbClr val="FFFFFF"/>
        </a:accent1>
        <a:accent2>
          <a:srgbClr val="D0D0D0"/>
        </a:accent2>
        <a:accent3>
          <a:srgbClr val="FFFFFF"/>
        </a:accent3>
        <a:accent4>
          <a:srgbClr val="000000"/>
        </a:accent4>
        <a:accent5>
          <a:srgbClr val="FFFFFF"/>
        </a:accent5>
        <a:accent6>
          <a:srgbClr val="BCBCBC"/>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CT_SFM059 2">
        <a:dk1>
          <a:srgbClr val="000000"/>
        </a:dk1>
        <a:lt1>
          <a:srgbClr val="FFFFFF"/>
        </a:lt1>
        <a:dk2>
          <a:srgbClr val="002960"/>
        </a:dk2>
        <a:lt2>
          <a:srgbClr val="FFFFFF"/>
        </a:lt2>
        <a:accent1>
          <a:srgbClr val="C7E0FB"/>
        </a:accent1>
        <a:accent2>
          <a:srgbClr val="91B0FF"/>
        </a:accent2>
        <a:accent3>
          <a:srgbClr val="FFFFFF"/>
        </a:accent3>
        <a:accent4>
          <a:srgbClr val="000000"/>
        </a:accent4>
        <a:accent5>
          <a:srgbClr val="E0EDFD"/>
        </a:accent5>
        <a:accent6>
          <a:srgbClr val="839FE7"/>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CT_SFM059 3">
        <a:dk1>
          <a:srgbClr val="000000"/>
        </a:dk1>
        <a:lt1>
          <a:srgbClr val="FFFFFF"/>
        </a:lt1>
        <a:dk2>
          <a:srgbClr val="002960"/>
        </a:dk2>
        <a:lt2>
          <a:srgbClr val="FFFFFF"/>
        </a:lt2>
        <a:accent1>
          <a:srgbClr val="C7E0FB"/>
        </a:accent1>
        <a:accent2>
          <a:srgbClr val="C7C293"/>
        </a:accent2>
        <a:accent3>
          <a:srgbClr val="FFFFFF"/>
        </a:accent3>
        <a:accent4>
          <a:srgbClr val="000000"/>
        </a:accent4>
        <a:accent5>
          <a:srgbClr val="E0EDFD"/>
        </a:accent5>
        <a:accent6>
          <a:srgbClr val="B4B085"/>
        </a:accent6>
        <a:hlink>
          <a:srgbClr val="50A2A0"/>
        </a:hlink>
        <a:folHlink>
          <a:srgbClr val="002960"/>
        </a:folHlink>
      </a:clrScheme>
      <a:clrMap bg1="lt1" tx1="dk1" bg2="lt2" tx2="dk2" accent1="accent1" accent2="accent2" accent3="accent3" accent4="accent4" accent5="accent5" accent6="accent6" hlink="hlink" folHlink="folHlink"/>
    </a:extraClrScheme>
    <a:extraClrScheme>
      <a:clrScheme name="CT_SFM059 4">
        <a:dk1>
          <a:srgbClr val="000000"/>
        </a:dk1>
        <a:lt1>
          <a:srgbClr val="FFFFFF"/>
        </a:lt1>
        <a:dk2>
          <a:srgbClr val="0070BA"/>
        </a:dk2>
        <a:lt2>
          <a:srgbClr val="4D4D4D"/>
        </a:lt2>
        <a:accent1>
          <a:srgbClr val="BFE3F9"/>
        </a:accent1>
        <a:accent2>
          <a:srgbClr val="B6D0B3"/>
        </a:accent2>
        <a:accent3>
          <a:srgbClr val="FFFFFF"/>
        </a:accent3>
        <a:accent4>
          <a:srgbClr val="000000"/>
        </a:accent4>
        <a:accent5>
          <a:srgbClr val="DCEFFB"/>
        </a:accent5>
        <a:accent6>
          <a:srgbClr val="A5BCA2"/>
        </a:accent6>
        <a:hlink>
          <a:srgbClr val="3987B5"/>
        </a:hlink>
        <a:folHlink>
          <a:srgbClr val="0070B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9998</TotalTime>
  <Words>3569</Words>
  <Application>Microsoft Office PowerPoint</Application>
  <PresentationFormat>On-screen Show (4:3)</PresentationFormat>
  <Paragraphs>719</Paragraphs>
  <Slides>63</Slides>
  <Notes>30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65" baseType="lpstr">
      <vt:lpstr>UCLP1</vt:lpstr>
      <vt:lpstr>think-cell Slide</vt:lpstr>
      <vt:lpstr>PowerPoint Presentation</vt:lpstr>
      <vt:lpstr>Acknowledgements</vt:lpstr>
      <vt:lpstr>Introductions</vt:lpstr>
      <vt:lpstr>Learning objectives</vt:lpstr>
      <vt:lpstr>PowerPoint Presentation</vt:lpstr>
      <vt:lpstr>Underlying distress or mental health problems</vt:lpstr>
      <vt:lpstr>Mental health in primary care</vt:lpstr>
      <vt:lpstr>When to consider that your patient may have an emotional problem</vt:lpstr>
      <vt:lpstr>What is depression and anxiety?</vt:lpstr>
      <vt:lpstr>What is depression and anxiety?</vt:lpstr>
      <vt:lpstr>Depression</vt:lpstr>
      <vt:lpstr>Forms of anxiety</vt:lpstr>
      <vt:lpstr>Related modules</vt:lpstr>
      <vt:lpstr>PowerPoint Presentation</vt:lpstr>
      <vt:lpstr>Screening for depression and anxiety</vt:lpstr>
      <vt:lpstr>If a patient screens positively for anxiety or depression:</vt:lpstr>
      <vt:lpstr>Biopsychosocial assessment</vt:lpstr>
      <vt:lpstr>Tools used to make a detailed assessment of depression and/or anxiety</vt:lpstr>
      <vt:lpstr>People most at risk of suicide</vt:lpstr>
      <vt:lpstr>Suicide questions</vt:lpstr>
      <vt:lpstr>Self-harm</vt:lpstr>
      <vt:lpstr>Self-harm</vt:lpstr>
      <vt:lpstr>PowerPoint Presentation</vt:lpstr>
      <vt:lpstr>Services for people with mental health problems</vt:lpstr>
      <vt:lpstr>Local services</vt:lpstr>
      <vt:lpstr>National resources</vt:lpstr>
      <vt:lpstr>Related modules</vt:lpstr>
      <vt:lpstr>Tea break!</vt:lpstr>
      <vt:lpstr>PowerPoint Presentation</vt:lpstr>
      <vt:lpstr>Schizophrenia</vt:lpstr>
      <vt:lpstr>Bipolar disorder</vt:lpstr>
      <vt:lpstr>Reducing the risk of premature death from cardiovascular disease in people with SMI </vt:lpstr>
      <vt:lpstr>Reducing the risk of premature death from cardiovascular disease in people with SMI</vt:lpstr>
      <vt:lpstr>Making it easier for patients with SMI to attend primary care</vt:lpstr>
      <vt:lpstr>Basic care planning</vt:lpstr>
      <vt:lpstr>Related modules</vt:lpstr>
      <vt:lpstr>PowerPoint Presentation</vt:lpstr>
      <vt:lpstr>Medications used in mental illness</vt:lpstr>
      <vt:lpstr>Giving depot injections in primary care</vt:lpstr>
      <vt:lpstr>Monitoring side effects</vt:lpstr>
      <vt:lpstr>Related modules</vt:lpstr>
      <vt:lpstr>PowerPoint Presentation</vt:lpstr>
      <vt:lpstr>Alcohol problems</vt:lpstr>
      <vt:lpstr>Alcohol problems</vt:lpstr>
      <vt:lpstr>Drug misuse</vt:lpstr>
      <vt:lpstr>Treatment of alcohol and drug problems</vt:lpstr>
      <vt:lpstr>Eating disorders</vt:lpstr>
      <vt:lpstr>Complications caused by eating disorders</vt:lpstr>
      <vt:lpstr>Management of eating disorders</vt:lpstr>
      <vt:lpstr>Urgent referral to secondary care</vt:lpstr>
      <vt:lpstr>Personality disorder</vt:lpstr>
      <vt:lpstr>Types of personality disorder</vt:lpstr>
      <vt:lpstr>Management of personality disorder</vt:lpstr>
      <vt:lpstr>Postnatal depression</vt:lpstr>
      <vt:lpstr>Postpartum psychosis</vt:lpstr>
      <vt:lpstr>Bereavement</vt:lpstr>
      <vt:lpstr>Bereavement</vt:lpstr>
      <vt:lpstr>Abuse</vt:lpstr>
      <vt:lpstr>Abuse</vt:lpstr>
      <vt:lpstr>Related modules</vt:lpstr>
      <vt:lpstr>Stress</vt:lpstr>
      <vt:lpstr>Related modules</vt:lpstr>
      <vt:lpstr>PowerPoint Presentation</vt:lpstr>
    </vt:vector>
  </TitlesOfParts>
  <Company>UCL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Penniston</dc:creator>
  <cp:lastModifiedBy>Laura Pisaneschi</cp:lastModifiedBy>
  <cp:revision>506</cp:revision>
  <dcterms:created xsi:type="dcterms:W3CDTF">2013-06-04T16:51:44Z</dcterms:created>
  <dcterms:modified xsi:type="dcterms:W3CDTF">2015-02-12T09:22:45Z</dcterms:modified>
</cp:coreProperties>
</file>