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1" r:id="rId5"/>
    <p:sldId id="266" r:id="rId6"/>
  </p:sldIdLst>
  <p:sldSz cx="18288000" cy="10287000"/>
  <p:notesSz cx="6858000" cy="9144000"/>
  <p:embeddedFontLst>
    <p:embeddedFont>
      <p:font typeface="Canva Sans Bold" panose="020B0604020202020204" charset="0"/>
      <p:regular r:id="rId7"/>
    </p:embeddedFont>
    <p:embeddedFont>
      <p:font typeface="Times New Roman Bold" panose="02020803070505020304" pitchFamily="18" charset="0"/>
      <p:regular r:id="rId8"/>
      <p:bold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4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2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0" Type="http://schemas.openxmlformats.org/officeDocument/2006/relationships/image" Target="../media/image19.svg"/><Relationship Id="rId4" Type="http://schemas.openxmlformats.org/officeDocument/2006/relationships/image" Target="../media/image9.svg"/><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29.jp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2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0" Type="http://schemas.openxmlformats.org/officeDocument/2006/relationships/image" Target="../media/image19.svg"/><Relationship Id="rId4" Type="http://schemas.openxmlformats.org/officeDocument/2006/relationships/image" Target="../media/image9.svg"/><Relationship Id="rId9" Type="http://schemas.openxmlformats.org/officeDocument/2006/relationships/image" Target="../media/image18.png"/><Relationship Id="rId14" Type="http://schemas.openxmlformats.org/officeDocument/2006/relationships/image" Target="../media/image30.pn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8.png"/><Relationship Id="rId18" Type="http://schemas.openxmlformats.org/officeDocument/2006/relationships/image" Target="../media/image27.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23.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22.png"/><Relationship Id="rId10" Type="http://schemas.openxmlformats.org/officeDocument/2006/relationships/image" Target="../media/image13.svg"/><Relationship Id="rId4" Type="http://schemas.openxmlformats.org/officeDocument/2006/relationships/image" Target="../media/image3.svg"/><Relationship Id="rId9" Type="http://schemas.openxmlformats.org/officeDocument/2006/relationships/image" Target="../media/image12.png"/><Relationship Id="rId14" Type="http://schemas.openxmlformats.org/officeDocument/2006/relationships/image" Target="../media/image19.sv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8.png"/><Relationship Id="rId12" Type="http://schemas.openxmlformats.org/officeDocument/2006/relationships/image" Target="../media/image32.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31.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11.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64283" y="-3838572"/>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7134754" y="4788926"/>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95290" y="3280086"/>
            <a:ext cx="10897420" cy="2077492"/>
          </a:xfrm>
          <a:prstGeom prst="rect">
            <a:avLst/>
          </a:prstGeom>
        </p:spPr>
        <p:txBody>
          <a:bodyPr lIns="0" tIns="0" rIns="0" bIns="0" rtlCol="0" anchor="t">
            <a:spAutoFit/>
          </a:bodyPr>
          <a:lstStyle/>
          <a:p>
            <a:pPr algn="ctr">
              <a:lnSpc>
                <a:spcPts val="8068"/>
              </a:lnSpc>
            </a:pPr>
            <a:r>
              <a:rPr lang="en-US" sz="8583" dirty="0">
                <a:solidFill>
                  <a:srgbClr val="000000"/>
                </a:solidFill>
                <a:latin typeface="Times New Roman Bold"/>
              </a:rPr>
              <a:t>Predictive Intelligence for Security</a:t>
            </a:r>
          </a:p>
        </p:txBody>
      </p:sp>
      <p:sp>
        <p:nvSpPr>
          <p:cNvPr id="17" name="TextBox 17"/>
          <p:cNvSpPr txBox="1"/>
          <p:nvPr/>
        </p:nvSpPr>
        <p:spPr>
          <a:xfrm>
            <a:off x="5245326" y="1683473"/>
            <a:ext cx="7144491" cy="891868"/>
          </a:xfrm>
          <a:prstGeom prst="rect">
            <a:avLst/>
          </a:prstGeom>
        </p:spPr>
        <p:txBody>
          <a:bodyPr lIns="0" tIns="0" rIns="0" bIns="0" rtlCol="0" anchor="t">
            <a:spAutoFit/>
          </a:bodyPr>
          <a:lstStyle/>
          <a:p>
            <a:pPr algn="ctr">
              <a:lnSpc>
                <a:spcPts val="5825"/>
              </a:lnSpc>
            </a:pPr>
            <a:r>
              <a:rPr lang="en-US" sz="5825" spc="-116" dirty="0" err="1">
                <a:solidFill>
                  <a:srgbClr val="000000"/>
                </a:solidFill>
                <a:latin typeface="Times New Roman Bold"/>
              </a:rPr>
              <a:t>TechnoSparks</a:t>
            </a:r>
            <a:endParaRPr lang="en-US" sz="5825" spc="-116" dirty="0">
              <a:solidFill>
                <a:srgbClr val="000000"/>
              </a:solidFill>
              <a:latin typeface="Times New Roman Bold"/>
            </a:endParaRPr>
          </a:p>
        </p:txBody>
      </p:sp>
      <p:sp>
        <p:nvSpPr>
          <p:cNvPr id="18" name="Freeform 18"/>
          <p:cNvSpPr/>
          <p:nvPr/>
        </p:nvSpPr>
        <p:spPr>
          <a:xfrm>
            <a:off x="4432584" y="2575341"/>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9" name="TextBox 19"/>
          <p:cNvSpPr txBox="1"/>
          <p:nvPr/>
        </p:nvSpPr>
        <p:spPr>
          <a:xfrm>
            <a:off x="2041902" y="6766632"/>
            <a:ext cx="13551339" cy="1848261"/>
          </a:xfrm>
          <a:prstGeom prst="rect">
            <a:avLst/>
          </a:prstGeom>
        </p:spPr>
        <p:txBody>
          <a:bodyPr lIns="0" tIns="0" rIns="0" bIns="0" rtlCol="0" anchor="t">
            <a:spAutoFit/>
          </a:bodyPr>
          <a:lstStyle/>
          <a:p>
            <a:pPr algn="ctr">
              <a:lnSpc>
                <a:spcPts val="3658"/>
              </a:lnSpc>
            </a:pPr>
            <a:r>
              <a:rPr lang="en-US" sz="2613">
                <a:solidFill>
                  <a:srgbClr val="000000"/>
                </a:solidFill>
                <a:latin typeface="Canva Sans Bold"/>
              </a:rPr>
              <a:t>Team Leader:-</a:t>
            </a:r>
          </a:p>
          <a:p>
            <a:pPr algn="ctr">
              <a:lnSpc>
                <a:spcPts val="3658"/>
              </a:lnSpc>
            </a:pPr>
            <a:r>
              <a:rPr lang="en-US" sz="2613">
                <a:solidFill>
                  <a:srgbClr val="000000"/>
                </a:solidFill>
                <a:latin typeface="Canva Sans Bold"/>
              </a:rPr>
              <a:t>Sanskruti Deshmukh</a:t>
            </a:r>
          </a:p>
          <a:p>
            <a:pPr algn="ctr">
              <a:lnSpc>
                <a:spcPts val="3658"/>
              </a:lnSpc>
            </a:pPr>
            <a:r>
              <a:rPr lang="en-US" sz="2613">
                <a:solidFill>
                  <a:srgbClr val="000000"/>
                </a:solidFill>
                <a:latin typeface="Canva Sans Bold"/>
              </a:rPr>
              <a:t>Team Members:-</a:t>
            </a:r>
          </a:p>
          <a:p>
            <a:pPr algn="ctr">
              <a:lnSpc>
                <a:spcPts val="3658"/>
              </a:lnSpc>
            </a:pPr>
            <a:r>
              <a:rPr lang="en-US" sz="2613">
                <a:solidFill>
                  <a:srgbClr val="000000"/>
                </a:solidFill>
                <a:latin typeface="Canva Sans Bold"/>
              </a:rPr>
              <a:t>Prajwal Damre,Atharva Hire ,Priti Gosavi</a:t>
            </a:r>
          </a:p>
        </p:txBody>
      </p:sp>
      <p:sp>
        <p:nvSpPr>
          <p:cNvPr id="20" name="Freeform 20"/>
          <p:cNvSpPr/>
          <p:nvPr/>
        </p:nvSpPr>
        <p:spPr>
          <a:xfrm>
            <a:off x="13745568" y="264855"/>
            <a:ext cx="2770794" cy="2770794"/>
          </a:xfrm>
          <a:custGeom>
            <a:avLst/>
            <a:gdLst/>
            <a:ahLst/>
            <a:cxnLst/>
            <a:rect l="l" t="t" r="r" b="b"/>
            <a:pathLst>
              <a:path w="2770794" h="2770794">
                <a:moveTo>
                  <a:pt x="0" y="0"/>
                </a:moveTo>
                <a:lnTo>
                  <a:pt x="2770794" y="0"/>
                </a:lnTo>
                <a:lnTo>
                  <a:pt x="2770794" y="2770794"/>
                </a:lnTo>
                <a:lnTo>
                  <a:pt x="0" y="2770794"/>
                </a:lnTo>
                <a:lnTo>
                  <a:pt x="0" y="0"/>
                </a:lnTo>
                <a:close/>
              </a:path>
            </a:pathLst>
          </a:custGeom>
          <a:blipFill>
            <a:blip r:embed="rId29"/>
            <a:stretch>
              <a:fillRect/>
            </a:stretch>
          </a:blipFill>
        </p:spPr>
      </p:sp>
      <p:sp>
        <p:nvSpPr>
          <p:cNvPr id="22" name="TextBox 21">
            <a:extLst>
              <a:ext uri="{FF2B5EF4-FFF2-40B4-BE49-F238E27FC236}">
                <a16:creationId xmlns:a16="http://schemas.microsoft.com/office/drawing/2014/main" id="{74D6921B-10A9-42A5-E327-0CBCC5512794}"/>
              </a:ext>
            </a:extLst>
          </p:cNvPr>
          <p:cNvSpPr txBox="1"/>
          <p:nvPr/>
        </p:nvSpPr>
        <p:spPr>
          <a:xfrm>
            <a:off x="3025142" y="5611627"/>
            <a:ext cx="11584858" cy="746358"/>
          </a:xfrm>
          <a:prstGeom prst="rect">
            <a:avLst/>
          </a:prstGeom>
          <a:noFill/>
        </p:spPr>
        <p:txBody>
          <a:bodyPr wrap="square">
            <a:spAutoFit/>
          </a:bodyPr>
          <a:lstStyle/>
          <a:p>
            <a:pPr algn="ctr">
              <a:lnSpc>
                <a:spcPts val="5825"/>
              </a:lnSpc>
            </a:pPr>
            <a:r>
              <a:rPr lang="en-US" sz="3200" spc="-116" dirty="0">
                <a:solidFill>
                  <a:srgbClr val="000000"/>
                </a:solidFill>
                <a:latin typeface="Times New Roman Bold"/>
              </a:rPr>
              <a:t>Vishwakarma Institute of Technology, Pune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513391" y="-4035236"/>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7239000" y="693105"/>
            <a:ext cx="8688164" cy="859210"/>
          </a:xfrm>
          <a:prstGeom prst="rect">
            <a:avLst/>
          </a:prstGeom>
        </p:spPr>
        <p:txBody>
          <a:bodyPr wrap="square" lIns="0" tIns="0" rIns="0" bIns="0" rtlCol="0" anchor="t">
            <a:spAutoFit/>
          </a:bodyPr>
          <a:lstStyle/>
          <a:p>
            <a:pPr>
              <a:lnSpc>
                <a:spcPts val="6732"/>
              </a:lnSpc>
            </a:pPr>
            <a:r>
              <a:rPr lang="en-US" sz="6940" dirty="0">
                <a:solidFill>
                  <a:srgbClr val="000000"/>
                </a:solidFill>
                <a:latin typeface="Times New Roman Bold"/>
              </a:rPr>
              <a:t>Motivation </a:t>
            </a:r>
          </a:p>
        </p:txBody>
      </p:sp>
      <p:sp>
        <p:nvSpPr>
          <p:cNvPr id="4" name="Freeform 4"/>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TextBox 9">
            <a:extLst>
              <a:ext uri="{FF2B5EF4-FFF2-40B4-BE49-F238E27FC236}">
                <a16:creationId xmlns:a16="http://schemas.microsoft.com/office/drawing/2014/main" id="{8E034764-26B8-736F-148C-AF10294ED8D5}"/>
              </a:ext>
            </a:extLst>
          </p:cNvPr>
          <p:cNvSpPr txBox="1"/>
          <p:nvPr/>
        </p:nvSpPr>
        <p:spPr>
          <a:xfrm>
            <a:off x="1066800" y="2263945"/>
            <a:ext cx="16535400" cy="6986528"/>
          </a:xfrm>
          <a:prstGeom prst="rect">
            <a:avLst/>
          </a:prstGeom>
        </p:spPr>
        <p:txBody>
          <a:bodyPr wrap="square" rtlCol="0">
            <a:spAutoFit/>
          </a:bodyPr>
          <a:lstStyle/>
          <a:p>
            <a:pPr algn="l">
              <a:buFont typeface="+mj-lt"/>
              <a:buAutoNum type="arabicPeriod"/>
            </a:pPr>
            <a:r>
              <a:rPr lang="en-US" sz="2800" b="1" i="0" dirty="0">
                <a:effectLst/>
                <a:latin typeface="Söhne"/>
              </a:rPr>
              <a:t>Cyber Threat Evolution</a:t>
            </a:r>
            <a:r>
              <a:rPr lang="en-US" sz="2800" b="0" i="0" dirty="0">
                <a:effectLst/>
                <a:latin typeface="Söhne"/>
              </a:rPr>
              <a:t>: With cyber threats becoming increasingly sophisticated and unpredictable, there's a pressing need to stay ahead of malicious actors.</a:t>
            </a:r>
          </a:p>
          <a:p>
            <a:pPr algn="l"/>
            <a:endParaRPr lang="en-US" sz="2800" b="0" i="0" dirty="0">
              <a:effectLst/>
              <a:latin typeface="Söhne"/>
            </a:endParaRPr>
          </a:p>
          <a:p>
            <a:pPr algn="l"/>
            <a:r>
              <a:rPr lang="en-US" sz="2800" b="1" i="0" dirty="0">
                <a:effectLst/>
                <a:latin typeface="Söhne"/>
              </a:rPr>
              <a:t>2. Limitations of Reactive Measures</a:t>
            </a:r>
            <a:r>
              <a:rPr lang="en-US" sz="2800" b="0" i="0" dirty="0">
                <a:effectLst/>
                <a:latin typeface="Söhne"/>
              </a:rPr>
              <a:t>: Reacting to cyber threats after they occur often results in significant damage and loss. Proactive strategies aim to address vulnerabilities before they are exploited.</a:t>
            </a:r>
          </a:p>
          <a:p>
            <a:pPr algn="l"/>
            <a:endParaRPr lang="en-US" sz="2800" b="0" i="0" dirty="0">
              <a:effectLst/>
              <a:latin typeface="Söhne"/>
            </a:endParaRPr>
          </a:p>
          <a:p>
            <a:pPr algn="l"/>
            <a:r>
              <a:rPr lang="en-US" sz="2800" b="1" i="0" dirty="0">
                <a:effectLst/>
                <a:latin typeface="Söhne"/>
              </a:rPr>
              <a:t>3. Protecting Critical Assets</a:t>
            </a:r>
            <a:r>
              <a:rPr lang="en-US" sz="2800" b="0" i="0" dirty="0">
                <a:effectLst/>
                <a:latin typeface="Söhne"/>
              </a:rPr>
              <a:t>: Organizations understand the importance of safeguarding their sensitive data, intellectual property, and digital infrastructure from cyber threats to maintain operational integrity and competitiveness.</a:t>
            </a:r>
          </a:p>
          <a:p>
            <a:pPr algn="l"/>
            <a:endParaRPr lang="en-US" sz="2800" b="0" i="0" dirty="0">
              <a:effectLst/>
              <a:latin typeface="Söhne"/>
            </a:endParaRPr>
          </a:p>
          <a:p>
            <a:pPr algn="l"/>
            <a:r>
              <a:rPr lang="en-US" sz="2800" b="1" i="0" dirty="0">
                <a:effectLst/>
                <a:latin typeface="Söhne"/>
              </a:rPr>
              <a:t>4. Regulatory Compliance</a:t>
            </a:r>
            <a:r>
              <a:rPr lang="en-US" sz="2800" b="0" i="0" dirty="0">
                <a:effectLst/>
                <a:latin typeface="Söhne"/>
              </a:rPr>
              <a:t>: Compliance with industry regulations and data protection laws necessitates proactive cybersecurity measures to avoid hefty fines, legal consequences, and reputational damage.</a:t>
            </a:r>
          </a:p>
          <a:p>
            <a:pPr algn="l"/>
            <a:endParaRPr lang="en-US" sz="2800" b="0" i="0" dirty="0">
              <a:effectLst/>
              <a:latin typeface="Söhne"/>
            </a:endParaRPr>
          </a:p>
          <a:p>
            <a:pPr algn="l"/>
            <a:r>
              <a:rPr lang="en-US" sz="2800" b="1" i="0" dirty="0">
                <a:effectLst/>
                <a:latin typeface="Söhne"/>
              </a:rPr>
              <a:t>5. Preserving Trust and Reputation</a:t>
            </a:r>
            <a:r>
              <a:rPr lang="en-US" sz="2800" b="0" i="0" dirty="0">
                <a:effectLst/>
                <a:latin typeface="Söhne"/>
              </a:rPr>
              <a:t>: Maintaining trust with customers, partners, and stakeholders is paramount. Proactive cybersecurity measures help uphold reputation and credibility by demonstrating a commitment to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207175" y="-4098527"/>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5398951" y="226321"/>
            <a:ext cx="9979882" cy="859210"/>
          </a:xfrm>
          <a:prstGeom prst="rect">
            <a:avLst/>
          </a:prstGeom>
        </p:spPr>
        <p:txBody>
          <a:bodyPr lIns="0" tIns="0" rIns="0" bIns="0" rtlCol="0" anchor="t">
            <a:spAutoFit/>
          </a:bodyPr>
          <a:lstStyle/>
          <a:p>
            <a:pPr>
              <a:lnSpc>
                <a:spcPts val="6732"/>
              </a:lnSpc>
            </a:pPr>
            <a:r>
              <a:rPr lang="en-US" sz="6940" dirty="0">
                <a:solidFill>
                  <a:srgbClr val="000000"/>
                </a:solidFill>
                <a:latin typeface="Times New Roman Bold"/>
              </a:rPr>
              <a:t>EDA Dashboard </a:t>
            </a:r>
          </a:p>
        </p:txBody>
      </p:sp>
      <p:sp>
        <p:nvSpPr>
          <p:cNvPr id="4" name="Freeform 4"/>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a:off x="17063042" y="5620836"/>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pic>
        <p:nvPicPr>
          <p:cNvPr id="11" name="Picture 10">
            <a:extLst>
              <a:ext uri="{FF2B5EF4-FFF2-40B4-BE49-F238E27FC236}">
                <a16:creationId xmlns:a16="http://schemas.microsoft.com/office/drawing/2014/main" id="{B33221C9-B31C-C0D1-5F0B-0652AF2439B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82129" y="1081845"/>
            <a:ext cx="9148290" cy="7458291"/>
          </a:xfrm>
          <a:prstGeom prst="rect">
            <a:avLst/>
          </a:prstGeom>
        </p:spPr>
      </p:pic>
      <p:pic>
        <p:nvPicPr>
          <p:cNvPr id="12" name="Picture 11">
            <a:extLst>
              <a:ext uri="{FF2B5EF4-FFF2-40B4-BE49-F238E27FC236}">
                <a16:creationId xmlns:a16="http://schemas.microsoft.com/office/drawing/2014/main" id="{7D9B2F5C-1537-AD69-CD0A-6E179D3A5995}"/>
              </a:ext>
            </a:extLst>
          </p:cNvPr>
          <p:cNvPicPr>
            <a:picLocks noChangeAspect="1"/>
          </p:cNvPicPr>
          <p:nvPr/>
        </p:nvPicPr>
        <p:blipFill rotWithShape="1">
          <a:blip r:embed="rId14"/>
          <a:srcRect r="11790" b="6288"/>
          <a:stretch/>
        </p:blipFill>
        <p:spPr>
          <a:xfrm>
            <a:off x="9837094" y="1190409"/>
            <a:ext cx="8450905" cy="74582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6064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2" name="TextBox 12"/>
          <p:cNvSpPr txBox="1"/>
          <p:nvPr/>
        </p:nvSpPr>
        <p:spPr>
          <a:xfrm>
            <a:off x="4769372" y="217657"/>
            <a:ext cx="8822997" cy="859210"/>
          </a:xfrm>
          <a:prstGeom prst="rect">
            <a:avLst/>
          </a:prstGeom>
        </p:spPr>
        <p:txBody>
          <a:bodyPr lIns="0" tIns="0" rIns="0" bIns="0" rtlCol="0" anchor="t">
            <a:spAutoFit/>
          </a:bodyPr>
          <a:lstStyle/>
          <a:p>
            <a:pPr marL="0" lvl="1" indent="0" algn="ctr">
              <a:lnSpc>
                <a:spcPts val="6693"/>
              </a:lnSpc>
              <a:spcBef>
                <a:spcPct val="0"/>
              </a:spcBef>
            </a:pPr>
            <a:r>
              <a:rPr lang="en-US" sz="6900" dirty="0">
                <a:solidFill>
                  <a:srgbClr val="000000"/>
                </a:solidFill>
                <a:latin typeface="Times New Roman Bold"/>
              </a:rPr>
              <a:t>Future Scopes </a:t>
            </a:r>
          </a:p>
        </p:txBody>
      </p:sp>
      <p:sp>
        <p:nvSpPr>
          <p:cNvPr id="14" name="TextBox 13">
            <a:extLst>
              <a:ext uri="{FF2B5EF4-FFF2-40B4-BE49-F238E27FC236}">
                <a16:creationId xmlns:a16="http://schemas.microsoft.com/office/drawing/2014/main" id="{E72E915F-78D4-5C4A-474F-1FC65FAC43C6}"/>
              </a:ext>
            </a:extLst>
          </p:cNvPr>
          <p:cNvSpPr txBox="1"/>
          <p:nvPr/>
        </p:nvSpPr>
        <p:spPr>
          <a:xfrm>
            <a:off x="1484670" y="1850248"/>
            <a:ext cx="15392400" cy="6370975"/>
          </a:xfrm>
          <a:prstGeom prst="rect">
            <a:avLst/>
          </a:prstGeom>
          <a:noFill/>
        </p:spPr>
        <p:txBody>
          <a:bodyPr wrap="square">
            <a:spAutoFit/>
          </a:bodyPr>
          <a:lstStyle/>
          <a:p>
            <a:endParaRPr lang="en-IN" sz="2400" dirty="0"/>
          </a:p>
          <a:p>
            <a:r>
              <a:rPr lang="en-IN" sz="2400" b="1" dirty="0"/>
              <a:t>1. Enhanced Machine Learning Models</a:t>
            </a:r>
            <a:r>
              <a:rPr lang="en-IN" sz="2400" dirty="0"/>
              <a:t>: Continuously refine and improve machine learning algorithms to better identify patterns and relationships in cyber threat data, enabling more accurate predictions and proactive threat mitigation.</a:t>
            </a:r>
          </a:p>
          <a:p>
            <a:endParaRPr lang="en-IN" sz="2400" dirty="0"/>
          </a:p>
          <a:p>
            <a:r>
              <a:rPr lang="en-IN" sz="2400" b="1" dirty="0"/>
              <a:t>2. Real-time Threat Intelligence Integration: </a:t>
            </a:r>
            <a:r>
              <a:rPr lang="en-IN" sz="2400" dirty="0"/>
              <a:t>Integrate real-time data feeds from cybersecurity threat intelligence platforms to enhance predictive capabilities and provide timely alerts on emerging threats, ensuring organizations can respond swiftly to evolving cyber risks.</a:t>
            </a:r>
          </a:p>
          <a:p>
            <a:endParaRPr lang="en-IN" sz="2400" dirty="0"/>
          </a:p>
          <a:p>
            <a:r>
              <a:rPr lang="en-IN" sz="2400" b="1" dirty="0"/>
              <a:t>3. Automated Response Mechanisms: </a:t>
            </a:r>
            <a:r>
              <a:rPr lang="en-IN" sz="2400" dirty="0"/>
              <a:t>Develop automated response mechanisms that can dynamically adjust security controls and initiate mitigation measures in response to identified threats, reducing manual intervention and accelerating incident response.</a:t>
            </a:r>
          </a:p>
          <a:p>
            <a:endParaRPr lang="en-IN" sz="2400" dirty="0"/>
          </a:p>
          <a:p>
            <a:r>
              <a:rPr lang="en-IN" sz="2400" b="1" dirty="0"/>
              <a:t>4. Dynamic Mitigation Recommendations: </a:t>
            </a:r>
            <a:r>
              <a:rPr lang="en-IN" sz="2400" dirty="0"/>
              <a:t>Provide dynamic mitigation recommendations based on predicted threats, leveraging threat intelligence feeds and best practices to suggest tailored mitigation strategies for specific threats, thereby enhancing organizations' ability to defend against cyber-attacks effectively.</a:t>
            </a:r>
          </a:p>
          <a:p>
            <a:endParaRPr lang="en-IN" sz="2400" dirty="0"/>
          </a:p>
          <a:p>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35340" y="4300959"/>
            <a:ext cx="10910396" cy="1345311"/>
          </a:xfrm>
          <a:prstGeom prst="rect">
            <a:avLst/>
          </a:prstGeom>
        </p:spPr>
        <p:txBody>
          <a:bodyPr lIns="0" tIns="0" rIns="0" bIns="0" rtlCol="0" anchor="t">
            <a:spAutoFit/>
          </a:bodyPr>
          <a:lstStyle/>
          <a:p>
            <a:pPr algn="ctr">
              <a:lnSpc>
                <a:spcPts val="8352"/>
              </a:lnSpc>
            </a:pPr>
            <a:r>
              <a:rPr lang="en-US" sz="9600">
                <a:solidFill>
                  <a:srgbClr val="000000"/>
                </a:solidFill>
                <a:latin typeface="Times New Roman Bold"/>
              </a:rPr>
              <a:t>Thank you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334</Words>
  <Application>Microsoft Office PowerPoint</Application>
  <PresentationFormat>Custom</PresentationFormat>
  <Paragraphs>28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Canva Sans Bold</vt:lpstr>
      <vt:lpstr>Söhne</vt:lpstr>
      <vt:lpstr>Times New Roman Bold</vt:lpstr>
      <vt:lpstr>Calibri</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Threat_Identification</dc:title>
  <dc:creator>Sanskruti Deshmukh</dc:creator>
  <cp:lastModifiedBy>Sanskruti Deshmukh</cp:lastModifiedBy>
  <cp:revision>2</cp:revision>
  <dcterms:created xsi:type="dcterms:W3CDTF">2006-08-16T00:00:00Z</dcterms:created>
  <dcterms:modified xsi:type="dcterms:W3CDTF">2024-04-07T05:14:46Z</dcterms:modified>
  <dc:identifier>DAF_CROher0</dc:identifier>
</cp:coreProperties>
</file>