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7" name="Google Shape;157;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0" name="Google Shape;200;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8" name="Google Shape;208;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6" name="Google Shape;216;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8" name="Google Shape;228;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1" name="Google Shape;111;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1" name="Google Shape;121;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0" name="Google Shape;13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9" name="Google Shape;139;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8" name="Google Shape;148;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3"/>
          <p:cNvSpPr txBox="1">
            <a:spLocks noGrp="1"/>
          </p:cNvSpPr>
          <p:nvPr>
            <p:ph type="ctrTitle"/>
          </p:nvPr>
        </p:nvSpPr>
        <p:spPr>
          <a:xfrm>
            <a:off x="1338649" y="1777272"/>
            <a:ext cx="9144000" cy="2387600"/>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dk1"/>
              </a:buClr>
              <a:buSzPct val="100000"/>
              <a:buFont typeface="Calibri"/>
              <a:buNone/>
            </a:pPr>
            <a:br>
              <a:rPr lang="en-US"/>
            </a:br>
            <a:r>
              <a:rPr lang="en-US"/>
              <a:t>Project #2 Final Demo:</a:t>
            </a:r>
            <a:br>
              <a:rPr lang="en-US"/>
            </a:br>
            <a:r>
              <a:rPr lang="en-US">
                <a:solidFill>
                  <a:srgbClr val="FF0000"/>
                </a:solidFill>
              </a:rPr>
              <a:t>[$1 Algorithm], [New </a:t>
            </a:r>
            <a:r>
              <a:rPr lang="en-US" dirty="0" err="1">
                <a:solidFill>
                  <a:srgbClr val="FF0000"/>
                </a:solidFill>
              </a:rPr>
              <a:t>Unistroke</a:t>
            </a:r>
            <a:r>
              <a:rPr lang="en-US" dirty="0">
                <a:solidFill>
                  <a:srgbClr val="FF0000"/>
                </a:solidFill>
              </a:rPr>
              <a:t> Dataset]</a:t>
            </a:r>
            <a:br>
              <a:rPr lang="en-US" dirty="0"/>
            </a:br>
            <a:r>
              <a:rPr lang="en-US" sz="4900" dirty="0">
                <a:solidFill>
                  <a:srgbClr val="FF0000"/>
                </a:solidFill>
              </a:rPr>
              <a:t>Group 23: Sai Mohan Sujay </a:t>
            </a:r>
            <a:r>
              <a:rPr lang="en-US" sz="4900" dirty="0" err="1">
                <a:solidFill>
                  <a:srgbClr val="FF0000"/>
                </a:solidFill>
              </a:rPr>
              <a:t>Kanchumarthi</a:t>
            </a:r>
            <a:r>
              <a:rPr lang="en-US" sz="4900" dirty="0">
                <a:solidFill>
                  <a:srgbClr val="FF0000"/>
                </a:solidFill>
              </a:rPr>
              <a:t>, Priti Shyamrao Gumaste</a:t>
            </a:r>
            <a:endParaRPr dirty="0">
              <a:solidFill>
                <a:srgbClr val="FF0000"/>
              </a:solidFill>
            </a:endParaRPr>
          </a:p>
        </p:txBody>
      </p:sp>
      <p:sp>
        <p:nvSpPr>
          <p:cNvPr id="90" name="Google Shape;90;p13"/>
          <p:cNvSpPr txBox="1">
            <a:spLocks noGrp="1"/>
          </p:cNvSpPr>
          <p:nvPr>
            <p:ph type="subTitle" idx="1"/>
          </p:nvPr>
        </p:nvSpPr>
        <p:spPr>
          <a:xfrm>
            <a:off x="1437503" y="4294017"/>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FF0000"/>
              </a:buClr>
              <a:buSzPts val="2400"/>
              <a:buNone/>
            </a:pPr>
            <a:r>
              <a:rPr lang="en-US">
                <a:solidFill>
                  <a:srgbClr val="FF0000"/>
                </a:solidFill>
              </a:rPr>
              <a:t>[CIS6930]</a:t>
            </a:r>
            <a:r>
              <a:rPr lang="en-US"/>
              <a:t> Human-Centered Input Recognition Algorithms</a:t>
            </a:r>
            <a:br>
              <a:rPr lang="en-US"/>
            </a:br>
            <a:r>
              <a:rPr lang="en-US"/>
              <a:t>Instructor: Dr. Lisa Anthony, Spring 2023</a:t>
            </a:r>
            <a:endParaRPr/>
          </a:p>
          <a:p>
            <a:pPr marL="0" lvl="0" indent="0" algn="ctr" rtl="0">
              <a:lnSpc>
                <a:spcPct val="90000"/>
              </a:lnSpc>
              <a:spcBef>
                <a:spcPts val="1000"/>
              </a:spcBef>
              <a:spcAft>
                <a:spcPts val="0"/>
              </a:spcAft>
              <a:buClr>
                <a:srgbClr val="FF0000"/>
              </a:buClr>
              <a:buSzPts val="2400"/>
              <a:buNone/>
            </a:pPr>
            <a:r>
              <a:rPr lang="en-US">
                <a:solidFill>
                  <a:srgbClr val="FF0000"/>
                </a:solidFill>
              </a:rPr>
              <a:t>April 20</a:t>
            </a:r>
            <a:r>
              <a:rPr lang="en-US"/>
              <a:t>, 2023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Analyses – GHoST - Stylus</a:t>
            </a:r>
            <a:endParaRPr/>
          </a:p>
        </p:txBody>
      </p:sp>
      <p:sp>
        <p:nvSpPr>
          <p:cNvPr id="161" name="Google Shape;161;p22"/>
          <p:cNvSpPr txBox="1"/>
          <p:nvPr/>
        </p:nvSpPr>
        <p:spPr>
          <a:xfrm>
            <a:off x="6450225" y="1647825"/>
            <a:ext cx="4779900" cy="4633200"/>
          </a:xfrm>
          <a:prstGeom prst="rect">
            <a:avLst/>
          </a:prstGeom>
          <a:noFill/>
          <a:ln>
            <a:noFill/>
          </a:ln>
        </p:spPr>
        <p:txBody>
          <a:bodyPr spcFirstLastPara="1" wrap="square" lIns="91425" tIns="45700" rIns="91425" bIns="45700" anchor="t" anchorCtr="0">
            <a:spAutoFit/>
          </a:bodyPr>
          <a:lstStyle/>
          <a:p>
            <a:pPr marL="457200" lvl="0" indent="-361950" algn="just" rtl="0">
              <a:spcBef>
                <a:spcPts val="0"/>
              </a:spcBef>
              <a:spcAft>
                <a:spcPts val="0"/>
              </a:spcAft>
              <a:buClr>
                <a:srgbClr val="FF0000"/>
              </a:buClr>
              <a:buSzPts val="2100"/>
              <a:buChar char="•"/>
            </a:pPr>
            <a:r>
              <a:rPr lang="en-US" sz="2100">
                <a:solidFill>
                  <a:srgbClr val="FF0000"/>
                </a:solidFill>
                <a:latin typeface="Calibri"/>
                <a:ea typeface="Calibri"/>
                <a:cs typeface="Calibri"/>
                <a:sym typeface="Calibri"/>
              </a:rPr>
              <a:t>Circle, Pigtail has most magnitude in data as they have warm colours such as orange and red. This high variability with stylus could be because of free hand drawing with stylus and more variation at curves.</a:t>
            </a:r>
            <a:endParaRPr sz="700">
              <a:solidFill>
                <a:schemeClr val="dk1"/>
              </a:solidFill>
            </a:endParaRPr>
          </a:p>
          <a:p>
            <a:pPr marL="457200" lvl="0" indent="-279400" algn="just" rtl="0">
              <a:spcBef>
                <a:spcPts val="0"/>
              </a:spcBef>
              <a:spcAft>
                <a:spcPts val="0"/>
              </a:spcAft>
              <a:buNone/>
            </a:pPr>
            <a:endParaRPr sz="2900">
              <a:solidFill>
                <a:srgbClr val="FF0000"/>
              </a:solidFill>
              <a:latin typeface="Calibri"/>
              <a:ea typeface="Calibri"/>
              <a:cs typeface="Calibri"/>
              <a:sym typeface="Calibri"/>
            </a:endParaRPr>
          </a:p>
          <a:p>
            <a:pPr marL="457200" lvl="0" indent="-361950" algn="just" rtl="0">
              <a:spcBef>
                <a:spcPts val="0"/>
              </a:spcBef>
              <a:spcAft>
                <a:spcPts val="0"/>
              </a:spcAft>
              <a:buClr>
                <a:srgbClr val="FF0000"/>
              </a:buClr>
              <a:buSzPts val="2100"/>
              <a:buChar char="•"/>
            </a:pPr>
            <a:r>
              <a:rPr lang="en-US" sz="2100">
                <a:solidFill>
                  <a:srgbClr val="FF0000"/>
                </a:solidFill>
                <a:latin typeface="Calibri"/>
                <a:ea typeface="Calibri"/>
                <a:cs typeface="Calibri"/>
                <a:sym typeface="Calibri"/>
              </a:rPr>
              <a:t>Some parts of Check gesture has the least magnitude of data. We observe low variability at straight lines when users use stylus compared to curves using stylus.</a:t>
            </a:r>
            <a:r>
              <a:rPr lang="en-US" sz="2800">
                <a:solidFill>
                  <a:srgbClr val="FF0000"/>
                </a:solidFill>
                <a:latin typeface="Calibri"/>
                <a:ea typeface="Calibri"/>
                <a:cs typeface="Calibri"/>
                <a:sym typeface="Calibri"/>
              </a:rPr>
              <a:t> </a:t>
            </a:r>
            <a:endParaRPr/>
          </a:p>
          <a:p>
            <a:pPr marL="457200" marR="0" lvl="0" indent="-279400" algn="just" rtl="0">
              <a:spcBef>
                <a:spcPts val="0"/>
              </a:spcBef>
              <a:spcAft>
                <a:spcPts val="0"/>
              </a:spcAft>
              <a:buClr>
                <a:schemeClr val="dk1"/>
              </a:buClr>
              <a:buSzPts val="2800"/>
              <a:buFont typeface="Arial"/>
              <a:buNone/>
            </a:pPr>
            <a:endParaRPr sz="2800">
              <a:solidFill>
                <a:srgbClr val="FF0000"/>
              </a:solidFill>
              <a:latin typeface="Calibri"/>
              <a:ea typeface="Calibri"/>
              <a:cs typeface="Calibri"/>
              <a:sym typeface="Calibri"/>
            </a:endParaRPr>
          </a:p>
        </p:txBody>
      </p:sp>
      <p:pic>
        <p:nvPicPr>
          <p:cNvPr id="162" name="Google Shape;162;p22" descr="A picture containing logo&#10;&#10;Description automatically generated"/>
          <p:cNvPicPr preferRelativeResize="0">
            <a:picLocks noGrp="1"/>
          </p:cNvPicPr>
          <p:nvPr>
            <p:ph type="body" idx="1"/>
          </p:nvPr>
        </p:nvPicPr>
        <p:blipFill rotWithShape="1">
          <a:blip r:embed="rId3">
            <a:alphaModFix/>
          </a:blip>
          <a:srcRect/>
          <a:stretch/>
        </p:blipFill>
        <p:spPr>
          <a:xfrm>
            <a:off x="838200" y="1690688"/>
            <a:ext cx="4458338" cy="435133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Analyses – GHoST - Touchscreen</a:t>
            </a:r>
            <a:endParaRPr/>
          </a:p>
        </p:txBody>
      </p:sp>
      <p:sp>
        <p:nvSpPr>
          <p:cNvPr id="168" name="Google Shape;168;p23"/>
          <p:cNvSpPr txBox="1"/>
          <p:nvPr/>
        </p:nvSpPr>
        <p:spPr>
          <a:xfrm>
            <a:off x="6450225" y="1813275"/>
            <a:ext cx="4458300" cy="4756200"/>
          </a:xfrm>
          <a:prstGeom prst="rect">
            <a:avLst/>
          </a:prstGeom>
          <a:noFill/>
          <a:ln>
            <a:noFill/>
          </a:ln>
        </p:spPr>
        <p:txBody>
          <a:bodyPr spcFirstLastPara="1" wrap="square" lIns="91425" tIns="45700" rIns="91425" bIns="45700" anchor="t" anchorCtr="0">
            <a:spAutoFit/>
          </a:bodyPr>
          <a:lstStyle/>
          <a:p>
            <a:pPr marL="457200" lvl="0" indent="-431800" algn="just" rtl="0">
              <a:spcBef>
                <a:spcPts val="0"/>
              </a:spcBef>
              <a:spcAft>
                <a:spcPts val="0"/>
              </a:spcAft>
              <a:buClr>
                <a:srgbClr val="FF0000"/>
              </a:buClr>
              <a:buSzPts val="3200"/>
              <a:buChar char="•"/>
            </a:pPr>
            <a:r>
              <a:rPr lang="en-US" sz="2100">
                <a:solidFill>
                  <a:srgbClr val="FF0000"/>
                </a:solidFill>
                <a:latin typeface="Calibri"/>
                <a:ea typeface="Calibri"/>
                <a:cs typeface="Calibri"/>
                <a:sym typeface="Calibri"/>
              </a:rPr>
              <a:t>Rectangle, circle, and star have the high variability. As users use fingers to draw on screen, they tend to deviate at curves and edges which caused high variability for these gestures.</a:t>
            </a:r>
            <a:r>
              <a:rPr lang="en-US" sz="3200">
                <a:solidFill>
                  <a:srgbClr val="FF0000"/>
                </a:solidFill>
                <a:latin typeface="Calibri"/>
                <a:ea typeface="Calibri"/>
                <a:cs typeface="Calibri"/>
                <a:sym typeface="Calibri"/>
              </a:rPr>
              <a:t> </a:t>
            </a:r>
            <a:endParaRPr>
              <a:solidFill>
                <a:schemeClr val="dk1"/>
              </a:solidFill>
            </a:endParaRPr>
          </a:p>
          <a:p>
            <a:pPr marL="457200" marR="0" lvl="0" indent="-457200" algn="just" rtl="0">
              <a:spcBef>
                <a:spcPts val="0"/>
              </a:spcBef>
              <a:spcAft>
                <a:spcPts val="0"/>
              </a:spcAft>
              <a:buClr>
                <a:srgbClr val="FF0000"/>
              </a:buClr>
              <a:buSzPts val="3200"/>
              <a:buFont typeface="Arial"/>
              <a:buChar char="•"/>
            </a:pPr>
            <a:r>
              <a:rPr lang="en-US" sz="2100">
                <a:solidFill>
                  <a:srgbClr val="FF0000"/>
                </a:solidFill>
                <a:latin typeface="Calibri"/>
                <a:ea typeface="Calibri"/>
                <a:cs typeface="Calibri"/>
                <a:sym typeface="Calibri"/>
              </a:rPr>
              <a:t>V, right/left square brackets have the lowest variability. As these gestures have more straight lines and less curves and edges, users were able to draw more accurately.</a:t>
            </a:r>
            <a:r>
              <a:rPr lang="en-US" sz="3200">
                <a:solidFill>
                  <a:srgbClr val="FF0000"/>
                </a:solidFill>
                <a:latin typeface="Calibri"/>
                <a:ea typeface="Calibri"/>
                <a:cs typeface="Calibri"/>
                <a:sym typeface="Calibri"/>
              </a:rPr>
              <a:t> </a:t>
            </a:r>
            <a:endParaRPr/>
          </a:p>
          <a:p>
            <a:pPr marL="457200" marR="0" lvl="0" indent="-279400" algn="l" rtl="0">
              <a:spcBef>
                <a:spcPts val="0"/>
              </a:spcBef>
              <a:spcAft>
                <a:spcPts val="0"/>
              </a:spcAft>
              <a:buClr>
                <a:schemeClr val="dk1"/>
              </a:buClr>
              <a:buSzPts val="2800"/>
              <a:buFont typeface="Arial"/>
              <a:buNone/>
            </a:pPr>
            <a:endParaRPr sz="2800">
              <a:solidFill>
                <a:srgbClr val="FF0000"/>
              </a:solidFill>
              <a:latin typeface="Calibri"/>
              <a:ea typeface="Calibri"/>
              <a:cs typeface="Calibri"/>
              <a:sym typeface="Calibri"/>
            </a:endParaRPr>
          </a:p>
        </p:txBody>
      </p:sp>
      <p:pic>
        <p:nvPicPr>
          <p:cNvPr id="169" name="Google Shape;169;p23" descr="A picture containing graphical user interface&#10;&#10;Description automatically generated"/>
          <p:cNvPicPr preferRelativeResize="0">
            <a:picLocks noGrp="1"/>
          </p:cNvPicPr>
          <p:nvPr>
            <p:ph type="body" idx="1"/>
          </p:nvPr>
        </p:nvPicPr>
        <p:blipFill rotWithShape="1">
          <a:blip r:embed="rId3">
            <a:alphaModFix/>
          </a:blip>
          <a:srcRect/>
          <a:stretch/>
        </p:blipFill>
        <p:spPr>
          <a:xfrm>
            <a:off x="728215" y="1813268"/>
            <a:ext cx="4458338" cy="435133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Analyses – GHoST  - Mouse</a:t>
            </a:r>
            <a:endParaRPr/>
          </a:p>
        </p:txBody>
      </p:sp>
      <p:sp>
        <p:nvSpPr>
          <p:cNvPr id="175" name="Google Shape;175;p24"/>
          <p:cNvSpPr txBox="1"/>
          <p:nvPr/>
        </p:nvSpPr>
        <p:spPr>
          <a:xfrm>
            <a:off x="6450225" y="1690700"/>
            <a:ext cx="4458300" cy="5141100"/>
          </a:xfrm>
          <a:prstGeom prst="rect">
            <a:avLst/>
          </a:prstGeom>
          <a:noFill/>
          <a:ln>
            <a:noFill/>
          </a:ln>
        </p:spPr>
        <p:txBody>
          <a:bodyPr spcFirstLastPara="1" wrap="square" lIns="91425" tIns="45700" rIns="91425" bIns="45700" anchor="t" anchorCtr="0">
            <a:spAutoFit/>
          </a:bodyPr>
          <a:lstStyle/>
          <a:p>
            <a:pPr marL="457200" lvl="0" indent="-361950" algn="just" rtl="0">
              <a:spcBef>
                <a:spcPts val="0"/>
              </a:spcBef>
              <a:spcAft>
                <a:spcPts val="0"/>
              </a:spcAft>
              <a:buClr>
                <a:srgbClr val="FF0000"/>
              </a:buClr>
              <a:buSzPts val="2100"/>
              <a:buChar char="•"/>
            </a:pPr>
            <a:r>
              <a:rPr lang="en-US" sz="2100">
                <a:solidFill>
                  <a:srgbClr val="FF0000"/>
                </a:solidFill>
                <a:latin typeface="Calibri"/>
                <a:ea typeface="Calibri"/>
                <a:cs typeface="Calibri"/>
                <a:sym typeface="Calibri"/>
              </a:rPr>
              <a:t>Rectangle has the highest magnitude of data. Users may find it difficult to draw straight lines with edges and curves like right square bracket and circles using mouse as stability could be less while drawing such gestures.</a:t>
            </a:r>
            <a:endParaRPr sz="300">
              <a:solidFill>
                <a:schemeClr val="dk1"/>
              </a:solidFill>
            </a:endParaRPr>
          </a:p>
          <a:p>
            <a:pPr marL="457200" lvl="0" indent="-254000" algn="l" rtl="0">
              <a:spcBef>
                <a:spcPts val="0"/>
              </a:spcBef>
              <a:spcAft>
                <a:spcPts val="0"/>
              </a:spcAft>
              <a:buNone/>
            </a:pPr>
            <a:endParaRPr sz="2700">
              <a:solidFill>
                <a:srgbClr val="FF0000"/>
              </a:solidFill>
              <a:latin typeface="Calibri"/>
              <a:ea typeface="Calibri"/>
              <a:cs typeface="Calibri"/>
              <a:sym typeface="Calibri"/>
            </a:endParaRPr>
          </a:p>
          <a:p>
            <a:pPr marL="457200" marR="0" lvl="0" indent="-457200" algn="just" rtl="0">
              <a:spcBef>
                <a:spcPts val="0"/>
              </a:spcBef>
              <a:spcAft>
                <a:spcPts val="0"/>
              </a:spcAft>
              <a:buClr>
                <a:srgbClr val="FF0000"/>
              </a:buClr>
              <a:buSzPts val="3200"/>
              <a:buFont typeface="Arial"/>
              <a:buChar char="•"/>
            </a:pPr>
            <a:r>
              <a:rPr lang="en-US" sz="2100">
                <a:solidFill>
                  <a:srgbClr val="FF0000"/>
                </a:solidFill>
                <a:latin typeface="Calibri"/>
                <a:ea typeface="Calibri"/>
                <a:cs typeface="Calibri"/>
                <a:sym typeface="Calibri"/>
              </a:rPr>
              <a:t>Check and left square bracket have less variability – less magnitude of data.</a:t>
            </a:r>
            <a:r>
              <a:rPr lang="en-US" sz="2700">
                <a:solidFill>
                  <a:srgbClr val="FF0000"/>
                </a:solidFill>
                <a:latin typeface="Calibri"/>
                <a:ea typeface="Calibri"/>
                <a:cs typeface="Calibri"/>
                <a:sym typeface="Calibri"/>
              </a:rPr>
              <a:t> </a:t>
            </a:r>
            <a:r>
              <a:rPr lang="en-US" sz="2100">
                <a:solidFill>
                  <a:srgbClr val="FF0000"/>
                </a:solidFill>
                <a:latin typeface="Calibri"/>
                <a:ea typeface="Calibri"/>
                <a:cs typeface="Calibri"/>
                <a:sym typeface="Calibri"/>
              </a:rPr>
              <a:t>Users felt easy to draw these gestures as they are less complicated to draw using a mouse with little movements.</a:t>
            </a:r>
            <a:r>
              <a:rPr lang="en-US" sz="3200">
                <a:solidFill>
                  <a:srgbClr val="FF0000"/>
                </a:solidFill>
                <a:latin typeface="Calibri"/>
                <a:ea typeface="Calibri"/>
                <a:cs typeface="Calibri"/>
                <a:sym typeface="Calibri"/>
              </a:rPr>
              <a:t> </a:t>
            </a:r>
            <a:endParaRPr/>
          </a:p>
        </p:txBody>
      </p:sp>
      <p:pic>
        <p:nvPicPr>
          <p:cNvPr id="176" name="Google Shape;176;p24" descr="Graphical user interface, application&#10;&#10;Description automatically generated"/>
          <p:cNvPicPr preferRelativeResize="0">
            <a:picLocks noGrp="1"/>
          </p:cNvPicPr>
          <p:nvPr>
            <p:ph type="body" idx="1"/>
          </p:nvPr>
        </p:nvPicPr>
        <p:blipFill rotWithShape="1">
          <a:blip r:embed="rId3">
            <a:alphaModFix/>
          </a:blip>
          <a:srcRect/>
          <a:stretch/>
        </p:blipFill>
        <p:spPr>
          <a:xfrm>
            <a:off x="925923" y="1690688"/>
            <a:ext cx="4458338" cy="435133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Analyses – GHoST - Touchpad</a:t>
            </a:r>
            <a:endParaRPr/>
          </a:p>
        </p:txBody>
      </p:sp>
      <p:sp>
        <p:nvSpPr>
          <p:cNvPr id="182" name="Google Shape;182;p25"/>
          <p:cNvSpPr txBox="1"/>
          <p:nvPr/>
        </p:nvSpPr>
        <p:spPr>
          <a:xfrm>
            <a:off x="6450225" y="1362075"/>
            <a:ext cx="4458300" cy="5864400"/>
          </a:xfrm>
          <a:prstGeom prst="rect">
            <a:avLst/>
          </a:prstGeom>
          <a:noFill/>
          <a:ln>
            <a:noFill/>
          </a:ln>
        </p:spPr>
        <p:txBody>
          <a:bodyPr spcFirstLastPara="1" wrap="square" lIns="91425" tIns="45700" rIns="91425" bIns="45700" anchor="t" anchorCtr="0">
            <a:spAutoFit/>
          </a:bodyPr>
          <a:lstStyle/>
          <a:p>
            <a:pPr marL="457200" lvl="0" indent="-425450" algn="just" rtl="0">
              <a:spcBef>
                <a:spcPts val="0"/>
              </a:spcBef>
              <a:spcAft>
                <a:spcPts val="0"/>
              </a:spcAft>
              <a:buClr>
                <a:srgbClr val="FF0000"/>
              </a:buClr>
              <a:buSzPts val="3100"/>
              <a:buChar char="•"/>
            </a:pPr>
            <a:r>
              <a:rPr lang="en-US" sz="2000">
                <a:solidFill>
                  <a:srgbClr val="FF0000"/>
                </a:solidFill>
                <a:latin typeface="Calibri"/>
                <a:ea typeface="Calibri"/>
                <a:cs typeface="Calibri"/>
                <a:sym typeface="Calibri"/>
              </a:rPr>
              <a:t>Circle has a higher magnitude of data. As users can use a single finger while drawing with touchpad, they may find it difficult to maintain consistency at curves and edges. By this we can observe high variability for all gestures at edges.</a:t>
            </a:r>
            <a:endParaRPr sz="2000">
              <a:solidFill>
                <a:schemeClr val="dk1"/>
              </a:solidFill>
            </a:endParaRPr>
          </a:p>
          <a:p>
            <a:pPr marL="457200" lvl="0" indent="-254000" algn="l" rtl="0">
              <a:spcBef>
                <a:spcPts val="0"/>
              </a:spcBef>
              <a:spcAft>
                <a:spcPts val="0"/>
              </a:spcAft>
              <a:buNone/>
            </a:pPr>
            <a:endParaRPr sz="3200">
              <a:solidFill>
                <a:srgbClr val="FF0000"/>
              </a:solidFill>
              <a:latin typeface="Calibri"/>
              <a:ea typeface="Calibri"/>
              <a:cs typeface="Calibri"/>
              <a:sym typeface="Calibri"/>
            </a:endParaRPr>
          </a:p>
          <a:p>
            <a:pPr marL="457200" marR="0" lvl="0" indent="-457200" algn="just" rtl="0">
              <a:spcBef>
                <a:spcPts val="0"/>
              </a:spcBef>
              <a:spcAft>
                <a:spcPts val="0"/>
              </a:spcAft>
              <a:buClr>
                <a:srgbClr val="FF0000"/>
              </a:buClr>
              <a:buSzPts val="3200"/>
              <a:buFont typeface="Arial"/>
              <a:buChar char="•"/>
            </a:pPr>
            <a:r>
              <a:rPr lang="en-US" sz="2000">
                <a:solidFill>
                  <a:srgbClr val="FF0000"/>
                </a:solidFill>
                <a:latin typeface="Calibri"/>
                <a:ea typeface="Calibri"/>
                <a:cs typeface="Calibri"/>
                <a:sym typeface="Calibri"/>
              </a:rPr>
              <a:t>Parts of X, left/right square brackets, check have less variability. Less variability at centre of these gestures state that, even though users start at different start points, they tend to align at same position at middle of these gestures.</a:t>
            </a:r>
            <a:r>
              <a:rPr lang="en-US" sz="3200">
                <a:solidFill>
                  <a:srgbClr val="FF0000"/>
                </a:solidFill>
                <a:latin typeface="Calibri"/>
                <a:ea typeface="Calibri"/>
                <a:cs typeface="Calibri"/>
                <a:sym typeface="Calibri"/>
              </a:rPr>
              <a:t> </a:t>
            </a:r>
            <a:endParaRPr/>
          </a:p>
          <a:p>
            <a:pPr marL="457200" marR="0" lvl="0" indent="-279400" algn="l" rtl="0">
              <a:spcBef>
                <a:spcPts val="0"/>
              </a:spcBef>
              <a:spcAft>
                <a:spcPts val="0"/>
              </a:spcAft>
              <a:buClr>
                <a:schemeClr val="dk1"/>
              </a:buClr>
              <a:buSzPts val="2800"/>
              <a:buFont typeface="Arial"/>
              <a:buNone/>
            </a:pPr>
            <a:endParaRPr sz="2800">
              <a:solidFill>
                <a:srgbClr val="FF0000"/>
              </a:solidFill>
              <a:latin typeface="Calibri"/>
              <a:ea typeface="Calibri"/>
              <a:cs typeface="Calibri"/>
              <a:sym typeface="Calibri"/>
            </a:endParaRPr>
          </a:p>
        </p:txBody>
      </p:sp>
      <p:pic>
        <p:nvPicPr>
          <p:cNvPr id="183" name="Google Shape;183;p25" descr="Graphical user interface, application&#10;&#10;Description automatically generated"/>
          <p:cNvPicPr preferRelativeResize="0">
            <a:picLocks noGrp="1"/>
          </p:cNvPicPr>
          <p:nvPr>
            <p:ph type="body" idx="1"/>
          </p:nvPr>
        </p:nvPicPr>
        <p:blipFill rotWithShape="1">
          <a:blip r:embed="rId3">
            <a:alphaModFix/>
          </a:blip>
          <a:srcRect/>
          <a:stretch/>
        </p:blipFill>
        <p:spPr>
          <a:xfrm>
            <a:off x="838200" y="1850339"/>
            <a:ext cx="4458338" cy="435133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Analyses – GREAT – Shape Error</a:t>
            </a:r>
            <a:endParaRPr/>
          </a:p>
        </p:txBody>
      </p:sp>
      <p:pic>
        <p:nvPicPr>
          <p:cNvPr id="189" name="Google Shape;189;p26"/>
          <p:cNvPicPr preferRelativeResize="0">
            <a:picLocks noGrp="1"/>
          </p:cNvPicPr>
          <p:nvPr>
            <p:ph type="body" idx="1"/>
          </p:nvPr>
        </p:nvPicPr>
        <p:blipFill rotWithShape="1">
          <a:blip r:embed="rId3">
            <a:alphaModFix/>
          </a:blip>
          <a:srcRect/>
          <a:stretch/>
        </p:blipFill>
        <p:spPr>
          <a:xfrm>
            <a:off x="838200" y="1840497"/>
            <a:ext cx="6707797" cy="3930107"/>
          </a:xfrm>
          <a:prstGeom prst="rect">
            <a:avLst/>
          </a:prstGeom>
          <a:noFill/>
          <a:ln>
            <a:noFill/>
          </a:ln>
        </p:spPr>
      </p:pic>
      <p:sp>
        <p:nvSpPr>
          <p:cNvPr id="190" name="Google Shape;190;p26"/>
          <p:cNvSpPr txBox="1"/>
          <p:nvPr/>
        </p:nvSpPr>
        <p:spPr>
          <a:xfrm>
            <a:off x="7648833" y="1840497"/>
            <a:ext cx="3966519" cy="3416320"/>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rgbClr val="FF0000"/>
              </a:buClr>
              <a:buSzPts val="2400"/>
              <a:buFont typeface="Arial"/>
              <a:buChar char="•"/>
            </a:pPr>
            <a:r>
              <a:rPr lang="en-US" sz="2400">
                <a:solidFill>
                  <a:srgbClr val="FF0000"/>
                </a:solidFill>
                <a:latin typeface="Calibri"/>
                <a:ea typeface="Calibri"/>
                <a:cs typeface="Calibri"/>
                <a:sym typeface="Calibri"/>
              </a:rPr>
              <a:t>Shape Error is the Average spatial deviation from a reference gesture.</a:t>
            </a:r>
            <a:endParaRPr/>
          </a:p>
          <a:p>
            <a:pPr marL="342900" marR="0" lvl="0" indent="-342900" algn="just" rtl="0">
              <a:spcBef>
                <a:spcPts val="0"/>
              </a:spcBef>
              <a:spcAft>
                <a:spcPts val="0"/>
              </a:spcAft>
              <a:buClr>
                <a:srgbClr val="FF0000"/>
              </a:buClr>
              <a:buSzPts val="2400"/>
              <a:buFont typeface="Arial"/>
              <a:buChar char="•"/>
            </a:pPr>
            <a:r>
              <a:rPr lang="en-US" sz="2400">
                <a:solidFill>
                  <a:srgbClr val="FF0000"/>
                </a:solidFill>
                <a:latin typeface="Calibri"/>
                <a:ea typeface="Calibri"/>
                <a:cs typeface="Calibri"/>
                <a:sym typeface="Calibri"/>
              </a:rPr>
              <a:t>In all the bar graphs we can see that gestures drawn using different input modalities vary with respect to original data from $1 paper</a:t>
            </a:r>
            <a:endParaRPr sz="2400">
              <a:solidFill>
                <a:srgbClr val="FF0000"/>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Analyses – GREAT - Time Error (TE)</a:t>
            </a:r>
            <a:endParaRPr/>
          </a:p>
        </p:txBody>
      </p:sp>
      <p:pic>
        <p:nvPicPr>
          <p:cNvPr id="196" name="Google Shape;196;p27"/>
          <p:cNvPicPr preferRelativeResize="0">
            <a:picLocks noGrp="1"/>
          </p:cNvPicPr>
          <p:nvPr>
            <p:ph type="body" idx="1"/>
          </p:nvPr>
        </p:nvPicPr>
        <p:blipFill rotWithShape="1">
          <a:blip r:embed="rId3">
            <a:alphaModFix/>
          </a:blip>
          <a:srcRect/>
          <a:stretch/>
        </p:blipFill>
        <p:spPr>
          <a:xfrm>
            <a:off x="578708" y="2066078"/>
            <a:ext cx="6943430" cy="3649245"/>
          </a:xfrm>
          <a:prstGeom prst="rect">
            <a:avLst/>
          </a:prstGeom>
          <a:noFill/>
          <a:ln>
            <a:noFill/>
          </a:ln>
        </p:spPr>
      </p:pic>
      <p:sp>
        <p:nvSpPr>
          <p:cNvPr id="197" name="Google Shape;197;p27"/>
          <p:cNvSpPr txBox="1"/>
          <p:nvPr/>
        </p:nvSpPr>
        <p:spPr>
          <a:xfrm>
            <a:off x="7722973" y="2066078"/>
            <a:ext cx="3978876" cy="341632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FF0000"/>
              </a:buClr>
              <a:buSzPts val="2400"/>
              <a:buFont typeface="Arial"/>
              <a:buChar char="•"/>
            </a:pPr>
            <a:r>
              <a:rPr lang="en-US" sz="2400" b="0" i="0" u="none" strike="noStrike" cap="none">
                <a:solidFill>
                  <a:srgbClr val="FF0000"/>
                </a:solidFill>
                <a:latin typeface="Calibri"/>
                <a:ea typeface="Calibri"/>
                <a:cs typeface="Calibri"/>
                <a:sym typeface="Calibri"/>
              </a:rPr>
              <a:t>Time Error is the  Average temporal deviation from a reference gesture.</a:t>
            </a:r>
            <a:r>
              <a:rPr lang="en-US" sz="2400">
                <a:solidFill>
                  <a:srgbClr val="FF0000"/>
                </a:solidFill>
                <a:latin typeface="Calibri"/>
                <a:ea typeface="Calibri"/>
                <a:cs typeface="Calibri"/>
                <a:sym typeface="Calibri"/>
              </a:rPr>
              <a:t>         </a:t>
            </a:r>
            <a:endParaRPr/>
          </a:p>
          <a:p>
            <a:pPr marL="285750" marR="0" lvl="0" indent="-133350" algn="l" rtl="0">
              <a:lnSpc>
                <a:spcPct val="100000"/>
              </a:lnSpc>
              <a:spcBef>
                <a:spcPts val="0"/>
              </a:spcBef>
              <a:spcAft>
                <a:spcPts val="0"/>
              </a:spcAft>
              <a:buClr>
                <a:schemeClr val="dk1"/>
              </a:buClr>
              <a:buSzPts val="2400"/>
              <a:buFont typeface="Arial"/>
              <a:buNone/>
            </a:pPr>
            <a:endParaRPr sz="2400" b="0" i="0" u="none" strike="noStrike" cap="none">
              <a:solidFill>
                <a:srgbClr val="FF0000"/>
              </a:solidFill>
              <a:latin typeface="Calibri"/>
              <a:ea typeface="Calibri"/>
              <a:cs typeface="Calibri"/>
              <a:sym typeface="Calibri"/>
            </a:endParaRPr>
          </a:p>
          <a:p>
            <a:pPr marL="342900" marR="0" lvl="0" indent="-342900" algn="l" rtl="0">
              <a:lnSpc>
                <a:spcPct val="100000"/>
              </a:lnSpc>
              <a:spcBef>
                <a:spcPts val="0"/>
              </a:spcBef>
              <a:spcAft>
                <a:spcPts val="0"/>
              </a:spcAft>
              <a:buClr>
                <a:srgbClr val="FF0000"/>
              </a:buClr>
              <a:buSzPts val="2400"/>
              <a:buFont typeface="Arial"/>
              <a:buChar char="•"/>
            </a:pPr>
            <a:r>
              <a:rPr lang="en-US" sz="2400" b="0" i="0" u="none" strike="noStrike" cap="none">
                <a:solidFill>
                  <a:srgbClr val="FF0000"/>
                </a:solidFill>
                <a:latin typeface="Calibri"/>
                <a:ea typeface="Calibri"/>
                <a:cs typeface="Calibri"/>
                <a:sym typeface="Calibri"/>
              </a:rPr>
              <a:t>In most gestures, gestures drawn by mouse deviates from the original gesture with respect to original data from $1 paper</a:t>
            </a:r>
            <a:endParaRPr sz="2400" b="0" i="0" u="none" strike="noStrike" cap="none">
              <a:solidFill>
                <a:srgbClr val="FF0000"/>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Analyses – GREAT - Shape Variability (ShV)</a:t>
            </a:r>
            <a:endParaRPr/>
          </a:p>
        </p:txBody>
      </p:sp>
      <p:pic>
        <p:nvPicPr>
          <p:cNvPr id="204" name="Google Shape;204;p28"/>
          <p:cNvPicPr preferRelativeResize="0">
            <a:picLocks noGrp="1"/>
          </p:cNvPicPr>
          <p:nvPr>
            <p:ph type="body" idx="1"/>
          </p:nvPr>
        </p:nvPicPr>
        <p:blipFill rotWithShape="1">
          <a:blip r:embed="rId3">
            <a:alphaModFix/>
          </a:blip>
          <a:srcRect/>
          <a:stretch/>
        </p:blipFill>
        <p:spPr>
          <a:xfrm>
            <a:off x="741406" y="2137718"/>
            <a:ext cx="7216347" cy="3603113"/>
          </a:xfrm>
          <a:prstGeom prst="rect">
            <a:avLst/>
          </a:prstGeom>
          <a:noFill/>
          <a:ln>
            <a:noFill/>
          </a:ln>
        </p:spPr>
      </p:pic>
      <p:sp>
        <p:nvSpPr>
          <p:cNvPr id="205" name="Google Shape;205;p28"/>
          <p:cNvSpPr txBox="1"/>
          <p:nvPr/>
        </p:nvSpPr>
        <p:spPr>
          <a:xfrm>
            <a:off x="7957753" y="2137718"/>
            <a:ext cx="3978876" cy="341632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FF0000"/>
              </a:buClr>
              <a:buSzPts val="2400"/>
              <a:buFont typeface="Arial"/>
              <a:buChar char="•"/>
            </a:pPr>
            <a:r>
              <a:rPr lang="en-US" sz="2400" b="0" i="0" u="none" strike="noStrike" cap="none">
                <a:solidFill>
                  <a:srgbClr val="FF0000"/>
                </a:solidFill>
                <a:latin typeface="Calibri"/>
                <a:ea typeface="Calibri"/>
                <a:cs typeface="Calibri"/>
                <a:sym typeface="Calibri"/>
              </a:rPr>
              <a:t>Shape Variability (ShV) Error is Total spatial deviation from a reference gesture</a:t>
            </a:r>
            <a:endParaRPr sz="2400">
              <a:solidFill>
                <a:srgbClr val="FF0000"/>
              </a:solidFill>
              <a:latin typeface="Calibri"/>
              <a:ea typeface="Calibri"/>
              <a:cs typeface="Calibri"/>
              <a:sym typeface="Calibri"/>
            </a:endParaRPr>
          </a:p>
          <a:p>
            <a:pPr marL="285750" marR="0" lvl="0" indent="-133350" algn="l" rtl="0">
              <a:lnSpc>
                <a:spcPct val="100000"/>
              </a:lnSpc>
              <a:spcBef>
                <a:spcPts val="0"/>
              </a:spcBef>
              <a:spcAft>
                <a:spcPts val="0"/>
              </a:spcAft>
              <a:buClr>
                <a:schemeClr val="dk1"/>
              </a:buClr>
              <a:buSzPts val="2400"/>
              <a:buFont typeface="Arial"/>
              <a:buNone/>
            </a:pPr>
            <a:endParaRPr sz="2400" b="0" i="0" u="none" strike="noStrike" cap="none">
              <a:solidFill>
                <a:srgbClr val="FF0000"/>
              </a:solidFill>
              <a:latin typeface="Calibri"/>
              <a:ea typeface="Calibri"/>
              <a:cs typeface="Calibri"/>
              <a:sym typeface="Calibri"/>
            </a:endParaRPr>
          </a:p>
          <a:p>
            <a:pPr marL="342900" marR="0" lvl="0" indent="-342900" algn="l" rtl="0">
              <a:lnSpc>
                <a:spcPct val="100000"/>
              </a:lnSpc>
              <a:spcBef>
                <a:spcPts val="0"/>
              </a:spcBef>
              <a:spcAft>
                <a:spcPts val="0"/>
              </a:spcAft>
              <a:buClr>
                <a:srgbClr val="FF0000"/>
              </a:buClr>
              <a:buSzPts val="2400"/>
              <a:buFont typeface="Arial"/>
              <a:buChar char="•"/>
            </a:pPr>
            <a:r>
              <a:rPr lang="en-US" sz="2400" b="0" i="0" u="none" strike="noStrike" cap="none">
                <a:solidFill>
                  <a:srgbClr val="FF0000"/>
                </a:solidFill>
                <a:latin typeface="Calibri"/>
                <a:ea typeface="Calibri"/>
                <a:cs typeface="Calibri"/>
                <a:sym typeface="Calibri"/>
              </a:rPr>
              <a:t>In most gestures, gestures drawn by touchscreen deviates from the original gesture with respect to original data from $1 paper</a:t>
            </a:r>
            <a:endParaRPr sz="2400" b="0" i="0" u="none" strike="noStrike" cap="none">
              <a:solidFill>
                <a:srgbClr val="FF0000"/>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Analyses – GREAT - Speed Error (VE)</a:t>
            </a:r>
            <a:endParaRPr/>
          </a:p>
        </p:txBody>
      </p:sp>
      <p:pic>
        <p:nvPicPr>
          <p:cNvPr id="212" name="Google Shape;212;p29"/>
          <p:cNvPicPr preferRelativeResize="0">
            <a:picLocks noGrp="1"/>
          </p:cNvPicPr>
          <p:nvPr>
            <p:ph type="body" idx="1"/>
          </p:nvPr>
        </p:nvPicPr>
        <p:blipFill rotWithShape="1">
          <a:blip r:embed="rId3">
            <a:alphaModFix/>
          </a:blip>
          <a:srcRect/>
          <a:stretch/>
        </p:blipFill>
        <p:spPr>
          <a:xfrm>
            <a:off x="729050" y="1902385"/>
            <a:ext cx="6843090" cy="3545694"/>
          </a:xfrm>
          <a:prstGeom prst="rect">
            <a:avLst/>
          </a:prstGeom>
          <a:noFill/>
          <a:ln>
            <a:noFill/>
          </a:ln>
        </p:spPr>
      </p:pic>
      <p:sp>
        <p:nvSpPr>
          <p:cNvPr id="213" name="Google Shape;213;p29"/>
          <p:cNvSpPr txBox="1"/>
          <p:nvPr/>
        </p:nvSpPr>
        <p:spPr>
          <a:xfrm>
            <a:off x="7846543" y="1967072"/>
            <a:ext cx="3978876" cy="3785652"/>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FF0000"/>
              </a:buClr>
              <a:buSzPts val="2400"/>
              <a:buFont typeface="Arial"/>
              <a:buChar char="•"/>
            </a:pPr>
            <a:r>
              <a:rPr lang="en-US" sz="2400" b="0" i="0" u="none" strike="noStrike" cap="none">
                <a:solidFill>
                  <a:srgbClr val="FF0000"/>
                </a:solidFill>
                <a:latin typeface="Calibri"/>
                <a:ea typeface="Calibri"/>
                <a:cs typeface="Calibri"/>
                <a:sym typeface="Calibri"/>
              </a:rPr>
              <a:t>Speed Error (VE) is Average deviation in speed compared to a reference gesture.</a:t>
            </a:r>
            <a:endParaRPr/>
          </a:p>
          <a:p>
            <a:pPr marL="285750" marR="0" lvl="0" indent="-133350" algn="l" rtl="0">
              <a:lnSpc>
                <a:spcPct val="100000"/>
              </a:lnSpc>
              <a:spcBef>
                <a:spcPts val="0"/>
              </a:spcBef>
              <a:spcAft>
                <a:spcPts val="0"/>
              </a:spcAft>
              <a:buClr>
                <a:schemeClr val="dk1"/>
              </a:buClr>
              <a:buSzPts val="2400"/>
              <a:buFont typeface="Arial"/>
              <a:buNone/>
            </a:pPr>
            <a:endParaRPr sz="2400" b="0" i="0" u="none" strike="noStrike" cap="none">
              <a:solidFill>
                <a:srgbClr val="FF0000"/>
              </a:solidFill>
              <a:latin typeface="Calibri"/>
              <a:ea typeface="Calibri"/>
              <a:cs typeface="Calibri"/>
              <a:sym typeface="Calibri"/>
            </a:endParaRPr>
          </a:p>
          <a:p>
            <a:pPr marL="342900" marR="0" lvl="0" indent="-342900" algn="l" rtl="0">
              <a:lnSpc>
                <a:spcPct val="100000"/>
              </a:lnSpc>
              <a:spcBef>
                <a:spcPts val="0"/>
              </a:spcBef>
              <a:spcAft>
                <a:spcPts val="0"/>
              </a:spcAft>
              <a:buClr>
                <a:srgbClr val="FF0000"/>
              </a:buClr>
              <a:buSzPts val="2400"/>
              <a:buFont typeface="Arial"/>
              <a:buChar char="•"/>
            </a:pPr>
            <a:r>
              <a:rPr lang="en-US" sz="2400" b="0" i="0" u="none" strike="noStrike" cap="none">
                <a:solidFill>
                  <a:srgbClr val="FF0000"/>
                </a:solidFill>
                <a:latin typeface="Calibri"/>
                <a:ea typeface="Calibri"/>
                <a:cs typeface="Calibri"/>
                <a:sym typeface="Calibri"/>
              </a:rPr>
              <a:t>Only</a:t>
            </a:r>
            <a:r>
              <a:rPr lang="en-US" sz="2400">
                <a:solidFill>
                  <a:srgbClr val="FF0000"/>
                </a:solidFill>
                <a:latin typeface="Calibri"/>
                <a:ea typeface="Calibri"/>
                <a:cs typeface="Calibri"/>
                <a:sym typeface="Calibri"/>
              </a:rPr>
              <a:t> a few gestures drawn using stylus have considerable VE when compared to other gestures.</a:t>
            </a:r>
            <a:endParaRPr sz="2400" b="0" i="0" u="none" strike="noStrike" cap="none">
              <a:solidFill>
                <a:srgbClr val="FF0000"/>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Implementation and Challenges</a:t>
            </a:r>
            <a:endParaRPr/>
          </a:p>
        </p:txBody>
      </p:sp>
      <p:sp>
        <p:nvSpPr>
          <p:cNvPr id="219" name="Google Shape;219;p3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60350" algn="l" rtl="0">
              <a:lnSpc>
                <a:spcPct val="115000"/>
              </a:lnSpc>
              <a:spcBef>
                <a:spcPts val="1200"/>
              </a:spcBef>
              <a:spcAft>
                <a:spcPts val="0"/>
              </a:spcAft>
              <a:buClr>
                <a:srgbClr val="FB0007"/>
              </a:buClr>
              <a:buSzPts val="2300"/>
              <a:buChar char="•"/>
            </a:pPr>
            <a:r>
              <a:rPr lang="en-US" sz="2300" dirty="0">
                <a:solidFill>
                  <a:srgbClr val="FB0007"/>
                </a:solidFill>
                <a:latin typeface="Arial"/>
                <a:ea typeface="Arial"/>
                <a:cs typeface="Arial"/>
                <a:sym typeface="Arial"/>
              </a:rPr>
              <a:t>Since we should collect data from different users using various input modalities like Mouse, Touchpad, Stylus, and Touchscreen it was a tedious task to coordinate and generate graphs, analysis tables using GREAT tool, and heat maps using </a:t>
            </a:r>
            <a:r>
              <a:rPr lang="en-US" sz="2300" dirty="0" err="1">
                <a:solidFill>
                  <a:srgbClr val="FB0007"/>
                </a:solidFill>
                <a:latin typeface="Arial"/>
                <a:ea typeface="Arial"/>
                <a:cs typeface="Arial"/>
                <a:sym typeface="Arial"/>
              </a:rPr>
              <a:t>GHoST</a:t>
            </a:r>
            <a:r>
              <a:rPr lang="en-US" sz="2300" dirty="0">
                <a:solidFill>
                  <a:srgbClr val="FB0007"/>
                </a:solidFill>
                <a:latin typeface="Arial"/>
                <a:ea typeface="Arial"/>
                <a:cs typeface="Arial"/>
                <a:sym typeface="Arial"/>
              </a:rPr>
              <a:t> tools.</a:t>
            </a:r>
            <a:endParaRPr sz="2300" dirty="0">
              <a:solidFill>
                <a:srgbClr val="FB0007"/>
              </a:solidFill>
              <a:latin typeface="Arial"/>
              <a:ea typeface="Arial"/>
              <a:cs typeface="Arial"/>
              <a:sym typeface="Arial"/>
            </a:endParaRPr>
          </a:p>
          <a:p>
            <a:pPr marL="228600" lvl="0" indent="0" algn="l" rtl="0">
              <a:lnSpc>
                <a:spcPct val="115000"/>
              </a:lnSpc>
              <a:spcBef>
                <a:spcPts val="2000"/>
              </a:spcBef>
              <a:spcAft>
                <a:spcPts val="0"/>
              </a:spcAft>
              <a:buNone/>
            </a:pPr>
            <a:endParaRPr sz="2300" dirty="0">
              <a:solidFill>
                <a:srgbClr val="FB0007"/>
              </a:solidFill>
              <a:latin typeface="Arial"/>
              <a:ea typeface="Arial"/>
              <a:cs typeface="Arial"/>
              <a:sym typeface="Arial"/>
            </a:endParaRPr>
          </a:p>
          <a:p>
            <a:pPr marL="228600" lvl="0" indent="-260350" algn="l" rtl="0">
              <a:lnSpc>
                <a:spcPct val="115000"/>
              </a:lnSpc>
              <a:spcBef>
                <a:spcPts val="2000"/>
              </a:spcBef>
              <a:spcAft>
                <a:spcPts val="0"/>
              </a:spcAft>
              <a:buClr>
                <a:srgbClr val="FB0007"/>
              </a:buClr>
              <a:buSzPts val="2300"/>
              <a:buChar char="•"/>
            </a:pPr>
            <a:r>
              <a:rPr lang="en-US" sz="2300" dirty="0">
                <a:solidFill>
                  <a:srgbClr val="FB0007"/>
                </a:solidFill>
                <a:latin typeface="Arial"/>
                <a:ea typeface="Arial"/>
                <a:cs typeface="Arial"/>
                <a:sym typeface="Arial"/>
              </a:rPr>
              <a:t>We gathered four different datasets using four input modalities as mentioned above from each user (total of 6 users) which was 24 datasets. So it took some effort to handle the data and analyze it.</a:t>
            </a:r>
            <a:endParaRPr dirty="0">
              <a:solidFill>
                <a:srgbClr val="FF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Predicted and Actual Outcome</a:t>
            </a:r>
            <a:endParaRPr/>
          </a:p>
        </p:txBody>
      </p:sp>
      <p:sp>
        <p:nvSpPr>
          <p:cNvPr id="225" name="Google Shape;225;p3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37172" algn="l" rtl="0">
              <a:lnSpc>
                <a:spcPct val="100000"/>
              </a:lnSpc>
              <a:spcBef>
                <a:spcPts val="0"/>
              </a:spcBef>
              <a:spcAft>
                <a:spcPts val="0"/>
              </a:spcAft>
              <a:buClr>
                <a:srgbClr val="FF0000"/>
              </a:buClr>
              <a:buSzPts val="1935"/>
              <a:buChar char="•"/>
            </a:pPr>
            <a:r>
              <a:rPr lang="en-US" sz="1935" dirty="0">
                <a:solidFill>
                  <a:srgbClr val="FF0000"/>
                </a:solidFill>
              </a:rPr>
              <a:t>Using different input modalities to collect new dataset gave us an insight about the </a:t>
            </a:r>
            <a:r>
              <a:rPr lang="en-US" sz="1935" dirty="0" err="1">
                <a:solidFill>
                  <a:srgbClr val="FF0000"/>
                </a:solidFill>
              </a:rPr>
              <a:t>behaviour</a:t>
            </a:r>
            <a:r>
              <a:rPr lang="en-US" sz="1935" dirty="0">
                <a:solidFill>
                  <a:srgbClr val="FF0000"/>
                </a:solidFill>
              </a:rPr>
              <a:t> of various users input for different gestures. Especially gestures that have more edges and curves tend to have high variability irrespective of the input tools used.</a:t>
            </a:r>
            <a:endParaRPr sz="1935" dirty="0">
              <a:solidFill>
                <a:srgbClr val="FF0000"/>
              </a:solidFill>
            </a:endParaRPr>
          </a:p>
          <a:p>
            <a:pPr marL="228600" lvl="0" indent="-237172" algn="l" rtl="0">
              <a:lnSpc>
                <a:spcPct val="100000"/>
              </a:lnSpc>
              <a:spcBef>
                <a:spcPts val="0"/>
              </a:spcBef>
              <a:spcAft>
                <a:spcPts val="0"/>
              </a:spcAft>
              <a:buClr>
                <a:srgbClr val="FF0000"/>
              </a:buClr>
              <a:buSzPts val="1935"/>
              <a:buChar char="•"/>
            </a:pPr>
            <a:r>
              <a:rPr lang="en-US" sz="1935" dirty="0">
                <a:solidFill>
                  <a:srgbClr val="FF0000"/>
                </a:solidFill>
              </a:rPr>
              <a:t>The more the straight lines the less variability found for gestures like Square brackets, Curly braces, X, V, Check.</a:t>
            </a:r>
            <a:endParaRPr sz="1935" dirty="0">
              <a:solidFill>
                <a:srgbClr val="FF0000"/>
              </a:solidFill>
            </a:endParaRPr>
          </a:p>
          <a:p>
            <a:pPr marL="228600" lvl="0" indent="-237172" algn="l" rtl="0">
              <a:lnSpc>
                <a:spcPct val="100000"/>
              </a:lnSpc>
              <a:spcBef>
                <a:spcPts val="0"/>
              </a:spcBef>
              <a:spcAft>
                <a:spcPts val="0"/>
              </a:spcAft>
              <a:buClr>
                <a:srgbClr val="FF0000"/>
              </a:buClr>
              <a:buSzPts val="1935"/>
              <a:buChar char="•"/>
            </a:pPr>
            <a:r>
              <a:rPr lang="en-US" sz="1935" dirty="0">
                <a:solidFill>
                  <a:srgbClr val="FF0000"/>
                </a:solidFill>
              </a:rPr>
              <a:t>We achieved good accuracy scores for Stylus and Touchscreen input data as expected. This shows that users were comfortable drawing gesture with these tools than mouse and touchpad.</a:t>
            </a:r>
            <a:endParaRPr sz="1935" dirty="0">
              <a:solidFill>
                <a:srgbClr val="FF0000"/>
              </a:solidFill>
            </a:endParaRPr>
          </a:p>
          <a:p>
            <a:pPr marL="228600" lvl="0" indent="-237172" algn="l" rtl="0">
              <a:lnSpc>
                <a:spcPct val="100000"/>
              </a:lnSpc>
              <a:spcBef>
                <a:spcPts val="0"/>
              </a:spcBef>
              <a:spcAft>
                <a:spcPts val="0"/>
              </a:spcAft>
              <a:buClr>
                <a:srgbClr val="FF0000"/>
              </a:buClr>
              <a:buSzPts val="1935"/>
              <a:buChar char="•"/>
            </a:pPr>
            <a:r>
              <a:rPr lang="en-US" sz="1935" dirty="0">
                <a:solidFill>
                  <a:srgbClr val="FF0000"/>
                </a:solidFill>
              </a:rPr>
              <a:t>Few gestures like curly braces, V, X have more variability at start and end points compared to those at the </a:t>
            </a:r>
            <a:r>
              <a:rPr lang="en-US" sz="1935" dirty="0" err="1">
                <a:solidFill>
                  <a:srgbClr val="FF0000"/>
                </a:solidFill>
              </a:rPr>
              <a:t>centre</a:t>
            </a:r>
            <a:r>
              <a:rPr lang="en-US" sz="1935" dirty="0">
                <a:solidFill>
                  <a:srgbClr val="FF0000"/>
                </a:solidFill>
              </a:rPr>
              <a:t> of these gestures. This shows that users tend to start and end at different points on canvas but due to the orientation of these gestures they maintained consistency at the </a:t>
            </a:r>
            <a:r>
              <a:rPr lang="en-US" sz="1935" dirty="0" err="1">
                <a:solidFill>
                  <a:srgbClr val="FF0000"/>
                </a:solidFill>
              </a:rPr>
              <a:t>centre</a:t>
            </a:r>
            <a:r>
              <a:rPr lang="en-US" sz="1935" dirty="0">
                <a:solidFill>
                  <a:srgbClr val="FF0000"/>
                </a:solidFill>
              </a:rPr>
              <a:t> irrespective of the input modality.</a:t>
            </a:r>
            <a:endParaRPr sz="1935" dirty="0">
              <a:solidFill>
                <a:srgbClr val="FF0000"/>
              </a:solidFill>
            </a:endParaRPr>
          </a:p>
          <a:p>
            <a:pPr marL="228600" lvl="0" indent="-237172" algn="l" rtl="0">
              <a:lnSpc>
                <a:spcPct val="100000"/>
              </a:lnSpc>
              <a:spcBef>
                <a:spcPts val="0"/>
              </a:spcBef>
              <a:spcAft>
                <a:spcPts val="0"/>
              </a:spcAft>
              <a:buClr>
                <a:srgbClr val="FF0000"/>
              </a:buClr>
              <a:buSzPts val="1935"/>
              <a:buChar char="•"/>
            </a:pPr>
            <a:r>
              <a:rPr lang="en-US" sz="1935" dirty="0">
                <a:solidFill>
                  <a:srgbClr val="FF0000"/>
                </a:solidFill>
              </a:rPr>
              <a:t>We mostly notice that for gestures such as circle, star, </a:t>
            </a:r>
            <a:r>
              <a:rPr lang="en-US" sz="1935" dirty="0" err="1">
                <a:solidFill>
                  <a:srgbClr val="FF0000"/>
                </a:solidFill>
              </a:rPr>
              <a:t>pigtal</a:t>
            </a:r>
            <a:r>
              <a:rPr lang="en-US" sz="1935" dirty="0">
                <a:solidFill>
                  <a:srgbClr val="FF0000"/>
                </a:solidFill>
              </a:rPr>
              <a:t> </a:t>
            </a:r>
            <a:r>
              <a:rPr lang="en-US" sz="1935">
                <a:solidFill>
                  <a:srgbClr val="FF0000"/>
                </a:solidFill>
              </a:rPr>
              <a:t>the Speed, </a:t>
            </a:r>
            <a:r>
              <a:rPr lang="en-US" sz="1935" dirty="0">
                <a:solidFill>
                  <a:srgbClr val="FF0000"/>
                </a:solidFill>
              </a:rPr>
              <a:t>Shape and time errors are high when using the mouse input modality, this could be because with mouse modality users face issue replicating the exact gesture, hence deviation from the expected figure.</a:t>
            </a:r>
            <a:endParaRPr sz="1935" dirty="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Project #2 Overview</a:t>
            </a:r>
            <a:endParaRPr/>
          </a:p>
        </p:txBody>
      </p:sp>
      <p:sp>
        <p:nvSpPr>
          <p:cNvPr id="96" name="Google Shape;96;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Algorithm: </a:t>
            </a:r>
            <a:r>
              <a:rPr lang="en-US">
                <a:solidFill>
                  <a:srgbClr val="FF0000"/>
                </a:solidFill>
              </a:rPr>
              <a:t>$1 Algorithm</a:t>
            </a:r>
            <a:endParaRPr/>
          </a:p>
          <a:p>
            <a:pPr marL="228600" lvl="0" indent="-228600" algn="l" rtl="0">
              <a:lnSpc>
                <a:spcPct val="90000"/>
              </a:lnSpc>
              <a:spcBef>
                <a:spcPts val="1000"/>
              </a:spcBef>
              <a:spcAft>
                <a:spcPts val="0"/>
              </a:spcAft>
              <a:buClr>
                <a:schemeClr val="dk1"/>
              </a:buClr>
              <a:buSzPts val="2800"/>
              <a:buChar char="•"/>
            </a:pPr>
            <a:r>
              <a:rPr lang="en-US"/>
              <a:t>Language: </a:t>
            </a:r>
            <a:r>
              <a:rPr lang="en-US">
                <a:solidFill>
                  <a:srgbClr val="FF0000"/>
                </a:solidFill>
              </a:rPr>
              <a:t>Python</a:t>
            </a:r>
            <a:endParaRPr/>
          </a:p>
          <a:p>
            <a:pPr marL="228600" lvl="0" indent="-228600" algn="l" rtl="0">
              <a:lnSpc>
                <a:spcPct val="90000"/>
              </a:lnSpc>
              <a:spcBef>
                <a:spcPts val="1000"/>
              </a:spcBef>
              <a:spcAft>
                <a:spcPts val="0"/>
              </a:spcAft>
              <a:buClr>
                <a:schemeClr val="dk1"/>
              </a:buClr>
              <a:buSzPts val="2800"/>
              <a:buChar char="•"/>
            </a:pPr>
            <a:r>
              <a:rPr lang="en-US"/>
              <a:t>Existing dataset</a:t>
            </a:r>
            <a:r>
              <a:rPr lang="en-US">
                <a:solidFill>
                  <a:srgbClr val="FF0000"/>
                </a:solidFill>
              </a:rPr>
              <a:t>*</a:t>
            </a:r>
            <a:r>
              <a:rPr lang="en-US"/>
              <a:t>: </a:t>
            </a:r>
            <a:r>
              <a:rPr lang="en-US">
                <a:solidFill>
                  <a:srgbClr val="FF0000"/>
                </a:solidFill>
              </a:rPr>
              <a:t>$1 Unistroke gestures [10 people]</a:t>
            </a:r>
            <a:endParaRPr/>
          </a:p>
          <a:p>
            <a:pPr marL="228600" lvl="0" indent="-228600" algn="l" rtl="0">
              <a:lnSpc>
                <a:spcPct val="90000"/>
              </a:lnSpc>
              <a:spcBef>
                <a:spcPts val="1000"/>
              </a:spcBef>
              <a:spcAft>
                <a:spcPts val="0"/>
              </a:spcAft>
              <a:buClr>
                <a:schemeClr val="dk1"/>
              </a:buClr>
              <a:buSzPts val="2800"/>
              <a:buChar char="•"/>
            </a:pPr>
            <a:r>
              <a:rPr lang="en-US"/>
              <a:t>New dataset</a:t>
            </a:r>
            <a:r>
              <a:rPr lang="en-US">
                <a:solidFill>
                  <a:srgbClr val="FF0000"/>
                </a:solidFill>
              </a:rPr>
              <a:t>*</a:t>
            </a:r>
            <a:r>
              <a:rPr lang="en-US"/>
              <a:t>: </a:t>
            </a:r>
            <a:r>
              <a:rPr lang="en-US">
                <a:solidFill>
                  <a:srgbClr val="FF0000"/>
                </a:solidFill>
              </a:rPr>
              <a:t>$1 Unistroke gestures [6 New Users using 4 input modalities like Mouse, Touchpad, Stylus, Touchscreen]</a:t>
            </a:r>
            <a:endParaRPr/>
          </a:p>
          <a:p>
            <a:pPr marL="228600" lvl="0" indent="-228600" algn="l" rtl="0">
              <a:lnSpc>
                <a:spcPct val="90000"/>
              </a:lnSpc>
              <a:spcBef>
                <a:spcPts val="1000"/>
              </a:spcBef>
              <a:spcAft>
                <a:spcPts val="0"/>
              </a:spcAft>
              <a:buClr>
                <a:schemeClr val="dk1"/>
              </a:buClr>
              <a:buSzPts val="2800"/>
              <a:buChar char="•"/>
            </a:pPr>
            <a:r>
              <a:rPr lang="en-US"/>
              <a:t>Analysis: </a:t>
            </a:r>
            <a:r>
              <a:rPr lang="en-US">
                <a:solidFill>
                  <a:srgbClr val="FF0000"/>
                </a:solidFill>
              </a:rPr>
              <a:t>User-dependent recog. Accuracy, GHoST and GREAT (The Gesture Relative Accuracy Toolkit) tools.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The End!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Online / Live Demo</a:t>
            </a:r>
            <a:endParaRPr/>
          </a:p>
        </p:txBody>
      </p:sp>
      <p:sp>
        <p:nvSpPr>
          <p:cNvPr id="102" name="Google Shape;102;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FF0000"/>
              </a:buClr>
              <a:buSzPts val="2800"/>
              <a:buChar char="•"/>
            </a:pPr>
            <a:r>
              <a:rPr lang="en-US">
                <a:solidFill>
                  <a:srgbClr val="FF0000"/>
                </a:solidFill>
              </a:rPr>
              <a:t>Present a gesture recognition demo.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Collecting Data</a:t>
            </a:r>
            <a:endParaRPr/>
          </a:p>
        </p:txBody>
      </p:sp>
      <p:pic>
        <p:nvPicPr>
          <p:cNvPr id="108" name="Google Shape;108;p16"/>
          <p:cNvPicPr preferRelativeResize="0"/>
          <p:nvPr/>
        </p:nvPicPr>
        <p:blipFill>
          <a:blip r:embed="rId3">
            <a:alphaModFix/>
          </a:blip>
          <a:stretch>
            <a:fillRect/>
          </a:stretch>
        </p:blipFill>
        <p:spPr>
          <a:xfrm>
            <a:off x="3728630" y="1539813"/>
            <a:ext cx="4850535" cy="486251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Offline Recognition Tests</a:t>
            </a:r>
            <a:endParaRPr/>
          </a:p>
        </p:txBody>
      </p:sp>
      <p:pic>
        <p:nvPicPr>
          <p:cNvPr id="115" name="Google Shape;115;p17" descr="Chart, line chart&#10;&#10;Description automatically generated"/>
          <p:cNvPicPr preferRelativeResize="0"/>
          <p:nvPr/>
        </p:nvPicPr>
        <p:blipFill rotWithShape="1">
          <a:blip r:embed="rId3">
            <a:alphaModFix/>
          </a:blip>
          <a:srcRect/>
          <a:stretch/>
        </p:blipFill>
        <p:spPr>
          <a:xfrm>
            <a:off x="838199" y="1825625"/>
            <a:ext cx="4360101" cy="4137554"/>
          </a:xfrm>
          <a:prstGeom prst="rect">
            <a:avLst/>
          </a:prstGeom>
          <a:noFill/>
          <a:ln>
            <a:noFill/>
          </a:ln>
        </p:spPr>
      </p:pic>
      <p:sp>
        <p:nvSpPr>
          <p:cNvPr id="116" name="Google Shape;116;p17"/>
          <p:cNvSpPr txBox="1"/>
          <p:nvPr/>
        </p:nvSpPr>
        <p:spPr>
          <a:xfrm>
            <a:off x="1726228" y="5992297"/>
            <a:ext cx="261584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1" u="none" strike="noStrike" cap="none">
                <a:solidFill>
                  <a:schemeClr val="dk1"/>
                </a:solidFill>
                <a:latin typeface="Calibri"/>
                <a:ea typeface="Calibri"/>
                <a:cs typeface="Calibri"/>
                <a:sym typeface="Calibri"/>
              </a:rPr>
              <a:t>Figure 9(a) from $1 paper</a:t>
            </a:r>
            <a:endParaRPr/>
          </a:p>
        </p:txBody>
      </p:sp>
      <p:sp>
        <p:nvSpPr>
          <p:cNvPr id="117" name="Google Shape;117;p17"/>
          <p:cNvSpPr txBox="1"/>
          <p:nvPr/>
        </p:nvSpPr>
        <p:spPr>
          <a:xfrm>
            <a:off x="6096000" y="5853797"/>
            <a:ext cx="5968313"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1">
                <a:solidFill>
                  <a:srgbClr val="FF0000"/>
                </a:solidFill>
                <a:latin typeface="Calibri"/>
                <a:ea typeface="Calibri"/>
                <a:cs typeface="Calibri"/>
                <a:sym typeface="Calibri"/>
              </a:rPr>
              <a:t>Figure: Comparison of $1 dataset with different input 			modalities data.</a:t>
            </a:r>
            <a:endParaRPr/>
          </a:p>
        </p:txBody>
      </p:sp>
      <p:pic>
        <p:nvPicPr>
          <p:cNvPr id="118" name="Google Shape;118;p17"/>
          <p:cNvPicPr preferRelativeResize="0">
            <a:picLocks noGrp="1"/>
          </p:cNvPicPr>
          <p:nvPr>
            <p:ph type="body" idx="2"/>
          </p:nvPr>
        </p:nvPicPr>
        <p:blipFill rotWithShape="1">
          <a:blip r:embed="rId4">
            <a:alphaModFix/>
          </a:blip>
          <a:srcRect/>
          <a:stretch/>
        </p:blipFill>
        <p:spPr>
          <a:xfrm>
            <a:off x="5703227" y="2238011"/>
            <a:ext cx="5975367" cy="302830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Recognition Tests - Touchpad</a:t>
            </a:r>
            <a:endParaRPr/>
          </a:p>
        </p:txBody>
      </p:sp>
      <p:sp>
        <p:nvSpPr>
          <p:cNvPr id="125" name="Google Shape;125;p18"/>
          <p:cNvSpPr txBox="1"/>
          <p:nvPr/>
        </p:nvSpPr>
        <p:spPr>
          <a:xfrm>
            <a:off x="1569309" y="5846544"/>
            <a:ext cx="5677983"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1">
                <a:solidFill>
                  <a:schemeClr val="dk1"/>
                </a:solidFill>
                <a:latin typeface="Calibri"/>
                <a:ea typeface="Calibri"/>
                <a:cs typeface="Calibri"/>
                <a:sym typeface="Calibri"/>
              </a:rPr>
              <a:t>Figure :Results comparing touchpad and data</a:t>
            </a:r>
            <a:endParaRPr/>
          </a:p>
          <a:p>
            <a:pPr marL="0" marR="0" lvl="0" indent="0" algn="l" rtl="0">
              <a:spcBef>
                <a:spcPts val="0"/>
              </a:spcBef>
              <a:spcAft>
                <a:spcPts val="0"/>
              </a:spcAft>
              <a:buNone/>
            </a:pPr>
            <a:r>
              <a:rPr lang="en-US" sz="1800" b="1" i="1">
                <a:solidFill>
                  <a:schemeClr val="dk1"/>
                </a:solidFill>
                <a:latin typeface="Calibri"/>
                <a:ea typeface="Calibri"/>
                <a:cs typeface="Calibri"/>
                <a:sym typeface="Calibri"/>
              </a:rPr>
              <a:t>	 from $1 paper</a:t>
            </a:r>
            <a:endParaRPr/>
          </a:p>
        </p:txBody>
      </p:sp>
      <p:pic>
        <p:nvPicPr>
          <p:cNvPr id="126" name="Google Shape;126;p18"/>
          <p:cNvPicPr preferRelativeResize="0">
            <a:picLocks noGrp="1"/>
          </p:cNvPicPr>
          <p:nvPr>
            <p:ph type="body" idx="2"/>
          </p:nvPr>
        </p:nvPicPr>
        <p:blipFill rotWithShape="1">
          <a:blip r:embed="rId3">
            <a:alphaModFix/>
          </a:blip>
          <a:srcRect/>
          <a:stretch/>
        </p:blipFill>
        <p:spPr>
          <a:xfrm>
            <a:off x="618771" y="1996193"/>
            <a:ext cx="5386612" cy="3239186"/>
          </a:xfrm>
          <a:prstGeom prst="rect">
            <a:avLst/>
          </a:prstGeom>
          <a:noFill/>
          <a:ln>
            <a:noFill/>
          </a:ln>
        </p:spPr>
      </p:pic>
      <p:sp>
        <p:nvSpPr>
          <p:cNvPr id="127" name="Google Shape;127;p18"/>
          <p:cNvSpPr txBox="1"/>
          <p:nvPr/>
        </p:nvSpPr>
        <p:spPr>
          <a:xfrm>
            <a:off x="7114900" y="1781175"/>
            <a:ext cx="4458300" cy="3909600"/>
          </a:xfrm>
          <a:prstGeom prst="rect">
            <a:avLst/>
          </a:prstGeom>
          <a:noFill/>
          <a:ln>
            <a:noFill/>
          </a:ln>
        </p:spPr>
        <p:txBody>
          <a:bodyPr spcFirstLastPara="1" wrap="square" lIns="91425" tIns="45700" rIns="91425" bIns="45700" anchor="t" anchorCtr="0">
            <a:spAutoFit/>
          </a:bodyPr>
          <a:lstStyle/>
          <a:p>
            <a:pPr marL="457200" marR="0" lvl="0" indent="-431800" algn="just" rtl="0">
              <a:spcBef>
                <a:spcPts val="0"/>
              </a:spcBef>
              <a:spcAft>
                <a:spcPts val="0"/>
              </a:spcAft>
              <a:buClr>
                <a:srgbClr val="FF0000"/>
              </a:buClr>
              <a:buSzPts val="2400"/>
              <a:buFont typeface="Arial"/>
              <a:buChar char="•"/>
            </a:pPr>
            <a:r>
              <a:rPr lang="en-US" sz="2400">
                <a:solidFill>
                  <a:srgbClr val="FF0000"/>
                </a:solidFill>
                <a:latin typeface="Calibri"/>
                <a:ea typeface="Calibri"/>
                <a:cs typeface="Calibri"/>
                <a:sym typeface="Calibri"/>
              </a:rPr>
              <a:t>Recognition scores using the Touchpad input modality is less accurate when compared to the $1 dataset.</a:t>
            </a:r>
            <a:endParaRPr sz="2400">
              <a:solidFill>
                <a:srgbClr val="FF0000"/>
              </a:solidFill>
              <a:latin typeface="Calibri"/>
              <a:ea typeface="Calibri"/>
              <a:cs typeface="Calibri"/>
              <a:sym typeface="Calibri"/>
            </a:endParaRPr>
          </a:p>
          <a:p>
            <a:pPr marL="457200" marR="0" lvl="0" indent="-431800" algn="just" rtl="0">
              <a:spcBef>
                <a:spcPts val="0"/>
              </a:spcBef>
              <a:spcAft>
                <a:spcPts val="0"/>
              </a:spcAft>
              <a:buClr>
                <a:srgbClr val="FF0000"/>
              </a:buClr>
              <a:buSzPts val="2400"/>
              <a:buFont typeface="Calibri"/>
              <a:buChar char="•"/>
            </a:pPr>
            <a:r>
              <a:rPr lang="en-US" sz="2400">
                <a:solidFill>
                  <a:srgbClr val="FF0000"/>
                </a:solidFill>
                <a:latin typeface="Calibri"/>
                <a:ea typeface="Calibri"/>
                <a:cs typeface="Calibri"/>
                <a:sym typeface="Calibri"/>
              </a:rPr>
              <a:t>This could be due to inconsistency while drawing gesture with touchpad using a single finger.</a:t>
            </a:r>
            <a:endParaRPr sz="2400">
              <a:solidFill>
                <a:srgbClr val="FF0000"/>
              </a:solidFill>
              <a:latin typeface="Calibri"/>
              <a:ea typeface="Calibri"/>
              <a:cs typeface="Calibri"/>
              <a:sym typeface="Calibri"/>
            </a:endParaRPr>
          </a:p>
          <a:p>
            <a:pPr marL="0" marR="0" lvl="0" indent="0" algn="just" rtl="0">
              <a:spcBef>
                <a:spcPts val="0"/>
              </a:spcBef>
              <a:spcAft>
                <a:spcPts val="0"/>
              </a:spcAft>
              <a:buNone/>
            </a:pPr>
            <a:r>
              <a:rPr lang="en-US" sz="2800">
                <a:solidFill>
                  <a:srgbClr val="FF0000"/>
                </a:solidFill>
                <a:latin typeface="Calibri"/>
                <a:ea typeface="Calibri"/>
                <a:cs typeface="Calibri"/>
                <a:sym typeface="Calibri"/>
              </a:rPr>
              <a:t> </a:t>
            </a:r>
            <a:endParaRPr/>
          </a:p>
          <a:p>
            <a:pPr marL="457200" marR="0" lvl="0" indent="-279400" algn="just" rtl="0">
              <a:spcBef>
                <a:spcPts val="0"/>
              </a:spcBef>
              <a:spcAft>
                <a:spcPts val="0"/>
              </a:spcAft>
              <a:buClr>
                <a:schemeClr val="dk1"/>
              </a:buClr>
              <a:buSzPts val="2800"/>
              <a:buFont typeface="Arial"/>
              <a:buNone/>
            </a:pPr>
            <a:endParaRPr sz="2800">
              <a:solidFill>
                <a:srgbClr val="FF00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Recognition Tests - Touchscreen</a:t>
            </a:r>
            <a:endParaRPr/>
          </a:p>
        </p:txBody>
      </p:sp>
      <p:sp>
        <p:nvSpPr>
          <p:cNvPr id="134" name="Google Shape;134;p19"/>
          <p:cNvSpPr txBox="1"/>
          <p:nvPr/>
        </p:nvSpPr>
        <p:spPr>
          <a:xfrm>
            <a:off x="1124466" y="5759644"/>
            <a:ext cx="5677983"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1">
                <a:solidFill>
                  <a:schemeClr val="dk1"/>
                </a:solidFill>
                <a:latin typeface="Calibri"/>
                <a:ea typeface="Calibri"/>
                <a:cs typeface="Calibri"/>
                <a:sym typeface="Calibri"/>
              </a:rPr>
              <a:t>Figure :Results comparing touchscreen and data</a:t>
            </a:r>
            <a:endParaRPr/>
          </a:p>
          <a:p>
            <a:pPr marL="0" marR="0" lvl="0" indent="0" algn="l" rtl="0">
              <a:spcBef>
                <a:spcPts val="0"/>
              </a:spcBef>
              <a:spcAft>
                <a:spcPts val="0"/>
              </a:spcAft>
              <a:buNone/>
            </a:pPr>
            <a:r>
              <a:rPr lang="en-US" sz="1800" b="1" i="1">
                <a:solidFill>
                  <a:schemeClr val="dk1"/>
                </a:solidFill>
                <a:latin typeface="Calibri"/>
                <a:ea typeface="Calibri"/>
                <a:cs typeface="Calibri"/>
                <a:sym typeface="Calibri"/>
              </a:rPr>
              <a:t>	 from $1 paper</a:t>
            </a:r>
            <a:endParaRPr/>
          </a:p>
        </p:txBody>
      </p:sp>
      <p:pic>
        <p:nvPicPr>
          <p:cNvPr id="135" name="Google Shape;135;p19"/>
          <p:cNvPicPr preferRelativeResize="0">
            <a:picLocks noGrp="1"/>
          </p:cNvPicPr>
          <p:nvPr>
            <p:ph type="body" idx="2"/>
          </p:nvPr>
        </p:nvPicPr>
        <p:blipFill rotWithShape="1">
          <a:blip r:embed="rId3">
            <a:alphaModFix/>
          </a:blip>
          <a:srcRect/>
          <a:stretch/>
        </p:blipFill>
        <p:spPr>
          <a:xfrm>
            <a:off x="696724" y="2075935"/>
            <a:ext cx="5609058" cy="3359788"/>
          </a:xfrm>
          <a:prstGeom prst="rect">
            <a:avLst/>
          </a:prstGeom>
          <a:noFill/>
          <a:ln>
            <a:noFill/>
          </a:ln>
        </p:spPr>
      </p:pic>
      <p:sp>
        <p:nvSpPr>
          <p:cNvPr id="136" name="Google Shape;136;p19"/>
          <p:cNvSpPr txBox="1"/>
          <p:nvPr/>
        </p:nvSpPr>
        <p:spPr>
          <a:xfrm>
            <a:off x="7036950" y="1981199"/>
            <a:ext cx="4458300" cy="2862900"/>
          </a:xfrm>
          <a:prstGeom prst="rect">
            <a:avLst/>
          </a:prstGeom>
          <a:noFill/>
          <a:ln>
            <a:noFill/>
          </a:ln>
        </p:spPr>
        <p:txBody>
          <a:bodyPr spcFirstLastPara="1" wrap="square" lIns="91425" tIns="45700" rIns="91425" bIns="45700" anchor="t" anchorCtr="0">
            <a:spAutoFit/>
          </a:bodyPr>
          <a:lstStyle/>
          <a:p>
            <a:pPr marL="457200" marR="0" lvl="0" indent="-457200" algn="just" rtl="0">
              <a:spcBef>
                <a:spcPts val="0"/>
              </a:spcBef>
              <a:spcAft>
                <a:spcPts val="0"/>
              </a:spcAft>
              <a:buClr>
                <a:srgbClr val="FF0000"/>
              </a:buClr>
              <a:buSzPts val="2800"/>
              <a:buFont typeface="Arial"/>
              <a:buChar char="•"/>
            </a:pPr>
            <a:r>
              <a:rPr lang="en-US" sz="2400">
                <a:solidFill>
                  <a:srgbClr val="FF0000"/>
                </a:solidFill>
                <a:latin typeface="Calibri"/>
                <a:ea typeface="Calibri"/>
                <a:cs typeface="Calibri"/>
                <a:sym typeface="Calibri"/>
              </a:rPr>
              <a:t>Using touchscreen we were able to get good accuracy almost better than $1 data.</a:t>
            </a:r>
            <a:r>
              <a:rPr lang="en-US" sz="2800">
                <a:solidFill>
                  <a:srgbClr val="FF0000"/>
                </a:solidFill>
                <a:latin typeface="Calibri"/>
                <a:ea typeface="Calibri"/>
                <a:cs typeface="Calibri"/>
                <a:sym typeface="Calibri"/>
              </a:rPr>
              <a:t> </a:t>
            </a:r>
            <a:endParaRPr sz="2800">
              <a:solidFill>
                <a:srgbClr val="FF0000"/>
              </a:solidFill>
              <a:latin typeface="Calibri"/>
              <a:ea typeface="Calibri"/>
              <a:cs typeface="Calibri"/>
              <a:sym typeface="Calibri"/>
            </a:endParaRPr>
          </a:p>
          <a:p>
            <a:pPr marL="457200" marR="0" lvl="0" indent="-431800" algn="just" rtl="0">
              <a:spcBef>
                <a:spcPts val="0"/>
              </a:spcBef>
              <a:spcAft>
                <a:spcPts val="0"/>
              </a:spcAft>
              <a:buClr>
                <a:srgbClr val="FF0000"/>
              </a:buClr>
              <a:buSzPts val="2400"/>
              <a:buFont typeface="Calibri"/>
              <a:buChar char="•"/>
            </a:pPr>
            <a:r>
              <a:rPr lang="en-US" sz="2400">
                <a:solidFill>
                  <a:srgbClr val="FF0000"/>
                </a:solidFill>
                <a:latin typeface="Calibri"/>
                <a:ea typeface="Calibri"/>
                <a:cs typeface="Calibri"/>
                <a:sym typeface="Calibri"/>
              </a:rPr>
              <a:t>As user feel comfortable to draw using screen we got good results as expected.</a:t>
            </a:r>
            <a:endParaRPr sz="2400">
              <a:solidFill>
                <a:srgbClr val="FF0000"/>
              </a:solidFill>
              <a:latin typeface="Calibri"/>
              <a:ea typeface="Calibri"/>
              <a:cs typeface="Calibri"/>
              <a:sym typeface="Calibri"/>
            </a:endParaRPr>
          </a:p>
          <a:p>
            <a:pPr marL="457200" marR="0" lvl="0" indent="-279400" algn="just" rtl="0">
              <a:spcBef>
                <a:spcPts val="0"/>
              </a:spcBef>
              <a:spcAft>
                <a:spcPts val="0"/>
              </a:spcAft>
              <a:buClr>
                <a:schemeClr val="dk1"/>
              </a:buClr>
              <a:buSzPts val="2800"/>
              <a:buFont typeface="Arial"/>
              <a:buNone/>
            </a:pPr>
            <a:endParaRPr sz="2800">
              <a:solidFill>
                <a:srgbClr val="FF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Recognition Tests - Stylus</a:t>
            </a:r>
            <a:endParaRPr/>
          </a:p>
        </p:txBody>
      </p:sp>
      <p:sp>
        <p:nvSpPr>
          <p:cNvPr id="143" name="Google Shape;143;p20"/>
          <p:cNvSpPr txBox="1"/>
          <p:nvPr/>
        </p:nvSpPr>
        <p:spPr>
          <a:xfrm>
            <a:off x="1359244" y="5748683"/>
            <a:ext cx="5677983"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1">
                <a:solidFill>
                  <a:schemeClr val="dk1"/>
                </a:solidFill>
                <a:latin typeface="Calibri"/>
                <a:ea typeface="Calibri"/>
                <a:cs typeface="Calibri"/>
                <a:sym typeface="Calibri"/>
              </a:rPr>
              <a:t>Figure :Results comparing Stylus and data</a:t>
            </a:r>
            <a:endParaRPr/>
          </a:p>
          <a:p>
            <a:pPr marL="0" marR="0" lvl="0" indent="0" algn="l" rtl="0">
              <a:spcBef>
                <a:spcPts val="0"/>
              </a:spcBef>
              <a:spcAft>
                <a:spcPts val="0"/>
              </a:spcAft>
              <a:buNone/>
            </a:pPr>
            <a:r>
              <a:rPr lang="en-US" sz="1800" b="1" i="1">
                <a:solidFill>
                  <a:schemeClr val="dk1"/>
                </a:solidFill>
                <a:latin typeface="Calibri"/>
                <a:ea typeface="Calibri"/>
                <a:cs typeface="Calibri"/>
                <a:sym typeface="Calibri"/>
              </a:rPr>
              <a:t>	 from $1 paper</a:t>
            </a:r>
            <a:endParaRPr/>
          </a:p>
        </p:txBody>
      </p:sp>
      <p:pic>
        <p:nvPicPr>
          <p:cNvPr id="144" name="Google Shape;144;p20"/>
          <p:cNvPicPr preferRelativeResize="0">
            <a:picLocks noGrp="1"/>
          </p:cNvPicPr>
          <p:nvPr>
            <p:ph type="body" idx="2"/>
          </p:nvPr>
        </p:nvPicPr>
        <p:blipFill rotWithShape="1">
          <a:blip r:embed="rId3">
            <a:alphaModFix/>
          </a:blip>
          <a:srcRect/>
          <a:stretch/>
        </p:blipFill>
        <p:spPr>
          <a:xfrm>
            <a:off x="417255" y="1902941"/>
            <a:ext cx="5813269" cy="3451020"/>
          </a:xfrm>
          <a:prstGeom prst="rect">
            <a:avLst/>
          </a:prstGeom>
          <a:noFill/>
          <a:ln>
            <a:noFill/>
          </a:ln>
        </p:spPr>
      </p:pic>
      <p:sp>
        <p:nvSpPr>
          <p:cNvPr id="145" name="Google Shape;145;p20"/>
          <p:cNvSpPr txBox="1"/>
          <p:nvPr/>
        </p:nvSpPr>
        <p:spPr>
          <a:xfrm>
            <a:off x="6895450" y="1902948"/>
            <a:ext cx="4458300" cy="2862900"/>
          </a:xfrm>
          <a:prstGeom prst="rect">
            <a:avLst/>
          </a:prstGeom>
          <a:noFill/>
          <a:ln>
            <a:noFill/>
          </a:ln>
        </p:spPr>
        <p:txBody>
          <a:bodyPr spcFirstLastPara="1" wrap="square" lIns="91425" tIns="45700" rIns="91425" bIns="45700" anchor="t" anchorCtr="0">
            <a:spAutoFit/>
          </a:bodyPr>
          <a:lstStyle/>
          <a:p>
            <a:pPr marL="457200" marR="0" lvl="0" indent="-457200" algn="just" rtl="0">
              <a:spcBef>
                <a:spcPts val="0"/>
              </a:spcBef>
              <a:spcAft>
                <a:spcPts val="0"/>
              </a:spcAft>
              <a:buClr>
                <a:srgbClr val="FF0000"/>
              </a:buClr>
              <a:buSzPts val="2800"/>
              <a:buFont typeface="Arial"/>
              <a:buChar char="•"/>
            </a:pPr>
            <a:r>
              <a:rPr lang="en-US" sz="2400">
                <a:solidFill>
                  <a:srgbClr val="FF0000"/>
                </a:solidFill>
                <a:latin typeface="Calibri"/>
                <a:ea typeface="Calibri"/>
                <a:cs typeface="Calibri"/>
                <a:sym typeface="Calibri"/>
              </a:rPr>
              <a:t>With stylus we were able to achieve up to 96% accuracy.</a:t>
            </a:r>
            <a:r>
              <a:rPr lang="en-US" sz="2800">
                <a:solidFill>
                  <a:srgbClr val="FF0000"/>
                </a:solidFill>
                <a:latin typeface="Calibri"/>
                <a:ea typeface="Calibri"/>
                <a:cs typeface="Calibri"/>
                <a:sym typeface="Calibri"/>
              </a:rPr>
              <a:t> </a:t>
            </a:r>
            <a:endParaRPr sz="2800">
              <a:solidFill>
                <a:srgbClr val="FF0000"/>
              </a:solidFill>
              <a:latin typeface="Calibri"/>
              <a:ea typeface="Calibri"/>
              <a:cs typeface="Calibri"/>
              <a:sym typeface="Calibri"/>
            </a:endParaRPr>
          </a:p>
          <a:p>
            <a:pPr marL="457200" marR="0" lvl="0" indent="0" algn="just" rtl="0">
              <a:spcBef>
                <a:spcPts val="0"/>
              </a:spcBef>
              <a:spcAft>
                <a:spcPts val="0"/>
              </a:spcAft>
              <a:buNone/>
            </a:pPr>
            <a:endParaRPr sz="2800">
              <a:solidFill>
                <a:srgbClr val="FF0000"/>
              </a:solidFill>
              <a:latin typeface="Calibri"/>
              <a:ea typeface="Calibri"/>
              <a:cs typeface="Calibri"/>
              <a:sym typeface="Calibri"/>
            </a:endParaRPr>
          </a:p>
          <a:p>
            <a:pPr marL="457200" marR="0" lvl="0" indent="-431800" algn="just" rtl="0">
              <a:spcBef>
                <a:spcPts val="0"/>
              </a:spcBef>
              <a:spcAft>
                <a:spcPts val="0"/>
              </a:spcAft>
              <a:buClr>
                <a:srgbClr val="FF0000"/>
              </a:buClr>
              <a:buSzPts val="2400"/>
              <a:buFont typeface="Calibri"/>
              <a:buChar char="•"/>
            </a:pPr>
            <a:r>
              <a:rPr lang="en-US" sz="2400">
                <a:solidFill>
                  <a:srgbClr val="FF0000"/>
                </a:solidFill>
                <a:latin typeface="Calibri"/>
                <a:ea typeface="Calibri"/>
                <a:cs typeface="Calibri"/>
                <a:sym typeface="Calibri"/>
              </a:rPr>
              <a:t>As stylus is a user friendly approach for a user to draw gestures, we achieved good accuracy scores as expected.</a:t>
            </a:r>
            <a:endParaRPr sz="2400">
              <a:solidFill>
                <a:srgbClr val="FF000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Recognition Tests - Mouse</a:t>
            </a:r>
            <a:endParaRPr/>
          </a:p>
        </p:txBody>
      </p:sp>
      <p:sp>
        <p:nvSpPr>
          <p:cNvPr id="152" name="Google Shape;152;p21"/>
          <p:cNvSpPr txBox="1"/>
          <p:nvPr/>
        </p:nvSpPr>
        <p:spPr>
          <a:xfrm>
            <a:off x="1359244" y="5748683"/>
            <a:ext cx="5677983"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1">
                <a:solidFill>
                  <a:schemeClr val="dk1"/>
                </a:solidFill>
                <a:latin typeface="Calibri"/>
                <a:ea typeface="Calibri"/>
                <a:cs typeface="Calibri"/>
                <a:sym typeface="Calibri"/>
              </a:rPr>
              <a:t>Figure :Results comparing Mouse and data</a:t>
            </a:r>
            <a:endParaRPr/>
          </a:p>
          <a:p>
            <a:pPr marL="0" marR="0" lvl="0" indent="0" algn="l" rtl="0">
              <a:spcBef>
                <a:spcPts val="0"/>
              </a:spcBef>
              <a:spcAft>
                <a:spcPts val="0"/>
              </a:spcAft>
              <a:buNone/>
            </a:pPr>
            <a:r>
              <a:rPr lang="en-US" sz="1800" b="1" i="1">
                <a:solidFill>
                  <a:schemeClr val="dk1"/>
                </a:solidFill>
                <a:latin typeface="Calibri"/>
                <a:ea typeface="Calibri"/>
                <a:cs typeface="Calibri"/>
                <a:sym typeface="Calibri"/>
              </a:rPr>
              <a:t>	 from $1 paper</a:t>
            </a:r>
            <a:endParaRPr/>
          </a:p>
        </p:txBody>
      </p:sp>
      <p:pic>
        <p:nvPicPr>
          <p:cNvPr id="153" name="Google Shape;153;p21"/>
          <p:cNvPicPr preferRelativeResize="0">
            <a:picLocks noGrp="1"/>
          </p:cNvPicPr>
          <p:nvPr>
            <p:ph type="body" idx="2"/>
          </p:nvPr>
        </p:nvPicPr>
        <p:blipFill rotWithShape="1">
          <a:blip r:embed="rId3">
            <a:alphaModFix/>
          </a:blip>
          <a:srcRect/>
          <a:stretch/>
        </p:blipFill>
        <p:spPr>
          <a:xfrm>
            <a:off x="652849" y="2051222"/>
            <a:ext cx="5595988" cy="3342695"/>
          </a:xfrm>
          <a:prstGeom prst="rect">
            <a:avLst/>
          </a:prstGeom>
          <a:noFill/>
          <a:ln>
            <a:noFill/>
          </a:ln>
        </p:spPr>
      </p:pic>
      <p:sp>
        <p:nvSpPr>
          <p:cNvPr id="154" name="Google Shape;154;p21"/>
          <p:cNvSpPr txBox="1"/>
          <p:nvPr/>
        </p:nvSpPr>
        <p:spPr>
          <a:xfrm>
            <a:off x="7037225" y="2051223"/>
            <a:ext cx="4458300" cy="3232500"/>
          </a:xfrm>
          <a:prstGeom prst="rect">
            <a:avLst/>
          </a:prstGeom>
          <a:noFill/>
          <a:ln>
            <a:noFill/>
          </a:ln>
        </p:spPr>
        <p:txBody>
          <a:bodyPr spcFirstLastPara="1" wrap="square" lIns="91425" tIns="45700" rIns="91425" bIns="45700" anchor="t" anchorCtr="0">
            <a:spAutoFit/>
          </a:bodyPr>
          <a:lstStyle/>
          <a:p>
            <a:pPr marL="457200" marR="0" lvl="0" indent="-431800" algn="just" rtl="0">
              <a:spcBef>
                <a:spcPts val="0"/>
              </a:spcBef>
              <a:spcAft>
                <a:spcPts val="0"/>
              </a:spcAft>
              <a:buClr>
                <a:srgbClr val="FF0000"/>
              </a:buClr>
              <a:buSzPts val="2400"/>
              <a:buFont typeface="Arial"/>
              <a:buChar char="•"/>
            </a:pPr>
            <a:r>
              <a:rPr lang="en-US" sz="2400">
                <a:solidFill>
                  <a:srgbClr val="FF0000"/>
                </a:solidFill>
                <a:latin typeface="Calibri"/>
                <a:ea typeface="Calibri"/>
                <a:cs typeface="Calibri"/>
                <a:sym typeface="Calibri"/>
              </a:rPr>
              <a:t>Accuracy using mouse input modality was lesser.</a:t>
            </a:r>
            <a:endParaRPr sz="2400">
              <a:solidFill>
                <a:srgbClr val="FF0000"/>
              </a:solidFill>
              <a:latin typeface="Calibri"/>
              <a:ea typeface="Calibri"/>
              <a:cs typeface="Calibri"/>
              <a:sym typeface="Calibri"/>
            </a:endParaRPr>
          </a:p>
          <a:p>
            <a:pPr marL="457200" marR="0" lvl="0" indent="-457200" algn="just" rtl="0">
              <a:spcBef>
                <a:spcPts val="0"/>
              </a:spcBef>
              <a:spcAft>
                <a:spcPts val="0"/>
              </a:spcAft>
              <a:buClr>
                <a:srgbClr val="FF0000"/>
              </a:buClr>
              <a:buSzPts val="2800"/>
              <a:buFont typeface="Arial"/>
              <a:buChar char="•"/>
            </a:pPr>
            <a:r>
              <a:rPr lang="en-US" sz="2400">
                <a:solidFill>
                  <a:srgbClr val="FF0000"/>
                </a:solidFill>
                <a:latin typeface="Calibri"/>
                <a:ea typeface="Calibri"/>
                <a:cs typeface="Calibri"/>
                <a:sym typeface="Calibri"/>
              </a:rPr>
              <a:t>This was expected as users were not comfortable drawing gestures using mouse. They felt uncomfortable especially at edges and curves.</a:t>
            </a:r>
            <a:r>
              <a:rPr lang="en-US" sz="2800">
                <a:solidFill>
                  <a:srgbClr val="FF0000"/>
                </a:solidFill>
                <a:latin typeface="Calibri"/>
                <a:ea typeface="Calibri"/>
                <a:cs typeface="Calibri"/>
                <a:sym typeface="Calibri"/>
              </a:rPr>
              <a:t> </a:t>
            </a:r>
            <a:endParaRPr/>
          </a:p>
          <a:p>
            <a:pPr marL="457200" marR="0" lvl="0" indent="-279400" algn="just" rtl="0">
              <a:spcBef>
                <a:spcPts val="0"/>
              </a:spcBef>
              <a:spcAft>
                <a:spcPts val="0"/>
              </a:spcAft>
              <a:buClr>
                <a:schemeClr val="dk1"/>
              </a:buClr>
              <a:buSzPts val="2800"/>
              <a:buFont typeface="Arial"/>
              <a:buNone/>
            </a:pPr>
            <a:endParaRPr sz="2800">
              <a:solidFill>
                <a:srgbClr val="FF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1163</Words>
  <Application>Microsoft Office PowerPoint</Application>
  <PresentationFormat>Widescreen</PresentationFormat>
  <Paragraphs>87</Paragraphs>
  <Slides>20</Slides>
  <Notes>20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Calibri</vt:lpstr>
      <vt:lpstr>Office Theme</vt:lpstr>
      <vt:lpstr> Project #2 Final Demo: [$1 Algorithm], [New Unistroke Dataset] Group 23: Sai Mohan Sujay Kanchumarthi, Priti Shyamrao Gumaste</vt:lpstr>
      <vt:lpstr>Project #2 Overview</vt:lpstr>
      <vt:lpstr>Online / Live Demo</vt:lpstr>
      <vt:lpstr>Collecting Data</vt:lpstr>
      <vt:lpstr>Offline Recognition Tests</vt:lpstr>
      <vt:lpstr>Recognition Tests - Touchpad</vt:lpstr>
      <vt:lpstr>Recognition Tests - Touchscreen</vt:lpstr>
      <vt:lpstr>Recognition Tests - Stylus</vt:lpstr>
      <vt:lpstr>Recognition Tests - Mouse</vt:lpstr>
      <vt:lpstr>Analyses – GHoST - Stylus</vt:lpstr>
      <vt:lpstr>Analyses – GHoST - Touchscreen</vt:lpstr>
      <vt:lpstr>Analyses – GHoST  - Mouse</vt:lpstr>
      <vt:lpstr>Analyses – GHoST - Touchpad</vt:lpstr>
      <vt:lpstr>Analyses – GREAT – Shape Error</vt:lpstr>
      <vt:lpstr>Analyses – GREAT - Time Error (TE)</vt:lpstr>
      <vt:lpstr>Analyses – GREAT - Shape Variability (ShV)</vt:lpstr>
      <vt:lpstr>Analyses – GREAT - Speed Error (VE)</vt:lpstr>
      <vt:lpstr>Implementation and Challenges</vt:lpstr>
      <vt:lpstr>Predicted and Actual Outcome</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#2 Final Demo: [$1 Algorithm], [New Unistroke Dataset] Group 23: Sai Mohan Sujay Kanchumarthi, Priti Shyamrao Gumaste</dc:title>
  <cp:lastModifiedBy>Gumaste, Priti Shyamrao</cp:lastModifiedBy>
  <cp:revision>3</cp:revision>
  <dcterms:modified xsi:type="dcterms:W3CDTF">2023-04-25T18:40:50Z</dcterms:modified>
</cp:coreProperties>
</file>