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6"/>
  </p:notesMasterIdLst>
  <p:handoutMasterIdLst>
    <p:handoutMasterId r:id="rId47"/>
  </p:handoutMasterIdLst>
  <p:sldIdLst>
    <p:sldId id="795" r:id="rId2"/>
    <p:sldId id="798" r:id="rId3"/>
    <p:sldId id="799" r:id="rId4"/>
    <p:sldId id="804" r:id="rId5"/>
    <p:sldId id="887" r:id="rId6"/>
    <p:sldId id="888" r:id="rId7"/>
    <p:sldId id="889" r:id="rId8"/>
    <p:sldId id="856" r:id="rId9"/>
    <p:sldId id="890" r:id="rId10"/>
    <p:sldId id="891" r:id="rId11"/>
    <p:sldId id="892" r:id="rId12"/>
    <p:sldId id="893" r:id="rId13"/>
    <p:sldId id="894" r:id="rId14"/>
    <p:sldId id="895" r:id="rId15"/>
    <p:sldId id="896" r:id="rId16"/>
    <p:sldId id="897" r:id="rId17"/>
    <p:sldId id="898" r:id="rId18"/>
    <p:sldId id="899" r:id="rId19"/>
    <p:sldId id="900" r:id="rId20"/>
    <p:sldId id="901" r:id="rId21"/>
    <p:sldId id="902" r:id="rId22"/>
    <p:sldId id="903" r:id="rId23"/>
    <p:sldId id="904" r:id="rId24"/>
    <p:sldId id="905" r:id="rId25"/>
    <p:sldId id="800" r:id="rId26"/>
    <p:sldId id="845" r:id="rId27"/>
    <p:sldId id="754" r:id="rId28"/>
    <p:sldId id="861" r:id="rId29"/>
    <p:sldId id="862" r:id="rId30"/>
    <p:sldId id="753" r:id="rId31"/>
    <p:sldId id="749" r:id="rId32"/>
    <p:sldId id="750" r:id="rId33"/>
    <p:sldId id="770" r:id="rId34"/>
    <p:sldId id="848" r:id="rId35"/>
    <p:sldId id="854" r:id="rId36"/>
    <p:sldId id="855" r:id="rId37"/>
    <p:sldId id="858" r:id="rId38"/>
    <p:sldId id="867" r:id="rId39"/>
    <p:sldId id="860" r:id="rId40"/>
    <p:sldId id="863" r:id="rId41"/>
    <p:sldId id="864" r:id="rId42"/>
    <p:sldId id="865" r:id="rId43"/>
    <p:sldId id="771" r:id="rId44"/>
    <p:sldId id="859" r:id="rId45"/>
  </p:sldIdLst>
  <p:sldSz cx="12192000" cy="6858000"/>
  <p:notesSz cx="7099300" cy="10234613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792" autoAdjust="0"/>
  </p:normalViewPr>
  <p:slideViewPr>
    <p:cSldViewPr>
      <p:cViewPr varScale="1">
        <p:scale>
          <a:sx n="59" d="100"/>
          <a:sy n="59" d="100"/>
        </p:scale>
        <p:origin x="6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0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9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8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9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9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6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5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9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AF19E-84D5-46F0-A260-D54E8B8C2C8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3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388" y="762000"/>
            <a:ext cx="8634412" cy="57562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r>
              <a:rPr lang="en-US" dirty="0"/>
              <a:t>CAP 5636 – Advanced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668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Markov Decision Processes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19800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</a:t>
            </a:r>
            <a:r>
              <a:rPr lang="en-US" sz="2400" dirty="0" err="1">
                <a:latin typeface="Calibri"/>
                <a:cs typeface="Calibri"/>
              </a:rPr>
              <a:t>Lotzi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Bölöni</a:t>
            </a:r>
            <a:endParaRPr lang="en-US" sz="2400" dirty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adapted from the ones created by Dan Klein and Pieter Abbeel for CS188 Intro to AI at UC Berkeley, available at http://ai.berkeley.edu.]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Problems with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1: It’s slow – O(S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A) per iteration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067800" y="6411913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[Demo: value iteration (L9D2)]</a:t>
            </a:r>
          </a:p>
        </p:txBody>
      </p:sp>
    </p:spTree>
    <p:extLst>
      <p:ext uri="{BB962C8B-B14F-4D97-AF65-F5344CB8AC3E}">
        <p14:creationId xmlns:p14="http://schemas.microsoft.com/office/powerpoint/2010/main" val="3539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5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76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5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61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48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Bellman Equations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to be optimal: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1: Take correct first action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2: Keep being optimal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8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38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8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35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0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Fixed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>
                <a:latin typeface="Calibri"/>
                <a:cs typeface="Calibri"/>
              </a:rPr>
              <a:t>Expectimax</a:t>
            </a:r>
            <a:r>
              <a:rPr lang="en-US" sz="2400" dirty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If we fixed some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>
                <a:latin typeface="Calibri"/>
                <a:cs typeface="Calibri"/>
              </a:rPr>
              <a:t>), then the tree would be simpler – only one action per state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 the optimal action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 what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 says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Another basic operation: compute the utility of a state s under a fixed (generally non-optimal) policy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V</a:t>
            </a:r>
            <a:r>
              <a:rPr lang="en-US" sz="2000" baseline="300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58868" y="48006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Forward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Forward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/>
          <a:lstStyle/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“optimal utility” via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recurrence gives a simple one-step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Calibri"/>
              </a:rPr>
              <a:t>lookahead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relationship amongst optimal utility values</a:t>
            </a: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These are the Bellman equations, and they characterize optimal values in a way we’ll use over and over</a:t>
            </a:r>
            <a:endParaRPr lang="en-US" sz="14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7" y="2971800"/>
            <a:ext cx="3076881" cy="405209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5243" y="43561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01873" y="36147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How do we calculate the V’s for a fixed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Efficiency: O(S</a:t>
            </a:r>
            <a:r>
              <a:rPr lang="en-US" sz="2400" baseline="30000" dirty="0"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Solve with </a:t>
            </a:r>
            <a:r>
              <a:rPr lang="en-US" sz="2000" dirty="0" err="1">
                <a:latin typeface="Calibri"/>
                <a:cs typeface="Calibri"/>
              </a:rPr>
              <a:t>Matlab</a:t>
            </a:r>
            <a:r>
              <a:rPr lang="en-US" sz="2000" dirty="0">
                <a:latin typeface="Calibri"/>
                <a:cs typeface="Calibri"/>
              </a:rPr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Alternative approach for optimal values: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1: Policy evaluation: </a:t>
            </a:r>
            <a:r>
              <a:rPr lang="en-US" sz="2400" dirty="0"/>
              <a:t>calculate utilities for some fixed policy (not optimal utilities!) until convergence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2: Policy improvement: </a:t>
            </a:r>
            <a:r>
              <a:rPr lang="en-US" sz="2400" dirty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/>
              <a:t>Repeat steps until policy converges</a:t>
            </a:r>
          </a:p>
          <a:p>
            <a:pPr lvl="1"/>
            <a:endParaRPr lang="en-US" sz="2400" dirty="0"/>
          </a:p>
          <a:p>
            <a:r>
              <a:rPr lang="en-US" sz="2800" dirty="0"/>
              <a:t>This is </a:t>
            </a:r>
            <a:r>
              <a:rPr lang="en-US" sz="2800" dirty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/>
              <a:t>It’s still optimal!</a:t>
            </a:r>
          </a:p>
          <a:p>
            <a:pPr lvl="1"/>
            <a:r>
              <a:rPr lang="en-US" sz="2400" dirty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/>
          </a:p>
          <a:p>
            <a:r>
              <a:rPr lang="en-US" sz="2400" dirty="0"/>
              <a:t>Evaluation: For fixed current policy </a:t>
            </a:r>
            <a:r>
              <a:rPr lang="en-US" sz="2400" dirty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>
                <a:sym typeface="Symbol" pitchFamily="18" charset="2"/>
              </a:rPr>
              <a:t>Iterate until values converge:</a:t>
            </a: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/>
              <a:t>Improvement: For fixed values, get a better policy using policy extraction</a:t>
            </a:r>
          </a:p>
          <a:p>
            <a:pPr lvl="1"/>
            <a:r>
              <a:rPr lang="en-US" sz="2000" dirty="0"/>
              <a:t>One-step look-ahead:</a:t>
            </a:r>
          </a:p>
          <a:p>
            <a:endParaRPr lang="en-US" sz="2400" dirty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/>
              <a:t>Both value iteration and policy iteration compute the same thing (all optimal values)</a:t>
            </a:r>
          </a:p>
          <a:p>
            <a:pPr lvl="3"/>
            <a:endParaRPr lang="en-US" sz="1200" dirty="0"/>
          </a:p>
          <a:p>
            <a:r>
              <a:rPr lang="en-US" sz="2400" dirty="0"/>
              <a:t>In value iteration:</a:t>
            </a:r>
          </a:p>
          <a:p>
            <a:pPr lvl="1"/>
            <a:r>
              <a:rPr lang="en-US" sz="2200" dirty="0"/>
              <a:t>Every iteration updates both the values and (implicitly) the policy</a:t>
            </a:r>
          </a:p>
          <a:p>
            <a:pPr lvl="1"/>
            <a:r>
              <a:rPr lang="en-US" sz="2200" dirty="0"/>
              <a:t>We don’t track the policy, but taking the max over actions implicitly </a:t>
            </a:r>
            <a:r>
              <a:rPr lang="en-US" sz="2200" dirty="0" err="1"/>
              <a:t>recomputes</a:t>
            </a:r>
            <a:r>
              <a:rPr lang="en-US" sz="2200" dirty="0"/>
              <a:t> it</a:t>
            </a:r>
          </a:p>
          <a:p>
            <a:pPr lvl="3"/>
            <a:endParaRPr lang="en-US" sz="1200" dirty="0"/>
          </a:p>
          <a:p>
            <a:r>
              <a:rPr lang="en-US" sz="2400" dirty="0"/>
              <a:t>In policy iteration:</a:t>
            </a:r>
          </a:p>
          <a:p>
            <a:pPr lvl="1"/>
            <a:r>
              <a:rPr lang="en-US" sz="2200" dirty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/>
              <a:t>After the policy is evaluated, a new policy is chosen (slow like a value iteration pass)</a:t>
            </a:r>
          </a:p>
          <a:p>
            <a:pPr lvl="1"/>
            <a:r>
              <a:rPr lang="en-US" sz="2200" dirty="0"/>
              <a:t>The new policy will be better (or we’re done)</a:t>
            </a:r>
          </a:p>
          <a:p>
            <a:pPr lvl="4"/>
            <a:endParaRPr lang="en-US" sz="1200" dirty="0"/>
          </a:p>
          <a:p>
            <a:pPr>
              <a:spcBef>
                <a:spcPts val="1200"/>
              </a:spcBef>
            </a:pPr>
            <a:r>
              <a:rPr lang="en-US" sz="2400" dirty="0"/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MDP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 you want to….</a:t>
            </a:r>
          </a:p>
          <a:p>
            <a:pPr lvl="1"/>
            <a:r>
              <a:rPr lang="en-US" sz="2400" dirty="0"/>
              <a:t>Compute optimal values: use value iteration or policy iteration</a:t>
            </a:r>
          </a:p>
          <a:p>
            <a:pPr lvl="1"/>
            <a:r>
              <a:rPr lang="en-US" sz="2400" dirty="0"/>
              <a:t>Compute values for a particular policy: use policy evaluation</a:t>
            </a:r>
          </a:p>
          <a:p>
            <a:pPr lvl="1"/>
            <a:r>
              <a:rPr lang="en-US" sz="2400" dirty="0"/>
              <a:t>Turn your values into a policy: use policy extraction (one-step </a:t>
            </a:r>
            <a:r>
              <a:rPr lang="en-US" sz="2400" dirty="0" err="1"/>
              <a:t>lookahead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r>
              <a:rPr lang="en-US" sz="2800" dirty="0"/>
              <a:t>These all look the same!</a:t>
            </a:r>
          </a:p>
          <a:p>
            <a:pPr lvl="1"/>
            <a:r>
              <a:rPr lang="en-US" sz="2400" dirty="0"/>
              <a:t>They basically are – they are all variations of Bellman updates</a:t>
            </a:r>
          </a:p>
          <a:p>
            <a:pPr lvl="1"/>
            <a:r>
              <a:rPr lang="en-US" sz="2400" dirty="0"/>
              <a:t>They all use one-step </a:t>
            </a:r>
            <a:r>
              <a:rPr lang="en-US" sz="2400" dirty="0" err="1"/>
              <a:t>lookahead</a:t>
            </a:r>
            <a:r>
              <a:rPr lang="en-US" sz="2400" dirty="0"/>
              <a:t> </a:t>
            </a:r>
            <a:r>
              <a:rPr lang="en-US" sz="2400" dirty="0" err="1"/>
              <a:t>expectimax</a:t>
            </a:r>
            <a:r>
              <a:rPr lang="en-US" sz="2400" dirty="0"/>
              <a:t> fragments</a:t>
            </a:r>
          </a:p>
          <a:p>
            <a:pPr lvl="1"/>
            <a:r>
              <a:rPr lang="en-US" sz="2400" dirty="0"/>
              <a:t>They differ only in whether we plug in a fixed policy or max over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Bandits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49893"/>
            <a:ext cx="2819400" cy="3501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Double-Bandit MDP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sz="2400" dirty="0"/>
              <a:t>Actions: </a:t>
            </a:r>
            <a:r>
              <a:rPr lang="en-US" sz="2400" i="1" dirty="0">
                <a:solidFill>
                  <a:srgbClr val="3333FF"/>
                </a:solidFill>
              </a:rPr>
              <a:t>Blue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C00000"/>
                </a:solidFill>
              </a:rPr>
              <a:t>Red</a:t>
            </a:r>
          </a:p>
          <a:p>
            <a:r>
              <a:rPr lang="en-US" sz="2400" dirty="0"/>
              <a:t>States: </a:t>
            </a:r>
            <a:r>
              <a:rPr lang="en-US" sz="2400" dirty="0">
                <a:solidFill>
                  <a:srgbClr val="008000"/>
                </a:solidFill>
              </a:rPr>
              <a:t>Win</a:t>
            </a:r>
            <a:r>
              <a:rPr lang="en-US" sz="2400" dirty="0">
                <a:solidFill>
                  <a:schemeClr val="tx1"/>
                </a:solidFill>
              </a:rPr>
              <a:t>, Lose</a:t>
            </a:r>
          </a:p>
        </p:txBody>
      </p:sp>
      <p:sp>
        <p:nvSpPr>
          <p:cNvPr id="5" name="Oval 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8000"/>
                </a:solidFill>
                <a:latin typeface="Calibri" pitchFamily="34" charset="0"/>
              </a:rPr>
              <a:t>W</a:t>
            </a:r>
          </a:p>
        </p:txBody>
      </p:sp>
      <p:sp>
        <p:nvSpPr>
          <p:cNvPr id="6" name="Oval 5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L</a:t>
            </a: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5924549" y="971551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3619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6167017" y="1556919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8229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3276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0.75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0.75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No discount</a:t>
            </a:r>
          </a:p>
          <a:p>
            <a:pPr algn="ctr"/>
            <a:endParaRPr lang="en-US" sz="4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100 time steps</a:t>
            </a:r>
            <a:endParaRPr lang="en-US" sz="8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4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Both states have the same value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Offline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do not actually play the game!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Play 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</a:rPr>
              <a:t>Play Blue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Value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No discount</a:t>
            </a:r>
          </a:p>
          <a:p>
            <a:pPr algn="ctr"/>
            <a:endParaRPr lang="en-US" sz="4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100 time steps</a:t>
            </a:r>
            <a:endParaRPr lang="en-US" sz="8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endParaRPr lang="en-US" sz="4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Both states have the same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/>
                <a:cs typeface="Calibri"/>
              </a:rPr>
              <a:t>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/>
                <a:cs typeface="Calibri"/>
              </a:rPr>
              <a:t>100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8000"/>
                  </a:solidFill>
                  <a:latin typeface="Calibri"/>
                  <a:cs typeface="Calibri"/>
                </a:rPr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libri"/>
                  <a:cs typeface="Calibri"/>
                </a:rPr>
                <a:t>L</a:t>
              </a: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>
                <a:latin typeface="Calibri"/>
                <a:cs typeface="Calibri"/>
              </a:endParaRPr>
            </a:p>
            <a:p>
              <a:r>
                <a:rPr lang="en-US" sz="2400" dirty="0"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>
                <a:latin typeface="Calibri"/>
                <a:cs typeface="Calibri"/>
              </a:endParaRPr>
            </a:p>
            <a:p>
              <a:r>
                <a:rPr lang="en-US" sz="2400" dirty="0"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0.25 	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0.75 </a:t>
              </a:r>
            </a:p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0.75 	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0.25 </a:t>
              </a:r>
            </a:p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62000" y="3429000"/>
            <a:ext cx="4191000" cy="2895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Rules changed!  Red’s win chance is different.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8000"/>
                </a:solidFill>
                <a:latin typeface="Calibri" pitchFamily="34" charset="0"/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L</a:t>
            </a: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5924549" y="121902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3619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6167017" y="180439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8229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3276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… though the </a:t>
            </a:r>
            <a:r>
              <a:rPr lang="en-US" sz="2000" dirty="0" err="1">
                <a:latin typeface="Calibri"/>
                <a:ea typeface="ＭＳ Ｐゴシック" pitchFamily="34" charset="-128"/>
                <a:cs typeface="Calibri"/>
              </a:rPr>
              <a:t>V</a:t>
            </a:r>
            <a:r>
              <a:rPr lang="en-US" sz="2000" baseline="-25000" dirty="0" err="1"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836"/>
            <a:ext cx="11379200" cy="4729164"/>
          </a:xfrm>
        </p:spPr>
        <p:txBody>
          <a:bodyPr/>
          <a:lstStyle/>
          <a:p>
            <a:r>
              <a:rPr lang="en-US" sz="2800" dirty="0"/>
              <a:t>That wasn’t planning, it was learning!</a:t>
            </a:r>
          </a:p>
          <a:p>
            <a:pPr lvl="1"/>
            <a:r>
              <a:rPr lang="en-US" sz="2400" dirty="0"/>
              <a:t>Specifically, reinforcement learning</a:t>
            </a:r>
          </a:p>
          <a:p>
            <a:pPr lvl="1"/>
            <a:r>
              <a:rPr lang="en-US" sz="2400" dirty="0"/>
              <a:t>There was an MDP, but you couldn’t solve it with just computation</a:t>
            </a:r>
          </a:p>
          <a:p>
            <a:pPr lvl="1"/>
            <a:r>
              <a:rPr lang="en-US" sz="2400" dirty="0"/>
              <a:t>You needed to actually act to figure it out</a:t>
            </a:r>
          </a:p>
          <a:p>
            <a:pPr lvl="1"/>
            <a:endParaRPr lang="en-US" sz="2400" dirty="0"/>
          </a:p>
          <a:p>
            <a:r>
              <a:rPr lang="en-US" sz="2800" dirty="0"/>
              <a:t>Important ideas in reinforcement learning that came up</a:t>
            </a:r>
          </a:p>
          <a:p>
            <a:pPr lvl="1"/>
            <a:r>
              <a:rPr lang="en-US" sz="2400" dirty="0"/>
              <a:t>Exploration: you have to try unknown actions to get information</a:t>
            </a:r>
          </a:p>
          <a:p>
            <a:pPr lvl="1"/>
            <a:r>
              <a:rPr lang="en-US" sz="2400" dirty="0"/>
              <a:t>Exploitation: eventually, you have to use what you know</a:t>
            </a:r>
          </a:p>
          <a:p>
            <a:pPr lvl="1"/>
            <a:r>
              <a:rPr lang="en-US" sz="2400" dirty="0"/>
              <a:t>Regret: even if you learn intelligently, you make mistakes</a:t>
            </a:r>
          </a:p>
          <a:p>
            <a:pPr lvl="1"/>
            <a:r>
              <a:rPr lang="en-US" sz="2400" dirty="0"/>
              <a:t>Sampling: because of chance, you have to try things repeatedly</a:t>
            </a:r>
          </a:p>
          <a:p>
            <a:pPr lvl="1"/>
            <a:r>
              <a:rPr lang="en-US" sz="2400" dirty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0" y="13716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Reinforcement Learning!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Value Iteration*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In value iteration, we update every state in each iteration</a:t>
            </a:r>
          </a:p>
          <a:p>
            <a:pPr>
              <a:defRPr/>
            </a:pPr>
            <a:endParaRPr lang="en-US" sz="2400" dirty="0"/>
          </a:p>
          <a:p>
            <a:pPr marL="342900" lvl="1" indent="-342900">
              <a:buClr>
                <a:schemeClr val="accent2"/>
              </a:buClr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Actually, </a:t>
            </a:r>
            <a:r>
              <a:rPr lang="en-US" sz="2400" i="1" dirty="0">
                <a:solidFill>
                  <a:schemeClr val="accent2"/>
                </a:solidFill>
                <a:ea typeface="+mn-ea"/>
                <a:cs typeface="+mn-cs"/>
              </a:rPr>
              <a:t>any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 sequences of Bellman updates will converge if every state is visited infinitely often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In fact, we can update the policy as seldom or often as we like, and we will still converge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Idea: Update states whose value we expect to change: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If                         is large then update predecessors of s</a:t>
            </a:r>
          </a:p>
        </p:txBody>
      </p:sp>
      <p:pic>
        <p:nvPicPr>
          <p:cNvPr id="21508" name="Picture 3" descr="C:\Documents and Settings\Administrator\My Documents\My Picture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5295900"/>
            <a:ext cx="184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82" y="1295401"/>
            <a:ext cx="8572499" cy="5714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Extraction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972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/>
          </a:p>
          <a:p>
            <a:r>
              <a:rPr lang="en-US" sz="2800" dirty="0"/>
              <a:t>How should we act?</a:t>
            </a:r>
          </a:p>
          <a:p>
            <a:pPr lvl="1"/>
            <a:r>
              <a:rPr lang="en-US" sz="2400" dirty="0"/>
              <a:t>It’s not obvious!</a:t>
            </a:r>
          </a:p>
          <a:p>
            <a:pPr lvl="1"/>
            <a:endParaRPr lang="en-US" sz="2000" dirty="0"/>
          </a:p>
          <a:p>
            <a:r>
              <a:rPr lang="en-US" sz="2800" dirty="0"/>
              <a:t>We need to do a mini-</a:t>
            </a:r>
            <a:r>
              <a:rPr lang="en-US" sz="2800" dirty="0" err="1"/>
              <a:t>expectimax</a:t>
            </a:r>
            <a:r>
              <a:rPr lang="en-US" sz="2800" dirty="0"/>
              <a:t> (one step)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policy extraction</a:t>
            </a:r>
            <a:r>
              <a:rPr lang="en-US" sz="2800" dirty="0"/>
              <a:t>, since it gets the policy implied by the values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4227442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imagine we have the optimal q-values:</a:t>
            </a:r>
          </a:p>
          <a:p>
            <a:endParaRPr lang="en-US" sz="2800" dirty="0"/>
          </a:p>
          <a:p>
            <a:r>
              <a:rPr lang="en-US" sz="2800" dirty="0"/>
              <a:t>How should we act?</a:t>
            </a:r>
          </a:p>
          <a:p>
            <a:pPr lvl="1"/>
            <a:r>
              <a:rPr lang="en-US" sz="2400" dirty="0"/>
              <a:t>Completely trivial to decide!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Important lesson: actions are easier to select from q-values than values!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99872" y="37813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577269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Methods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964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58877</TotalTime>
  <Words>1583</Words>
  <Application>Microsoft Office PowerPoint</Application>
  <PresentationFormat>Widescreen</PresentationFormat>
  <Paragraphs>399</Paragraphs>
  <Slides>44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ＭＳ Ｐゴシック</vt:lpstr>
      <vt:lpstr>Arial</vt:lpstr>
      <vt:lpstr>Calibri</vt:lpstr>
      <vt:lpstr>Symbol</vt:lpstr>
      <vt:lpstr>Wingdings</vt:lpstr>
      <vt:lpstr>dan-berkeley-nlp-v1</vt:lpstr>
      <vt:lpstr>CAP 5636 – Advanced Artificial Intelligence </vt:lpstr>
      <vt:lpstr>The Bellman Equations</vt:lpstr>
      <vt:lpstr>The Bellman Equations</vt:lpstr>
      <vt:lpstr>Value Iteration</vt:lpstr>
      <vt:lpstr>Policy Extraction</vt:lpstr>
      <vt:lpstr>Computing Actions from Values</vt:lpstr>
      <vt:lpstr>Computing Actions from Q-Values</vt:lpstr>
      <vt:lpstr>Policy Methods</vt:lpstr>
      <vt:lpstr>Policy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Evaluation</vt:lpstr>
      <vt:lpstr>Fixed Policies</vt:lpstr>
      <vt:lpstr>Utilities for a Fixed Policy</vt:lpstr>
      <vt:lpstr>Example: Policy Evaluation</vt:lpstr>
      <vt:lpstr>Example: Policy Evaluation</vt:lpstr>
      <vt:lpstr>Policy Evaluation</vt:lpstr>
      <vt:lpstr>Policy Iteration</vt:lpstr>
      <vt:lpstr>Policy Iteration</vt:lpstr>
      <vt:lpstr>Comparison</vt:lpstr>
      <vt:lpstr>Summary: MDP Algorithms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  <vt:lpstr>Asynchronous Value Iteration*</vt:lpstr>
      <vt:lpstr>Interlude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Ladislau Boloni</cp:lastModifiedBy>
  <cp:revision>2656</cp:revision>
  <cp:lastPrinted>2014-02-18T19:00:09Z</cp:lastPrinted>
  <dcterms:created xsi:type="dcterms:W3CDTF">2004-08-27T04:16:05Z</dcterms:created>
  <dcterms:modified xsi:type="dcterms:W3CDTF">2016-09-22T16:54:42Z</dcterms:modified>
</cp:coreProperties>
</file>